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13"/>
  </p:notesMasterIdLst>
  <p:sldIdLst>
    <p:sldId id="256" r:id="rId2"/>
    <p:sldId id="291" r:id="rId3"/>
    <p:sldId id="295" r:id="rId4"/>
    <p:sldId id="294" r:id="rId5"/>
    <p:sldId id="258" r:id="rId6"/>
    <p:sldId id="267" r:id="rId7"/>
    <p:sldId id="261" r:id="rId8"/>
    <p:sldId id="296" r:id="rId9"/>
    <p:sldId id="274" r:id="rId10"/>
    <p:sldId id="298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/>
    <p:restoredTop sz="82321"/>
  </p:normalViewPr>
  <p:slideViewPr>
    <p:cSldViewPr snapToGrid="0" snapToObjects="1">
      <p:cViewPr varScale="1">
        <p:scale>
          <a:sx n="90" d="100"/>
          <a:sy n="90" d="100"/>
        </p:scale>
        <p:origin x="22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6EB5F-78BC-D249-9C90-398AAC558699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93F6B-A67D-1646-8ED8-F747F7824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5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93F6B-A67D-1646-8ED8-F747F7824FF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3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81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51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0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87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8287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8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2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84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1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66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69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E1F3893-32E1-F24F-9D19-6405B6A2787C}" type="datetimeFigureOut">
              <a:rPr lang="en-US" smtClean="0"/>
              <a:t>5/13/22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7442757-F007-0245-82A4-ABBB33C79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montemuro@brynmaw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304800"/>
            <a:ext cx="9144000" cy="609600"/>
            <a:chOff x="0" y="0"/>
            <a:chExt cx="9144000" cy="6096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44000" cy="533400"/>
            </a:xfrm>
            <a:prstGeom prst="rect">
              <a:avLst/>
            </a:prstGeom>
            <a:solidFill>
              <a:srgbClr val="34599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533400"/>
              <a:ext cx="9144000" cy="76200"/>
            </a:xfrm>
            <a:prstGeom prst="rect">
              <a:avLst/>
            </a:prstGeom>
            <a:solidFill>
              <a:srgbClr val="FFD0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590" y="5712734"/>
            <a:ext cx="3714750" cy="8177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433" y="568459"/>
            <a:ext cx="893134" cy="893134"/>
          </a:xfrm>
          <a:prstGeom prst="rect">
            <a:avLst/>
          </a:prstGeom>
        </p:spPr>
      </p:pic>
      <p:sp>
        <p:nvSpPr>
          <p:cNvPr id="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97969"/>
            <a:ext cx="7772400" cy="864315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Calibri" charset="0"/>
                <a:ea typeface="Calibri" charset="0"/>
                <a:cs typeface="Calibri" charset="0"/>
              </a:rPr>
              <a:t>RESEARCH INFORMED PRACTICE</a:t>
            </a: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313" y="2928460"/>
            <a:ext cx="8839200" cy="558161"/>
          </a:xfrm>
        </p:spPr>
        <p:txBody>
          <a:bodyPr>
            <a:noAutofit/>
          </a:bodyPr>
          <a:lstStyle/>
          <a:p>
            <a:r>
              <a:rPr lang="en-US" sz="2400" dirty="0"/>
              <a:t>Session 1: </a:t>
            </a:r>
          </a:p>
          <a:p>
            <a:r>
              <a:rPr lang="en-US" dirty="0"/>
              <a:t>Course overview and foundations of social work research</a:t>
            </a:r>
          </a:p>
          <a:p>
            <a:endParaRPr lang="en-US" sz="2400" dirty="0"/>
          </a:p>
          <a:p>
            <a:r>
              <a:rPr lang="en-US" sz="2400" dirty="0"/>
              <a:t>Summer 2022</a:t>
            </a:r>
          </a:p>
        </p:txBody>
      </p:sp>
    </p:spTree>
    <p:extLst>
      <p:ext uri="{BB962C8B-B14F-4D97-AF65-F5344CB8AC3E}">
        <p14:creationId xmlns:p14="http://schemas.microsoft.com/office/powerpoint/2010/main" val="261507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9D62A-E273-224D-ACB7-19B507E9F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Integrative Model of Evidence-Based Practice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BD5D00F-FDAD-F74D-95B2-650C97C3A9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8544"/>
          <a:stretch/>
        </p:blipFill>
        <p:spPr>
          <a:xfrm>
            <a:off x="2891538" y="2596243"/>
            <a:ext cx="3460276" cy="353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55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5E3C95-16AE-CE44-9E4C-C506C8F47C41}"/>
              </a:ext>
            </a:extLst>
          </p:cNvPr>
          <p:cNvSpPr/>
          <p:nvPr/>
        </p:nvSpPr>
        <p:spPr>
          <a:xfrm>
            <a:off x="587415" y="1728338"/>
            <a:ext cx="8222103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ea typeface="ＭＳ Ｐゴシック" pitchFamily="34" charset="-128"/>
              </a:rPr>
              <a:t>Description</a:t>
            </a:r>
            <a:r>
              <a:rPr lang="en-US" sz="2600" dirty="0">
                <a:ea typeface="ＭＳ Ｐゴシック" pitchFamily="34" charset="-128"/>
              </a:rPr>
              <a:t>: what was observed? nature and extent?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sz="1000" dirty="0"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ea typeface="ＭＳ Ｐゴシック" pitchFamily="34" charset="-128"/>
              </a:rPr>
              <a:t>Prediction</a:t>
            </a:r>
            <a:r>
              <a:rPr lang="en-US" sz="2600" dirty="0">
                <a:ea typeface="ＭＳ Ｐゴシック" pitchFamily="34" charset="-128"/>
              </a:rPr>
              <a:t>: making projections about what may happen in the future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sz="1000" dirty="0"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ea typeface="ＭＳ Ｐゴシック" pitchFamily="34" charset="-128"/>
              </a:rPr>
              <a:t>Explanation</a:t>
            </a:r>
            <a:r>
              <a:rPr lang="en-US" sz="2600" dirty="0">
                <a:ea typeface="ＭＳ Ｐゴシック" pitchFamily="34" charset="-128"/>
              </a:rPr>
              <a:t>: why a certain outcome?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sz="1000" dirty="0"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ea typeface="ＭＳ Ｐゴシック" pitchFamily="34" charset="-128"/>
              </a:rPr>
              <a:t>Psychometrics</a:t>
            </a:r>
            <a:r>
              <a:rPr lang="en-US" sz="2600" dirty="0">
                <a:ea typeface="ＭＳ Ｐゴシック" pitchFamily="34" charset="-128"/>
              </a:rPr>
              <a:t>: Constructing instruments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sz="1000" dirty="0"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ea typeface="ＭＳ Ｐゴシック" pitchFamily="34" charset="-128"/>
              </a:rPr>
              <a:t>Evaluation</a:t>
            </a:r>
            <a:r>
              <a:rPr lang="en-US" sz="2600" dirty="0">
                <a:ea typeface="ＭＳ Ｐゴシック" pitchFamily="34" charset="-128"/>
              </a:rPr>
              <a:t>: using research to plan interventions, monitor implementation, or assess effectiveness of the impact of an intervention (a cautionary tale)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0DD9D279-DDF5-6A44-BD8F-009563FDDE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294853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Goals of Social Research</a:t>
            </a:r>
          </a:p>
        </p:txBody>
      </p:sp>
    </p:spTree>
    <p:extLst>
      <p:ext uri="{BB962C8B-B14F-4D97-AF65-F5344CB8AC3E}">
        <p14:creationId xmlns:p14="http://schemas.microsoft.com/office/powerpoint/2010/main" val="97990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C97F4-898C-2845-9C5C-DB24F09AC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F9698-45AE-A64E-BA34-D32F52DDB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5937755" cy="3615798"/>
          </a:xfrm>
        </p:spPr>
        <p:txBody>
          <a:bodyPr>
            <a:normAutofit/>
          </a:bodyPr>
          <a:lstStyle/>
          <a:p>
            <a:r>
              <a:rPr lang="en-US" sz="2000" dirty="0"/>
              <a:t>Introductions</a:t>
            </a:r>
            <a:endParaRPr lang="en-US" sz="1800" dirty="0"/>
          </a:p>
          <a:p>
            <a:r>
              <a:rPr lang="en-US" sz="2000" dirty="0"/>
              <a:t>Course Overview</a:t>
            </a:r>
          </a:p>
          <a:p>
            <a:pPr lvl="1"/>
            <a:r>
              <a:rPr lang="en-US" sz="1800" dirty="0"/>
              <a:t>Syllabus</a:t>
            </a:r>
          </a:p>
          <a:p>
            <a:pPr lvl="1"/>
            <a:r>
              <a:rPr lang="en-US" sz="1800" dirty="0"/>
              <a:t>Written Assignment</a:t>
            </a:r>
          </a:p>
          <a:p>
            <a:r>
              <a:rPr lang="en-US" sz="2000" dirty="0"/>
              <a:t>Ch 1: Science, Society, and Social Work Research</a:t>
            </a:r>
          </a:p>
          <a:p>
            <a:r>
              <a:rPr lang="en-US" sz="2000" dirty="0"/>
              <a:t>Ch 2: The Process of Social Work Research</a:t>
            </a:r>
          </a:p>
        </p:txBody>
      </p:sp>
    </p:spTree>
    <p:extLst>
      <p:ext uri="{BB962C8B-B14F-4D97-AF65-F5344CB8AC3E}">
        <p14:creationId xmlns:p14="http://schemas.microsoft.com/office/powerpoint/2010/main" val="594544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C7EF-F880-5040-BA74-0B310806E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32F7-6B4A-F241-AAE1-3FB4FC425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Instructor</a:t>
            </a:r>
            <a:r>
              <a:rPr lang="en-US" sz="2400" dirty="0"/>
              <a:t>: Prof Lauren </a:t>
            </a:r>
            <a:r>
              <a:rPr lang="en-US" sz="2400" dirty="0" err="1"/>
              <a:t>Montemuro</a:t>
            </a:r>
            <a:r>
              <a:rPr lang="en-US" sz="2400" dirty="0"/>
              <a:t>-Rode</a:t>
            </a:r>
          </a:p>
          <a:p>
            <a:pPr lvl="1"/>
            <a:r>
              <a:rPr lang="en-US" sz="2400" dirty="0">
                <a:hlinkClick r:id="rId3"/>
              </a:rPr>
              <a:t>Lmontemuro@brynmawr.edu</a:t>
            </a:r>
            <a:r>
              <a:rPr lang="en-US" sz="2400" dirty="0"/>
              <a:t> 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Teaching Assistant, Lindsey, is also available for ongoing support </a:t>
            </a:r>
          </a:p>
          <a:p>
            <a:pPr lvl="2"/>
            <a:r>
              <a:rPr lang="en-US" sz="2400" dirty="0" err="1"/>
              <a:t>lturr@brynmawr.edu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900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1422C-EB39-D949-B31B-479397A97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6955D-DF6D-1740-A9D6-C58A9D302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Name</a:t>
            </a:r>
          </a:p>
          <a:p>
            <a:r>
              <a:rPr lang="en-US" sz="2400" dirty="0"/>
              <a:t>Gender pronouns (if you would like to share)</a:t>
            </a:r>
          </a:p>
          <a:p>
            <a:r>
              <a:rPr lang="en-US" sz="2400" dirty="0"/>
              <a:t>Practice Interest/Internship Experience</a:t>
            </a:r>
          </a:p>
          <a:p>
            <a:r>
              <a:rPr lang="en-US" sz="2400" dirty="0"/>
              <a:t>Favorite Food or interesting fact</a:t>
            </a:r>
          </a:p>
        </p:txBody>
      </p:sp>
    </p:spTree>
    <p:extLst>
      <p:ext uri="{BB962C8B-B14F-4D97-AF65-F5344CB8AC3E}">
        <p14:creationId xmlns:p14="http://schemas.microsoft.com/office/powerpoint/2010/main" val="20817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423D806-1CD6-534F-A0A9-4FC350623AFE}"/>
              </a:ext>
            </a:extLst>
          </p:cNvPr>
          <p:cNvSpPr txBox="1"/>
          <p:nvPr/>
        </p:nvSpPr>
        <p:spPr>
          <a:xfrm>
            <a:off x="911797" y="1451111"/>
            <a:ext cx="71711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Review syllabus &amp; general course structure</a:t>
            </a:r>
          </a:p>
          <a:p>
            <a:endParaRPr lang="en-US" sz="2400" dirty="0"/>
          </a:p>
          <a:p>
            <a:r>
              <a:rPr lang="en-US" sz="2400" dirty="0"/>
              <a:t>Expectations and resources: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 preparation for each class, read the assigned materials.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Flashcards will be available to identify and master core content.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867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357187"/>
            <a:ext cx="7086600" cy="809626"/>
          </a:xfrm>
        </p:spPr>
        <p:txBody>
          <a:bodyPr/>
          <a:lstStyle/>
          <a:p>
            <a:pPr algn="ctr"/>
            <a:r>
              <a:rPr lang="en-US" b="1" dirty="0"/>
              <a:t>REQUIERED TEXT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E25B1A-5DE8-0440-8CE9-C0B84FD84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550" y="1968500"/>
            <a:ext cx="2628900" cy="2921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0CA1AA-AD44-984F-B76C-4B7917FC936C}"/>
              </a:ext>
            </a:extLst>
          </p:cNvPr>
          <p:cNvSpPr txBox="1"/>
          <p:nvPr/>
        </p:nvSpPr>
        <p:spPr>
          <a:xfrm>
            <a:off x="2490108" y="5506521"/>
            <a:ext cx="4490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Required articles will be available on Moodle.</a:t>
            </a:r>
          </a:p>
        </p:txBody>
      </p:sp>
    </p:spTree>
    <p:extLst>
      <p:ext uri="{BB962C8B-B14F-4D97-AF65-F5344CB8AC3E}">
        <p14:creationId xmlns:p14="http://schemas.microsoft.com/office/powerpoint/2010/main" val="981959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48852" y="367379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STUDENT’S PERFORMANCE EVALUATION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5F834F-F1B9-5C4B-96A7-EC18CA64F5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60816"/>
              </p:ext>
            </p:extLst>
          </p:nvPr>
        </p:nvGraphicFramePr>
        <p:xfrm>
          <a:off x="562356" y="2329345"/>
          <a:ext cx="8019288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401">
                  <a:extLst>
                    <a:ext uri="{9D8B030D-6E8A-4147-A177-3AD203B41FA5}">
                      <a16:colId xmlns:a16="http://schemas.microsoft.com/office/drawing/2014/main" val="1510081187"/>
                    </a:ext>
                  </a:extLst>
                </a:gridCol>
                <a:gridCol w="5406887">
                  <a:extLst>
                    <a:ext uri="{9D8B030D-6E8A-4147-A177-3AD203B41FA5}">
                      <a16:colId xmlns:a16="http://schemas.microsoft.com/office/drawing/2014/main" val="2968248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044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 6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Mid-Term Exam, 30% of final grade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225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 9</a:t>
                      </a:r>
                      <a:endParaRPr lang="en-US" dirty="0"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Proposal, 30% of final grade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494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 10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Exam, 30% of your final grade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244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Ongoing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Preparation for class,  submission of writing workshop worksheets 10% of final grade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529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925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CD7C-F4CA-C846-B9A4-1334BA564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4EBCC-9C2B-854E-8E25-1C361CE0D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Research Proposal</a:t>
            </a:r>
          </a:p>
          <a:p>
            <a:r>
              <a:rPr lang="en-US" sz="2400" dirty="0"/>
              <a:t>Brief individual meetings suggested</a:t>
            </a:r>
          </a:p>
          <a:p>
            <a:r>
              <a:rPr lang="en-US" sz="2400" dirty="0"/>
              <a:t>Writing Workshops (throughout the course)</a:t>
            </a:r>
          </a:p>
          <a:p>
            <a:pPr lvl="1"/>
            <a:r>
              <a:rPr lang="en-US" sz="2400" dirty="0"/>
              <a:t>Submit worksheets for feedback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09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051B5FAB-CEF7-1149-B6B8-F178AF30E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49" y="215498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Why Research Matters to SW?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298B95-B4F6-F74A-B8BE-79BBFC2B273C}"/>
              </a:ext>
            </a:extLst>
          </p:cNvPr>
          <p:cNvSpPr/>
          <p:nvPr/>
        </p:nvSpPr>
        <p:spPr>
          <a:xfrm>
            <a:off x="837343" y="1719605"/>
            <a:ext cx="76780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Likely to include vulnerable populations (with various kinds of disabilities; low-to moderate income; from diverse backgrounds in terms of race/ethnicity, gender identity, sexual orientation)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Increasingly multi-disciplinary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Employs a variety of design approaches (using available data, surveys, experimental and quasi-experimental designs, qualitative approaches)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Concern with multicultural factors, intersectionality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Organizational and political factors</a:t>
            </a:r>
          </a:p>
        </p:txBody>
      </p:sp>
    </p:spTree>
    <p:extLst>
      <p:ext uri="{BB962C8B-B14F-4D97-AF65-F5344CB8AC3E}">
        <p14:creationId xmlns:p14="http://schemas.microsoft.com/office/powerpoint/2010/main" val="159623721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{16AD3EE2-365B-194B-8078-E62A425D4F25}tf10001120</Template>
  <TotalTime>882</TotalTime>
  <Words>343</Words>
  <Application>Microsoft Macintosh PowerPoint</Application>
  <PresentationFormat>On-screen Show (4:3)</PresentationFormat>
  <Paragraphs>64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Parcel</vt:lpstr>
      <vt:lpstr>RESEARCH INFORMED PRACTICE</vt:lpstr>
      <vt:lpstr>Agenda</vt:lpstr>
      <vt:lpstr>Teaching team</vt:lpstr>
      <vt:lpstr>Introductions</vt:lpstr>
      <vt:lpstr>PowerPoint Presentation</vt:lpstr>
      <vt:lpstr>REQUIERED TEXT</vt:lpstr>
      <vt:lpstr>STUDENT’S PERFORMANCE EVALUATION</vt:lpstr>
      <vt:lpstr>Written assignment</vt:lpstr>
      <vt:lpstr>Why Research Matters to SW?</vt:lpstr>
      <vt:lpstr>Integrative Model of Evidence-Based Practice</vt:lpstr>
      <vt:lpstr>Goals of Social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Hausmann-Stabile</dc:creator>
  <cp:lastModifiedBy>Lauren Montemuro</cp:lastModifiedBy>
  <cp:revision>78</cp:revision>
  <dcterms:created xsi:type="dcterms:W3CDTF">2017-09-05T15:37:39Z</dcterms:created>
  <dcterms:modified xsi:type="dcterms:W3CDTF">2022-05-13T14:32:27Z</dcterms:modified>
</cp:coreProperties>
</file>