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56" r:id="rId5"/>
    <p:sldId id="273" r:id="rId6"/>
    <p:sldId id="257" r:id="rId7"/>
    <p:sldId id="261" r:id="rId8"/>
    <p:sldId id="277" r:id="rId9"/>
    <p:sldId id="262" r:id="rId10"/>
    <p:sldId id="263" r:id="rId11"/>
    <p:sldId id="264" r:id="rId12"/>
    <p:sldId id="265" r:id="rId13"/>
    <p:sldId id="268" r:id="rId14"/>
    <p:sldId id="269" r:id="rId15"/>
    <p:sldId id="266" r:id="rId16"/>
    <p:sldId id="270" r:id="rId17"/>
    <p:sldId id="267" r:id="rId18"/>
    <p:sldId id="279" r:id="rId19"/>
    <p:sldId id="281" r:id="rId20"/>
    <p:sldId id="280" r:id="rId21"/>
    <p:sldId id="271" r:id="rId22"/>
    <p:sldId id="283" r:id="rId23"/>
    <p:sldId id="282" r:id="rId24"/>
    <p:sldId id="28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94643" autoAdjust="0"/>
  </p:normalViewPr>
  <p:slideViewPr>
    <p:cSldViewPr>
      <p:cViewPr varScale="1">
        <p:scale>
          <a:sx n="105" d="100"/>
          <a:sy n="105" d="100"/>
        </p:scale>
        <p:origin x="1840" y="18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1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6A929F-1AAA-47B7-A269-906688CFF97B}" type="datetimeFigureOut">
              <a:rPr lang="en-US" smtClean="0"/>
              <a:t>5/28/21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AECDE7-37C0-48C3-863A-905835A2AD60}" type="slidenum">
              <a:rPr lang="en-US" smtClean="0"/>
              <a:t>‹#›</a:t>
            </a:fld>
            <a:endParaRPr lang="en-US"/>
          </a:p>
        </p:txBody>
      </p:sp>
    </p:spTree>
    <p:extLst>
      <p:ext uri="{BB962C8B-B14F-4D97-AF65-F5344CB8AC3E}">
        <p14:creationId xmlns:p14="http://schemas.microsoft.com/office/powerpoint/2010/main" val="114826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F8BA7-C0FF-46D8-91FF-02C5475D13CB}" type="datetimeFigureOut">
              <a:rPr lang="en-US" smtClean="0"/>
              <a:t>5/28/21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9FBB7-4B6C-4B5C-AB82-AA7608E49EDC}" type="slidenum">
              <a:rPr lang="en-US" smtClean="0"/>
              <a:t>‹#›</a:t>
            </a:fld>
            <a:endParaRPr lang="en-US"/>
          </a:p>
        </p:txBody>
      </p:sp>
    </p:spTree>
    <p:extLst>
      <p:ext uri="{BB962C8B-B14F-4D97-AF65-F5344CB8AC3E}">
        <p14:creationId xmlns:p14="http://schemas.microsoft.com/office/powerpoint/2010/main" val="110427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00400"/>
            <a:ext cx="5029200" cy="1752600"/>
          </a:xfrm>
        </p:spPr>
        <p:txBody>
          <a:bodyPr anchor="ct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5839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0"/>
            <a:ext cx="8229600" cy="9906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6356350"/>
            <a:ext cx="7696200" cy="365125"/>
          </a:xfrm>
        </p:spPr>
        <p:txBody>
          <a:bodyPr/>
          <a:lstStyle/>
          <a:p>
            <a:r>
              <a:rPr lang="en-US"/>
              <a:t>Engel and Schutt, The Practice of Research in Social Work. © 2016, SAGE Publications.</a:t>
            </a:r>
          </a:p>
        </p:txBody>
      </p:sp>
      <p:sp>
        <p:nvSpPr>
          <p:cNvPr id="6" name="Slide Number Placeholder 5"/>
          <p:cNvSpPr>
            <a:spLocks noGrp="1"/>
          </p:cNvSpPr>
          <p:nvPr>
            <p:ph type="sldNum" sz="quarter" idx="12"/>
          </p:nvPr>
        </p:nvSpPr>
        <p:spPr>
          <a:xfrm>
            <a:off x="8237988" y="6356350"/>
            <a:ext cx="448811" cy="365125"/>
          </a:xfrm>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10652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24000" y="6356350"/>
            <a:ext cx="6400800" cy="365125"/>
          </a:xfrm>
        </p:spPr>
        <p:txBody>
          <a:bodyPr/>
          <a:lstStyle/>
          <a:p>
            <a:r>
              <a:rPr lang="en-US"/>
              <a:t>Engel and Schutt, The Practice of Research in Social Work. © 2016, SAGE Publications.</a:t>
            </a:r>
            <a:endParaRPr lang="en-US" dirty="0"/>
          </a:p>
        </p:txBody>
      </p:sp>
      <p:sp>
        <p:nvSpPr>
          <p:cNvPr id="6" name="Slide Number Placeholder 5"/>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1814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24400" y="2057400"/>
            <a:ext cx="3962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356350"/>
            <a:ext cx="7467600" cy="365125"/>
          </a:xfrm>
        </p:spPr>
        <p:txBody>
          <a:bodyPr/>
          <a:lstStyle/>
          <a:p>
            <a:r>
              <a:rPr lang="en-US"/>
              <a:t>Engel and Schutt, The Practice of Research in Social Work.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26916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57400"/>
            <a:ext cx="40386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971799"/>
            <a:ext cx="4038600" cy="3154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24400" y="2057400"/>
            <a:ext cx="39624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971800"/>
            <a:ext cx="3962400"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0"/>
            <a:ext cx="7467600" cy="365125"/>
          </a:xfrm>
        </p:spPr>
        <p:txBody>
          <a:bodyPr/>
          <a:lstStyle/>
          <a:p>
            <a:r>
              <a:rPr lang="en-US"/>
              <a:t>Engel and Schutt, The Practice of Research in Social Work. © 2016, SAGE Publications.</a:t>
            </a:r>
            <a:endParaRPr lang="en-US" dirty="0"/>
          </a:p>
        </p:txBody>
      </p:sp>
      <p:sp>
        <p:nvSpPr>
          <p:cNvPr id="9" name="Slide Number Placeholder 8"/>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706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57200" y="6356350"/>
            <a:ext cx="7467600" cy="365125"/>
          </a:xfrm>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55486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7467600" cy="365125"/>
          </a:xfrm>
        </p:spPr>
        <p:txBody>
          <a:bodyPr/>
          <a:lstStyle/>
          <a:p>
            <a:r>
              <a:rPr lang="en-US"/>
              <a:t>Engel and Schutt, The Practice of Research in Social Work. © 2016, SAGE Publications.</a:t>
            </a:r>
            <a:endParaRPr lang="en-US" dirty="0"/>
          </a:p>
        </p:txBody>
      </p:sp>
      <p:sp>
        <p:nvSpPr>
          <p:cNvPr id="4" name="Slide Number Placeholder 3"/>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80684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050"/>
            <a:ext cx="25146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5800" y="273050"/>
            <a:ext cx="41909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4000" y="1435100"/>
            <a:ext cx="2514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24000" y="6356350"/>
            <a:ext cx="6400800" cy="365125"/>
          </a:xfrm>
        </p:spPr>
        <p:txBody>
          <a:bodyPr/>
          <a:lstStyle/>
          <a:p>
            <a:r>
              <a:rPr lang="en-US"/>
              <a:t>Engel and Schutt, The Practice of Research in Social Work.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28286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90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90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828800" y="6356350"/>
            <a:ext cx="6096000" cy="365125"/>
          </a:xfrm>
        </p:spPr>
        <p:txBody>
          <a:bodyPr/>
          <a:lstStyle/>
          <a:p>
            <a:r>
              <a:rPr lang="en-US"/>
              <a:t>Engel and Schutt, The Practice of Research in Social Work. © 2016, SAGE Publications.</a:t>
            </a:r>
            <a:endParaRPr lang="en-US" dirty="0"/>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4093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06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57200" y="6356350"/>
            <a:ext cx="746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Engel and Schutt, The Practice of Research in Social Work. © 2016, SAGE Publications.</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91E2C-D482-4158-8F4A-4C0B35475140}" type="slidenum">
              <a:rPr lang="en-US" smtClean="0"/>
              <a:t>‹#›</a:t>
            </a:fld>
            <a:endParaRPr lang="en-US" dirty="0"/>
          </a:p>
        </p:txBody>
      </p:sp>
      <p:pic>
        <p:nvPicPr>
          <p:cNvPr id="1028" name="Picture 4"/>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1" y="1"/>
            <a:ext cx="9144000" cy="91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863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wbur.org/hereandnow/2019/04/25/baltimore-waste-incinerator-garbage" TargetMode="External"/><Relationship Id="rId2" Type="http://schemas.openxmlformats.org/officeDocument/2006/relationships/hyperlink" Target="https://www.wbur.org/hereandnow/2016/04/22/destiny-watford-goldman-prize%20/"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lnSpcReduction="10000"/>
          </a:bodyPr>
          <a:lstStyle/>
          <a:p>
            <a:r>
              <a:rPr lang="en-US"/>
              <a:t>Chapter 1: Science, Society, and Social Work Research</a:t>
            </a:r>
            <a:endParaRPr lang="en-US" dirty="0"/>
          </a:p>
        </p:txBody>
      </p:sp>
    </p:spTree>
    <p:extLst>
      <p:ext uri="{BB962C8B-B14F-4D97-AF65-F5344CB8AC3E}">
        <p14:creationId xmlns:p14="http://schemas.microsoft.com/office/powerpoint/2010/main" val="3555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noAutofit/>
          </a:bodyPr>
          <a:lstStyle/>
          <a:p>
            <a:r>
              <a:rPr lang="en-US"/>
              <a:t>Social Work Research and Evidence-Based Practice</a:t>
            </a:r>
            <a:endParaRPr lang="en-US" dirty="0"/>
          </a:p>
        </p:txBody>
      </p:sp>
      <p:sp>
        <p:nvSpPr>
          <p:cNvPr id="3" name="Content Placeholder 2"/>
          <p:cNvSpPr>
            <a:spLocks noGrp="1"/>
          </p:cNvSpPr>
          <p:nvPr>
            <p:ph idx="1"/>
          </p:nvPr>
        </p:nvSpPr>
        <p:spPr>
          <a:xfrm>
            <a:off x="457200" y="2133600"/>
            <a:ext cx="8229600" cy="3992563"/>
          </a:xfrm>
        </p:spPr>
        <p:txBody>
          <a:bodyPr>
            <a:normAutofit fontScale="92500" lnSpcReduction="20000"/>
          </a:bodyPr>
          <a:lstStyle/>
          <a:p>
            <a:r>
              <a:rPr lang="en-US" b="1" dirty="0"/>
              <a:t>EBP Decision Making Process</a:t>
            </a:r>
            <a:r>
              <a:rPr lang="en-US" dirty="0"/>
              <a:t>:</a:t>
            </a:r>
          </a:p>
          <a:p>
            <a:pPr lvl="1"/>
            <a:r>
              <a:rPr lang="en-US" dirty="0"/>
              <a:t>Convert need for information into an answerable question.</a:t>
            </a:r>
          </a:p>
          <a:p>
            <a:pPr lvl="1"/>
            <a:r>
              <a:rPr lang="en-US" dirty="0"/>
              <a:t>Locate the best clinical evidence to answer question.</a:t>
            </a:r>
          </a:p>
          <a:p>
            <a:pPr lvl="1"/>
            <a:r>
              <a:rPr lang="en-US" dirty="0"/>
              <a:t>Critically evaluate the research evidence.</a:t>
            </a:r>
          </a:p>
          <a:p>
            <a:pPr lvl="1"/>
            <a:r>
              <a:rPr lang="en-US" dirty="0"/>
              <a:t>Combine critique with clinical expertise with client values and circumstances.</a:t>
            </a:r>
          </a:p>
          <a:p>
            <a:pPr lvl="1"/>
            <a:r>
              <a:rPr lang="en-US" dirty="0"/>
              <a:t>Evaluate effectiveness in decision-making process to improve future use.</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10</a:t>
            </a:fld>
            <a:endParaRPr lang="en-US"/>
          </a:p>
        </p:txBody>
      </p:sp>
    </p:spTree>
    <p:extLst>
      <p:ext uri="{BB962C8B-B14F-4D97-AF65-F5344CB8AC3E}">
        <p14:creationId xmlns:p14="http://schemas.microsoft.com/office/powerpoint/2010/main" val="2588777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noAutofit/>
          </a:bodyPr>
          <a:lstStyle/>
          <a:p>
            <a:r>
              <a:rPr lang="en-US"/>
              <a:t>Social Work Research and Evidence-Based Practice</a:t>
            </a:r>
            <a:endParaRPr lang="en-US" dirty="0"/>
          </a:p>
        </p:txBody>
      </p:sp>
      <p:sp>
        <p:nvSpPr>
          <p:cNvPr id="3" name="Content Placeholder 2"/>
          <p:cNvSpPr>
            <a:spLocks noGrp="1"/>
          </p:cNvSpPr>
          <p:nvPr>
            <p:ph idx="1"/>
          </p:nvPr>
        </p:nvSpPr>
        <p:spPr/>
        <p:txBody>
          <a:bodyPr>
            <a:normAutofit/>
          </a:bodyPr>
          <a:lstStyle/>
          <a:p>
            <a:r>
              <a:rPr lang="en-US" b="1" dirty="0"/>
              <a:t>Barriers to EBP Implementation</a:t>
            </a:r>
            <a:r>
              <a:rPr lang="en-US" dirty="0"/>
              <a:t>:</a:t>
            </a:r>
          </a:p>
          <a:p>
            <a:pPr lvl="1"/>
            <a:r>
              <a:rPr lang="en-US" dirty="0"/>
              <a:t>Inadequate Agency Resources</a:t>
            </a:r>
          </a:p>
          <a:p>
            <a:pPr lvl="1"/>
            <a:r>
              <a:rPr lang="en-US" dirty="0"/>
              <a:t>Inadequate Research Skills</a:t>
            </a:r>
          </a:p>
          <a:p>
            <a:pPr lvl="1"/>
            <a:r>
              <a:rPr lang="en-US" dirty="0"/>
              <a:t>Restrictive Agency Guidelines</a:t>
            </a:r>
          </a:p>
          <a:p>
            <a:pPr lvl="1"/>
            <a:r>
              <a:rPr lang="en-US" dirty="0"/>
              <a:t>Attitudes towards Research</a:t>
            </a:r>
          </a:p>
          <a:p>
            <a:pPr lvl="1"/>
            <a:r>
              <a:rPr lang="en-US" dirty="0"/>
              <a:t>Inadequate Supervision</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11</a:t>
            </a:fld>
            <a:endParaRPr lang="en-US"/>
          </a:p>
        </p:txBody>
      </p:sp>
    </p:spTree>
    <p:extLst>
      <p:ext uri="{BB962C8B-B14F-4D97-AF65-F5344CB8AC3E}">
        <p14:creationId xmlns:p14="http://schemas.microsoft.com/office/powerpoint/2010/main" val="21586190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Work Research in Practice</a:t>
            </a:r>
          </a:p>
        </p:txBody>
      </p:sp>
      <p:sp>
        <p:nvSpPr>
          <p:cNvPr id="3" name="Content Placeholder 2"/>
          <p:cNvSpPr>
            <a:spLocks noGrp="1"/>
          </p:cNvSpPr>
          <p:nvPr>
            <p:ph idx="1"/>
          </p:nvPr>
        </p:nvSpPr>
        <p:spPr/>
        <p:txBody>
          <a:bodyPr/>
          <a:lstStyle/>
          <a:p>
            <a:r>
              <a:rPr lang="en-US" b="1" dirty="0"/>
              <a:t>Descriptive Research</a:t>
            </a:r>
          </a:p>
          <a:p>
            <a:pPr lvl="1"/>
            <a:r>
              <a:rPr lang="en-US" dirty="0"/>
              <a:t>Gathering the facts</a:t>
            </a:r>
          </a:p>
          <a:p>
            <a:pPr lvl="1"/>
            <a:r>
              <a:rPr lang="en-US" dirty="0"/>
              <a:t>Ex: Who are the homeless?</a:t>
            </a:r>
          </a:p>
          <a:p>
            <a:r>
              <a:rPr lang="en-US" b="1" dirty="0"/>
              <a:t>Exploratory Research</a:t>
            </a:r>
          </a:p>
          <a:p>
            <a:pPr lvl="1"/>
            <a:r>
              <a:rPr lang="en-US" dirty="0"/>
              <a:t>Understanding a social phenomenon</a:t>
            </a:r>
          </a:p>
          <a:p>
            <a:pPr lvl="1"/>
            <a:r>
              <a:rPr lang="en-US" dirty="0"/>
              <a:t>Ex: How do the homeless adapt to shelter life?</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12</a:t>
            </a:fld>
            <a:endParaRPr lang="en-US"/>
          </a:p>
        </p:txBody>
      </p:sp>
    </p:spTree>
    <p:extLst>
      <p:ext uri="{BB962C8B-B14F-4D97-AF65-F5344CB8AC3E}">
        <p14:creationId xmlns:p14="http://schemas.microsoft.com/office/powerpoint/2010/main" val="30935693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Social Work Research in Practice</a:t>
            </a:r>
            <a:endParaRPr lang="en-US" dirty="0"/>
          </a:p>
        </p:txBody>
      </p:sp>
      <p:sp>
        <p:nvSpPr>
          <p:cNvPr id="3" name="Content Placeholder 2"/>
          <p:cNvSpPr>
            <a:spLocks noGrp="1"/>
          </p:cNvSpPr>
          <p:nvPr>
            <p:ph idx="1"/>
          </p:nvPr>
        </p:nvSpPr>
        <p:spPr/>
        <p:txBody>
          <a:bodyPr/>
          <a:lstStyle/>
          <a:p>
            <a:r>
              <a:rPr lang="en-US" b="1" dirty="0"/>
              <a:t>Explanatory Research</a:t>
            </a:r>
          </a:p>
          <a:p>
            <a:pPr lvl="1"/>
            <a:r>
              <a:rPr lang="en-US" dirty="0"/>
              <a:t>Identify relationships between phenomenon</a:t>
            </a:r>
          </a:p>
          <a:p>
            <a:pPr lvl="1"/>
            <a:r>
              <a:rPr lang="en-US" dirty="0"/>
              <a:t>Ex: What community-level factors cause homelessness?</a:t>
            </a:r>
          </a:p>
          <a:p>
            <a:r>
              <a:rPr lang="en-US" b="1" dirty="0"/>
              <a:t>Evaluation Research</a:t>
            </a:r>
          </a:p>
          <a:p>
            <a:pPr lvl="1"/>
            <a:r>
              <a:rPr lang="en-US" dirty="0"/>
              <a:t>Outcome assessment to improve interventions</a:t>
            </a:r>
          </a:p>
          <a:p>
            <a:pPr lvl="1"/>
            <a:r>
              <a:rPr lang="en-US" dirty="0"/>
              <a:t>Ex: Should housing or treatment come first?</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13</a:t>
            </a:fld>
            <a:endParaRPr lang="en-US"/>
          </a:p>
        </p:txBody>
      </p:sp>
    </p:spTree>
    <p:extLst>
      <p:ext uri="{BB962C8B-B14F-4D97-AF65-F5344CB8AC3E}">
        <p14:creationId xmlns:p14="http://schemas.microsoft.com/office/powerpoint/2010/main" val="28655694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Research Orientations</a:t>
            </a:r>
          </a:p>
        </p:txBody>
      </p:sp>
      <p:sp>
        <p:nvSpPr>
          <p:cNvPr id="3" name="Content Placeholder 2"/>
          <p:cNvSpPr>
            <a:spLocks noGrp="1"/>
          </p:cNvSpPr>
          <p:nvPr>
            <p:ph idx="1"/>
          </p:nvPr>
        </p:nvSpPr>
        <p:spPr/>
        <p:txBody>
          <a:bodyPr/>
          <a:lstStyle/>
          <a:p>
            <a:r>
              <a:rPr lang="en-US" dirty="0"/>
              <a:t>Quantitative and/or Qualitative</a:t>
            </a:r>
          </a:p>
          <a:p>
            <a:r>
              <a:rPr lang="en-US" dirty="0"/>
              <a:t>Researcher or Participatory Centered</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14</a:t>
            </a:fld>
            <a:endParaRPr lang="en-US"/>
          </a:p>
        </p:txBody>
      </p:sp>
    </p:spTree>
    <p:extLst>
      <p:ext uri="{BB962C8B-B14F-4D97-AF65-F5344CB8AC3E}">
        <p14:creationId xmlns:p14="http://schemas.microsoft.com/office/powerpoint/2010/main" val="1877397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2C398-B433-404F-92DB-E1A1F76559ED}"/>
              </a:ext>
            </a:extLst>
          </p:cNvPr>
          <p:cNvSpPr>
            <a:spLocks noGrp="1"/>
          </p:cNvSpPr>
          <p:nvPr>
            <p:ph type="title"/>
          </p:nvPr>
        </p:nvSpPr>
        <p:spPr/>
        <p:txBody>
          <a:bodyPr/>
          <a:lstStyle/>
          <a:p>
            <a:r>
              <a:rPr lang="en-US" dirty="0"/>
              <a:t>Quantitative vs Qualitative</a:t>
            </a:r>
          </a:p>
        </p:txBody>
      </p:sp>
      <p:sp>
        <p:nvSpPr>
          <p:cNvPr id="4" name="Footer Placeholder 3">
            <a:extLst>
              <a:ext uri="{FF2B5EF4-FFF2-40B4-BE49-F238E27FC236}">
                <a16:creationId xmlns:a16="http://schemas.microsoft.com/office/drawing/2014/main" id="{A82261B8-3E2E-C24A-9F4A-6ED9DC3AC597}"/>
              </a:ext>
            </a:extLst>
          </p:cNvPr>
          <p:cNvSpPr>
            <a:spLocks noGrp="1"/>
          </p:cNvSpPr>
          <p:nvPr>
            <p:ph type="ftr" sz="quarter" idx="11"/>
          </p:nvPr>
        </p:nvSpPr>
        <p:spPr/>
        <p:txBody>
          <a:bodyPr/>
          <a:lstStyle/>
          <a:p>
            <a:r>
              <a:rPr lang="en-US"/>
              <a:t>Engel and Schutt, The Practice of Research in Social Work. © 2016, SAGE Publications.</a:t>
            </a:r>
          </a:p>
        </p:txBody>
      </p:sp>
      <p:sp>
        <p:nvSpPr>
          <p:cNvPr id="5" name="Slide Number Placeholder 4">
            <a:extLst>
              <a:ext uri="{FF2B5EF4-FFF2-40B4-BE49-F238E27FC236}">
                <a16:creationId xmlns:a16="http://schemas.microsoft.com/office/drawing/2014/main" id="{E82AED45-D8BA-014A-95BE-75000D03E70A}"/>
              </a:ext>
            </a:extLst>
          </p:cNvPr>
          <p:cNvSpPr>
            <a:spLocks noGrp="1"/>
          </p:cNvSpPr>
          <p:nvPr>
            <p:ph type="sldNum" sz="quarter" idx="12"/>
          </p:nvPr>
        </p:nvSpPr>
        <p:spPr/>
        <p:txBody>
          <a:bodyPr/>
          <a:lstStyle/>
          <a:p>
            <a:fld id="{57791E2C-D482-4158-8F4A-4C0B35475140}" type="slidenum">
              <a:rPr lang="en-US" smtClean="0"/>
              <a:t>15</a:t>
            </a:fld>
            <a:endParaRPr lang="en-US"/>
          </a:p>
        </p:txBody>
      </p:sp>
      <p:graphicFrame>
        <p:nvGraphicFramePr>
          <p:cNvPr id="6" name="Content Placeholder 3">
            <a:extLst>
              <a:ext uri="{FF2B5EF4-FFF2-40B4-BE49-F238E27FC236}">
                <a16:creationId xmlns:a16="http://schemas.microsoft.com/office/drawing/2014/main" id="{15503FA3-DBC1-2749-9AB3-648BB0B1BAA2}"/>
              </a:ext>
            </a:extLst>
          </p:cNvPr>
          <p:cNvGraphicFramePr>
            <a:graphicFrameLocks/>
          </p:cNvGraphicFramePr>
          <p:nvPr>
            <p:extLst>
              <p:ext uri="{D42A27DB-BD31-4B8C-83A1-F6EECF244321}">
                <p14:modId xmlns:p14="http://schemas.microsoft.com/office/powerpoint/2010/main" val="1842120041"/>
              </p:ext>
            </p:extLst>
          </p:nvPr>
        </p:nvGraphicFramePr>
        <p:xfrm>
          <a:off x="212271" y="1981200"/>
          <a:ext cx="8719458" cy="4737504"/>
        </p:xfrm>
        <a:graphic>
          <a:graphicData uri="http://schemas.openxmlformats.org/drawingml/2006/table">
            <a:tbl>
              <a:tblPr firstRow="1" bandRow="1">
                <a:tableStyleId>{5C22544A-7EE6-4342-B048-85BDC9FD1C3A}</a:tableStyleId>
              </a:tblPr>
              <a:tblGrid>
                <a:gridCol w="2906486">
                  <a:extLst>
                    <a:ext uri="{9D8B030D-6E8A-4147-A177-3AD203B41FA5}">
                      <a16:colId xmlns:a16="http://schemas.microsoft.com/office/drawing/2014/main" val="1881463495"/>
                    </a:ext>
                  </a:extLst>
                </a:gridCol>
                <a:gridCol w="2906486">
                  <a:extLst>
                    <a:ext uri="{9D8B030D-6E8A-4147-A177-3AD203B41FA5}">
                      <a16:colId xmlns:a16="http://schemas.microsoft.com/office/drawing/2014/main" val="2459008545"/>
                    </a:ext>
                  </a:extLst>
                </a:gridCol>
                <a:gridCol w="2906486">
                  <a:extLst>
                    <a:ext uri="{9D8B030D-6E8A-4147-A177-3AD203B41FA5}">
                      <a16:colId xmlns:a16="http://schemas.microsoft.com/office/drawing/2014/main" val="2673881742"/>
                    </a:ext>
                  </a:extLst>
                </a:gridCol>
              </a:tblGrid>
              <a:tr h="473528">
                <a:tc>
                  <a:txBody>
                    <a:bodyPr/>
                    <a:lstStyle/>
                    <a:p>
                      <a:pPr algn="ctr"/>
                      <a:r>
                        <a:rPr lang="en-US" dirty="0"/>
                        <a:t>Attribute</a:t>
                      </a:r>
                    </a:p>
                  </a:txBody>
                  <a:tcPr/>
                </a:tc>
                <a:tc>
                  <a:txBody>
                    <a:bodyPr/>
                    <a:lstStyle/>
                    <a:p>
                      <a:pPr algn="ctr"/>
                      <a:r>
                        <a:rPr lang="en-US" dirty="0"/>
                        <a:t>Quantitative</a:t>
                      </a:r>
                    </a:p>
                  </a:txBody>
                  <a:tcPr/>
                </a:tc>
                <a:tc>
                  <a:txBody>
                    <a:bodyPr/>
                    <a:lstStyle/>
                    <a:p>
                      <a:pPr algn="ctr"/>
                      <a:r>
                        <a:rPr lang="en-US" dirty="0"/>
                        <a:t>Qualitative</a:t>
                      </a:r>
                    </a:p>
                  </a:txBody>
                  <a:tcPr/>
                </a:tc>
                <a:extLst>
                  <a:ext uri="{0D108BD9-81ED-4DB2-BD59-A6C34878D82A}">
                    <a16:rowId xmlns:a16="http://schemas.microsoft.com/office/drawing/2014/main" val="624572252"/>
                  </a:ext>
                </a:extLst>
              </a:tr>
              <a:tr h="993983">
                <a:tc>
                  <a:txBody>
                    <a:bodyPr/>
                    <a:lstStyle/>
                    <a:p>
                      <a:r>
                        <a:rPr lang="en-US" b="1" dirty="0"/>
                        <a:t>Aims</a:t>
                      </a:r>
                    </a:p>
                  </a:txBody>
                  <a:tcPr/>
                </a:tc>
                <a:tc>
                  <a:txBody>
                    <a:bodyPr/>
                    <a:lstStyle/>
                    <a:p>
                      <a:r>
                        <a:rPr lang="en-US" dirty="0"/>
                        <a:t>Precision; Generalizability; Testing hypotheses</a:t>
                      </a:r>
                    </a:p>
                  </a:txBody>
                  <a:tcPr/>
                </a:tc>
                <a:tc>
                  <a:txBody>
                    <a:bodyPr/>
                    <a:lstStyle/>
                    <a:p>
                      <a:r>
                        <a:rPr lang="en-US" dirty="0"/>
                        <a:t>Deeper understandings; describing contexts; generating hypotheses</a:t>
                      </a:r>
                    </a:p>
                  </a:txBody>
                  <a:tcPr/>
                </a:tc>
                <a:extLst>
                  <a:ext uri="{0D108BD9-81ED-4DB2-BD59-A6C34878D82A}">
                    <a16:rowId xmlns:a16="http://schemas.microsoft.com/office/drawing/2014/main" val="969573693"/>
                  </a:ext>
                </a:extLst>
              </a:tr>
              <a:tr h="573908">
                <a:tc>
                  <a:txBody>
                    <a:bodyPr/>
                    <a:lstStyle/>
                    <a:p>
                      <a:r>
                        <a:rPr lang="en-US" b="1" dirty="0"/>
                        <a:t>Nature of data emphasized</a:t>
                      </a:r>
                    </a:p>
                  </a:txBody>
                  <a:tcPr/>
                </a:tc>
                <a:tc>
                  <a:txBody>
                    <a:bodyPr/>
                    <a:lstStyle/>
                    <a:p>
                      <a:r>
                        <a:rPr lang="en-US" dirty="0"/>
                        <a:t>Number</a:t>
                      </a:r>
                    </a:p>
                  </a:txBody>
                  <a:tcPr/>
                </a:tc>
                <a:tc>
                  <a:txBody>
                    <a:bodyPr/>
                    <a:lstStyle/>
                    <a:p>
                      <a:r>
                        <a:rPr lang="en-US" dirty="0"/>
                        <a:t>Words</a:t>
                      </a:r>
                    </a:p>
                  </a:txBody>
                  <a:tcPr/>
                </a:tc>
                <a:extLst>
                  <a:ext uri="{0D108BD9-81ED-4DB2-BD59-A6C34878D82A}">
                    <a16:rowId xmlns:a16="http://schemas.microsoft.com/office/drawing/2014/main" val="1286897883"/>
                  </a:ext>
                </a:extLst>
              </a:tr>
              <a:tr h="993983">
                <a:tc>
                  <a:txBody>
                    <a:bodyPr/>
                    <a:lstStyle/>
                    <a:p>
                      <a:r>
                        <a:rPr lang="en-US" b="1" dirty="0"/>
                        <a:t>Types of designs and methods commonly used</a:t>
                      </a:r>
                    </a:p>
                  </a:txBody>
                  <a:tcPr/>
                </a:tc>
                <a:tc>
                  <a:txBody>
                    <a:bodyPr/>
                    <a:lstStyle/>
                    <a:p>
                      <a:r>
                        <a:rPr lang="en-US" dirty="0"/>
                        <a:t>Experiments; Quasi-experiments; Single-Case designs; Surveys</a:t>
                      </a:r>
                    </a:p>
                  </a:txBody>
                  <a:tcPr/>
                </a:tc>
                <a:tc>
                  <a:txBody>
                    <a:bodyPr/>
                    <a:lstStyle/>
                    <a:p>
                      <a:r>
                        <a:rPr lang="en-US" dirty="0"/>
                        <a:t>Ethnography; Case studies; Life history; Focus groups</a:t>
                      </a:r>
                    </a:p>
                  </a:txBody>
                  <a:tcPr/>
                </a:tc>
                <a:extLst>
                  <a:ext uri="{0D108BD9-81ED-4DB2-BD59-A6C34878D82A}">
                    <a16:rowId xmlns:a16="http://schemas.microsoft.com/office/drawing/2014/main" val="1873535267"/>
                  </a:ext>
                </a:extLst>
              </a:tr>
              <a:tr h="817965">
                <a:tc>
                  <a:txBody>
                    <a:bodyPr/>
                    <a:lstStyle/>
                    <a:p>
                      <a:r>
                        <a:rPr lang="en-US" b="1" dirty="0"/>
                        <a:t>Data-gathering instruments emphasized</a:t>
                      </a:r>
                    </a:p>
                  </a:txBody>
                  <a:tcPr/>
                </a:tc>
                <a:tc>
                  <a:txBody>
                    <a:bodyPr/>
                    <a:lstStyle/>
                    <a:p>
                      <a:r>
                        <a:rPr lang="en-US" dirty="0"/>
                        <a:t>Closed-ended items in questionnaires and scales</a:t>
                      </a:r>
                    </a:p>
                  </a:txBody>
                  <a:tcPr/>
                </a:tc>
                <a:tc>
                  <a:txBody>
                    <a:bodyPr/>
                    <a:lstStyle/>
                    <a:p>
                      <a:r>
                        <a:rPr lang="en-US" dirty="0"/>
                        <a:t>Open-ended items and interviews with probes</a:t>
                      </a:r>
                    </a:p>
                  </a:txBody>
                  <a:tcPr/>
                </a:tc>
                <a:extLst>
                  <a:ext uri="{0D108BD9-81ED-4DB2-BD59-A6C34878D82A}">
                    <a16:rowId xmlns:a16="http://schemas.microsoft.com/office/drawing/2014/main" val="949428988"/>
                  </a:ext>
                </a:extLst>
              </a:tr>
              <a:tr h="817965">
                <a:tc>
                  <a:txBody>
                    <a:bodyPr/>
                    <a:lstStyle/>
                    <a:p>
                      <a:r>
                        <a:rPr lang="en-US" b="1" dirty="0"/>
                        <a:t>Data analysis process</a:t>
                      </a:r>
                    </a:p>
                  </a:txBody>
                  <a:tcPr/>
                </a:tc>
                <a:tc>
                  <a:txBody>
                    <a:bodyPr/>
                    <a:lstStyle/>
                    <a:p>
                      <a:r>
                        <a:rPr lang="en-US" dirty="0"/>
                        <a:t>Calculate statistics that describe a population </a:t>
                      </a:r>
                    </a:p>
                  </a:txBody>
                  <a:tcPr/>
                </a:tc>
                <a:tc>
                  <a:txBody>
                    <a:bodyPr/>
                    <a:lstStyle/>
                    <a:p>
                      <a:r>
                        <a:rPr lang="en-US" dirty="0"/>
                        <a:t>Search for patterns and meanings in narratives</a:t>
                      </a:r>
                    </a:p>
                  </a:txBody>
                  <a:tcPr/>
                </a:tc>
                <a:extLst>
                  <a:ext uri="{0D108BD9-81ED-4DB2-BD59-A6C34878D82A}">
                    <a16:rowId xmlns:a16="http://schemas.microsoft.com/office/drawing/2014/main" val="4231666636"/>
                  </a:ext>
                </a:extLst>
              </a:tr>
            </a:tbl>
          </a:graphicData>
        </a:graphic>
      </p:graphicFrame>
    </p:spTree>
    <p:extLst>
      <p:ext uri="{BB962C8B-B14F-4D97-AF65-F5344CB8AC3E}">
        <p14:creationId xmlns:p14="http://schemas.microsoft.com/office/powerpoint/2010/main" val="471807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988C-7C7F-8448-BAFB-0D2D32356B4E}"/>
              </a:ext>
            </a:extLst>
          </p:cNvPr>
          <p:cNvSpPr>
            <a:spLocks noGrp="1"/>
          </p:cNvSpPr>
          <p:nvPr>
            <p:ph type="title"/>
          </p:nvPr>
        </p:nvSpPr>
        <p:spPr/>
        <p:txBody>
          <a:bodyPr>
            <a:normAutofit fontScale="90000"/>
          </a:bodyPr>
          <a:lstStyle/>
          <a:p>
            <a:r>
              <a:rPr lang="en-US" dirty="0"/>
              <a:t>Community Based Participatory Research</a:t>
            </a:r>
          </a:p>
        </p:txBody>
      </p:sp>
      <p:sp>
        <p:nvSpPr>
          <p:cNvPr id="3" name="Content Placeholder 2">
            <a:extLst>
              <a:ext uri="{FF2B5EF4-FFF2-40B4-BE49-F238E27FC236}">
                <a16:creationId xmlns:a16="http://schemas.microsoft.com/office/drawing/2014/main" id="{5D8284C0-3D39-DB43-B17E-41F0AE62E648}"/>
              </a:ext>
            </a:extLst>
          </p:cNvPr>
          <p:cNvSpPr>
            <a:spLocks noGrp="1"/>
          </p:cNvSpPr>
          <p:nvPr>
            <p:ph idx="1"/>
          </p:nvPr>
        </p:nvSpPr>
        <p:spPr/>
        <p:txBody>
          <a:bodyPr>
            <a:normAutofit fontScale="92500"/>
          </a:bodyPr>
          <a:lstStyle/>
          <a:p>
            <a:r>
              <a:rPr lang="en-US" dirty="0"/>
              <a:t>Encourage partnerships between academic researchers and community members.</a:t>
            </a:r>
          </a:p>
          <a:p>
            <a:r>
              <a:rPr lang="en-US" dirty="0"/>
              <a:t>Helps to strengthen validity of findings and translate research findings into relevant practice/policy changes.</a:t>
            </a:r>
          </a:p>
          <a:p>
            <a:r>
              <a:rPr lang="en-US" dirty="0"/>
              <a:t>Community is involved from question development to analyzing data to disseminating findings.</a:t>
            </a:r>
          </a:p>
        </p:txBody>
      </p:sp>
      <p:sp>
        <p:nvSpPr>
          <p:cNvPr id="4" name="Footer Placeholder 3">
            <a:extLst>
              <a:ext uri="{FF2B5EF4-FFF2-40B4-BE49-F238E27FC236}">
                <a16:creationId xmlns:a16="http://schemas.microsoft.com/office/drawing/2014/main" id="{B1352DB6-2C5E-0144-86FB-E65131B7D286}"/>
              </a:ext>
            </a:extLst>
          </p:cNvPr>
          <p:cNvSpPr>
            <a:spLocks noGrp="1"/>
          </p:cNvSpPr>
          <p:nvPr>
            <p:ph type="ftr" sz="quarter" idx="11"/>
          </p:nvPr>
        </p:nvSpPr>
        <p:spPr/>
        <p:txBody>
          <a:bodyPr/>
          <a:lstStyle/>
          <a:p>
            <a:r>
              <a:rPr lang="en-US"/>
              <a:t>Engel and Schutt, The Practice of Research in Social Work. © 2016, SAGE Publications.</a:t>
            </a:r>
          </a:p>
        </p:txBody>
      </p:sp>
      <p:sp>
        <p:nvSpPr>
          <p:cNvPr id="5" name="Slide Number Placeholder 4">
            <a:extLst>
              <a:ext uri="{FF2B5EF4-FFF2-40B4-BE49-F238E27FC236}">
                <a16:creationId xmlns:a16="http://schemas.microsoft.com/office/drawing/2014/main" id="{CCE89B4C-BECE-C54E-B86C-DC2708E531D4}"/>
              </a:ext>
            </a:extLst>
          </p:cNvPr>
          <p:cNvSpPr>
            <a:spLocks noGrp="1"/>
          </p:cNvSpPr>
          <p:nvPr>
            <p:ph type="sldNum" sz="quarter" idx="12"/>
          </p:nvPr>
        </p:nvSpPr>
        <p:spPr/>
        <p:txBody>
          <a:bodyPr/>
          <a:lstStyle/>
          <a:p>
            <a:fld id="{57791E2C-D482-4158-8F4A-4C0B35475140}" type="slidenum">
              <a:rPr lang="en-US" smtClean="0"/>
              <a:t>16</a:t>
            </a:fld>
            <a:endParaRPr lang="en-US"/>
          </a:p>
        </p:txBody>
      </p:sp>
    </p:spTree>
    <p:extLst>
      <p:ext uri="{BB962C8B-B14F-4D97-AF65-F5344CB8AC3E}">
        <p14:creationId xmlns:p14="http://schemas.microsoft.com/office/powerpoint/2010/main" val="917084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6A595-0714-3F41-9291-05656DAAB2E5}"/>
              </a:ext>
            </a:extLst>
          </p:cNvPr>
          <p:cNvSpPr>
            <a:spLocks noGrp="1"/>
          </p:cNvSpPr>
          <p:nvPr>
            <p:ph type="title"/>
          </p:nvPr>
        </p:nvSpPr>
        <p:spPr>
          <a:xfrm>
            <a:off x="433386" y="1120775"/>
            <a:ext cx="8229600" cy="990600"/>
          </a:xfrm>
        </p:spPr>
        <p:txBody>
          <a:bodyPr>
            <a:noAutofit/>
          </a:bodyPr>
          <a:lstStyle/>
          <a:p>
            <a:r>
              <a:rPr lang="en-US" sz="2800" dirty="0"/>
              <a:t>Asset Mapping as a Research Tool for Community-Based Participatory Research in Social work (Lightfoot et al, 2014)</a:t>
            </a:r>
          </a:p>
        </p:txBody>
      </p:sp>
      <p:sp>
        <p:nvSpPr>
          <p:cNvPr id="3" name="Content Placeholder 2">
            <a:extLst>
              <a:ext uri="{FF2B5EF4-FFF2-40B4-BE49-F238E27FC236}">
                <a16:creationId xmlns:a16="http://schemas.microsoft.com/office/drawing/2014/main" id="{39FC5DE9-6627-6F49-BDF2-761BCFC9D2E4}"/>
              </a:ext>
            </a:extLst>
          </p:cNvPr>
          <p:cNvSpPr>
            <a:spLocks noGrp="1"/>
          </p:cNvSpPr>
          <p:nvPr>
            <p:ph idx="1"/>
          </p:nvPr>
        </p:nvSpPr>
        <p:spPr>
          <a:xfrm>
            <a:off x="457200" y="2590800"/>
            <a:ext cx="8229600" cy="3535363"/>
          </a:xfrm>
        </p:spPr>
        <p:txBody>
          <a:bodyPr>
            <a:normAutofit lnSpcReduction="10000"/>
          </a:bodyPr>
          <a:lstStyle/>
          <a:p>
            <a:r>
              <a:rPr lang="en-US" sz="2400" b="1" dirty="0"/>
              <a:t>Asset Mapping</a:t>
            </a:r>
            <a:r>
              <a:rPr lang="en-US" sz="2400" dirty="0"/>
              <a:t>: procedure used in CBPR</a:t>
            </a:r>
          </a:p>
          <a:p>
            <a:r>
              <a:rPr lang="en-US" sz="2400" dirty="0"/>
              <a:t>Also aligns well with strengths-based approach used in SW</a:t>
            </a:r>
          </a:p>
          <a:p>
            <a:r>
              <a:rPr lang="en-US" sz="2400" dirty="0"/>
              <a:t>Originated in community development</a:t>
            </a:r>
          </a:p>
          <a:p>
            <a:r>
              <a:rPr lang="en-US" sz="2400" dirty="0"/>
              <a:t>“In the ABCD approach, a community explores, describes, and maps its assets and then uses these assets to develop solutions to a specific social issue within the community…” (</a:t>
            </a:r>
            <a:r>
              <a:rPr lang="en-US" sz="2400" dirty="0" err="1"/>
              <a:t>pg</a:t>
            </a:r>
            <a:r>
              <a:rPr lang="en-US" sz="2400" dirty="0"/>
              <a:t> 59).</a:t>
            </a:r>
          </a:p>
          <a:p>
            <a:r>
              <a:rPr lang="en-US" sz="2400" dirty="0"/>
              <a:t>Differs from deficit orientation</a:t>
            </a:r>
          </a:p>
        </p:txBody>
      </p:sp>
      <p:sp>
        <p:nvSpPr>
          <p:cNvPr id="4" name="Footer Placeholder 3">
            <a:extLst>
              <a:ext uri="{FF2B5EF4-FFF2-40B4-BE49-F238E27FC236}">
                <a16:creationId xmlns:a16="http://schemas.microsoft.com/office/drawing/2014/main" id="{3DFB6407-4321-1E4B-800F-64154FF846F2}"/>
              </a:ext>
            </a:extLst>
          </p:cNvPr>
          <p:cNvSpPr>
            <a:spLocks noGrp="1"/>
          </p:cNvSpPr>
          <p:nvPr>
            <p:ph type="ftr" sz="quarter" idx="11"/>
          </p:nvPr>
        </p:nvSpPr>
        <p:spPr/>
        <p:txBody>
          <a:bodyPr/>
          <a:lstStyle/>
          <a:p>
            <a:r>
              <a:rPr lang="en-US"/>
              <a:t>Engel and Schutt, The Practice of Research in Social Work. © 2016, SAGE Publications.</a:t>
            </a:r>
          </a:p>
        </p:txBody>
      </p:sp>
      <p:sp>
        <p:nvSpPr>
          <p:cNvPr id="5" name="Slide Number Placeholder 4">
            <a:extLst>
              <a:ext uri="{FF2B5EF4-FFF2-40B4-BE49-F238E27FC236}">
                <a16:creationId xmlns:a16="http://schemas.microsoft.com/office/drawing/2014/main" id="{CE6F01C0-19FF-AF46-8D87-8737B5DDF12C}"/>
              </a:ext>
            </a:extLst>
          </p:cNvPr>
          <p:cNvSpPr>
            <a:spLocks noGrp="1"/>
          </p:cNvSpPr>
          <p:nvPr>
            <p:ph type="sldNum" sz="quarter" idx="12"/>
          </p:nvPr>
        </p:nvSpPr>
        <p:spPr/>
        <p:txBody>
          <a:bodyPr/>
          <a:lstStyle/>
          <a:p>
            <a:fld id="{57791E2C-D482-4158-8F4A-4C0B35475140}" type="slidenum">
              <a:rPr lang="en-US" smtClean="0"/>
              <a:t>17</a:t>
            </a:fld>
            <a:endParaRPr lang="en-US"/>
          </a:p>
        </p:txBody>
      </p:sp>
    </p:spTree>
    <p:extLst>
      <p:ext uri="{BB962C8B-B14F-4D97-AF65-F5344CB8AC3E}">
        <p14:creationId xmlns:p14="http://schemas.microsoft.com/office/powerpoint/2010/main" val="2319035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Social Work Research</a:t>
            </a:r>
            <a:br>
              <a:rPr lang="en-US" dirty="0"/>
            </a:br>
            <a:r>
              <a:rPr lang="en-US" dirty="0"/>
              <a:t>in a Diverse Society</a:t>
            </a:r>
          </a:p>
        </p:txBody>
      </p:sp>
      <p:sp>
        <p:nvSpPr>
          <p:cNvPr id="3" name="Content Placeholder 2"/>
          <p:cNvSpPr>
            <a:spLocks noGrp="1"/>
          </p:cNvSpPr>
          <p:nvPr>
            <p:ph idx="1"/>
          </p:nvPr>
        </p:nvSpPr>
        <p:spPr/>
        <p:txBody>
          <a:bodyPr/>
          <a:lstStyle/>
          <a:p>
            <a:r>
              <a:rPr lang="en-US"/>
              <a:t>Cultural norms impact the research process:</a:t>
            </a:r>
          </a:p>
          <a:p>
            <a:pPr lvl="1"/>
            <a:r>
              <a:rPr lang="en-US"/>
              <a:t>Identifying participants</a:t>
            </a:r>
          </a:p>
          <a:p>
            <a:pPr lvl="1"/>
            <a:r>
              <a:rPr lang="en-US"/>
              <a:t>Ascribing meaning to abstract terms and constructs</a:t>
            </a:r>
          </a:p>
          <a:p>
            <a:pPr lvl="1"/>
            <a:r>
              <a:rPr lang="en-US"/>
              <a:t>Collecting data</a:t>
            </a:r>
          </a:p>
          <a:p>
            <a:pPr lvl="1"/>
            <a:r>
              <a:rPr lang="en-US"/>
              <a:t>Interpreting findings</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18</a:t>
            </a:fld>
            <a:endParaRPr lang="en-US"/>
          </a:p>
        </p:txBody>
      </p:sp>
    </p:spTree>
    <p:extLst>
      <p:ext uri="{BB962C8B-B14F-4D97-AF65-F5344CB8AC3E}">
        <p14:creationId xmlns:p14="http://schemas.microsoft.com/office/powerpoint/2010/main" val="394814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81746-5BB6-9B4C-A5CC-A88E8E38B771}"/>
              </a:ext>
            </a:extLst>
          </p:cNvPr>
          <p:cNvSpPr>
            <a:spLocks noGrp="1"/>
          </p:cNvSpPr>
          <p:nvPr>
            <p:ph type="title"/>
          </p:nvPr>
        </p:nvSpPr>
        <p:spPr/>
        <p:txBody>
          <a:bodyPr>
            <a:normAutofit fontScale="90000"/>
          </a:bodyPr>
          <a:lstStyle/>
          <a:p>
            <a:r>
              <a:rPr lang="en-US" dirty="0"/>
              <a:t>Research as Social Justice </a:t>
            </a:r>
            <a:br>
              <a:rPr lang="en-US" dirty="0"/>
            </a:br>
            <a:r>
              <a:rPr lang="en-US" sz="3100" dirty="0"/>
              <a:t>(Lorenzetti, 2013)</a:t>
            </a:r>
          </a:p>
        </p:txBody>
      </p:sp>
      <p:sp>
        <p:nvSpPr>
          <p:cNvPr id="3" name="Content Placeholder 2">
            <a:extLst>
              <a:ext uri="{FF2B5EF4-FFF2-40B4-BE49-F238E27FC236}">
                <a16:creationId xmlns:a16="http://schemas.microsoft.com/office/drawing/2014/main" id="{FD48AA37-572C-C14E-9554-CD64299E055C}"/>
              </a:ext>
            </a:extLst>
          </p:cNvPr>
          <p:cNvSpPr>
            <a:spLocks noGrp="1"/>
          </p:cNvSpPr>
          <p:nvPr>
            <p:ph idx="1"/>
          </p:nvPr>
        </p:nvSpPr>
        <p:spPr/>
        <p:txBody>
          <a:bodyPr>
            <a:normAutofit fontScale="85000" lnSpcReduction="20000"/>
          </a:bodyPr>
          <a:lstStyle/>
          <a:p>
            <a:r>
              <a:rPr lang="en-US" dirty="0"/>
              <a:t>Confidentiality vs invisibility</a:t>
            </a:r>
          </a:p>
          <a:p>
            <a:r>
              <a:rPr lang="en-US" dirty="0"/>
              <a:t>Going beyond traditional approaches (e.g. interviews) to include other forms of research interaction</a:t>
            </a:r>
          </a:p>
          <a:p>
            <a:r>
              <a:rPr lang="en-US" dirty="0"/>
              <a:t>Reflect on one’s social positioning (reflexivity – biases, struggles, and intent)</a:t>
            </a:r>
          </a:p>
          <a:p>
            <a:r>
              <a:rPr lang="en-US" dirty="0"/>
              <a:t>Promote “people to be self-empowered to speak for themselves and provide guidance on how to address social issues from the standpoint of having lived the experience that is being studied” (p 454).</a:t>
            </a:r>
          </a:p>
        </p:txBody>
      </p:sp>
      <p:sp>
        <p:nvSpPr>
          <p:cNvPr id="4" name="Footer Placeholder 3">
            <a:extLst>
              <a:ext uri="{FF2B5EF4-FFF2-40B4-BE49-F238E27FC236}">
                <a16:creationId xmlns:a16="http://schemas.microsoft.com/office/drawing/2014/main" id="{D7125FA5-4189-3E4B-8350-F0A02772072E}"/>
              </a:ext>
            </a:extLst>
          </p:cNvPr>
          <p:cNvSpPr>
            <a:spLocks noGrp="1"/>
          </p:cNvSpPr>
          <p:nvPr>
            <p:ph type="ftr" sz="quarter" idx="11"/>
          </p:nvPr>
        </p:nvSpPr>
        <p:spPr/>
        <p:txBody>
          <a:bodyPr/>
          <a:lstStyle/>
          <a:p>
            <a:r>
              <a:rPr lang="en-US"/>
              <a:t>Engel and Schutt, The Practice of Research in Social Work. © 2016, SAGE Publications.</a:t>
            </a:r>
          </a:p>
        </p:txBody>
      </p:sp>
      <p:sp>
        <p:nvSpPr>
          <p:cNvPr id="5" name="Slide Number Placeholder 4">
            <a:extLst>
              <a:ext uri="{FF2B5EF4-FFF2-40B4-BE49-F238E27FC236}">
                <a16:creationId xmlns:a16="http://schemas.microsoft.com/office/drawing/2014/main" id="{D9D61C41-22E9-A940-B75F-115D72DE81B7}"/>
              </a:ext>
            </a:extLst>
          </p:cNvPr>
          <p:cNvSpPr>
            <a:spLocks noGrp="1"/>
          </p:cNvSpPr>
          <p:nvPr>
            <p:ph type="sldNum" sz="quarter" idx="12"/>
          </p:nvPr>
        </p:nvSpPr>
        <p:spPr/>
        <p:txBody>
          <a:bodyPr/>
          <a:lstStyle/>
          <a:p>
            <a:fld id="{57791E2C-D482-4158-8F4A-4C0B35475140}" type="slidenum">
              <a:rPr lang="en-US" smtClean="0"/>
              <a:t>19</a:t>
            </a:fld>
            <a:endParaRPr lang="en-US"/>
          </a:p>
        </p:txBody>
      </p:sp>
    </p:spTree>
    <p:extLst>
      <p:ext uri="{BB962C8B-B14F-4D97-AF65-F5344CB8AC3E}">
        <p14:creationId xmlns:p14="http://schemas.microsoft.com/office/powerpoint/2010/main" val="27070682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Reasoning About the Social World</a:t>
            </a:r>
            <a:endParaRPr lang="en-US" dirty="0"/>
          </a:p>
        </p:txBody>
      </p:sp>
      <p:sp>
        <p:nvSpPr>
          <p:cNvPr id="3" name="Content Placeholder 2"/>
          <p:cNvSpPr>
            <a:spLocks noGrp="1"/>
          </p:cNvSpPr>
          <p:nvPr>
            <p:ph idx="1"/>
          </p:nvPr>
        </p:nvSpPr>
        <p:spPr/>
        <p:txBody>
          <a:bodyPr/>
          <a:lstStyle/>
          <a:p>
            <a:r>
              <a:rPr lang="en-US"/>
              <a:t>Was Burt typical of the homeless?</a:t>
            </a:r>
          </a:p>
          <a:p>
            <a:r>
              <a:rPr lang="en-US"/>
              <a:t>What is it like being homeless?</a:t>
            </a:r>
          </a:p>
          <a:p>
            <a:r>
              <a:rPr lang="en-US"/>
              <a:t>Why do people become homeless?</a:t>
            </a:r>
          </a:p>
          <a:p>
            <a:r>
              <a:rPr lang="en-US"/>
              <a:t>How do homeless people adapt to temporary shelter?</a:t>
            </a:r>
          </a:p>
          <a:p>
            <a:r>
              <a:rPr lang="en-US"/>
              <a:t>What programs are effective in ending homelessness?</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2</a:t>
            </a:fld>
            <a:endParaRPr lang="en-US"/>
          </a:p>
        </p:txBody>
      </p:sp>
    </p:spTree>
    <p:extLst>
      <p:ext uri="{BB962C8B-B14F-4D97-AF65-F5344CB8AC3E}">
        <p14:creationId xmlns:p14="http://schemas.microsoft.com/office/powerpoint/2010/main" val="3100090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77A9C-ABAC-0A4C-8A2E-7B84E80F90B9}"/>
              </a:ext>
            </a:extLst>
          </p:cNvPr>
          <p:cNvSpPr>
            <a:spLocks noGrp="1"/>
          </p:cNvSpPr>
          <p:nvPr>
            <p:ph type="title"/>
          </p:nvPr>
        </p:nvSpPr>
        <p:spPr/>
        <p:txBody>
          <a:bodyPr/>
          <a:lstStyle/>
          <a:p>
            <a:r>
              <a:rPr lang="en-US" dirty="0"/>
              <a:t>Research as Social Justice</a:t>
            </a:r>
          </a:p>
        </p:txBody>
      </p:sp>
      <p:sp>
        <p:nvSpPr>
          <p:cNvPr id="3" name="Content Placeholder 2">
            <a:extLst>
              <a:ext uri="{FF2B5EF4-FFF2-40B4-BE49-F238E27FC236}">
                <a16:creationId xmlns:a16="http://schemas.microsoft.com/office/drawing/2014/main" id="{77F8AC2A-844A-B240-850F-CCAD792DC28E}"/>
              </a:ext>
            </a:extLst>
          </p:cNvPr>
          <p:cNvSpPr>
            <a:spLocks noGrp="1"/>
          </p:cNvSpPr>
          <p:nvPr>
            <p:ph idx="1"/>
          </p:nvPr>
        </p:nvSpPr>
        <p:spPr/>
        <p:txBody>
          <a:bodyPr>
            <a:normAutofit/>
          </a:bodyPr>
          <a:lstStyle/>
          <a:p>
            <a:r>
              <a:rPr lang="en-US" dirty="0"/>
              <a:t>Environmental Racism:</a:t>
            </a:r>
          </a:p>
          <a:p>
            <a:pPr lvl="1"/>
            <a:r>
              <a:rPr lang="en-US" dirty="0"/>
              <a:t>One example: Trash incinerators</a:t>
            </a:r>
          </a:p>
          <a:p>
            <a:pPr lvl="1"/>
            <a:r>
              <a:rPr lang="en-US" dirty="0"/>
              <a:t>Research demonstrated instances of lead among other toxins and related health effects</a:t>
            </a:r>
          </a:p>
          <a:p>
            <a:pPr lvl="1"/>
            <a:r>
              <a:rPr lang="en-US" dirty="0"/>
              <a:t>Research combined with activism</a:t>
            </a:r>
          </a:p>
          <a:p>
            <a:pPr marL="457200" lvl="1" indent="0">
              <a:buNone/>
            </a:pPr>
            <a:r>
              <a:rPr lang="en-US" sz="2000" dirty="0"/>
              <a:t>(</a:t>
            </a:r>
            <a:r>
              <a:rPr lang="en-US" sz="2000" dirty="0">
                <a:hlinkClick r:id="rId2"/>
              </a:rPr>
              <a:t>https://www.wbur.org/hereandnow/2016/04/22/destiny-watford-goldman-prize /</a:t>
            </a:r>
            <a:r>
              <a:rPr lang="en-US" sz="2000" dirty="0"/>
              <a:t> </a:t>
            </a:r>
            <a:r>
              <a:rPr lang="en-US" sz="2000" dirty="0">
                <a:hlinkClick r:id="rId3"/>
              </a:rPr>
              <a:t>https://www.wbur.org/hereandnow/2019/04/25/baltimore-waste-incinerator-garbage</a:t>
            </a:r>
            <a:r>
              <a:rPr lang="en-US" sz="2000" dirty="0"/>
              <a:t> )</a:t>
            </a:r>
          </a:p>
        </p:txBody>
      </p:sp>
      <p:sp>
        <p:nvSpPr>
          <p:cNvPr id="4" name="Footer Placeholder 3">
            <a:extLst>
              <a:ext uri="{FF2B5EF4-FFF2-40B4-BE49-F238E27FC236}">
                <a16:creationId xmlns:a16="http://schemas.microsoft.com/office/drawing/2014/main" id="{D3C1127B-F38A-8647-8D99-3AB1A1537D78}"/>
              </a:ext>
            </a:extLst>
          </p:cNvPr>
          <p:cNvSpPr>
            <a:spLocks noGrp="1"/>
          </p:cNvSpPr>
          <p:nvPr>
            <p:ph type="ftr" sz="quarter" idx="11"/>
          </p:nvPr>
        </p:nvSpPr>
        <p:spPr/>
        <p:txBody>
          <a:bodyPr/>
          <a:lstStyle/>
          <a:p>
            <a:r>
              <a:rPr lang="en-US"/>
              <a:t>Engel and Schutt, The Practice of Research in Social Work. © 2016, SAGE Publications.</a:t>
            </a:r>
          </a:p>
        </p:txBody>
      </p:sp>
      <p:sp>
        <p:nvSpPr>
          <p:cNvPr id="5" name="Slide Number Placeholder 4">
            <a:extLst>
              <a:ext uri="{FF2B5EF4-FFF2-40B4-BE49-F238E27FC236}">
                <a16:creationId xmlns:a16="http://schemas.microsoft.com/office/drawing/2014/main" id="{BE8E5BDB-4ED9-2048-91F4-368AD4DC0B5A}"/>
              </a:ext>
            </a:extLst>
          </p:cNvPr>
          <p:cNvSpPr>
            <a:spLocks noGrp="1"/>
          </p:cNvSpPr>
          <p:nvPr>
            <p:ph type="sldNum" sz="quarter" idx="12"/>
          </p:nvPr>
        </p:nvSpPr>
        <p:spPr/>
        <p:txBody>
          <a:bodyPr/>
          <a:lstStyle/>
          <a:p>
            <a:fld id="{57791E2C-D482-4158-8F4A-4C0B35475140}" type="slidenum">
              <a:rPr lang="en-US" smtClean="0"/>
              <a:t>20</a:t>
            </a:fld>
            <a:endParaRPr lang="en-US"/>
          </a:p>
        </p:txBody>
      </p:sp>
    </p:spTree>
    <p:extLst>
      <p:ext uri="{BB962C8B-B14F-4D97-AF65-F5344CB8AC3E}">
        <p14:creationId xmlns:p14="http://schemas.microsoft.com/office/powerpoint/2010/main" val="2186480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C6DE7-BB6A-4E4A-951E-427A5DFF39D3}"/>
              </a:ext>
            </a:extLst>
          </p:cNvPr>
          <p:cNvSpPr>
            <a:spLocks noGrp="1"/>
          </p:cNvSpPr>
          <p:nvPr>
            <p:ph type="title"/>
          </p:nvPr>
        </p:nvSpPr>
        <p:spPr/>
        <p:txBody>
          <a:bodyPr/>
          <a:lstStyle/>
          <a:p>
            <a:r>
              <a:rPr lang="en-US" dirty="0"/>
              <a:t>Research as Social Justice</a:t>
            </a:r>
          </a:p>
        </p:txBody>
      </p:sp>
      <p:sp>
        <p:nvSpPr>
          <p:cNvPr id="3" name="Content Placeholder 2">
            <a:extLst>
              <a:ext uri="{FF2B5EF4-FFF2-40B4-BE49-F238E27FC236}">
                <a16:creationId xmlns:a16="http://schemas.microsoft.com/office/drawing/2014/main" id="{0FB72B5B-877A-C041-AFA2-CE0218D00DF7}"/>
              </a:ext>
            </a:extLst>
          </p:cNvPr>
          <p:cNvSpPr>
            <a:spLocks noGrp="1"/>
          </p:cNvSpPr>
          <p:nvPr>
            <p:ph idx="1"/>
          </p:nvPr>
        </p:nvSpPr>
        <p:spPr/>
        <p:txBody>
          <a:bodyPr>
            <a:normAutofit fontScale="70000" lnSpcReduction="20000"/>
          </a:bodyPr>
          <a:lstStyle/>
          <a:p>
            <a:r>
              <a:rPr lang="en-US" dirty="0"/>
              <a:t>ER IDT recognized physical, emotional, and social needs of young people exposed to violence as a public health crisis</a:t>
            </a:r>
          </a:p>
          <a:p>
            <a:r>
              <a:rPr lang="en-US" dirty="0"/>
              <a:t>Saw high rates of re-injury and retaliation among youth in Philadelphia and found “The time after traumatic injury is referred to as the ‘golden hour.’ While in the emergency department, those who have been violently injured report that their thoughts are to either change their way of life or to retaliate.”</a:t>
            </a:r>
          </a:p>
          <a:p>
            <a:r>
              <a:rPr lang="en-US" dirty="0"/>
              <a:t>Developed Healing Hurt People which connects individuals with a range of services from medical follow-up; to counseling and mentoring; to housing, job placement, and substance abuse treatment.</a:t>
            </a:r>
          </a:p>
          <a:p>
            <a:pPr marL="0" indent="0">
              <a:buNone/>
            </a:pPr>
            <a:r>
              <a:rPr lang="en-US" dirty="0"/>
              <a:t>(https://</a:t>
            </a:r>
            <a:r>
              <a:rPr lang="en-US" dirty="0" err="1"/>
              <a:t>drexel.edu</a:t>
            </a:r>
            <a:r>
              <a:rPr lang="en-US" dirty="0"/>
              <a:t>/medicine/about/departments/emergency-medicine/healing-hurt-people/)</a:t>
            </a:r>
          </a:p>
          <a:p>
            <a:pPr lvl="1"/>
            <a:endParaRPr lang="en-US" dirty="0"/>
          </a:p>
        </p:txBody>
      </p:sp>
      <p:sp>
        <p:nvSpPr>
          <p:cNvPr id="4" name="Footer Placeholder 3">
            <a:extLst>
              <a:ext uri="{FF2B5EF4-FFF2-40B4-BE49-F238E27FC236}">
                <a16:creationId xmlns:a16="http://schemas.microsoft.com/office/drawing/2014/main" id="{3B7FE609-0BAF-CD43-99C7-10EE3A05F692}"/>
              </a:ext>
            </a:extLst>
          </p:cNvPr>
          <p:cNvSpPr>
            <a:spLocks noGrp="1"/>
          </p:cNvSpPr>
          <p:nvPr>
            <p:ph type="ftr" sz="quarter" idx="11"/>
          </p:nvPr>
        </p:nvSpPr>
        <p:spPr/>
        <p:txBody>
          <a:bodyPr/>
          <a:lstStyle/>
          <a:p>
            <a:r>
              <a:rPr lang="en-US"/>
              <a:t>Engel and Schutt, The Practice of Research in Social Work. © 2016, SAGE Publications.</a:t>
            </a:r>
          </a:p>
        </p:txBody>
      </p:sp>
      <p:sp>
        <p:nvSpPr>
          <p:cNvPr id="5" name="Slide Number Placeholder 4">
            <a:extLst>
              <a:ext uri="{FF2B5EF4-FFF2-40B4-BE49-F238E27FC236}">
                <a16:creationId xmlns:a16="http://schemas.microsoft.com/office/drawing/2014/main" id="{B1749668-7786-634B-9F8D-11AED161041B}"/>
              </a:ext>
            </a:extLst>
          </p:cNvPr>
          <p:cNvSpPr>
            <a:spLocks noGrp="1"/>
          </p:cNvSpPr>
          <p:nvPr>
            <p:ph type="sldNum" sz="quarter" idx="12"/>
          </p:nvPr>
        </p:nvSpPr>
        <p:spPr/>
        <p:txBody>
          <a:bodyPr/>
          <a:lstStyle/>
          <a:p>
            <a:fld id="{57791E2C-D482-4158-8F4A-4C0B35475140}" type="slidenum">
              <a:rPr lang="en-US" smtClean="0"/>
              <a:t>21</a:t>
            </a:fld>
            <a:endParaRPr lang="en-US"/>
          </a:p>
        </p:txBody>
      </p:sp>
    </p:spTree>
    <p:extLst>
      <p:ext uri="{BB962C8B-B14F-4D97-AF65-F5344CB8AC3E}">
        <p14:creationId xmlns:p14="http://schemas.microsoft.com/office/powerpoint/2010/main" val="125878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Reasoning About the Social World</a:t>
            </a:r>
            <a:endParaRPr lang="en-US" dirty="0"/>
          </a:p>
        </p:txBody>
      </p:sp>
      <p:sp>
        <p:nvSpPr>
          <p:cNvPr id="5" name="Content Placeholder 4"/>
          <p:cNvSpPr>
            <a:spLocks noGrp="1"/>
          </p:cNvSpPr>
          <p:nvPr>
            <p:ph idx="1"/>
          </p:nvPr>
        </p:nvSpPr>
        <p:spPr/>
        <p:txBody>
          <a:bodyPr/>
          <a:lstStyle/>
          <a:p>
            <a:r>
              <a:rPr lang="en-US"/>
              <a:t>Our decisions are driven by:</a:t>
            </a:r>
          </a:p>
          <a:p>
            <a:endParaRPr lang="en-US"/>
          </a:p>
          <a:p>
            <a:pPr lvl="1"/>
            <a:r>
              <a:rPr lang="en-US"/>
              <a:t>Personal Biases</a:t>
            </a:r>
          </a:p>
          <a:p>
            <a:pPr lvl="1"/>
            <a:r>
              <a:rPr lang="en-US"/>
              <a:t>Previous Experiences</a:t>
            </a:r>
          </a:p>
          <a:p>
            <a:pPr lvl="1"/>
            <a:r>
              <a:rPr lang="en-US"/>
              <a:t>Differing Expectations</a:t>
            </a:r>
          </a:p>
          <a:p>
            <a:pPr lvl="1"/>
            <a:r>
              <a:rPr lang="en-US"/>
              <a:t>Cultural Background</a:t>
            </a:r>
            <a:endParaRPr lang="en-US" dirty="0"/>
          </a:p>
        </p:txBody>
      </p:sp>
      <p:sp>
        <p:nvSpPr>
          <p:cNvPr id="6" name="Footer Placeholder 5"/>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7" name="Slide Number Placeholder 6"/>
          <p:cNvSpPr>
            <a:spLocks noGrp="1"/>
          </p:cNvSpPr>
          <p:nvPr>
            <p:ph type="sldNum" sz="quarter" idx="12"/>
          </p:nvPr>
        </p:nvSpPr>
        <p:spPr/>
        <p:txBody>
          <a:bodyPr/>
          <a:lstStyle/>
          <a:p>
            <a:fld id="{57791E2C-D482-4158-8F4A-4C0B35475140}" type="slidenum">
              <a:rPr lang="en-US" smtClean="0"/>
              <a:pPr/>
              <a:t>3</a:t>
            </a:fld>
            <a:endParaRPr lang="en-US"/>
          </a:p>
        </p:txBody>
      </p:sp>
    </p:spTree>
    <p:extLst>
      <p:ext uri="{BB962C8B-B14F-4D97-AF65-F5344CB8AC3E}">
        <p14:creationId xmlns:p14="http://schemas.microsoft.com/office/powerpoint/2010/main" val="2078963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Social Scientific Approach</a:t>
            </a:r>
            <a:endParaRPr lang="en-US" dirty="0"/>
          </a:p>
        </p:txBody>
      </p:sp>
      <p:sp>
        <p:nvSpPr>
          <p:cNvPr id="3" name="Content Placeholder 2"/>
          <p:cNvSpPr>
            <a:spLocks noGrp="1"/>
          </p:cNvSpPr>
          <p:nvPr>
            <p:ph idx="1"/>
          </p:nvPr>
        </p:nvSpPr>
        <p:spPr/>
        <p:txBody>
          <a:bodyPr>
            <a:normAutofit lnSpcReduction="10000"/>
          </a:bodyPr>
          <a:lstStyle/>
          <a:p>
            <a:r>
              <a:rPr lang="en-US" dirty="0"/>
              <a:t>Scientific research is designed to avoid ‘every day errors’ </a:t>
            </a:r>
            <a:r>
              <a:rPr lang="en-US" sz="2600" dirty="0"/>
              <a:t>(such as resistance to change, selective/inaccurate observation, overgeneralization) </a:t>
            </a:r>
          </a:p>
          <a:p>
            <a:r>
              <a:rPr lang="en-US" dirty="0"/>
              <a:t>This approach can be used to investigate:</a:t>
            </a:r>
          </a:p>
          <a:p>
            <a:pPr lvl="1"/>
            <a:r>
              <a:rPr lang="en-US" dirty="0"/>
              <a:t>Treatment effectiveness</a:t>
            </a:r>
          </a:p>
          <a:p>
            <a:pPr lvl="1"/>
            <a:r>
              <a:rPr lang="en-US" dirty="0"/>
              <a:t>Social conditions</a:t>
            </a:r>
          </a:p>
          <a:p>
            <a:pPr lvl="1"/>
            <a:r>
              <a:rPr lang="en-US" dirty="0"/>
              <a:t>Organizational behavior</a:t>
            </a:r>
          </a:p>
          <a:p>
            <a:pPr lvl="1"/>
            <a:r>
              <a:rPr lang="en-US" dirty="0"/>
              <a:t>Social welfare</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4</a:t>
            </a:fld>
            <a:endParaRPr lang="en-US"/>
          </a:p>
        </p:txBody>
      </p:sp>
    </p:spTree>
    <p:extLst>
      <p:ext uri="{BB962C8B-B14F-4D97-AF65-F5344CB8AC3E}">
        <p14:creationId xmlns:p14="http://schemas.microsoft.com/office/powerpoint/2010/main" val="23159462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a:t>
            </a:r>
            <a:r>
              <a:rPr lang="en-US" b="1" dirty="0"/>
              <a:t>Social Science</a:t>
            </a:r>
          </a:p>
        </p:txBody>
      </p:sp>
      <p:sp>
        <p:nvSpPr>
          <p:cNvPr id="3" name="Content Placeholder 2"/>
          <p:cNvSpPr>
            <a:spLocks noGrp="1"/>
          </p:cNvSpPr>
          <p:nvPr>
            <p:ph idx="1"/>
          </p:nvPr>
        </p:nvSpPr>
        <p:spPr/>
        <p:txBody>
          <a:bodyPr/>
          <a:lstStyle/>
          <a:p>
            <a:r>
              <a:rPr lang="en-US"/>
              <a:t>“The use of scientific methods to investigate individuals, groups, communities, organizations, societies, and social processes; the knowledge produced by these.”</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5</a:t>
            </a:fld>
            <a:endParaRPr lang="en-US"/>
          </a:p>
        </p:txBody>
      </p:sp>
    </p:spTree>
    <p:extLst>
      <p:ext uri="{BB962C8B-B14F-4D97-AF65-F5344CB8AC3E}">
        <p14:creationId xmlns:p14="http://schemas.microsoft.com/office/powerpoint/2010/main" val="2698841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Social Work &amp; the Social World</a:t>
            </a:r>
            <a:endParaRPr lang="en-US" dirty="0"/>
          </a:p>
        </p:txBody>
      </p:sp>
      <p:sp>
        <p:nvSpPr>
          <p:cNvPr id="3" name="Content Placeholder 2"/>
          <p:cNvSpPr>
            <a:spLocks noGrp="1"/>
          </p:cNvSpPr>
          <p:nvPr>
            <p:ph idx="1"/>
          </p:nvPr>
        </p:nvSpPr>
        <p:spPr/>
        <p:txBody>
          <a:bodyPr/>
          <a:lstStyle/>
          <a:p>
            <a:r>
              <a:rPr lang="en-US" dirty="0"/>
              <a:t>Social work responds to negative conditions present in our social world.</a:t>
            </a:r>
          </a:p>
          <a:p>
            <a:r>
              <a:rPr lang="en-US" dirty="0"/>
              <a:t>Through scientific investigation, we can </a:t>
            </a:r>
            <a:r>
              <a:rPr lang="en-US" i="1" dirty="0"/>
              <a:t>understand the causes of social problems and implement better interventions</a:t>
            </a:r>
            <a:r>
              <a:rPr lang="en-US" dirty="0"/>
              <a:t>.</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6</a:t>
            </a:fld>
            <a:endParaRPr lang="en-US"/>
          </a:p>
        </p:txBody>
      </p:sp>
    </p:spTree>
    <p:extLst>
      <p:ext uri="{BB962C8B-B14F-4D97-AF65-F5344CB8AC3E}">
        <p14:creationId xmlns:p14="http://schemas.microsoft.com/office/powerpoint/2010/main" val="106105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Social Work &amp; the Social World</a:t>
            </a:r>
            <a:endParaRPr lang="en-US" dirty="0"/>
          </a:p>
        </p:txBody>
      </p:sp>
      <p:sp>
        <p:nvSpPr>
          <p:cNvPr id="3" name="Content Placeholder 2"/>
          <p:cNvSpPr>
            <a:spLocks noGrp="1"/>
          </p:cNvSpPr>
          <p:nvPr>
            <p:ph idx="1"/>
          </p:nvPr>
        </p:nvSpPr>
        <p:spPr/>
        <p:txBody>
          <a:bodyPr/>
          <a:lstStyle/>
          <a:p>
            <a:r>
              <a:rPr lang="en-US" dirty="0"/>
              <a:t>Intervention models can be </a:t>
            </a:r>
            <a:r>
              <a:rPr lang="en-US" i="1" dirty="0"/>
              <a:t>tested</a:t>
            </a:r>
            <a:r>
              <a:rPr lang="en-US" dirty="0"/>
              <a:t> as well. </a:t>
            </a:r>
          </a:p>
          <a:p>
            <a:r>
              <a:rPr lang="en-US" dirty="0"/>
              <a:t>Social workers can </a:t>
            </a:r>
            <a:r>
              <a:rPr lang="en-US" i="1" dirty="0"/>
              <a:t>learn what models are most effective</a:t>
            </a:r>
            <a:r>
              <a:rPr lang="en-US" dirty="0"/>
              <a:t>.</a:t>
            </a:r>
          </a:p>
          <a:p>
            <a:r>
              <a:rPr lang="en-US" dirty="0"/>
              <a:t>Research allows us to understand real people and not rely on stereotypes.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7</a:t>
            </a:fld>
            <a:endParaRPr lang="en-US"/>
          </a:p>
        </p:txBody>
      </p:sp>
    </p:spTree>
    <p:extLst>
      <p:ext uri="{BB962C8B-B14F-4D97-AF65-F5344CB8AC3E}">
        <p14:creationId xmlns:p14="http://schemas.microsoft.com/office/powerpoint/2010/main" val="3716314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Research in the News: Why Did NYC’s Homeless Population Increase?</a:t>
            </a:r>
            <a:endParaRPr lang="en-US" dirty="0"/>
          </a:p>
        </p:txBody>
      </p:sp>
      <p:sp>
        <p:nvSpPr>
          <p:cNvPr id="3" name="Content Placeholder 2"/>
          <p:cNvSpPr>
            <a:spLocks noGrp="1"/>
          </p:cNvSpPr>
          <p:nvPr>
            <p:ph idx="1"/>
          </p:nvPr>
        </p:nvSpPr>
        <p:spPr/>
        <p:txBody>
          <a:bodyPr/>
          <a:lstStyle/>
          <a:p>
            <a:endParaRPr lang="en-US"/>
          </a:p>
          <a:p>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8</a:t>
            </a:fld>
            <a:endParaRPr lang="en-US"/>
          </a:p>
        </p:txBody>
      </p:sp>
      <p:pic>
        <p:nvPicPr>
          <p:cNvPr id="6" name="Picture 5"/>
          <p:cNvPicPr>
            <a:picLocks noChangeAspect="1"/>
          </p:cNvPicPr>
          <p:nvPr/>
        </p:nvPicPr>
        <p:blipFill>
          <a:blip r:embed="rId2"/>
          <a:stretch>
            <a:fillRect/>
          </a:stretch>
        </p:blipFill>
        <p:spPr>
          <a:xfrm>
            <a:off x="1233589" y="2133600"/>
            <a:ext cx="6676823" cy="4114800"/>
          </a:xfrm>
          <a:prstGeom prst="rect">
            <a:avLst/>
          </a:prstGeom>
        </p:spPr>
      </p:pic>
    </p:spTree>
    <p:extLst>
      <p:ext uri="{BB962C8B-B14F-4D97-AF65-F5344CB8AC3E}">
        <p14:creationId xmlns:p14="http://schemas.microsoft.com/office/powerpoint/2010/main" val="1529488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990600"/>
          </a:xfrm>
        </p:spPr>
        <p:txBody>
          <a:bodyPr>
            <a:noAutofit/>
          </a:bodyPr>
          <a:lstStyle/>
          <a:p>
            <a:r>
              <a:rPr lang="en-US" dirty="0"/>
              <a:t>Social Work Research and Evidence-Based Practice</a:t>
            </a:r>
          </a:p>
        </p:txBody>
      </p:sp>
      <p:sp>
        <p:nvSpPr>
          <p:cNvPr id="3" name="Content Placeholder 2"/>
          <p:cNvSpPr>
            <a:spLocks noGrp="1"/>
          </p:cNvSpPr>
          <p:nvPr>
            <p:ph idx="1"/>
          </p:nvPr>
        </p:nvSpPr>
        <p:spPr/>
        <p:txBody>
          <a:bodyPr/>
          <a:lstStyle/>
          <a:p>
            <a:r>
              <a:rPr lang="en-US" b="1" dirty="0"/>
              <a:t>Evidence-Based Practice </a:t>
            </a:r>
            <a:r>
              <a:rPr lang="en-US" dirty="0"/>
              <a:t>includes:</a:t>
            </a:r>
          </a:p>
          <a:p>
            <a:pPr lvl="1"/>
            <a:r>
              <a:rPr lang="en-US" dirty="0"/>
              <a:t>Best Current Research Evidence</a:t>
            </a:r>
          </a:p>
          <a:p>
            <a:pPr lvl="1"/>
            <a:r>
              <a:rPr lang="en-US" dirty="0"/>
              <a:t>Client Values</a:t>
            </a:r>
          </a:p>
          <a:p>
            <a:pPr lvl="1"/>
            <a:r>
              <a:rPr lang="en-US" dirty="0"/>
              <a:t>Client Circumstances</a:t>
            </a:r>
          </a:p>
          <a:p>
            <a:pPr lvl="1"/>
            <a:r>
              <a:rPr lang="en-US" dirty="0"/>
              <a:t>Clinical Expertise</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9</a:t>
            </a:fld>
            <a:endParaRPr lang="en-US"/>
          </a:p>
        </p:txBody>
      </p:sp>
    </p:spTree>
    <p:extLst>
      <p:ext uri="{BB962C8B-B14F-4D97-AF65-F5344CB8AC3E}">
        <p14:creationId xmlns:p14="http://schemas.microsoft.com/office/powerpoint/2010/main" val="31337697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9AE4E978CEFA94B8DA9D30DFCF1B51B" ma:contentTypeVersion="0" ma:contentTypeDescription="Create a new document." ma:contentTypeScope="" ma:versionID="9718d60a61096b6abcfb64ec4f1820a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5477C-0F36-4E5D-9D4F-8FA6E113A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0C6A26A-9AF9-4B76-9385-D0354396B92D}">
  <ds:schemaRefs>
    <ds:schemaRef ds:uri="http://schemas.microsoft.com/office/2006/metadata/properties"/>
  </ds:schemaRefs>
</ds:datastoreItem>
</file>

<file path=customXml/itemProps3.xml><?xml version="1.0" encoding="utf-8"?>
<ds:datastoreItem xmlns:ds="http://schemas.openxmlformats.org/officeDocument/2006/customXml" ds:itemID="{1ECFE4D1-8534-49AA-A248-B24E4B909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4273</TotalTime>
  <Words>1298</Words>
  <Application>Microsoft Macintosh PowerPoint</Application>
  <PresentationFormat>On-screen Show (4:3)</PresentationFormat>
  <Paragraphs>159</Paragraphs>
  <Slides>21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Reasoning About the Social World</vt:lpstr>
      <vt:lpstr>Reasoning About the Social World</vt:lpstr>
      <vt:lpstr>The Social Scientific Approach</vt:lpstr>
      <vt:lpstr>Definition: Social Science</vt:lpstr>
      <vt:lpstr>Social Work &amp; the Social World</vt:lpstr>
      <vt:lpstr>Social Work &amp; the Social World</vt:lpstr>
      <vt:lpstr>Research in the News: Why Did NYC’s Homeless Population Increase?</vt:lpstr>
      <vt:lpstr>Social Work Research and Evidence-Based Practice</vt:lpstr>
      <vt:lpstr>Social Work Research and Evidence-Based Practice</vt:lpstr>
      <vt:lpstr>Social Work Research and Evidence-Based Practice</vt:lpstr>
      <vt:lpstr>Social Work Research in Practice</vt:lpstr>
      <vt:lpstr>Social Work Research in Practice</vt:lpstr>
      <vt:lpstr>Research Orientations</vt:lpstr>
      <vt:lpstr>Quantitative vs Qualitative</vt:lpstr>
      <vt:lpstr>Community Based Participatory Research</vt:lpstr>
      <vt:lpstr>Asset Mapping as a Research Tool for Community-Based Participatory Research in Social work (Lightfoot et al, 2014)</vt:lpstr>
      <vt:lpstr>Social Work Research in a Diverse Society</vt:lpstr>
      <vt:lpstr>Research as Social Justice  (Lorenzetti, 2013)</vt:lpstr>
      <vt:lpstr>Research as Social Justice</vt:lpstr>
      <vt:lpstr>Research as Social Justice</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Bierach, Katie</dc:creator>
  <cp:lastModifiedBy>Lauren Montemuro</cp:lastModifiedBy>
  <cp:revision>40</cp:revision>
  <dcterms:created xsi:type="dcterms:W3CDTF">2015-04-30T00:02:08Z</dcterms:created>
  <dcterms:modified xsi:type="dcterms:W3CDTF">2021-05-28T13:06:29Z</dcterms:modified>
</cp:coreProperties>
</file>