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4" r:id="rId13"/>
    <p:sldId id="265" r:id="rId14"/>
    <p:sldId id="268" r:id="rId15"/>
    <p:sldId id="280" r:id="rId16"/>
    <p:sldId id="269" r:id="rId17"/>
    <p:sldId id="273" r:id="rId18"/>
    <p:sldId id="282" r:id="rId19"/>
    <p:sldId id="283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720" autoAdjust="0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29F-1AAA-47B7-A269-906688CFF97B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CDE7-37C0-48C3-863A-905835A2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8BA7-C0FF-46D8-91FF-02C5475D13CB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FBB7-4B6C-4B5C-AB82-AA7608E4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0292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10400" cy="146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4" y="3886200"/>
            <a:ext cx="5898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962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988" y="635635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906713"/>
            <a:ext cx="6970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386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38600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9624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62400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5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09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514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46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Chapter 2: The Process of Social Work Research</a:t>
            </a:r>
          </a:p>
        </p:txBody>
      </p:sp>
    </p:spTree>
    <p:extLst>
      <p:ext uri="{BB962C8B-B14F-4D97-AF65-F5344CB8AC3E}">
        <p14:creationId xmlns:p14="http://schemas.microsoft.com/office/powerpoint/2010/main" val="35554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Systematic Reviews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Integrate a scientific methodology into the literature review process</a:t>
            </a:r>
          </a:p>
          <a:p>
            <a:r>
              <a:rPr lang="en-US"/>
              <a:t>Goal: provide better information about the impact of an intervention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and Social Work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Theories provide additional frameworks and ideas to test and evaluate.</a:t>
            </a:r>
          </a:p>
          <a:p>
            <a:r>
              <a:rPr lang="en-US"/>
              <a:t>Popular theories in SW:</a:t>
            </a:r>
          </a:p>
          <a:p>
            <a:pPr lvl="1"/>
            <a:r>
              <a:rPr lang="en-US"/>
              <a:t>Behavior theory</a:t>
            </a:r>
          </a:p>
          <a:p>
            <a:pPr lvl="1"/>
            <a:r>
              <a:rPr lang="en-US"/>
              <a:t>Cognition theory</a:t>
            </a:r>
          </a:p>
          <a:p>
            <a:pPr lvl="1"/>
            <a:r>
              <a:rPr lang="en-US"/>
              <a:t>Resource mobilization theory</a:t>
            </a:r>
          </a:p>
          <a:p>
            <a:pPr lvl="1"/>
            <a:r>
              <a:rPr lang="en-US"/>
              <a:t>Resource dependency theory</a:t>
            </a:r>
          </a:p>
          <a:p>
            <a:pPr lvl="1"/>
            <a:r>
              <a:rPr lang="en-US"/>
              <a:t>Human capital theory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Money Buy Happiness?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64008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3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Strategies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Deductive Research</a:t>
            </a:r>
          </a:p>
          <a:p>
            <a:r>
              <a:rPr lang="en-US"/>
              <a:t>Inductive Research</a:t>
            </a:r>
          </a:p>
          <a:p>
            <a:r>
              <a:rPr lang="en-US"/>
              <a:t>Descriptive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Strategies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Deductive Research</a:t>
            </a:r>
          </a:p>
          <a:p>
            <a:pPr lvl="1"/>
            <a:r>
              <a:rPr lang="en-US"/>
              <a:t>Tests implications of pre-existing theory</a:t>
            </a:r>
          </a:p>
          <a:p>
            <a:pPr lvl="1"/>
            <a:r>
              <a:rPr lang="en-US"/>
              <a:t>Quantitative focus</a:t>
            </a:r>
          </a:p>
          <a:p>
            <a:pPr lvl="1"/>
            <a:r>
              <a:rPr lang="en-US"/>
              <a:t>Hypothesis testing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Deductive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4999"/>
            <a:ext cx="640080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Domestic Violence and</a:t>
            </a:r>
            <a:br>
              <a:rPr lang="en-US" dirty="0"/>
            </a:br>
            <a:r>
              <a:rPr lang="en-US" dirty="0"/>
              <a:t>the Research Circle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068763"/>
          </a:xfrm>
        </p:spPr>
        <p:txBody>
          <a:bodyPr/>
          <a:lstStyle/>
          <a:p>
            <a:r>
              <a:rPr lang="en-US" dirty="0"/>
              <a:t>[1984] Sherman and </a:t>
            </a:r>
            <a:r>
              <a:rPr lang="en-US" dirty="0" err="1"/>
              <a:t>Berk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1707" y="3886200"/>
            <a:ext cx="25908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Testing a Theory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910" y="3886200"/>
            <a:ext cx="34290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Analyzing Data to </a:t>
            </a:r>
          </a:p>
          <a:p>
            <a:r>
              <a:rPr lang="en-US" sz="3200" dirty="0"/>
              <a:t>Develop Theory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>
            <a:off x="4671927" y="2926618"/>
            <a:ext cx="12700" cy="4370265"/>
          </a:xfrm>
          <a:prstGeom prst="curvedConnector3">
            <a:avLst>
              <a:gd name="adj1" fmla="val 68552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4565650" y="1478818"/>
            <a:ext cx="12700" cy="4370265"/>
          </a:xfrm>
          <a:prstGeom prst="curvedConnector3">
            <a:avLst>
              <a:gd name="adj1" fmla="val 674530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1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Strategies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Inductive Research</a:t>
            </a:r>
          </a:p>
          <a:p>
            <a:pPr lvl="1"/>
            <a:r>
              <a:rPr lang="en-US"/>
              <a:t>Creates theory from collected data</a:t>
            </a:r>
          </a:p>
          <a:p>
            <a:pPr lvl="1"/>
            <a:r>
              <a:rPr lang="en-US"/>
              <a:t>Qualitative focus</a:t>
            </a:r>
          </a:p>
          <a:p>
            <a:pPr lvl="1"/>
            <a:r>
              <a:rPr lang="en-US"/>
              <a:t>Serendipitous findings</a:t>
            </a:r>
          </a:p>
          <a:p>
            <a:pPr lvl="1"/>
            <a:r>
              <a:rPr lang="en-US"/>
              <a:t>Exploratory research</a:t>
            </a:r>
          </a:p>
          <a:p>
            <a:pPr lvl="1"/>
            <a:endParaRPr lang="en-US"/>
          </a:p>
          <a:p>
            <a:r>
              <a:rPr lang="en-US"/>
              <a:t>Descriptive Research</a:t>
            </a:r>
          </a:p>
          <a:p>
            <a:pPr lvl="1"/>
            <a:r>
              <a:rPr lang="en-US"/>
              <a:t>Deepens understanding of an issue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Work Research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Identifying SW Research Questions</a:t>
            </a:r>
          </a:p>
          <a:p>
            <a:pPr lvl="1"/>
            <a:r>
              <a:rPr lang="en-US"/>
              <a:t>Sources:</a:t>
            </a:r>
          </a:p>
          <a:p>
            <a:pPr lvl="2"/>
            <a:r>
              <a:rPr lang="en-US"/>
              <a:t>Personal Encounters</a:t>
            </a:r>
          </a:p>
          <a:p>
            <a:pPr lvl="2"/>
            <a:r>
              <a:rPr lang="en-US"/>
              <a:t>Professional Experience</a:t>
            </a:r>
          </a:p>
          <a:p>
            <a:pPr lvl="2"/>
            <a:r>
              <a:rPr lang="en-US"/>
              <a:t>Academic Discussion</a:t>
            </a:r>
          </a:p>
          <a:p>
            <a:pPr lvl="2"/>
            <a:r>
              <a:rPr lang="en-US"/>
              <a:t>Social Theory</a:t>
            </a:r>
          </a:p>
          <a:p>
            <a:pPr lvl="2"/>
            <a:r>
              <a:rPr lang="en-US"/>
              <a:t>Already Published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Work Research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Gradually Develop Your Question</a:t>
            </a:r>
          </a:p>
          <a:p>
            <a:r>
              <a:rPr lang="en-US"/>
              <a:t>Refining SW Research Questions</a:t>
            </a:r>
          </a:p>
          <a:p>
            <a:pPr lvl="1"/>
            <a:r>
              <a:rPr lang="en-US"/>
              <a:t>A successful research inquiry must be:</a:t>
            </a:r>
          </a:p>
          <a:p>
            <a:pPr lvl="2"/>
            <a:r>
              <a:rPr lang="en-US"/>
              <a:t>Workable</a:t>
            </a:r>
          </a:p>
          <a:p>
            <a:pPr lvl="2"/>
            <a:r>
              <a:rPr lang="en-US"/>
              <a:t>Testable</a:t>
            </a:r>
          </a:p>
          <a:p>
            <a:pPr lvl="2"/>
            <a:r>
              <a:rPr lang="en-US"/>
              <a:t>Narrow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Work Research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Evaluating SW Research Questions:</a:t>
            </a:r>
          </a:p>
          <a:p>
            <a:pPr lvl="1"/>
            <a:r>
              <a:rPr lang="en-US"/>
              <a:t>Does the question have:</a:t>
            </a:r>
          </a:p>
          <a:p>
            <a:pPr lvl="2"/>
            <a:r>
              <a:rPr lang="en-US"/>
              <a:t>Social Importance</a:t>
            </a:r>
          </a:p>
          <a:p>
            <a:pPr lvl="2"/>
            <a:r>
              <a:rPr lang="en-US"/>
              <a:t>Scientific Relevance</a:t>
            </a:r>
          </a:p>
          <a:p>
            <a:pPr lvl="2"/>
            <a:r>
              <a:rPr lang="en-US"/>
              <a:t>Feasibility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 in Question Formulation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creating a research question, be aware of:</a:t>
            </a:r>
          </a:p>
          <a:p>
            <a:pPr lvl="1"/>
            <a:r>
              <a:rPr lang="en-US"/>
              <a:t>Personal biases</a:t>
            </a:r>
          </a:p>
          <a:p>
            <a:pPr lvl="1"/>
            <a:r>
              <a:rPr lang="en-US"/>
              <a:t>Weakness-based language</a:t>
            </a:r>
          </a:p>
          <a:p>
            <a:pPr lvl="1"/>
            <a:r>
              <a:rPr lang="en-US"/>
              <a:t>Demographic stereotypes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Foundations of Social Work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Searching the Literature</a:t>
            </a:r>
          </a:p>
          <a:p>
            <a:pPr lvl="1"/>
            <a:r>
              <a:rPr lang="en-US"/>
              <a:t>Peer Reviewed Scholarship</a:t>
            </a:r>
          </a:p>
          <a:p>
            <a:pPr lvl="1"/>
            <a:r>
              <a:rPr lang="en-US"/>
              <a:t>Use the Internet to Your Advantage</a:t>
            </a:r>
          </a:p>
          <a:p>
            <a:r>
              <a:rPr lang="en-US"/>
              <a:t>Reviewing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Searching the Literature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Specify Research Question</a:t>
            </a:r>
          </a:p>
          <a:p>
            <a:r>
              <a:rPr lang="en-US"/>
              <a:t>Identify Appropriate Databases</a:t>
            </a:r>
          </a:p>
          <a:p>
            <a:r>
              <a:rPr lang="en-US"/>
              <a:t>Create Broad Keywords List</a:t>
            </a:r>
          </a:p>
          <a:p>
            <a:r>
              <a:rPr lang="en-US"/>
              <a:t>Narrow Search</a:t>
            </a:r>
          </a:p>
          <a:p>
            <a:r>
              <a:rPr lang="en-US"/>
              <a:t>Use Boolean Search Logic</a:t>
            </a:r>
          </a:p>
          <a:p>
            <a:r>
              <a:rPr lang="en-US"/>
              <a:t>Use Appropriate Subject Descriptors</a:t>
            </a:r>
          </a:p>
          <a:p>
            <a:r>
              <a:rPr lang="en-US"/>
              <a:t>Check Results</a:t>
            </a:r>
          </a:p>
          <a:p>
            <a:r>
              <a:rPr lang="en-US"/>
              <a:t>Locate Articles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Reviewing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Two Step Process:</a:t>
            </a:r>
          </a:p>
          <a:p>
            <a:pPr lvl="1"/>
            <a:r>
              <a:rPr lang="en-US"/>
              <a:t>Describe and Assess Each Article Separately</a:t>
            </a:r>
          </a:p>
          <a:p>
            <a:pPr lvl="1"/>
            <a:r>
              <a:rPr lang="en-US"/>
              <a:t>Review the Implications of the Entire Set of Articles; </a:t>
            </a:r>
          </a:p>
          <a:p>
            <a:pPr lvl="2"/>
            <a:r>
              <a:rPr lang="en-US"/>
              <a:t>Write a Literature Review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the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Literature Review Contains:</a:t>
            </a:r>
          </a:p>
          <a:p>
            <a:pPr lvl="1"/>
            <a:r>
              <a:rPr lang="en-US"/>
              <a:t>Background on the Social Issue</a:t>
            </a:r>
          </a:p>
          <a:p>
            <a:pPr lvl="1"/>
            <a:r>
              <a:rPr lang="en-US"/>
              <a:t>Summary of Prior Research</a:t>
            </a:r>
          </a:p>
          <a:p>
            <a:pPr lvl="1"/>
            <a:r>
              <a:rPr lang="en-US"/>
              <a:t>Critique of Prior Research</a:t>
            </a:r>
          </a:p>
          <a:p>
            <a:pPr lvl="1"/>
            <a:r>
              <a:rPr lang="en-US"/>
              <a:t>Presentation of Pertinent Conclusions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2310"/>
      </p:ext>
    </p:extLst>
  </p:cSld>
  <p:clrMapOvr>
    <a:masterClrMapping/>
  </p:clrMapOvr>
</p:sld>
</file>

<file path=ppt/theme/theme1.xml><?xml version="1.0" encoding="utf-8"?>
<a:theme xmlns:a="http://schemas.openxmlformats.org/drawingml/2006/main" name="Engel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E4E978CEFA94B8DA9D30DFCF1B51B" ma:contentTypeVersion="0" ma:contentTypeDescription="Create a new document." ma:contentTypeScope="" ma:versionID="9718d60a61096b6abcfb64ec4f1820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0C6A26A-9AF9-4B76-9385-D0354396B92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ECFE4D1-8534-49AA-A248-B24E4B909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5477C-0F36-4E5D-9D4F-8FA6E113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 PPT Theme</Template>
  <TotalTime>426</TotalTime>
  <Words>620</Words>
  <Application>Microsoft Macintosh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Engel PPT Theme</vt:lpstr>
      <vt:lpstr>PowerPoint Presentation</vt:lpstr>
      <vt:lpstr>Social Work Research Questions</vt:lpstr>
      <vt:lpstr>Social Work Research Questions</vt:lpstr>
      <vt:lpstr>Social Work Research Questions</vt:lpstr>
      <vt:lpstr>Diversity in Question Formulation</vt:lpstr>
      <vt:lpstr>Foundations of Social Work Research</vt:lpstr>
      <vt:lpstr>Searching the Literature</vt:lpstr>
      <vt:lpstr>Reviewing Research</vt:lpstr>
      <vt:lpstr>Writing the Literature Review</vt:lpstr>
      <vt:lpstr>Systematic Reviews</vt:lpstr>
      <vt:lpstr>Theory and Social Work Research</vt:lpstr>
      <vt:lpstr>Does Money Buy Happiness?</vt:lpstr>
      <vt:lpstr>Research Strategies</vt:lpstr>
      <vt:lpstr>Research Strategies</vt:lpstr>
      <vt:lpstr>Deductive Research</vt:lpstr>
      <vt:lpstr>Domestic Violence and the Research Circle</vt:lpstr>
      <vt:lpstr>Research Strategies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Bierach, Katie</dc:creator>
  <cp:lastModifiedBy>Lauren Montemuro</cp:lastModifiedBy>
  <cp:revision>21</cp:revision>
  <dcterms:created xsi:type="dcterms:W3CDTF">2015-04-30T00:02:08Z</dcterms:created>
  <dcterms:modified xsi:type="dcterms:W3CDTF">2021-05-28T13:09:46Z</dcterms:modified>
</cp:coreProperties>
</file>