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0"/>
  </p:notesMasterIdLst>
  <p:handoutMasterIdLst>
    <p:handoutMasterId r:id="rId21"/>
  </p:handoutMasterIdLst>
  <p:sldIdLst>
    <p:sldId id="256" r:id="rId5"/>
    <p:sldId id="257" r:id="rId6"/>
    <p:sldId id="274" r:id="rId7"/>
    <p:sldId id="275" r:id="rId8"/>
    <p:sldId id="276" r:id="rId9"/>
    <p:sldId id="259" r:id="rId10"/>
    <p:sldId id="280" r:id="rId11"/>
    <p:sldId id="260" r:id="rId12"/>
    <p:sldId id="261" r:id="rId13"/>
    <p:sldId id="277" r:id="rId14"/>
    <p:sldId id="262" r:id="rId15"/>
    <p:sldId id="263" r:id="rId16"/>
    <p:sldId id="264" r:id="rId17"/>
    <p:sldId id="265"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26" autoAdjust="0"/>
  </p:normalViewPr>
  <p:slideViewPr>
    <p:cSldViewPr>
      <p:cViewPr varScale="1">
        <p:scale>
          <a:sx n="105" d="100"/>
          <a:sy n="105" d="100"/>
        </p:scale>
        <p:origin x="1880"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210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6A929F-1AAA-47B7-A269-906688CFF97B}" type="datetimeFigureOut">
              <a:rPr lang="en-US" smtClean="0"/>
              <a:t>5/28/21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AECDE7-37C0-48C3-863A-905835A2AD60}" type="slidenum">
              <a:rPr lang="en-US" smtClean="0"/>
              <a:t>‹#›</a:t>
            </a:fld>
            <a:endParaRPr lang="en-US"/>
          </a:p>
        </p:txBody>
      </p:sp>
    </p:spTree>
    <p:extLst>
      <p:ext uri="{BB962C8B-B14F-4D97-AF65-F5344CB8AC3E}">
        <p14:creationId xmlns:p14="http://schemas.microsoft.com/office/powerpoint/2010/main" val="1148268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F8BA7-C0FF-46D8-91FF-02C5475D13CB}" type="datetimeFigureOut">
              <a:rPr lang="en-US" smtClean="0"/>
              <a:t>5/28/21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99FBB7-4B6C-4B5C-AB82-AA7608E49EDC}" type="slidenum">
              <a:rPr lang="en-US" smtClean="0"/>
              <a:t>‹#›</a:t>
            </a:fld>
            <a:endParaRPr lang="en-US"/>
          </a:p>
        </p:txBody>
      </p:sp>
    </p:spTree>
    <p:extLst>
      <p:ext uri="{BB962C8B-B14F-4D97-AF65-F5344CB8AC3E}">
        <p14:creationId xmlns:p14="http://schemas.microsoft.com/office/powerpoint/2010/main" val="1104277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200400"/>
            <a:ext cx="5029200" cy="1752600"/>
          </a:xfrm>
        </p:spPr>
        <p:txBody>
          <a:bodyPr anchor="ctr">
            <a:normAutofit/>
          </a:bodyPr>
          <a:lstStyle>
            <a:lvl1pPr marL="0" indent="0" algn="ctr">
              <a:buNone/>
              <a:defRPr sz="4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58398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33600"/>
            <a:ext cx="7010400" cy="146685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45024" y="3886200"/>
            <a:ext cx="589877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077200" y="6356350"/>
            <a:ext cx="609600" cy="365125"/>
          </a:xfrm>
        </p:spPr>
        <p:txBody>
          <a:bodyPr/>
          <a:lstStyle/>
          <a:p>
            <a:fld id="{57791E2C-D482-4158-8F4A-4C0B35475140}" type="slidenum">
              <a:rPr lang="en-US" smtClean="0"/>
              <a:t>‹#›</a:t>
            </a:fld>
            <a:endParaRPr lang="en-US" dirty="0"/>
          </a:p>
        </p:txBody>
      </p:sp>
      <p:sp>
        <p:nvSpPr>
          <p:cNvPr id="13" name="Footer Placeholder 4"/>
          <p:cNvSpPr>
            <a:spLocks noGrp="1"/>
          </p:cNvSpPr>
          <p:nvPr>
            <p:ph type="ftr" sz="quarter" idx="3"/>
          </p:nvPr>
        </p:nvSpPr>
        <p:spPr>
          <a:xfrm>
            <a:off x="457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a:r>
              <a:rPr lang="en-US"/>
              <a:t>Engel and Schutt, The Practice of Research in Social Work. © 2016, SAGE Publications.</a:t>
            </a:r>
            <a:endParaRPr lang="en-US" dirty="0"/>
          </a:p>
        </p:txBody>
      </p:sp>
    </p:spTree>
    <p:extLst>
      <p:ext uri="{BB962C8B-B14F-4D97-AF65-F5344CB8AC3E}">
        <p14:creationId xmlns:p14="http://schemas.microsoft.com/office/powerpoint/2010/main" val="558398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990600"/>
            <a:ext cx="8229600" cy="9906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57200" y="6356350"/>
            <a:ext cx="7696200" cy="365125"/>
          </a:xfrm>
        </p:spPr>
        <p:txBody>
          <a:bodyPr/>
          <a:lstStyle/>
          <a:p>
            <a:r>
              <a:rPr lang="en-US"/>
              <a:t>Engel and Schutt, The Practice of Research in Social Work. © 2016, SAGE Publications.</a:t>
            </a:r>
          </a:p>
        </p:txBody>
      </p:sp>
      <p:sp>
        <p:nvSpPr>
          <p:cNvPr id="6" name="Slide Number Placeholder 5"/>
          <p:cNvSpPr>
            <a:spLocks noGrp="1"/>
          </p:cNvSpPr>
          <p:nvPr>
            <p:ph type="sldNum" sz="quarter" idx="12"/>
          </p:nvPr>
        </p:nvSpPr>
        <p:spPr>
          <a:xfrm>
            <a:off x="8237988" y="6356350"/>
            <a:ext cx="448811" cy="365125"/>
          </a:xfrm>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106526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4406900"/>
            <a:ext cx="69707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523999" y="2906713"/>
            <a:ext cx="6970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524000" y="6356350"/>
            <a:ext cx="6400800" cy="365125"/>
          </a:xfrm>
        </p:spPr>
        <p:txBody>
          <a:bodyPr/>
          <a:lstStyle/>
          <a:p>
            <a:r>
              <a:rPr lang="en-US"/>
              <a:t>Engel and Schutt, The Practice of Research in Social Work. © 2016, SAGE Publications.</a:t>
            </a:r>
            <a:endParaRPr lang="en-US" dirty="0"/>
          </a:p>
        </p:txBody>
      </p:sp>
      <p:sp>
        <p:nvSpPr>
          <p:cNvPr id="6" name="Slide Number Placeholder 5"/>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18145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2057400"/>
            <a:ext cx="39624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57200" y="6356350"/>
            <a:ext cx="7467600" cy="365125"/>
          </a:xfrm>
        </p:spPr>
        <p:txBody>
          <a:bodyPr/>
          <a:lstStyle/>
          <a:p>
            <a:r>
              <a:rPr lang="en-US"/>
              <a:t>Engel and Schutt, The Practice of Research in Social Work. © 2016, SAGE Publications.</a:t>
            </a:r>
          </a:p>
        </p:txBody>
      </p:sp>
      <p:sp>
        <p:nvSpPr>
          <p:cNvPr id="7" name="Slide Number Placeholder 6"/>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226916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057400"/>
            <a:ext cx="4038600"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71799"/>
            <a:ext cx="4038600" cy="3154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4400" y="2057400"/>
            <a:ext cx="3962400"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971800"/>
            <a:ext cx="3962400" cy="3154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57200" y="6356350"/>
            <a:ext cx="7467600" cy="365125"/>
          </a:xfrm>
        </p:spPr>
        <p:txBody>
          <a:bodyPr/>
          <a:lstStyle/>
          <a:p>
            <a:r>
              <a:rPr lang="en-US"/>
              <a:t>Engel and Schutt, The Practice of Research in Social Work. © 2016, SAGE Publications.</a:t>
            </a:r>
            <a:endParaRPr lang="en-US" dirty="0"/>
          </a:p>
        </p:txBody>
      </p:sp>
      <p:sp>
        <p:nvSpPr>
          <p:cNvPr id="9" name="Slide Number Placeholder 8"/>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07068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a:xfrm>
            <a:off x="457200" y="6356350"/>
            <a:ext cx="7467600" cy="365125"/>
          </a:xfrm>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255486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 y="6356350"/>
            <a:ext cx="7467600" cy="365125"/>
          </a:xfrm>
        </p:spPr>
        <p:txBody>
          <a:bodyPr/>
          <a:lstStyle/>
          <a:p>
            <a:r>
              <a:rPr lang="en-US"/>
              <a:t>Engel and Schutt, The Practice of Research in Social Work. © 2016, SAGE Publications.</a:t>
            </a:r>
            <a:endParaRPr lang="en-US" dirty="0"/>
          </a:p>
        </p:txBody>
      </p:sp>
      <p:sp>
        <p:nvSpPr>
          <p:cNvPr id="4" name="Slide Number Placeholder 3"/>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806849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273050"/>
            <a:ext cx="251460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495800" y="273050"/>
            <a:ext cx="41909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24000" y="1435100"/>
            <a:ext cx="2514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524000" y="6356350"/>
            <a:ext cx="6400800" cy="365125"/>
          </a:xfrm>
        </p:spPr>
        <p:txBody>
          <a:bodyPr/>
          <a:lstStyle/>
          <a:p>
            <a:r>
              <a:rPr lang="en-US"/>
              <a:t>Engel and Schutt, The Practice of Research in Social Work. © 2016, SAGE Publications.</a:t>
            </a:r>
          </a:p>
        </p:txBody>
      </p:sp>
      <p:sp>
        <p:nvSpPr>
          <p:cNvPr id="7" name="Slide Number Placeholder 6"/>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28286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08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90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90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828800" y="6356350"/>
            <a:ext cx="6096000" cy="365125"/>
          </a:xfrm>
        </p:spPr>
        <p:txBody>
          <a:bodyPr/>
          <a:lstStyle/>
          <a:p>
            <a:r>
              <a:rPr lang="en-US"/>
              <a:t>Engel and Schutt, The Practice of Research in Social Work. © 2016, SAGE Publications.</a:t>
            </a:r>
            <a:endParaRPr lang="en-US" dirty="0"/>
          </a:p>
        </p:txBody>
      </p:sp>
      <p:sp>
        <p:nvSpPr>
          <p:cNvPr id="7" name="Slide Number Placeholder 6"/>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04093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9906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057400"/>
            <a:ext cx="8229600" cy="4068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7200" y="6356350"/>
            <a:ext cx="7467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Engel and Schutt, The Practice of Research in Social Work. © 2016, SAGE Publications.</a:t>
            </a:r>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91E2C-D482-4158-8F4A-4C0B35475140}" type="slidenum">
              <a:rPr lang="en-US" smtClean="0"/>
              <a:t>‹#›</a:t>
            </a:fld>
            <a:endParaRPr lang="en-US" dirty="0"/>
          </a:p>
        </p:txBody>
      </p:sp>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9144000" cy="91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88632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hdr="0" dt="0"/>
  <p:txStyles>
    <p:title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rynmawr.edu/grants/ir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fontScale="85000" lnSpcReduction="10000"/>
          </a:bodyPr>
          <a:lstStyle/>
          <a:p>
            <a:r>
              <a:rPr lang="en-US"/>
              <a:t>Chapter 3: Ethical and Scientific Guidelines for Social Work Research</a:t>
            </a:r>
            <a:endParaRPr lang="en-US" dirty="0"/>
          </a:p>
        </p:txBody>
      </p:sp>
    </p:spTree>
    <p:extLst>
      <p:ext uri="{BB962C8B-B14F-4D97-AF65-F5344CB8AC3E}">
        <p14:creationId xmlns:p14="http://schemas.microsoft.com/office/powerpoint/2010/main" val="355545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Obtain Informed Consent</a:t>
            </a:r>
            <a:endParaRPr lang="en-US" dirty="0"/>
          </a:p>
        </p:txBody>
      </p:sp>
      <p:sp>
        <p:nvSpPr>
          <p:cNvPr id="3" name="Content Placeholder 2"/>
          <p:cNvSpPr>
            <a:spLocks noGrp="1"/>
          </p:cNvSpPr>
          <p:nvPr>
            <p:ph idx="1"/>
          </p:nvPr>
        </p:nvSpPr>
        <p:spPr/>
        <p:txBody>
          <a:bodyPr/>
          <a:lstStyle/>
          <a:p>
            <a:r>
              <a:rPr lang="en-US"/>
              <a:t>Questions of subject autonomy</a:t>
            </a:r>
          </a:p>
          <a:p>
            <a:r>
              <a:rPr lang="en-US"/>
              <a:t>Consent form must (be):</a:t>
            </a:r>
          </a:p>
          <a:p>
            <a:pPr lvl="1"/>
            <a:r>
              <a:rPr lang="en-US"/>
              <a:t>Written at the linguistic level of participants</a:t>
            </a:r>
          </a:p>
          <a:p>
            <a:pPr lvl="1"/>
            <a:r>
              <a:rPr lang="en-US"/>
              <a:t>Honest about research motivations, affiliations, and potential risks and benefits</a:t>
            </a:r>
          </a:p>
          <a:p>
            <a:pPr lvl="1"/>
            <a:r>
              <a:rPr lang="en-US"/>
              <a:t>Clear on confidentiality procedures</a:t>
            </a:r>
          </a:p>
          <a:p>
            <a:pPr lvl="1"/>
            <a:r>
              <a:rPr lang="en-US"/>
              <a:t>Give potential participants the choice of withdrawing without consequence</a:t>
            </a:r>
            <a:endParaRPr lang="en-US" dirty="0"/>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10</a:t>
            </a:fld>
            <a:endParaRPr lang="en-US"/>
          </a:p>
        </p:txBody>
      </p:sp>
    </p:spTree>
    <p:extLst>
      <p:ext uri="{BB962C8B-B14F-4D97-AF65-F5344CB8AC3E}">
        <p14:creationId xmlns:p14="http://schemas.microsoft.com/office/powerpoint/2010/main" val="2698841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Maintain Privacy and Confidentiality</a:t>
            </a:r>
            <a:endParaRPr lang="en-US" dirty="0"/>
          </a:p>
        </p:txBody>
      </p:sp>
      <p:sp>
        <p:nvSpPr>
          <p:cNvPr id="3" name="Content Placeholder 2"/>
          <p:cNvSpPr>
            <a:spLocks noGrp="1"/>
          </p:cNvSpPr>
          <p:nvPr>
            <p:ph idx="1"/>
          </p:nvPr>
        </p:nvSpPr>
        <p:spPr/>
        <p:txBody>
          <a:bodyPr/>
          <a:lstStyle/>
          <a:p>
            <a:r>
              <a:rPr lang="en-US"/>
              <a:t>Certificate of Confidentiality</a:t>
            </a:r>
          </a:p>
          <a:p>
            <a:r>
              <a:rPr lang="en-US"/>
              <a:t>Health Insurance Portability and Accountability Act</a:t>
            </a:r>
            <a:endParaRPr lang="en-US" dirty="0"/>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11</a:t>
            </a:fld>
            <a:endParaRPr lang="en-US"/>
          </a:p>
        </p:txBody>
      </p:sp>
    </p:spTree>
    <p:extLst>
      <p:ext uri="{BB962C8B-B14F-4D97-AF65-F5344CB8AC3E}">
        <p14:creationId xmlns:p14="http://schemas.microsoft.com/office/powerpoint/2010/main" val="106105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Honesty and Openness</a:t>
            </a:r>
            <a:endParaRPr lang="en-US" dirty="0"/>
          </a:p>
        </p:txBody>
      </p:sp>
      <p:sp>
        <p:nvSpPr>
          <p:cNvPr id="3" name="Content Placeholder 2"/>
          <p:cNvSpPr>
            <a:spLocks noGrp="1"/>
          </p:cNvSpPr>
          <p:nvPr>
            <p:ph idx="1"/>
          </p:nvPr>
        </p:nvSpPr>
        <p:spPr/>
        <p:txBody>
          <a:bodyPr>
            <a:normAutofit fontScale="92500" lnSpcReduction="10000"/>
          </a:bodyPr>
          <a:lstStyle/>
          <a:p>
            <a:r>
              <a:rPr lang="en-US"/>
              <a:t>Publications allow others to critique methods</a:t>
            </a:r>
          </a:p>
          <a:p>
            <a:pPr lvl="1"/>
            <a:r>
              <a:rPr lang="en-US"/>
              <a:t>Public discourse is a positive!</a:t>
            </a:r>
          </a:p>
          <a:p>
            <a:r>
              <a:rPr lang="en-US"/>
              <a:t>Methods and results must be published honestly and completely</a:t>
            </a:r>
          </a:p>
          <a:p>
            <a:r>
              <a:rPr lang="en-US"/>
              <a:t>Conflict of interest:</a:t>
            </a:r>
          </a:p>
          <a:p>
            <a:pPr lvl="1"/>
            <a:r>
              <a:rPr lang="en-US"/>
              <a:t>When a researcher has a significant financial stake in the design or outcome of research, which could lead him/her to change results for personal gain</a:t>
            </a:r>
            <a:endParaRPr lang="en-US" dirty="0"/>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12</a:t>
            </a:fld>
            <a:endParaRPr lang="en-US"/>
          </a:p>
        </p:txBody>
      </p:sp>
    </p:spTree>
    <p:extLst>
      <p:ext uri="{BB962C8B-B14F-4D97-AF65-F5344CB8AC3E}">
        <p14:creationId xmlns:p14="http://schemas.microsoft.com/office/powerpoint/2010/main" val="3716314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Achieving Valid Results</a:t>
            </a:r>
            <a:endParaRPr lang="en-US" dirty="0"/>
          </a:p>
        </p:txBody>
      </p:sp>
      <p:sp>
        <p:nvSpPr>
          <p:cNvPr id="3" name="Content Placeholder 2"/>
          <p:cNvSpPr>
            <a:spLocks noGrp="1"/>
          </p:cNvSpPr>
          <p:nvPr>
            <p:ph idx="1"/>
          </p:nvPr>
        </p:nvSpPr>
        <p:spPr/>
        <p:txBody>
          <a:bodyPr/>
          <a:lstStyle/>
          <a:p>
            <a:endParaRPr lang="en-US"/>
          </a:p>
          <a:p>
            <a:endParaRPr lang="en-US" dirty="0"/>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13</a:t>
            </a:fld>
            <a:endParaRPr lang="en-US"/>
          </a:p>
        </p:txBody>
      </p:sp>
      <p:sp>
        <p:nvSpPr>
          <p:cNvPr id="7" name="TextBox 6"/>
          <p:cNvSpPr txBox="1"/>
          <p:nvPr/>
        </p:nvSpPr>
        <p:spPr>
          <a:xfrm>
            <a:off x="457200" y="1981200"/>
            <a:ext cx="8229600" cy="2739211"/>
          </a:xfrm>
          <a:prstGeom prst="rect">
            <a:avLst/>
          </a:prstGeom>
          <a:noFill/>
        </p:spPr>
        <p:txBody>
          <a:bodyPr wrap="square" rtlCol="0">
            <a:spAutoFit/>
          </a:bodyPr>
          <a:lstStyle/>
          <a:p>
            <a:r>
              <a:rPr lang="en-US" sz="3200" dirty="0">
                <a:latin typeface="Arial"/>
                <a:cs typeface="Arial"/>
              </a:rPr>
              <a:t>Story of truth seeking: Milgram vs. </a:t>
            </a:r>
            <a:r>
              <a:rPr lang="en-US" sz="3200" dirty="0" err="1">
                <a:latin typeface="Arial"/>
                <a:cs typeface="Arial"/>
              </a:rPr>
              <a:t>Baumrind</a:t>
            </a:r>
            <a:endParaRPr lang="en-US" sz="3200" dirty="0">
              <a:latin typeface="Arial"/>
              <a:cs typeface="Arial"/>
            </a:endParaRPr>
          </a:p>
          <a:p>
            <a:pPr algn="ctr"/>
            <a:endParaRPr lang="en-US" sz="3600" dirty="0">
              <a:latin typeface="Arial"/>
              <a:cs typeface="Arial"/>
            </a:endParaRPr>
          </a:p>
          <a:p>
            <a:r>
              <a:rPr lang="en-US" sz="3200" dirty="0">
                <a:latin typeface="Arial"/>
                <a:cs typeface="Arial"/>
              </a:rPr>
              <a:t>In short: </a:t>
            </a:r>
            <a:r>
              <a:rPr lang="en-US" sz="3200" i="1" dirty="0">
                <a:latin typeface="Arial"/>
                <a:cs typeface="Arial"/>
              </a:rPr>
              <a:t>Look for answers, not agreement.</a:t>
            </a:r>
          </a:p>
          <a:p>
            <a:pPr algn="ctr"/>
            <a:endParaRPr lang="en-US" sz="3600" i="1" dirty="0">
              <a:latin typeface="Arial"/>
              <a:cs typeface="Arial"/>
            </a:endParaRPr>
          </a:p>
          <a:p>
            <a:pPr algn="ctr"/>
            <a:endParaRPr lang="en-US" sz="3600" b="1" dirty="0">
              <a:latin typeface="Arial"/>
              <a:cs typeface="Arial"/>
            </a:endParaRPr>
          </a:p>
        </p:txBody>
      </p:sp>
    </p:spTree>
    <p:extLst>
      <p:ext uri="{BB962C8B-B14F-4D97-AF65-F5344CB8AC3E}">
        <p14:creationId xmlns:p14="http://schemas.microsoft.com/office/powerpoint/2010/main" val="1529488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Institutional Review Board (IRB) Reviews</a:t>
            </a:r>
          </a:p>
        </p:txBody>
      </p:sp>
      <p:sp>
        <p:nvSpPr>
          <p:cNvPr id="3" name="Content Placeholder 2"/>
          <p:cNvSpPr>
            <a:spLocks noGrp="1"/>
          </p:cNvSpPr>
          <p:nvPr>
            <p:ph idx="1"/>
          </p:nvPr>
        </p:nvSpPr>
        <p:spPr/>
        <p:txBody>
          <a:bodyPr>
            <a:normAutofit fontScale="92500" lnSpcReduction="20000"/>
          </a:bodyPr>
          <a:lstStyle/>
          <a:p>
            <a:r>
              <a:rPr lang="en-US" dirty="0"/>
              <a:t> (1) Exempt Status Determination:</a:t>
            </a:r>
          </a:p>
          <a:p>
            <a:pPr lvl="1"/>
            <a:r>
              <a:rPr lang="en-US" dirty="0"/>
              <a:t>Minimal human subject involvement</a:t>
            </a:r>
          </a:p>
          <a:p>
            <a:pPr lvl="1"/>
            <a:r>
              <a:rPr lang="en-US" dirty="0"/>
              <a:t>Low risk populations</a:t>
            </a:r>
          </a:p>
          <a:p>
            <a:r>
              <a:rPr lang="en-US" dirty="0"/>
              <a:t>(2) Expedited Reviews:</a:t>
            </a:r>
          </a:p>
          <a:p>
            <a:pPr lvl="1"/>
            <a:r>
              <a:rPr lang="en-US" dirty="0"/>
              <a:t>Minimal human subject involvement w/ most populations</a:t>
            </a:r>
          </a:p>
          <a:p>
            <a:pPr lvl="1"/>
            <a:r>
              <a:rPr lang="en-US" dirty="0"/>
              <a:t>Informed consent required</a:t>
            </a:r>
          </a:p>
          <a:p>
            <a:r>
              <a:rPr lang="en-US" dirty="0"/>
              <a:t>(3) Full Committee Reviews</a:t>
            </a:r>
          </a:p>
          <a:p>
            <a:pPr lvl="1"/>
            <a:r>
              <a:rPr lang="en-US" dirty="0"/>
              <a:t>All other research</a:t>
            </a:r>
          </a:p>
          <a:p>
            <a:pPr lvl="1"/>
            <a:r>
              <a:rPr lang="en-US" dirty="0"/>
              <a:t>High risk populations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14</a:t>
            </a:fld>
            <a:endParaRPr lang="en-US"/>
          </a:p>
        </p:txBody>
      </p:sp>
    </p:spTree>
    <p:extLst>
      <p:ext uri="{BB962C8B-B14F-4D97-AF65-F5344CB8AC3E}">
        <p14:creationId xmlns:p14="http://schemas.microsoft.com/office/powerpoint/2010/main" val="313376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Research</a:t>
            </a:r>
          </a:p>
        </p:txBody>
      </p:sp>
      <p:sp>
        <p:nvSpPr>
          <p:cNvPr id="3" name="Content Placeholder 2"/>
          <p:cNvSpPr>
            <a:spLocks noGrp="1"/>
          </p:cNvSpPr>
          <p:nvPr>
            <p:ph idx="1"/>
          </p:nvPr>
        </p:nvSpPr>
        <p:spPr/>
        <p:txBody>
          <a:bodyPr/>
          <a:lstStyle/>
          <a:p>
            <a:r>
              <a:rPr lang="en-US" dirty="0"/>
              <a:t>Determining Public and Private Space</a:t>
            </a:r>
          </a:p>
          <a:p>
            <a:r>
              <a:rPr lang="en-US" dirty="0"/>
              <a:t>Confidentiality Concerns</a:t>
            </a:r>
          </a:p>
          <a:p>
            <a:r>
              <a:rPr lang="en-US" dirty="0"/>
              <a:t>Difficulties Measuring Emotional Harm</a:t>
            </a:r>
          </a:p>
          <a:p>
            <a:r>
              <a:rPr lang="en-US" dirty="0"/>
              <a:t>Issues of Informed Consent</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15</a:t>
            </a:fld>
            <a:endParaRPr lang="en-US"/>
          </a:p>
        </p:txBody>
      </p:sp>
    </p:spTree>
    <p:extLst>
      <p:ext uri="{BB962C8B-B14F-4D97-AF65-F5344CB8AC3E}">
        <p14:creationId xmlns:p14="http://schemas.microsoft.com/office/powerpoint/2010/main" val="258877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Research on People</a:t>
            </a:r>
          </a:p>
        </p:txBody>
      </p:sp>
      <p:sp>
        <p:nvSpPr>
          <p:cNvPr id="5" name="Content Placeholder 4"/>
          <p:cNvSpPr>
            <a:spLocks noGrp="1"/>
          </p:cNvSpPr>
          <p:nvPr>
            <p:ph idx="1"/>
          </p:nvPr>
        </p:nvSpPr>
        <p:spPr/>
        <p:txBody>
          <a:bodyPr/>
          <a:lstStyle/>
          <a:p>
            <a:r>
              <a:rPr lang="en-US" dirty="0"/>
              <a:t>One must think about research from the standpoint of the people who are the subjects of behavioral research.</a:t>
            </a:r>
          </a:p>
        </p:txBody>
      </p:sp>
      <p:sp>
        <p:nvSpPr>
          <p:cNvPr id="6" name="Footer Placeholder 5"/>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7" name="Slide Number Placeholder 6"/>
          <p:cNvSpPr>
            <a:spLocks noGrp="1"/>
          </p:cNvSpPr>
          <p:nvPr>
            <p:ph type="sldNum" sz="quarter" idx="12"/>
          </p:nvPr>
        </p:nvSpPr>
        <p:spPr/>
        <p:txBody>
          <a:bodyPr/>
          <a:lstStyle/>
          <a:p>
            <a:fld id="{57791E2C-D482-4158-8F4A-4C0B35475140}" type="slidenum">
              <a:rPr lang="en-US" smtClean="0"/>
              <a:pPr/>
              <a:t>2</a:t>
            </a:fld>
            <a:endParaRPr lang="en-US"/>
          </a:p>
        </p:txBody>
      </p:sp>
    </p:spTree>
    <p:extLst>
      <p:ext uri="{BB962C8B-B14F-4D97-AF65-F5344CB8AC3E}">
        <p14:creationId xmlns:p14="http://schemas.microsoft.com/office/powerpoint/2010/main" val="20789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Historical Background</a:t>
            </a:r>
            <a:endParaRPr lang="en-US" dirty="0"/>
          </a:p>
        </p:txBody>
      </p:sp>
      <p:sp>
        <p:nvSpPr>
          <p:cNvPr id="3" name="Content Placeholder 2"/>
          <p:cNvSpPr>
            <a:spLocks noGrp="1"/>
          </p:cNvSpPr>
          <p:nvPr>
            <p:ph idx="1"/>
          </p:nvPr>
        </p:nvSpPr>
        <p:spPr/>
        <p:txBody>
          <a:bodyPr/>
          <a:lstStyle/>
          <a:p>
            <a:r>
              <a:rPr lang="en-US" dirty="0"/>
              <a:t>An ethical code ≠ ethical practice</a:t>
            </a:r>
          </a:p>
          <a:p>
            <a:pPr lvl="1"/>
            <a:r>
              <a:rPr lang="en-US" dirty="0"/>
              <a:t>Nazi experiments</a:t>
            </a:r>
          </a:p>
          <a:p>
            <a:pPr lvl="1"/>
            <a:r>
              <a:rPr lang="en-US" dirty="0"/>
              <a:t>Tuskegee Syphilis Experiment</a:t>
            </a:r>
          </a:p>
          <a:p>
            <a:pPr marL="58738" lvl="1" indent="0">
              <a:buNone/>
            </a:pPr>
            <a:r>
              <a:rPr lang="en-US" sz="3200" dirty="0">
                <a:latin typeface="Arial"/>
                <a:cs typeface="Arial"/>
              </a:rPr>
              <a:t>Creation of the National Commission for the Protection of Human Subjects of Biomedical and Behavioral Research</a:t>
            </a:r>
          </a:p>
          <a:p>
            <a:pPr marL="457200" lvl="1" indent="0">
              <a:buNone/>
            </a:pPr>
            <a:endParaRPr lang="en-US" dirty="0"/>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3</a:t>
            </a:fld>
            <a:endParaRPr lang="en-US"/>
          </a:p>
        </p:txBody>
      </p:sp>
    </p:spTree>
    <p:extLst>
      <p:ext uri="{BB962C8B-B14F-4D97-AF65-F5344CB8AC3E}">
        <p14:creationId xmlns:p14="http://schemas.microsoft.com/office/powerpoint/2010/main" val="199561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90600"/>
            <a:ext cx="8229600" cy="1447800"/>
          </a:xfrm>
        </p:spPr>
        <p:txBody>
          <a:bodyPr>
            <a:noAutofit/>
          </a:bodyPr>
          <a:lstStyle/>
          <a:p>
            <a:r>
              <a:rPr lang="en-US" sz="3600" dirty="0"/>
              <a:t>National Commission for the Protection of Human Subjects of Biomedical and Behavioral Research</a:t>
            </a:r>
          </a:p>
        </p:txBody>
      </p:sp>
      <p:sp>
        <p:nvSpPr>
          <p:cNvPr id="3" name="Content Placeholder 2"/>
          <p:cNvSpPr>
            <a:spLocks noGrp="1"/>
          </p:cNvSpPr>
          <p:nvPr>
            <p:ph idx="1"/>
          </p:nvPr>
        </p:nvSpPr>
        <p:spPr>
          <a:xfrm>
            <a:off x="457200" y="2590800"/>
            <a:ext cx="8229600" cy="3810000"/>
          </a:xfrm>
        </p:spPr>
        <p:txBody>
          <a:bodyPr>
            <a:normAutofit/>
          </a:bodyPr>
          <a:lstStyle/>
          <a:p>
            <a:r>
              <a:rPr lang="en-US" dirty="0"/>
              <a:t>1979 Belmont Report:</a:t>
            </a:r>
          </a:p>
          <a:p>
            <a:pPr marL="914400" lvl="1" indent="-514350">
              <a:buFont typeface="+mj-lt"/>
              <a:buAutoNum type="arabicPeriod"/>
            </a:pPr>
            <a:r>
              <a:rPr lang="en-US" dirty="0"/>
              <a:t>Respect for Persons</a:t>
            </a:r>
          </a:p>
          <a:p>
            <a:pPr marL="914400" lvl="1" indent="-514350">
              <a:buFont typeface="+mj-lt"/>
              <a:buAutoNum type="arabicPeriod"/>
            </a:pPr>
            <a:r>
              <a:rPr lang="en-US" dirty="0"/>
              <a:t>Beneficence</a:t>
            </a:r>
          </a:p>
          <a:p>
            <a:pPr marL="914400" lvl="1" indent="-514350">
              <a:buFont typeface="+mj-lt"/>
              <a:buAutoNum type="arabicPeriod"/>
            </a:pPr>
            <a:r>
              <a:rPr lang="en-US" dirty="0"/>
              <a:t>Justice</a:t>
            </a:r>
          </a:p>
          <a:p>
            <a:r>
              <a:rPr lang="en-US" dirty="0"/>
              <a:t>Federal Policy for the Protection of Human Subjects</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4</a:t>
            </a:fld>
            <a:endParaRPr lang="en-US"/>
          </a:p>
        </p:txBody>
      </p:sp>
    </p:spTree>
    <p:extLst>
      <p:ext uri="{BB962C8B-B14F-4D97-AF65-F5344CB8AC3E}">
        <p14:creationId xmlns:p14="http://schemas.microsoft.com/office/powerpoint/2010/main" val="4058870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Federal Policy for the</a:t>
            </a:r>
            <a:br>
              <a:rPr lang="en-US" dirty="0"/>
            </a:br>
            <a:r>
              <a:rPr lang="en-US" dirty="0"/>
              <a:t>Protection of Human Subjects</a:t>
            </a:r>
          </a:p>
        </p:txBody>
      </p:sp>
      <p:sp>
        <p:nvSpPr>
          <p:cNvPr id="3" name="Content Placeholder 2"/>
          <p:cNvSpPr>
            <a:spLocks noGrp="1"/>
          </p:cNvSpPr>
          <p:nvPr>
            <p:ph idx="1"/>
          </p:nvPr>
        </p:nvSpPr>
        <p:spPr/>
        <p:txBody>
          <a:bodyPr/>
          <a:lstStyle/>
          <a:p>
            <a:r>
              <a:rPr lang="en-US" dirty="0"/>
              <a:t>University Institutional Review Board (IRB)</a:t>
            </a:r>
          </a:p>
          <a:p>
            <a:pPr lvl="1"/>
            <a:r>
              <a:rPr lang="en-US" dirty="0"/>
              <a:t>Apply ethical standards set by federal regulation, but can also be expanded by the specific university’s IRB</a:t>
            </a:r>
          </a:p>
          <a:p>
            <a:pPr marL="457200" lvl="1" indent="0">
              <a:buNone/>
            </a:pPr>
            <a:endParaRPr lang="en-US" dirty="0"/>
          </a:p>
          <a:p>
            <a:pPr marL="457200" lvl="1" indent="0">
              <a:buNone/>
            </a:pPr>
            <a:r>
              <a:rPr lang="en-US" dirty="0"/>
              <a:t>Bryn </a:t>
            </a:r>
            <a:r>
              <a:rPr lang="en-US" dirty="0" err="1"/>
              <a:t>Mawr</a:t>
            </a:r>
            <a:r>
              <a:rPr lang="en-US" dirty="0"/>
              <a:t> College: </a:t>
            </a:r>
            <a:r>
              <a:rPr lang="en-US" dirty="0">
                <a:hlinkClick r:id="rId2"/>
              </a:rPr>
              <a:t>https://www.brynmawr.edu/grants/irb</a:t>
            </a:r>
            <a:r>
              <a:rPr lang="en-US" dirty="0"/>
              <a:t> </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5</a:t>
            </a:fld>
            <a:endParaRPr lang="en-US"/>
          </a:p>
        </p:txBody>
      </p:sp>
    </p:spTree>
    <p:extLst>
      <p:ext uri="{BB962C8B-B14F-4D97-AF65-F5344CB8AC3E}">
        <p14:creationId xmlns:p14="http://schemas.microsoft.com/office/powerpoint/2010/main" val="196120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Ethical Principles</a:t>
            </a:r>
            <a:endParaRPr lang="en-US" dirty="0"/>
          </a:p>
        </p:txBody>
      </p:sp>
      <p:sp>
        <p:nvSpPr>
          <p:cNvPr id="3" name="Content Placeholder 2"/>
          <p:cNvSpPr>
            <a:spLocks noGrp="1"/>
          </p:cNvSpPr>
          <p:nvPr>
            <p:ph idx="1"/>
          </p:nvPr>
        </p:nvSpPr>
        <p:spPr/>
        <p:txBody>
          <a:bodyPr/>
          <a:lstStyle/>
          <a:p>
            <a:r>
              <a:rPr lang="en-US"/>
              <a:t>National Association of Social Workers’ Code of Ethics includes:</a:t>
            </a:r>
          </a:p>
          <a:p>
            <a:r>
              <a:rPr lang="en-US"/>
              <a:t>	- Protecting Research Participants</a:t>
            </a:r>
          </a:p>
          <a:p>
            <a:r>
              <a:rPr lang="en-US"/>
              <a:t>	- Honesty and Openness</a:t>
            </a:r>
          </a:p>
          <a:p>
            <a:r>
              <a:rPr lang="en-US"/>
              <a:t>	- Achieving Valid Results</a:t>
            </a:r>
          </a:p>
          <a:p>
            <a:r>
              <a:rPr lang="en-US"/>
              <a:t>	- The Use of Research</a:t>
            </a:r>
            <a:endParaRPr lang="en-US" dirty="0"/>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6</a:t>
            </a:fld>
            <a:endParaRPr lang="en-US"/>
          </a:p>
        </p:txBody>
      </p:sp>
    </p:spTree>
    <p:extLst>
      <p:ext uri="{BB962C8B-B14F-4D97-AF65-F5344CB8AC3E}">
        <p14:creationId xmlns:p14="http://schemas.microsoft.com/office/powerpoint/2010/main" val="81064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684E0-D598-4948-8401-2477CA4A5733}"/>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62ED3BF6-4586-5543-B9E3-EC46C37520DA}"/>
              </a:ext>
            </a:extLst>
          </p:cNvPr>
          <p:cNvSpPr>
            <a:spLocks noGrp="1"/>
          </p:cNvSpPr>
          <p:nvPr>
            <p:ph idx="1"/>
          </p:nvPr>
        </p:nvSpPr>
        <p:spPr/>
        <p:txBody>
          <a:bodyPr/>
          <a:lstStyle/>
          <a:p>
            <a:r>
              <a:rPr lang="en-US" dirty="0"/>
              <a:t>How would you recommend researchers report/disseminate the results of their research?  How can they better expand their reach beyond academic journals?</a:t>
            </a:r>
          </a:p>
        </p:txBody>
      </p:sp>
      <p:sp>
        <p:nvSpPr>
          <p:cNvPr id="4" name="Footer Placeholder 3">
            <a:extLst>
              <a:ext uri="{FF2B5EF4-FFF2-40B4-BE49-F238E27FC236}">
                <a16:creationId xmlns:a16="http://schemas.microsoft.com/office/drawing/2014/main" id="{0899DFC3-69C5-7C4F-B703-7C214787248F}"/>
              </a:ext>
            </a:extLst>
          </p:cNvPr>
          <p:cNvSpPr>
            <a:spLocks noGrp="1"/>
          </p:cNvSpPr>
          <p:nvPr>
            <p:ph type="ftr" sz="quarter" idx="11"/>
          </p:nvPr>
        </p:nvSpPr>
        <p:spPr/>
        <p:txBody>
          <a:bodyPr/>
          <a:lstStyle/>
          <a:p>
            <a:r>
              <a:rPr lang="en-US"/>
              <a:t>Engel and Schutt, The Practice of Research in Social Work. © 2016, SAGE Publications.</a:t>
            </a:r>
          </a:p>
        </p:txBody>
      </p:sp>
      <p:sp>
        <p:nvSpPr>
          <p:cNvPr id="5" name="Slide Number Placeholder 4">
            <a:extLst>
              <a:ext uri="{FF2B5EF4-FFF2-40B4-BE49-F238E27FC236}">
                <a16:creationId xmlns:a16="http://schemas.microsoft.com/office/drawing/2014/main" id="{7EC141D7-6A10-B944-ABBC-543E3F90CE1E}"/>
              </a:ext>
            </a:extLst>
          </p:cNvPr>
          <p:cNvSpPr>
            <a:spLocks noGrp="1"/>
          </p:cNvSpPr>
          <p:nvPr>
            <p:ph type="sldNum" sz="quarter" idx="12"/>
          </p:nvPr>
        </p:nvSpPr>
        <p:spPr/>
        <p:txBody>
          <a:bodyPr/>
          <a:lstStyle/>
          <a:p>
            <a:fld id="{57791E2C-D482-4158-8F4A-4C0B35475140}" type="slidenum">
              <a:rPr lang="en-US" smtClean="0"/>
              <a:t>7</a:t>
            </a:fld>
            <a:endParaRPr lang="en-US"/>
          </a:p>
        </p:txBody>
      </p:sp>
    </p:spTree>
    <p:extLst>
      <p:ext uri="{BB962C8B-B14F-4D97-AF65-F5344CB8AC3E}">
        <p14:creationId xmlns:p14="http://schemas.microsoft.com/office/powerpoint/2010/main" val="1187597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Protecting Research Participants</a:t>
            </a:r>
            <a:endParaRPr lang="en-US" dirty="0"/>
          </a:p>
        </p:txBody>
      </p:sp>
      <p:sp>
        <p:nvSpPr>
          <p:cNvPr id="3" name="Content Placeholder 2"/>
          <p:cNvSpPr>
            <a:spLocks noGrp="1"/>
          </p:cNvSpPr>
          <p:nvPr>
            <p:ph idx="1"/>
          </p:nvPr>
        </p:nvSpPr>
        <p:spPr/>
        <p:txBody>
          <a:bodyPr>
            <a:normAutofit fontScale="92500" lnSpcReduction="20000"/>
          </a:bodyPr>
          <a:lstStyle/>
          <a:p>
            <a:r>
              <a:rPr lang="en-US" sz="3500" dirty="0"/>
              <a:t>Avoid Harming Research Participants</a:t>
            </a:r>
          </a:p>
          <a:p>
            <a:pPr lvl="2"/>
            <a:r>
              <a:rPr lang="en-US" sz="3000" dirty="0"/>
              <a:t>Note: differing definitions of ‘harm’</a:t>
            </a:r>
          </a:p>
          <a:p>
            <a:r>
              <a:rPr lang="en-US" sz="3500" dirty="0"/>
              <a:t>Obtain Informed Consent</a:t>
            </a:r>
          </a:p>
          <a:p>
            <a:pPr lvl="2"/>
            <a:r>
              <a:rPr lang="en-US" sz="3000" dirty="0"/>
              <a:t>Individuals understand and agree to participate in research</a:t>
            </a:r>
          </a:p>
          <a:p>
            <a:r>
              <a:rPr lang="en-US" sz="3500" dirty="0"/>
              <a:t>Maintain Privacy and Confidentiality</a:t>
            </a:r>
          </a:p>
          <a:p>
            <a:pPr lvl="2"/>
            <a:r>
              <a:rPr lang="en-US" sz="3000" dirty="0"/>
              <a:t>Only research personnel have access to information that could link respondents to responses</a:t>
            </a:r>
            <a:r>
              <a:rPr lang="en-US" dirty="0"/>
              <a:t>.</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8</a:t>
            </a:fld>
            <a:endParaRPr lang="en-US"/>
          </a:p>
        </p:txBody>
      </p:sp>
    </p:spTree>
    <p:extLst>
      <p:ext uri="{BB962C8B-B14F-4D97-AF65-F5344CB8AC3E}">
        <p14:creationId xmlns:p14="http://schemas.microsoft.com/office/powerpoint/2010/main" val="2615215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Avoid Harming Research Participants</a:t>
            </a:r>
            <a:endParaRPr lang="en-US" dirty="0"/>
          </a:p>
        </p:txBody>
      </p:sp>
      <p:sp>
        <p:nvSpPr>
          <p:cNvPr id="3" name="Content Placeholder 2"/>
          <p:cNvSpPr>
            <a:spLocks noGrp="1"/>
          </p:cNvSpPr>
          <p:nvPr>
            <p:ph idx="1"/>
          </p:nvPr>
        </p:nvSpPr>
        <p:spPr/>
        <p:txBody>
          <a:bodyPr/>
          <a:lstStyle/>
          <a:p>
            <a:r>
              <a:rPr lang="en-US"/>
              <a:t>“Does it mean that subjects should not be harmed psychologically as well as physically at all? That they should feel no anxiety or distress whatsoever during the study or only after their involvement ends?”</a:t>
            </a:r>
            <a:endParaRPr lang="en-US" dirty="0"/>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9</a:t>
            </a:fld>
            <a:endParaRPr lang="en-US"/>
          </a:p>
        </p:txBody>
      </p:sp>
    </p:spTree>
    <p:extLst>
      <p:ext uri="{BB962C8B-B14F-4D97-AF65-F5344CB8AC3E}">
        <p14:creationId xmlns:p14="http://schemas.microsoft.com/office/powerpoint/2010/main" val="2315946238"/>
      </p:ext>
    </p:extLst>
  </p:cSld>
  <p:clrMapOvr>
    <a:masterClrMapping/>
  </p:clrMapOvr>
</p:sld>
</file>

<file path=ppt/theme/theme1.xml><?xml version="1.0" encoding="utf-8"?>
<a:theme xmlns:a="http://schemas.openxmlformats.org/drawingml/2006/main" name="Engel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AE4E978CEFA94B8DA9D30DFCF1B51B" ma:contentTypeVersion="0" ma:contentTypeDescription="Create a new document." ma:contentTypeScope="" ma:versionID="9718d60a61096b6abcfb64ec4f1820a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715477C-0F36-4E5D-9D4F-8FA6E113AF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ECFE4D1-8534-49AA-A248-B24E4B90952F}">
  <ds:schemaRefs>
    <ds:schemaRef ds:uri="http://schemas.microsoft.com/sharepoint/v3/contenttype/forms"/>
  </ds:schemaRefs>
</ds:datastoreItem>
</file>

<file path=customXml/itemProps3.xml><?xml version="1.0" encoding="utf-8"?>
<ds:datastoreItem xmlns:ds="http://schemas.openxmlformats.org/officeDocument/2006/customXml" ds:itemID="{00C6A26A-9AF9-4B76-9385-D0354396B92D}">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Engel PPT Theme</Template>
  <TotalTime>4150</TotalTime>
  <Words>756</Words>
  <Application>Microsoft Macintosh PowerPoint</Application>
  <PresentationFormat>On-screen Show (4:3)</PresentationFormat>
  <Paragraphs>100</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Engel PPT Theme</vt:lpstr>
      <vt:lpstr>PowerPoint Presentation</vt:lpstr>
      <vt:lpstr>Research on People</vt:lpstr>
      <vt:lpstr>Historical Background</vt:lpstr>
      <vt:lpstr>National Commission for the Protection of Human Subjects of Biomedical and Behavioral Research</vt:lpstr>
      <vt:lpstr>Federal Policy for the Protection of Human Subjects</vt:lpstr>
      <vt:lpstr>Ethical Principles</vt:lpstr>
      <vt:lpstr>Discussion</vt:lpstr>
      <vt:lpstr>Protecting Research Participants</vt:lpstr>
      <vt:lpstr>Avoid Harming Research Participants</vt:lpstr>
      <vt:lpstr>Obtain Informed Consent</vt:lpstr>
      <vt:lpstr>Maintain Privacy and Confidentiality</vt:lpstr>
      <vt:lpstr>Honesty and Openness</vt:lpstr>
      <vt:lpstr>Achieving Valid Results</vt:lpstr>
      <vt:lpstr>Institutional Review Board (IRB) Reviews</vt:lpstr>
      <vt:lpstr>Internet Research</vt:lpstr>
    </vt:vector>
  </TitlesOfParts>
  <Company>Sage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Bierach, Katie</dc:creator>
  <cp:lastModifiedBy>Lauren Montemuro</cp:lastModifiedBy>
  <cp:revision>33</cp:revision>
  <dcterms:created xsi:type="dcterms:W3CDTF">2015-04-30T00:02:08Z</dcterms:created>
  <dcterms:modified xsi:type="dcterms:W3CDTF">2021-05-28T18:23:53Z</dcterms:modified>
</cp:coreProperties>
</file>