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47"/>
  </p:notesMasterIdLst>
  <p:handoutMasterIdLst>
    <p:handoutMasterId r:id="rId48"/>
  </p:handoutMasterIdLst>
  <p:sldIdLst>
    <p:sldId id="256" r:id="rId5"/>
    <p:sldId id="273" r:id="rId6"/>
    <p:sldId id="257" r:id="rId7"/>
    <p:sldId id="304" r:id="rId8"/>
    <p:sldId id="280" r:id="rId9"/>
    <p:sldId id="305" r:id="rId10"/>
    <p:sldId id="274" r:id="rId11"/>
    <p:sldId id="306" r:id="rId12"/>
    <p:sldId id="276" r:id="rId13"/>
    <p:sldId id="258" r:id="rId14"/>
    <p:sldId id="300" r:id="rId15"/>
    <p:sldId id="259" r:id="rId16"/>
    <p:sldId id="260" r:id="rId17"/>
    <p:sldId id="261" r:id="rId18"/>
    <p:sldId id="277" r:id="rId19"/>
    <p:sldId id="262" r:id="rId20"/>
    <p:sldId id="263" r:id="rId21"/>
    <p:sldId id="264" r:id="rId22"/>
    <p:sldId id="301" r:id="rId23"/>
    <p:sldId id="265" r:id="rId24"/>
    <p:sldId id="268" r:id="rId25"/>
    <p:sldId id="309" r:id="rId26"/>
    <p:sldId id="269" r:id="rId27"/>
    <p:sldId id="278" r:id="rId28"/>
    <p:sldId id="279" r:id="rId29"/>
    <p:sldId id="282" r:id="rId30"/>
    <p:sldId id="272" r:id="rId31"/>
    <p:sldId id="283" r:id="rId32"/>
    <p:sldId id="284" r:id="rId33"/>
    <p:sldId id="288" r:id="rId34"/>
    <p:sldId id="285" r:id="rId35"/>
    <p:sldId id="286" r:id="rId36"/>
    <p:sldId id="287" r:id="rId37"/>
    <p:sldId id="289" r:id="rId38"/>
    <p:sldId id="302" r:id="rId39"/>
    <p:sldId id="293" r:id="rId40"/>
    <p:sldId id="294" r:id="rId41"/>
    <p:sldId id="295" r:id="rId42"/>
    <p:sldId id="296" r:id="rId43"/>
    <p:sldId id="303" r:id="rId44"/>
    <p:sldId id="297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6" autoAdjust="0"/>
  </p:normalViewPr>
  <p:slideViewPr>
    <p:cSldViewPr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10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7DC4C-3CB9-C74D-B0AC-458A61E6F9A7}" type="doc">
      <dgm:prSet loTypeId="urn:microsoft.com/office/officeart/2005/8/layout/process4" loCatId="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7DA223-66C9-7943-83AF-0564DFEE98E3}">
      <dgm:prSet/>
      <dgm:spPr/>
      <dgm:t>
        <a:bodyPr/>
        <a:lstStyle/>
        <a:p>
          <a:pPr rtl="0"/>
          <a:r>
            <a:rPr lang="en-US" dirty="0"/>
            <a:t>Nominal Level</a:t>
          </a:r>
        </a:p>
      </dgm:t>
    </dgm:pt>
    <dgm:pt modelId="{FF595256-2D8B-3748-A8DF-B36F87822906}" type="parTrans" cxnId="{C2D0816C-DE8F-F148-8361-9F5BDE21CE0F}">
      <dgm:prSet/>
      <dgm:spPr/>
      <dgm:t>
        <a:bodyPr/>
        <a:lstStyle/>
        <a:p>
          <a:endParaRPr lang="en-US"/>
        </a:p>
      </dgm:t>
    </dgm:pt>
    <dgm:pt modelId="{B2307AB4-A810-5045-A80C-86018FD380F5}" type="sibTrans" cxnId="{C2D0816C-DE8F-F148-8361-9F5BDE21CE0F}">
      <dgm:prSet/>
      <dgm:spPr/>
      <dgm:t>
        <a:bodyPr/>
        <a:lstStyle/>
        <a:p>
          <a:endParaRPr lang="en-US"/>
        </a:p>
      </dgm:t>
    </dgm:pt>
    <dgm:pt modelId="{D83A1944-9F0B-4545-A0CD-15BAF7348234}">
      <dgm:prSet/>
      <dgm:spPr/>
      <dgm:t>
        <a:bodyPr/>
        <a:lstStyle/>
        <a:p>
          <a:pPr rtl="0"/>
          <a:r>
            <a:rPr lang="en-US"/>
            <a:t>Ordinal Level </a:t>
          </a:r>
        </a:p>
      </dgm:t>
    </dgm:pt>
    <dgm:pt modelId="{52BDEE63-71E4-D844-A32D-CD4CB5029962}" type="parTrans" cxnId="{370EC311-F611-F641-8B74-7EE22370D39D}">
      <dgm:prSet/>
      <dgm:spPr/>
      <dgm:t>
        <a:bodyPr/>
        <a:lstStyle/>
        <a:p>
          <a:endParaRPr lang="en-US"/>
        </a:p>
      </dgm:t>
    </dgm:pt>
    <dgm:pt modelId="{9630A690-88C2-1346-8465-471FB66180CB}" type="sibTrans" cxnId="{370EC311-F611-F641-8B74-7EE22370D39D}">
      <dgm:prSet/>
      <dgm:spPr/>
      <dgm:t>
        <a:bodyPr/>
        <a:lstStyle/>
        <a:p>
          <a:endParaRPr lang="en-US"/>
        </a:p>
      </dgm:t>
    </dgm:pt>
    <dgm:pt modelId="{80EB153E-69E3-9E49-AED3-CDECEF5F5B3C}">
      <dgm:prSet/>
      <dgm:spPr/>
      <dgm:t>
        <a:bodyPr/>
        <a:lstStyle/>
        <a:p>
          <a:pPr rtl="0"/>
          <a:r>
            <a:rPr lang="en-US"/>
            <a:t>Interval Level</a:t>
          </a:r>
        </a:p>
      </dgm:t>
    </dgm:pt>
    <dgm:pt modelId="{DC376B77-D548-A344-9053-3B1AB4959E1D}" type="parTrans" cxnId="{F31DE5F8-CA0C-344F-9748-890B6D9F4A5C}">
      <dgm:prSet/>
      <dgm:spPr/>
      <dgm:t>
        <a:bodyPr/>
        <a:lstStyle/>
        <a:p>
          <a:endParaRPr lang="en-US"/>
        </a:p>
      </dgm:t>
    </dgm:pt>
    <dgm:pt modelId="{78C4A936-171A-134F-A56F-997945DAB04C}" type="sibTrans" cxnId="{F31DE5F8-CA0C-344F-9748-890B6D9F4A5C}">
      <dgm:prSet/>
      <dgm:spPr/>
      <dgm:t>
        <a:bodyPr/>
        <a:lstStyle/>
        <a:p>
          <a:endParaRPr lang="en-US"/>
        </a:p>
      </dgm:t>
    </dgm:pt>
    <dgm:pt modelId="{4F522B6F-AA76-2A42-B139-EE700E7A9E1C}">
      <dgm:prSet/>
      <dgm:spPr/>
      <dgm:t>
        <a:bodyPr/>
        <a:lstStyle/>
        <a:p>
          <a:pPr rtl="0"/>
          <a:r>
            <a:rPr lang="en-US"/>
            <a:t>Ratio Level</a:t>
          </a:r>
        </a:p>
      </dgm:t>
    </dgm:pt>
    <dgm:pt modelId="{CE5A6BC0-5CAF-4F41-9AA7-69842A74BB16}" type="parTrans" cxnId="{DF043DB0-3C84-B144-992E-1FAB2AC1776F}">
      <dgm:prSet/>
      <dgm:spPr/>
      <dgm:t>
        <a:bodyPr/>
        <a:lstStyle/>
        <a:p>
          <a:endParaRPr lang="en-US"/>
        </a:p>
      </dgm:t>
    </dgm:pt>
    <dgm:pt modelId="{E236DF48-EAC3-3B45-B369-CE8C856D1E5F}" type="sibTrans" cxnId="{DF043DB0-3C84-B144-992E-1FAB2AC1776F}">
      <dgm:prSet/>
      <dgm:spPr/>
      <dgm:t>
        <a:bodyPr/>
        <a:lstStyle/>
        <a:p>
          <a:endParaRPr lang="en-US"/>
        </a:p>
      </dgm:t>
    </dgm:pt>
    <dgm:pt modelId="{ACBBD56A-A3C6-0E44-A0D0-33FF1920726C}" type="pres">
      <dgm:prSet presAssocID="{1BD7DC4C-3CB9-C74D-B0AC-458A61E6F9A7}" presName="Name0" presStyleCnt="0">
        <dgm:presLayoutVars>
          <dgm:dir/>
          <dgm:animLvl val="lvl"/>
          <dgm:resizeHandles val="exact"/>
        </dgm:presLayoutVars>
      </dgm:prSet>
      <dgm:spPr/>
    </dgm:pt>
    <dgm:pt modelId="{680E40EB-B27F-A44E-87D4-4A406ECC7EEF}" type="pres">
      <dgm:prSet presAssocID="{4F522B6F-AA76-2A42-B139-EE700E7A9E1C}" presName="boxAndChildren" presStyleCnt="0"/>
      <dgm:spPr/>
    </dgm:pt>
    <dgm:pt modelId="{42721EC3-4017-E841-A818-1094CD6C779A}" type="pres">
      <dgm:prSet presAssocID="{4F522B6F-AA76-2A42-B139-EE700E7A9E1C}" presName="parentTextBox" presStyleLbl="node1" presStyleIdx="0" presStyleCnt="4"/>
      <dgm:spPr/>
    </dgm:pt>
    <dgm:pt modelId="{49D99E2E-FDB4-8540-ADE3-15E04BE1A4FE}" type="pres">
      <dgm:prSet presAssocID="{78C4A936-171A-134F-A56F-997945DAB04C}" presName="sp" presStyleCnt="0"/>
      <dgm:spPr/>
    </dgm:pt>
    <dgm:pt modelId="{5130E7EB-7FCB-B14F-A0DF-4E7E46FC2C99}" type="pres">
      <dgm:prSet presAssocID="{80EB153E-69E3-9E49-AED3-CDECEF5F5B3C}" presName="arrowAndChildren" presStyleCnt="0"/>
      <dgm:spPr/>
    </dgm:pt>
    <dgm:pt modelId="{9447B1B9-B110-6749-A724-B6EAA1B399B2}" type="pres">
      <dgm:prSet presAssocID="{80EB153E-69E3-9E49-AED3-CDECEF5F5B3C}" presName="parentTextArrow" presStyleLbl="node1" presStyleIdx="1" presStyleCnt="4"/>
      <dgm:spPr/>
    </dgm:pt>
    <dgm:pt modelId="{8957AC8D-2B9C-3E48-9BFD-02F1A0F84FF1}" type="pres">
      <dgm:prSet presAssocID="{9630A690-88C2-1346-8465-471FB66180CB}" presName="sp" presStyleCnt="0"/>
      <dgm:spPr/>
    </dgm:pt>
    <dgm:pt modelId="{B1A30D3E-1FC6-7946-A729-E8824BA341B5}" type="pres">
      <dgm:prSet presAssocID="{D83A1944-9F0B-4545-A0CD-15BAF7348234}" presName="arrowAndChildren" presStyleCnt="0"/>
      <dgm:spPr/>
    </dgm:pt>
    <dgm:pt modelId="{A0E16E88-0C8D-2342-BA0F-7651174ADCCD}" type="pres">
      <dgm:prSet presAssocID="{D83A1944-9F0B-4545-A0CD-15BAF7348234}" presName="parentTextArrow" presStyleLbl="node1" presStyleIdx="2" presStyleCnt="4"/>
      <dgm:spPr/>
    </dgm:pt>
    <dgm:pt modelId="{A8A2B368-3B55-6943-8514-0A53FA65482B}" type="pres">
      <dgm:prSet presAssocID="{B2307AB4-A810-5045-A80C-86018FD380F5}" presName="sp" presStyleCnt="0"/>
      <dgm:spPr/>
    </dgm:pt>
    <dgm:pt modelId="{D972963A-7950-8E45-992E-467F75571F38}" type="pres">
      <dgm:prSet presAssocID="{ED7DA223-66C9-7943-83AF-0564DFEE98E3}" presName="arrowAndChildren" presStyleCnt="0"/>
      <dgm:spPr/>
    </dgm:pt>
    <dgm:pt modelId="{62C9F0DD-0270-A547-ADAD-F2E6B4B2AE42}" type="pres">
      <dgm:prSet presAssocID="{ED7DA223-66C9-7943-83AF-0564DFEE98E3}" presName="parentTextArrow" presStyleLbl="node1" presStyleIdx="3" presStyleCnt="4"/>
      <dgm:spPr/>
    </dgm:pt>
  </dgm:ptLst>
  <dgm:cxnLst>
    <dgm:cxn modelId="{370EC311-F611-F641-8B74-7EE22370D39D}" srcId="{1BD7DC4C-3CB9-C74D-B0AC-458A61E6F9A7}" destId="{D83A1944-9F0B-4545-A0CD-15BAF7348234}" srcOrd="1" destOrd="0" parTransId="{52BDEE63-71E4-D844-A32D-CD4CB5029962}" sibTransId="{9630A690-88C2-1346-8465-471FB66180CB}"/>
    <dgm:cxn modelId="{A8771D4C-E311-E24C-84C6-45F94C22AC8C}" type="presOf" srcId="{80EB153E-69E3-9E49-AED3-CDECEF5F5B3C}" destId="{9447B1B9-B110-6749-A724-B6EAA1B399B2}" srcOrd="0" destOrd="0" presId="urn:microsoft.com/office/officeart/2005/8/layout/process4"/>
    <dgm:cxn modelId="{D3AC1952-B45A-FA41-9C6B-3EE919A9648C}" type="presOf" srcId="{ED7DA223-66C9-7943-83AF-0564DFEE98E3}" destId="{62C9F0DD-0270-A547-ADAD-F2E6B4B2AE42}" srcOrd="0" destOrd="0" presId="urn:microsoft.com/office/officeart/2005/8/layout/process4"/>
    <dgm:cxn modelId="{C2D0816C-DE8F-F148-8361-9F5BDE21CE0F}" srcId="{1BD7DC4C-3CB9-C74D-B0AC-458A61E6F9A7}" destId="{ED7DA223-66C9-7943-83AF-0564DFEE98E3}" srcOrd="0" destOrd="0" parTransId="{FF595256-2D8B-3748-A8DF-B36F87822906}" sibTransId="{B2307AB4-A810-5045-A80C-86018FD380F5}"/>
    <dgm:cxn modelId="{9F205F70-61D8-F34F-BFA6-8A558B2EB920}" type="presOf" srcId="{4F522B6F-AA76-2A42-B139-EE700E7A9E1C}" destId="{42721EC3-4017-E841-A818-1094CD6C779A}" srcOrd="0" destOrd="0" presId="urn:microsoft.com/office/officeart/2005/8/layout/process4"/>
    <dgm:cxn modelId="{9E08A39A-90BF-114F-8A5D-4A8D83344B54}" type="presOf" srcId="{1BD7DC4C-3CB9-C74D-B0AC-458A61E6F9A7}" destId="{ACBBD56A-A3C6-0E44-A0D0-33FF1920726C}" srcOrd="0" destOrd="0" presId="urn:microsoft.com/office/officeart/2005/8/layout/process4"/>
    <dgm:cxn modelId="{DF043DB0-3C84-B144-992E-1FAB2AC1776F}" srcId="{1BD7DC4C-3CB9-C74D-B0AC-458A61E6F9A7}" destId="{4F522B6F-AA76-2A42-B139-EE700E7A9E1C}" srcOrd="3" destOrd="0" parTransId="{CE5A6BC0-5CAF-4F41-9AA7-69842A74BB16}" sibTransId="{E236DF48-EAC3-3B45-B369-CE8C856D1E5F}"/>
    <dgm:cxn modelId="{84B13CC1-3EC5-124C-BA50-266A5F9416A1}" type="presOf" srcId="{D83A1944-9F0B-4545-A0CD-15BAF7348234}" destId="{A0E16E88-0C8D-2342-BA0F-7651174ADCCD}" srcOrd="0" destOrd="0" presId="urn:microsoft.com/office/officeart/2005/8/layout/process4"/>
    <dgm:cxn modelId="{F31DE5F8-CA0C-344F-9748-890B6D9F4A5C}" srcId="{1BD7DC4C-3CB9-C74D-B0AC-458A61E6F9A7}" destId="{80EB153E-69E3-9E49-AED3-CDECEF5F5B3C}" srcOrd="2" destOrd="0" parTransId="{DC376B77-D548-A344-9053-3B1AB4959E1D}" sibTransId="{78C4A936-171A-134F-A56F-997945DAB04C}"/>
    <dgm:cxn modelId="{BE091FB2-8F4A-1F4F-A299-1996C80032A1}" type="presParOf" srcId="{ACBBD56A-A3C6-0E44-A0D0-33FF1920726C}" destId="{680E40EB-B27F-A44E-87D4-4A406ECC7EEF}" srcOrd="0" destOrd="0" presId="urn:microsoft.com/office/officeart/2005/8/layout/process4"/>
    <dgm:cxn modelId="{F790C10A-391A-FD4C-8C1B-E62535CFBF40}" type="presParOf" srcId="{680E40EB-B27F-A44E-87D4-4A406ECC7EEF}" destId="{42721EC3-4017-E841-A818-1094CD6C779A}" srcOrd="0" destOrd="0" presId="urn:microsoft.com/office/officeart/2005/8/layout/process4"/>
    <dgm:cxn modelId="{89503164-A22A-9D47-88C5-7A88A877D3CC}" type="presParOf" srcId="{ACBBD56A-A3C6-0E44-A0D0-33FF1920726C}" destId="{49D99E2E-FDB4-8540-ADE3-15E04BE1A4FE}" srcOrd="1" destOrd="0" presId="urn:microsoft.com/office/officeart/2005/8/layout/process4"/>
    <dgm:cxn modelId="{A85FE04B-250C-2E4E-B9AB-4369AD930B8C}" type="presParOf" srcId="{ACBBD56A-A3C6-0E44-A0D0-33FF1920726C}" destId="{5130E7EB-7FCB-B14F-A0DF-4E7E46FC2C99}" srcOrd="2" destOrd="0" presId="urn:microsoft.com/office/officeart/2005/8/layout/process4"/>
    <dgm:cxn modelId="{2EBD8036-165E-BD41-920A-64FFC59E9E69}" type="presParOf" srcId="{5130E7EB-7FCB-B14F-A0DF-4E7E46FC2C99}" destId="{9447B1B9-B110-6749-A724-B6EAA1B399B2}" srcOrd="0" destOrd="0" presId="urn:microsoft.com/office/officeart/2005/8/layout/process4"/>
    <dgm:cxn modelId="{49054984-C566-344C-ACEC-DAB93F5AD6A2}" type="presParOf" srcId="{ACBBD56A-A3C6-0E44-A0D0-33FF1920726C}" destId="{8957AC8D-2B9C-3E48-9BFD-02F1A0F84FF1}" srcOrd="3" destOrd="0" presId="urn:microsoft.com/office/officeart/2005/8/layout/process4"/>
    <dgm:cxn modelId="{9767BF27-F7C3-5142-A930-6AAE18E32229}" type="presParOf" srcId="{ACBBD56A-A3C6-0E44-A0D0-33FF1920726C}" destId="{B1A30D3E-1FC6-7946-A729-E8824BA341B5}" srcOrd="4" destOrd="0" presId="urn:microsoft.com/office/officeart/2005/8/layout/process4"/>
    <dgm:cxn modelId="{2703E618-125C-E24F-BAAE-4FD5064EBAE4}" type="presParOf" srcId="{B1A30D3E-1FC6-7946-A729-E8824BA341B5}" destId="{A0E16E88-0C8D-2342-BA0F-7651174ADCCD}" srcOrd="0" destOrd="0" presId="urn:microsoft.com/office/officeart/2005/8/layout/process4"/>
    <dgm:cxn modelId="{DFDB9675-9F77-B440-B77E-263F1A3C9F2B}" type="presParOf" srcId="{ACBBD56A-A3C6-0E44-A0D0-33FF1920726C}" destId="{A8A2B368-3B55-6943-8514-0A53FA65482B}" srcOrd="5" destOrd="0" presId="urn:microsoft.com/office/officeart/2005/8/layout/process4"/>
    <dgm:cxn modelId="{98E9A0AF-19AB-CD41-A877-30B5E1BCFBAC}" type="presParOf" srcId="{ACBBD56A-A3C6-0E44-A0D0-33FF1920726C}" destId="{D972963A-7950-8E45-992E-467F75571F38}" srcOrd="6" destOrd="0" presId="urn:microsoft.com/office/officeart/2005/8/layout/process4"/>
    <dgm:cxn modelId="{1060AEC1-D3B8-AD47-8F5F-2342574A22D9}" type="presParOf" srcId="{D972963A-7950-8E45-992E-467F75571F38}" destId="{62C9F0DD-0270-A547-ADAD-F2E6B4B2AE4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21EC3-4017-E841-A818-1094CD6C779A}">
      <dsp:nvSpPr>
        <dsp:cNvPr id="0" name=""/>
        <dsp:cNvSpPr/>
      </dsp:nvSpPr>
      <dsp:spPr>
        <a:xfrm>
          <a:off x="0" y="3187526"/>
          <a:ext cx="8229600" cy="697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Ratio Level</a:t>
          </a:r>
        </a:p>
      </dsp:txBody>
      <dsp:txXfrm>
        <a:off x="0" y="3187526"/>
        <a:ext cx="8229600" cy="697352"/>
      </dsp:txXfrm>
    </dsp:sp>
    <dsp:sp modelId="{9447B1B9-B110-6749-A724-B6EAA1B399B2}">
      <dsp:nvSpPr>
        <dsp:cNvPr id="0" name=""/>
        <dsp:cNvSpPr/>
      </dsp:nvSpPr>
      <dsp:spPr>
        <a:xfrm rot="10800000">
          <a:off x="0" y="2125457"/>
          <a:ext cx="8229600" cy="107252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Interval Level</a:t>
          </a:r>
        </a:p>
      </dsp:txBody>
      <dsp:txXfrm rot="10800000">
        <a:off x="0" y="2125457"/>
        <a:ext cx="8229600" cy="696897"/>
      </dsp:txXfrm>
    </dsp:sp>
    <dsp:sp modelId="{A0E16E88-0C8D-2342-BA0F-7651174ADCCD}">
      <dsp:nvSpPr>
        <dsp:cNvPr id="0" name=""/>
        <dsp:cNvSpPr/>
      </dsp:nvSpPr>
      <dsp:spPr>
        <a:xfrm rot="10800000">
          <a:off x="0" y="1063389"/>
          <a:ext cx="8229600" cy="107252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Ordinal Level </a:t>
          </a:r>
        </a:p>
      </dsp:txBody>
      <dsp:txXfrm rot="10800000">
        <a:off x="0" y="1063389"/>
        <a:ext cx="8229600" cy="696897"/>
      </dsp:txXfrm>
    </dsp:sp>
    <dsp:sp modelId="{62C9F0DD-0270-A547-ADAD-F2E6B4B2AE42}">
      <dsp:nvSpPr>
        <dsp:cNvPr id="0" name=""/>
        <dsp:cNvSpPr/>
      </dsp:nvSpPr>
      <dsp:spPr>
        <a:xfrm rot="10800000">
          <a:off x="0" y="1321"/>
          <a:ext cx="8229600" cy="107252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Nominal Level</a:t>
          </a:r>
        </a:p>
      </dsp:txBody>
      <dsp:txXfrm rot="10800000">
        <a:off x="0" y="1321"/>
        <a:ext cx="8229600" cy="696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929F-1AAA-47B7-A269-906688CFF97B}" type="datetimeFigureOut">
              <a:rPr lang="en-US" smtClean="0"/>
              <a:t>5/28/21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CDE7-37C0-48C3-863A-905835A2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8BA7-C0FF-46D8-91FF-02C5475D13CB}" type="datetimeFigureOut">
              <a:rPr lang="en-US" smtClean="0"/>
              <a:t>5/28/21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9FBB7-4B6C-4B5C-AB82-AA7608E4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50292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010400" cy="14668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024" y="3886200"/>
            <a:ext cx="58987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6962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988" y="6356350"/>
            <a:ext cx="448811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2906713"/>
            <a:ext cx="6970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386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38600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39624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971800"/>
            <a:ext cx="3962400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2514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1909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435100"/>
            <a:ext cx="2514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60960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46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health.org/media/1087/anxiety.pdf" TargetMode="External"/><Relationship Id="rId2" Type="http://schemas.openxmlformats.org/officeDocument/2006/relationships/hyperlink" Target="https://www.who.int/substance_abuse/activities/en/ASSIST%20V.3-%20Guidelines%20for%20use%20in%20primary%20care_TES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4: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5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Gathering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Autofit/>
          </a:bodyPr>
          <a:lstStyle/>
          <a:p>
            <a:r>
              <a:rPr lang="en-US" dirty="0"/>
              <a:t>Direct measures</a:t>
            </a:r>
          </a:p>
          <a:p>
            <a:r>
              <a:rPr lang="en-US" dirty="0"/>
              <a:t>Inference measures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Interviews, self-administered scales and questionnaires</a:t>
            </a:r>
          </a:p>
          <a:p>
            <a:r>
              <a:rPr lang="en-US" dirty="0"/>
              <a:t>Previously collected quant. data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Government and large research bodies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4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Gathering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Autofit/>
          </a:bodyPr>
          <a:lstStyle/>
          <a:p>
            <a:r>
              <a:rPr lang="en-US" dirty="0"/>
              <a:t>Data derived from primary documents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Longhand client records; clinical documents</a:t>
            </a:r>
          </a:p>
          <a:p>
            <a:r>
              <a:rPr lang="en-US" dirty="0"/>
              <a:t>Unobtrusive measures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Physical traces of past behavior and content analysis of social media and popular culture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6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Combining Measurement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Triangulation</a:t>
            </a:r>
            <a:r>
              <a:rPr lang="en-US" dirty="0"/>
              <a:t>: Use of two or more different measures of the same variable; can make an even more accurate measurement by utilizing multiple sources and methods to draw conclusions.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Measurement in Qualitative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approach to the process of conceptualization</a:t>
            </a:r>
          </a:p>
          <a:p>
            <a:pPr lvl="1"/>
            <a:r>
              <a:rPr lang="en-US" dirty="0"/>
              <a:t>Data is collected</a:t>
            </a:r>
          </a:p>
          <a:p>
            <a:pPr lvl="1"/>
            <a:r>
              <a:rPr lang="en-US" dirty="0"/>
              <a:t>Data is reviewed</a:t>
            </a:r>
          </a:p>
          <a:p>
            <a:pPr lvl="1"/>
            <a:r>
              <a:rPr lang="en-US" dirty="0"/>
              <a:t>Reorganized to craft a theory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5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31" y="685800"/>
            <a:ext cx="8229600" cy="990600"/>
          </a:xfrm>
        </p:spPr>
        <p:txBody>
          <a:bodyPr/>
          <a:lstStyle/>
          <a:p>
            <a:r>
              <a:rPr lang="en-US" dirty="0"/>
              <a:t>Levels of Measurement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030050"/>
              </p:ext>
            </p:extLst>
          </p:nvPr>
        </p:nvGraphicFramePr>
        <p:xfrm>
          <a:off x="457200" y="25908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7696200" cy="365125"/>
          </a:xfrm>
        </p:spPr>
        <p:txBody>
          <a:bodyPr/>
          <a:lstStyle/>
          <a:p>
            <a:r>
              <a:rPr lang="en-US" dirty="0"/>
              <a:t>Engel and </a:t>
            </a:r>
            <a:r>
              <a:rPr lang="en-US" dirty="0" err="1"/>
              <a:t>Schutt</a:t>
            </a:r>
            <a:r>
              <a:rPr lang="en-US" dirty="0"/>
              <a:t>, The Practice of Research in Social Work. © 2016, SAGE Publications.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66102" y="6492875"/>
            <a:ext cx="448811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1231" y="1524000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Arial"/>
                <a:cs typeface="Arial"/>
              </a:rPr>
              <a:t>Levels of measurement become more and more informative</a:t>
            </a:r>
          </a:p>
        </p:txBody>
      </p:sp>
    </p:spTree>
    <p:extLst>
      <p:ext uri="{BB962C8B-B14F-4D97-AF65-F5344CB8AC3E}">
        <p14:creationId xmlns:p14="http://schemas.microsoft.com/office/powerpoint/2010/main" val="231594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Nominal Level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Groupings/categories</a:t>
            </a:r>
          </a:p>
          <a:p>
            <a:r>
              <a:rPr lang="en-US" dirty="0"/>
              <a:t>Categories must be mutually exclusive and exhaustive</a:t>
            </a:r>
          </a:p>
          <a:p>
            <a:r>
              <a:rPr lang="en-US" dirty="0"/>
              <a:t>Nominal measures can be counted</a:t>
            </a:r>
          </a:p>
          <a:p>
            <a:r>
              <a:rPr lang="en-US" i="1" dirty="0"/>
              <a:t>Example</a:t>
            </a:r>
            <a:r>
              <a:rPr lang="en-US" dirty="0"/>
              <a:t>: Eye color, yes/no questions, relationship status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4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Ordinal Level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Assigned in a specific order</a:t>
            </a:r>
          </a:p>
          <a:p>
            <a:r>
              <a:rPr lang="en-US" sz="2800" dirty="0"/>
              <a:t>No standard measurable difference between response options</a:t>
            </a:r>
          </a:p>
          <a:p>
            <a:r>
              <a:rPr lang="en-US" sz="2800" dirty="0"/>
              <a:t>Categories must be mutually exclusive and exhaustive</a:t>
            </a:r>
          </a:p>
          <a:p>
            <a:r>
              <a:rPr lang="en-US" sz="2800" dirty="0"/>
              <a:t>Can be counted (frequency/percent can be reported)</a:t>
            </a:r>
          </a:p>
          <a:p>
            <a:r>
              <a:rPr lang="en-US" sz="2800" i="1" dirty="0"/>
              <a:t>Example</a:t>
            </a:r>
            <a:r>
              <a:rPr lang="en-US" sz="2800" dirty="0"/>
              <a:t>: Education – Less than high school, high school graduate, some college, college graduate; </a:t>
            </a:r>
            <a:r>
              <a:rPr lang="en-US" sz="2800" dirty="0" err="1"/>
              <a:t>likert</a:t>
            </a:r>
            <a:r>
              <a:rPr lang="en-US" sz="2800" dirty="0"/>
              <a:t> scale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5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Interval Level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Fixed measurement units and ordered responses with no “absolute zero”</a:t>
            </a:r>
          </a:p>
          <a:p>
            <a:r>
              <a:rPr lang="en-US" sz="2800" dirty="0"/>
              <a:t>Standard measurement between points (Gaps between numbers on the scale are meaningful)</a:t>
            </a:r>
          </a:p>
          <a:p>
            <a:r>
              <a:rPr lang="en-US" sz="2800" dirty="0"/>
              <a:t>ME&amp;E</a:t>
            </a:r>
          </a:p>
          <a:p>
            <a:r>
              <a:rPr lang="en-US" sz="2800" dirty="0"/>
              <a:t>Data collected can be used in higher statistical analysis</a:t>
            </a:r>
          </a:p>
          <a:p>
            <a:r>
              <a:rPr lang="en-US" sz="2800" i="1" dirty="0"/>
              <a:t>Example</a:t>
            </a:r>
            <a:r>
              <a:rPr lang="en-US" sz="2800" dirty="0"/>
              <a:t>: Temperature in F, wealth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 Level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measuring units with an absolute zero</a:t>
            </a:r>
          </a:p>
          <a:p>
            <a:r>
              <a:rPr lang="en-US" dirty="0"/>
              <a:t>ME&amp;E</a:t>
            </a:r>
          </a:p>
          <a:p>
            <a:r>
              <a:rPr lang="en-US" dirty="0"/>
              <a:t>Data collected can be used in higher statistical analysis</a:t>
            </a:r>
          </a:p>
          <a:p>
            <a:r>
              <a:rPr lang="en-US" i="1" dirty="0"/>
              <a:t>Example</a:t>
            </a:r>
            <a:r>
              <a:rPr lang="en-US" dirty="0"/>
              <a:t>: Number of children in a family, years of education, income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512B-088F-754E-8FE4-9313AFBA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1524000"/>
          </a:xfrm>
        </p:spPr>
        <p:txBody>
          <a:bodyPr>
            <a:noAutofit/>
          </a:bodyPr>
          <a:lstStyle/>
          <a:p>
            <a:r>
              <a:rPr lang="en-US" altLang="en-US" sz="2800" kern="0" dirty="0"/>
              <a:t>Summary characteristics of the four levels of measurement</a:t>
            </a:r>
            <a:br>
              <a:rPr lang="en-US" altLang="en-US" sz="2000" kern="0" dirty="0"/>
            </a:br>
            <a:r>
              <a:rPr lang="en-US" altLang="en-US" sz="1600" kern="0" dirty="0"/>
              <a:t>(Sullivan, T.J., &amp; </a:t>
            </a:r>
            <a:r>
              <a:rPr lang="en-US" altLang="en-US" sz="1600" kern="0" dirty="0" err="1"/>
              <a:t>Dejong</a:t>
            </a:r>
            <a:r>
              <a:rPr lang="en-US" altLang="en-US" sz="1600" kern="0" dirty="0"/>
              <a:t>, C.R.  (2007).  </a:t>
            </a:r>
            <a:r>
              <a:rPr lang="en-US" altLang="en-US" sz="1600" i="1" kern="0" dirty="0"/>
              <a:t>Applied social research: A tool for the human services</a:t>
            </a:r>
            <a:r>
              <a:rPr lang="en-US" altLang="en-US" sz="1600" kern="0" dirty="0"/>
              <a:t>. 7</a:t>
            </a:r>
            <a:r>
              <a:rPr lang="en-US" altLang="en-US" sz="1600" kern="0" baseline="30000" dirty="0"/>
              <a:t>th</a:t>
            </a:r>
            <a:r>
              <a:rPr lang="en-US" altLang="en-US" sz="1600" kern="0" dirty="0"/>
              <a:t> Ed. Florence, KY: Brooks/Cole/Cengage, p. 109)</a:t>
            </a:r>
            <a:br>
              <a:rPr lang="en-US" altLang="en-US" sz="2000" kern="0" dirty="0"/>
            </a:b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22A5D-B732-9143-8037-A6E7E57D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2C2F5-2FCA-E640-8CF6-4B3AC533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2" descr="E:\#132-Fall 09\Levels of measurement table.jpg">
            <a:extLst>
              <a:ext uri="{FF2B5EF4-FFF2-40B4-BE49-F238E27FC236}">
                <a16:creationId xmlns:a16="http://schemas.microsoft.com/office/drawing/2014/main" id="{8DF67F92-3597-574A-A42A-94D7C6E094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630632"/>
            <a:ext cx="6400800" cy="3236768"/>
          </a:xfrm>
          <a:noFill/>
        </p:spPr>
      </p:pic>
    </p:spTree>
    <p:extLst>
      <p:ext uri="{BB962C8B-B14F-4D97-AF65-F5344CB8AC3E}">
        <p14:creationId xmlns:p14="http://schemas.microsoft.com/office/powerpoint/2010/main" val="102129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Concepts: Mental images that summarize similar observations, concepts, or ideas.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4343400"/>
            <a:ext cx="7162800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Conceptualization: </a:t>
            </a:r>
            <a:r>
              <a:rPr lang="en-US" sz="3200" i="1" dirty="0">
                <a:latin typeface="Arial"/>
                <a:cs typeface="Arial"/>
              </a:rPr>
              <a:t>Working out what our key terms mean in research.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9503" y="3352799"/>
            <a:ext cx="7162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dirty="0">
                <a:latin typeface="Wingdings"/>
                <a:ea typeface="Wingdings"/>
                <a:cs typeface="Wingdings"/>
              </a:rPr>
              <a:t>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310009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Special Cases and Words for the Wise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Dichotomies</a:t>
            </a:r>
            <a:r>
              <a:rPr lang="en-US" dirty="0"/>
              <a:t>: Variables with only two possible values.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3581400"/>
            <a:ext cx="7162800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Arial"/>
                <a:cs typeface="Arial"/>
              </a:rPr>
              <a:t>Try to measure variables at the highest level possible as it will provide the largest number of statistical and analytic options.</a:t>
            </a:r>
          </a:p>
        </p:txBody>
      </p:sp>
    </p:spTree>
    <p:extLst>
      <p:ext uri="{BB962C8B-B14F-4D97-AF65-F5344CB8AC3E}">
        <p14:creationId xmlns:p14="http://schemas.microsoft.com/office/powerpoint/2010/main" val="313376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Systematic error</a:t>
            </a:r>
            <a:r>
              <a:rPr lang="en-US" dirty="0"/>
              <a:t>: consistent bias, can be accounted for with mindfulness and awareness during research.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4267200"/>
            <a:ext cx="7162800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Random error: </a:t>
            </a:r>
            <a:r>
              <a:rPr lang="en-US" sz="3200" i="1" dirty="0">
                <a:latin typeface="Arial"/>
                <a:cs typeface="Arial"/>
              </a:rPr>
              <a:t>unpredictable in terms of effects.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9547" y="3585099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/>
                <a:cs typeface="Arial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588777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89FEE2-F83A-4040-AE26-2B531E2F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C3F42-CFFE-AC4A-8FE7-91423D4F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017846-B916-4E44-8F45-202AC9FB1DD1}"/>
              </a:ext>
            </a:extLst>
          </p:cNvPr>
          <p:cNvGraphicFramePr>
            <a:graphicFrameLocks noGrp="1"/>
          </p:cNvGraphicFramePr>
          <p:nvPr/>
        </p:nvGraphicFramePr>
        <p:xfrm>
          <a:off x="772391" y="1676400"/>
          <a:ext cx="7599217" cy="40687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90309">
                  <a:extLst>
                    <a:ext uri="{9D8B030D-6E8A-4147-A177-3AD203B41FA5}">
                      <a16:colId xmlns:a16="http://schemas.microsoft.com/office/drawing/2014/main" val="1791101233"/>
                    </a:ext>
                  </a:extLst>
                </a:gridCol>
                <a:gridCol w="440433">
                  <a:extLst>
                    <a:ext uri="{9D8B030D-6E8A-4147-A177-3AD203B41FA5}">
                      <a16:colId xmlns:a16="http://schemas.microsoft.com/office/drawing/2014/main" val="624401494"/>
                    </a:ext>
                  </a:extLst>
                </a:gridCol>
                <a:gridCol w="2111282">
                  <a:extLst>
                    <a:ext uri="{9D8B030D-6E8A-4147-A177-3AD203B41FA5}">
                      <a16:colId xmlns:a16="http://schemas.microsoft.com/office/drawing/2014/main" val="1063530848"/>
                    </a:ext>
                  </a:extLst>
                </a:gridCol>
                <a:gridCol w="440433">
                  <a:extLst>
                    <a:ext uri="{9D8B030D-6E8A-4147-A177-3AD203B41FA5}">
                      <a16:colId xmlns:a16="http://schemas.microsoft.com/office/drawing/2014/main" val="581474953"/>
                    </a:ext>
                  </a:extLst>
                </a:gridCol>
                <a:gridCol w="2118273">
                  <a:extLst>
                    <a:ext uri="{9D8B030D-6E8A-4147-A177-3AD203B41FA5}">
                      <a16:colId xmlns:a16="http://schemas.microsoft.com/office/drawing/2014/main" val="3829417423"/>
                    </a:ext>
                  </a:extLst>
                </a:gridCol>
                <a:gridCol w="398487">
                  <a:extLst>
                    <a:ext uri="{9D8B030D-6E8A-4147-A177-3AD203B41FA5}">
                      <a16:colId xmlns:a16="http://schemas.microsoft.com/office/drawing/2014/main" val="2382632157"/>
                    </a:ext>
                  </a:extLst>
                </a:gridCol>
              </a:tblGrid>
              <a:tr h="433442">
                <a:tc gridSpan="6"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Table 5.1  Elements in the Process of Measurement  (X = T +E)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93644"/>
                  </a:ext>
                </a:extLst>
              </a:tr>
              <a:tr h="64317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X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>
                        <a:effectLst/>
                      </a:endParaRPr>
                    </a:p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Observation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=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>
                        <a:effectLst/>
                      </a:endParaRPr>
                    </a:p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=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T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>
                        <a:effectLst/>
                      </a:endParaRPr>
                    </a:p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True Phenomenon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+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>
                        <a:effectLst/>
                      </a:endParaRPr>
                    </a:p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+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E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>
                        <a:effectLst/>
                      </a:endParaRPr>
                    </a:p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Error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extLst>
                  <a:ext uri="{0D108BD9-81ED-4DB2-BD59-A6C34878D82A}">
                    <a16:rowId xmlns:a16="http://schemas.microsoft.com/office/drawing/2014/main" val="3951038971"/>
                  </a:ext>
                </a:extLst>
              </a:tr>
              <a:tr h="6431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u="none" strike="noStrike">
                          <a:effectLst/>
                        </a:rPr>
                        <a:t>Reading on a weight scale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=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Your actual weight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+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Clothing you are wearing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>
                        <a:effectLst/>
                      </a:endParaRPr>
                    </a:p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Heavy object in your pocket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extLst>
                  <a:ext uri="{0D108BD9-81ED-4DB2-BD59-A6C34878D82A}">
                    <a16:rowId xmlns:a16="http://schemas.microsoft.com/office/drawing/2014/main" val="3586212535"/>
                  </a:ext>
                </a:extLst>
              </a:tr>
              <a:tr h="106962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u="none" strike="noStrike" dirty="0">
                          <a:effectLst/>
                        </a:rPr>
                        <a:t>Grade on an examination in social research class</a:t>
                      </a:r>
                      <a:r>
                        <a:rPr lang="en-US" sz="1200" dirty="0">
                          <a:effectLst/>
                        </a:rPr>
                        <a:t>​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=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Actual knowledge you acquired in social researchclass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+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Heat and humidity in test room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>
                        <a:effectLst/>
                      </a:endParaRPr>
                    </a:p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Distraction due to fight withpartner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extLst>
                  <a:ext uri="{0D108BD9-81ED-4DB2-BD59-A6C34878D82A}">
                    <a16:rowId xmlns:a16="http://schemas.microsoft.com/office/drawing/2014/main" val="4140883875"/>
                  </a:ext>
                </a:extLst>
              </a:tr>
              <a:tr h="127935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u="none" strike="noStrike">
                          <a:effectLst/>
                        </a:rPr>
                        <a:t>Score on a scale measuringself-esteem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=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Your actual level of self-esteem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+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Incorrectly marking a self-esteem scale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>
                        <a:effectLst/>
                      </a:endParaRPr>
                    </a:p>
                    <a:p>
                      <a:pPr algn="ctr" fontAlgn="base"/>
                      <a:r>
                        <a:rPr lang="en-US" sz="1200" u="none" strike="noStrike">
                          <a:effectLst/>
                        </a:rPr>
                        <a:t>Questions on self-esteemscale that are difficult tounderstand</a:t>
                      </a:r>
                      <a:r>
                        <a:rPr lang="en-US" sz="1200">
                          <a:effectLst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​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4" marR="67114" marT="33557" marB="33557" anchor="ctr"/>
                </a:tc>
                <a:extLst>
                  <a:ext uri="{0D108BD9-81ED-4DB2-BD59-A6C34878D82A}">
                    <a16:rowId xmlns:a16="http://schemas.microsoft.com/office/drawing/2014/main" val="194586410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108D20D-AE9F-954E-B090-5E2485BD3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itchFamily="2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5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Systematic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desirability</a:t>
            </a:r>
          </a:p>
          <a:p>
            <a:r>
              <a:rPr lang="en-US" dirty="0"/>
              <a:t>Acquiescence bias</a:t>
            </a:r>
          </a:p>
          <a:p>
            <a:r>
              <a:rPr lang="en-US" dirty="0"/>
              <a:t>Leading questions</a:t>
            </a:r>
          </a:p>
          <a:p>
            <a:r>
              <a:rPr lang="en-US" dirty="0"/>
              <a:t>Differences in subgroup responses based on gender, age, or race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Measurement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Reliability</a:t>
            </a:r>
            <a:r>
              <a:rPr lang="en-US" dirty="0"/>
              <a:t>: measurement procedure yields equivalent scores when the phenomenon being measured is not changing.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4191000"/>
            <a:ext cx="7467600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Types</a:t>
            </a:r>
            <a:r>
              <a:rPr lang="en-US" sz="3200" i="1" dirty="0">
                <a:latin typeface="Arial"/>
                <a:cs typeface="Arial"/>
              </a:rPr>
              <a:t>: Test-Retest Reliability, Internal Consistency, Alternate-Forms Reliability, Inter and Intrarater Reliability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791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Test-Retest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closely related are the measurements of a fixed phenomenon at two points in time?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4191000"/>
            <a:ext cx="7162800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/>
                <a:cs typeface="Arial"/>
              </a:rPr>
              <a:t>Strong score: .7</a:t>
            </a:r>
          </a:p>
          <a:p>
            <a:pPr algn="ctr"/>
            <a:r>
              <a:rPr lang="en-US" sz="3200" dirty="0">
                <a:latin typeface="Arial"/>
                <a:cs typeface="Arial"/>
              </a:rPr>
              <a:t>Very strong score: .8+</a:t>
            </a:r>
          </a:p>
        </p:txBody>
      </p:sp>
    </p:spTree>
    <p:extLst>
      <p:ext uri="{BB962C8B-B14F-4D97-AF65-F5344CB8AC3E}">
        <p14:creationId xmlns:p14="http://schemas.microsoft.com/office/powerpoint/2010/main" val="498791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Test-Retest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Assumptions: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Nothing affecting the phenomenon of interest changes in the time period between tests.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The subject isn’t affected by testing conditions (testing effect).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2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closely associated are separate measures of a single concept in a scale?</a:t>
            </a:r>
          </a:p>
          <a:p>
            <a:r>
              <a:rPr lang="en-US" sz="3500" dirty="0">
                <a:latin typeface="Arial"/>
                <a:cs typeface="Arial"/>
              </a:rPr>
              <a:t>Ways to test internal consistency: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>
                <a:latin typeface="Arial"/>
                <a:cs typeface="Arial"/>
              </a:rPr>
              <a:t>Split-half reliability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>
                <a:latin typeface="Arial"/>
                <a:cs typeface="Arial"/>
              </a:rPr>
              <a:t>Summary scores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>
                <a:latin typeface="Arial"/>
                <a:cs typeface="Arial"/>
              </a:rPr>
              <a:t>(Cronbach’s alpha)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2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Alternate-Forms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closely do the responses to similar questions correspond?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3429000"/>
            <a:ext cx="7162800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The higher the level of correspondence, the higher level of reliability, the better the scale is.</a:t>
            </a:r>
          </a:p>
        </p:txBody>
      </p:sp>
    </p:spTree>
    <p:extLst>
      <p:ext uri="{BB962C8B-B14F-4D97-AF65-F5344CB8AC3E}">
        <p14:creationId xmlns:p14="http://schemas.microsoft.com/office/powerpoint/2010/main" val="529384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Interrater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Different observers</a:t>
            </a:r>
            <a:r>
              <a:rPr lang="en-US" dirty="0"/>
              <a:t>, using the same instrument, rate the same phenomenon. </a:t>
            </a:r>
          </a:p>
          <a:p>
            <a:r>
              <a:rPr lang="en-US" dirty="0"/>
              <a:t>How similar are these ratings?</a:t>
            </a:r>
          </a:p>
          <a:p>
            <a:r>
              <a:rPr lang="en-US" dirty="0"/>
              <a:t>Higher levels of similarity gives the researcher higher levels of confidence in the scale itself.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Concepts to Observations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Operationalization</a:t>
            </a:r>
            <a:r>
              <a:rPr lang="en-US" dirty="0"/>
              <a:t>: the process of understanding what is measured, how the indicators are measures, and the rules used to assign a value to what is observed and to interpret the value.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Intrarater</a:t>
            </a:r>
            <a:r>
              <a:rPr lang="en-US" dirty="0"/>
              <a:t>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Single observer </a:t>
            </a:r>
            <a:r>
              <a:rPr lang="en-US" dirty="0"/>
              <a:t>assesses an individual at two or more points in time.</a:t>
            </a:r>
          </a:p>
          <a:p>
            <a:r>
              <a:rPr lang="en-US" dirty="0"/>
              <a:t>How consistent is the observer over time?</a:t>
            </a:r>
          </a:p>
          <a:p>
            <a:r>
              <a:rPr lang="en-US" dirty="0"/>
              <a:t>Higher levels of consistency gives the researcher higher levels of confidence in the scale itself.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9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Measurement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the extent to which measures actually measure what they’re supposed to.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3962400"/>
            <a:ext cx="7162800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Types: </a:t>
            </a:r>
            <a:r>
              <a:rPr lang="en-US" sz="3200" i="1" dirty="0">
                <a:latin typeface="Arial"/>
                <a:cs typeface="Arial"/>
              </a:rPr>
              <a:t>Face Validity, Content Validity, Criterion Validity, Construct Validity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384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Validity: </a:t>
            </a:r>
            <a:r>
              <a:rPr lang="en-US" b="1" dirty="0"/>
              <a:t>Face and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 Validity: Are we confident the measure appears valid?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3352800"/>
            <a:ext cx="7162800" cy="212365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Content Validity: </a:t>
            </a:r>
            <a:r>
              <a:rPr lang="en-US" sz="3200" i="1" dirty="0">
                <a:latin typeface="Arial"/>
                <a:cs typeface="Arial"/>
              </a:rPr>
              <a:t>Does the measure cover the full range of the concept’s meaning as understood by experts and the literature?</a:t>
            </a:r>
          </a:p>
        </p:txBody>
      </p:sp>
    </p:spTree>
    <p:extLst>
      <p:ext uri="{BB962C8B-B14F-4D97-AF65-F5344CB8AC3E}">
        <p14:creationId xmlns:p14="http://schemas.microsoft.com/office/powerpoint/2010/main" val="529384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Validity: </a:t>
            </a:r>
            <a:r>
              <a:rPr lang="en-US" b="1" dirty="0"/>
              <a:t>Criterion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our measure’s scores similar enough to scores of already validated measures of the same phenomenon?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Validity: </a:t>
            </a:r>
            <a:r>
              <a:rPr lang="en-US" b="1" dirty="0"/>
              <a:t>Construct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Is our measure related to other measures as specified in relevant theory?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9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AE3D-9387-A342-B223-E0855CC7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&amp; Reliability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B51F4-1186-BB4E-AE3C-060B3A86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EB170-9525-2044-A01B-FE19C8D6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644888-5B8E-1D40-B4A7-4B2EEB3633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278981"/>
            <a:ext cx="43688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19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Ways to Improve Reliability and</a:t>
            </a:r>
            <a:br>
              <a:rPr lang="en-US" dirty="0"/>
            </a:br>
            <a:r>
              <a:rPr lang="en-US" dirty="0"/>
              <a:t>Validity of Existing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potential respondents in group discussions about the questions to be included in the survey.</a:t>
            </a:r>
          </a:p>
          <a:p>
            <a:r>
              <a:rPr lang="en-US" dirty="0"/>
              <a:t>Audiotape test interviews during the pretest phase of the survey.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9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Using Scales to Identify a Clinical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Cut-off score</a:t>
            </a:r>
            <a:r>
              <a:rPr lang="en-US" dirty="0"/>
              <a:t>: defines the presence of absence of a particular condition.</a:t>
            </a:r>
          </a:p>
          <a:p>
            <a:r>
              <a:rPr lang="en-US" dirty="0">
                <a:latin typeface="Arial"/>
                <a:cs typeface="Arial"/>
              </a:rPr>
              <a:t>Validity determined by comparing scale’s classification with established evaluation methods or to an already-known conclusion.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9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Using Scales to Identify a Clinical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True Negative</a:t>
            </a:r>
            <a:r>
              <a:rPr lang="en-US" dirty="0"/>
              <a:t>: scale and evaluation agree client doesn’t have the condition.</a:t>
            </a:r>
          </a:p>
          <a:p>
            <a:r>
              <a:rPr lang="en-US" b="1" dirty="0"/>
              <a:t>True Positive</a:t>
            </a:r>
            <a:r>
              <a:rPr lang="en-US" dirty="0"/>
              <a:t>: scale and evaluation agree client has the condition.</a:t>
            </a:r>
          </a:p>
          <a:p>
            <a:r>
              <a:rPr lang="en-US" dirty="0"/>
              <a:t>Try to minimize false negatives and positives (where scale and evaluation disagree on diagnosis).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0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Using Scales to Identify a Clinical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Sensitivity</a:t>
            </a:r>
            <a:r>
              <a:rPr lang="en-US" dirty="0"/>
              <a:t>: Number of people assessed to have a condition divided by the actual number of people with the condition.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3962400"/>
            <a:ext cx="7162800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Specificity</a:t>
            </a:r>
            <a:r>
              <a:rPr lang="en-US" sz="3200" dirty="0">
                <a:latin typeface="Arial"/>
                <a:cs typeface="Arial"/>
              </a:rPr>
              <a:t>: </a:t>
            </a:r>
            <a:r>
              <a:rPr lang="en-US" sz="3200" i="1" dirty="0">
                <a:latin typeface="Arial"/>
                <a:cs typeface="Arial"/>
              </a:rPr>
              <a:t>Number of people assessed to not have the condition divided by the actual number of people who don’t have the condition.</a:t>
            </a:r>
          </a:p>
        </p:txBody>
      </p:sp>
    </p:spTree>
    <p:extLst>
      <p:ext uri="{BB962C8B-B14F-4D97-AF65-F5344CB8AC3E}">
        <p14:creationId xmlns:p14="http://schemas.microsoft.com/office/powerpoint/2010/main" val="356989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8B7B-B0D3-D641-94C4-9642CD65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Concept to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F1398-B8C7-2E46-BADC-096D6B96B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Alcohol Abuse -&gt; define using DSM diagnosis -&gt; measure using Michigan Alcoholism Screening Test (MAST)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What is another example of a concept, general definition, and measure?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6C845-0111-5D45-A8BF-17404365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47582-5D8C-6741-9F70-B50E64F3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2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48BA-C854-2342-BC87-CEB9EE82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Outcomes of Screening Scale Versus Clinical Assessment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FCB96E9-A026-5F4A-B17D-58C40BAAE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541134"/>
              </p:ext>
            </p:extLst>
          </p:nvPr>
        </p:nvGraphicFramePr>
        <p:xfrm>
          <a:off x="920298" y="2987041"/>
          <a:ext cx="778078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3596">
                  <a:extLst>
                    <a:ext uri="{9D8B030D-6E8A-4147-A177-3AD203B41FA5}">
                      <a16:colId xmlns:a16="http://schemas.microsoft.com/office/drawing/2014/main" val="3623498798"/>
                    </a:ext>
                  </a:extLst>
                </a:gridCol>
                <a:gridCol w="2593596">
                  <a:extLst>
                    <a:ext uri="{9D8B030D-6E8A-4147-A177-3AD203B41FA5}">
                      <a16:colId xmlns:a16="http://schemas.microsoft.com/office/drawing/2014/main" val="3754880726"/>
                    </a:ext>
                  </a:extLst>
                </a:gridCol>
                <a:gridCol w="2593596">
                  <a:extLst>
                    <a:ext uri="{9D8B030D-6E8A-4147-A177-3AD203B41FA5}">
                      <a16:colId xmlns:a16="http://schemas.microsoft.com/office/drawing/2014/main" val="3871259838"/>
                    </a:ext>
                  </a:extLst>
                </a:gridCol>
              </a:tblGrid>
              <a:tr h="589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Client does not have clinical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Client has clinical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21223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r>
                        <a:rPr lang="en-US" dirty="0"/>
                        <a:t>Assessed as not having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True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41972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r>
                        <a:rPr lang="en-US" dirty="0"/>
                        <a:t>Assessed as having the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True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2125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1C2EA-2B0E-F74B-8BAD-1E1A477A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30187-23CA-7641-800F-6B62371B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40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C3DFA-0428-4340-B248-BF1C96891AA6}"/>
              </a:ext>
            </a:extLst>
          </p:cNvPr>
          <p:cNvSpPr txBox="1"/>
          <p:nvPr/>
        </p:nvSpPr>
        <p:spPr>
          <a:xfrm>
            <a:off x="4810692" y="2428735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Actual diagnosis for the clinical condition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7E7AD-E161-4C47-9852-40AD2AAF0411}"/>
              </a:ext>
            </a:extLst>
          </p:cNvPr>
          <p:cNvSpPr txBox="1"/>
          <p:nvPr/>
        </p:nvSpPr>
        <p:spPr>
          <a:xfrm rot="16503228">
            <a:off x="-342900" y="409969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Screening Results</a:t>
            </a:r>
          </a:p>
        </p:txBody>
      </p:sp>
    </p:spTree>
    <p:extLst>
      <p:ext uri="{BB962C8B-B14F-4D97-AF65-F5344CB8AC3E}">
        <p14:creationId xmlns:p14="http://schemas.microsoft.com/office/powerpoint/2010/main" val="953192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in a Diverse Society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equivalence</a:t>
            </a:r>
          </a:p>
          <a:p>
            <a:r>
              <a:rPr lang="en-US" dirty="0"/>
              <a:t>Operational equivalence</a:t>
            </a:r>
          </a:p>
          <a:p>
            <a:r>
              <a:rPr lang="en-US" dirty="0"/>
              <a:t>Item equivalence</a:t>
            </a:r>
          </a:p>
          <a:p>
            <a:r>
              <a:rPr lang="en-US" dirty="0"/>
              <a:t>Scalar equivalence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0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Measurement Implications for Evidence-Based Practice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Administration of the Scale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Sensitivity to Change</a:t>
            </a:r>
          </a:p>
          <a:p>
            <a:r>
              <a:rPr lang="en-US" dirty="0"/>
              <a:t>Acceptability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1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Concepts to Observations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Scales</a:t>
            </a:r>
            <a:r>
              <a:rPr lang="en-US" dirty="0"/>
              <a:t>: a composite measure based on a sum or average of responses, creating a more complete measure of the concept than any single component question.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871C-4BAA-9F40-9F30-395CD7C1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9F09-236B-144F-B257-7EED57179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hlinkClick r:id="rId2"/>
              </a:rPr>
              <a:t>ASSIST</a:t>
            </a:r>
            <a:r>
              <a:rPr lang="en-US" sz="2800" dirty="0"/>
              <a:t> provides information about: the substances people have ever used in their lifetime; the substances they have used in the past three months; problems related to substance use; risk of current or future harm; level of dependence; and injecting drug use. </a:t>
            </a:r>
          </a:p>
          <a:p>
            <a:r>
              <a:rPr lang="en-US" sz="2800" dirty="0">
                <a:hlinkClick r:id="rId3"/>
              </a:rPr>
              <a:t>Beck Anxiety Inventory </a:t>
            </a:r>
            <a:r>
              <a:rPr lang="en-US" sz="2800" dirty="0"/>
              <a:t>is a 21-item self-report measure of anxiety.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BB984-C0A5-634A-93C6-0FCC51E5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39318-158E-DB4C-AE2B-A6D7F005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4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Cautionary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scale:</a:t>
            </a:r>
          </a:p>
          <a:p>
            <a:pPr lvl="1"/>
            <a:r>
              <a:rPr lang="en-US" dirty="0"/>
              <a:t> Each question might not be measuring the same concept.</a:t>
            </a:r>
          </a:p>
          <a:p>
            <a:pPr lvl="1"/>
            <a:r>
              <a:rPr lang="en-US" dirty="0"/>
              <a:t>Some questions in a scale may cluster together in subsets.</a:t>
            </a:r>
          </a:p>
          <a:p>
            <a:pPr lvl="1"/>
            <a:r>
              <a:rPr lang="en-US" dirty="0"/>
              <a:t>Questions can be weighted unevenly in a scale.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Scale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Likert scales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3000" dirty="0"/>
              <a:t>Measure the extent to which respondents hold a particular attitude or feeling. The scores are summer or averaged.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Beck Anxiety Inventory </a:t>
            </a:r>
          </a:p>
          <a:p>
            <a:pPr marL="457200" lvl="1" indent="0">
              <a:buNone/>
            </a:pPr>
            <a:r>
              <a:rPr lang="en-US" sz="2000" dirty="0"/>
              <a:t>Unable to relax   0   1   2   3</a:t>
            </a:r>
          </a:p>
          <a:p>
            <a:pPr marL="457200" lvl="1" indent="0">
              <a:buNone/>
            </a:pPr>
            <a:r>
              <a:rPr lang="en-US" sz="2000" dirty="0"/>
              <a:t>          Nervous    0   1   2   3</a:t>
            </a:r>
          </a:p>
          <a:p>
            <a:pPr marL="457200" lvl="1" indent="0">
              <a:buNone/>
            </a:pPr>
            <a:r>
              <a:rPr lang="en-US" sz="2000" dirty="0"/>
              <a:t>Hands trembling 0   1   2   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as a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Treatments must be explicitly detailed and defined nominally.</a:t>
            </a:r>
          </a:p>
          <a:p>
            <a:r>
              <a:rPr lang="en-US" dirty="0"/>
              <a:t>Descriptions of treatment must also provide a full synopsis of the actual operationalization of the intervention.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4458"/>
      </p:ext>
    </p:extLst>
  </p:cSld>
  <p:clrMapOvr>
    <a:masterClrMapping/>
  </p:clrMapOvr>
</p:sld>
</file>

<file path=ppt/theme/theme1.xml><?xml version="1.0" encoding="utf-8"?>
<a:theme xmlns:a="http://schemas.openxmlformats.org/drawingml/2006/main" name="Engel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E4E978CEFA94B8DA9D30DFCF1B51B" ma:contentTypeVersion="0" ma:contentTypeDescription="Create a new document." ma:contentTypeScope="" ma:versionID="9718d60a61096b6abcfb64ec4f1820a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15477C-0F36-4E5D-9D4F-8FA6E113A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0C6A26A-9AF9-4B76-9385-D0354396B92D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ECFE4D1-8534-49AA-A248-B24E4B9095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Engel PPT Theme</Template>
  <TotalTime>5256</TotalTime>
  <Words>2224</Words>
  <Application>Microsoft Macintosh PowerPoint</Application>
  <PresentationFormat>On-screen Show (4:3)</PresentationFormat>
  <Paragraphs>282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Engel PPT Theme</vt:lpstr>
      <vt:lpstr>PowerPoint Presentation</vt:lpstr>
      <vt:lpstr>Concepts</vt:lpstr>
      <vt:lpstr>From Concepts to Observations</vt:lpstr>
      <vt:lpstr>Example: Concept to Observation</vt:lpstr>
      <vt:lpstr>From Concepts to Observations</vt:lpstr>
      <vt:lpstr>Examples of Scales</vt:lpstr>
      <vt:lpstr>Cautionary Scales</vt:lpstr>
      <vt:lpstr>Popular Scale Types</vt:lpstr>
      <vt:lpstr>Treatment as a Variable</vt:lpstr>
      <vt:lpstr>Gathering Data</vt:lpstr>
      <vt:lpstr>Gathering Data</vt:lpstr>
      <vt:lpstr>Combining Measurement Operations</vt:lpstr>
      <vt:lpstr>Measurement in Qualitative Research</vt:lpstr>
      <vt:lpstr>Levels of Measurement</vt:lpstr>
      <vt:lpstr>Nominal Level of Measurement</vt:lpstr>
      <vt:lpstr>Ordinal Level of Measurement</vt:lpstr>
      <vt:lpstr>Interval Level of Measurement</vt:lpstr>
      <vt:lpstr>Ratio Level of Measurement</vt:lpstr>
      <vt:lpstr>Summary characteristics of the four levels of measurement (Sullivan, T.J., &amp; Dejong, C.R.  (2007).  Applied social research: A tool for the human services. 7th Ed. Florence, KY: Brooks/Cole/Cengage, p. 109) </vt:lpstr>
      <vt:lpstr>Special Cases and Words for the Wise</vt:lpstr>
      <vt:lpstr>Measurement Error</vt:lpstr>
      <vt:lpstr>PowerPoint Presentation</vt:lpstr>
      <vt:lpstr>Types of Systematic Errors</vt:lpstr>
      <vt:lpstr>Assessing Measurement Accuracy</vt:lpstr>
      <vt:lpstr>Test-Retest Reliability</vt:lpstr>
      <vt:lpstr>Test-Retest Reliability</vt:lpstr>
      <vt:lpstr>Internal Consistency</vt:lpstr>
      <vt:lpstr>Alternate-Forms Reliability</vt:lpstr>
      <vt:lpstr>Interrater Reliability</vt:lpstr>
      <vt:lpstr>Intrarater Reliability</vt:lpstr>
      <vt:lpstr>Measurement Validity</vt:lpstr>
      <vt:lpstr>Validity: Face and Content</vt:lpstr>
      <vt:lpstr>Validity: Criterion</vt:lpstr>
      <vt:lpstr>Validity: Construct</vt:lpstr>
      <vt:lpstr>Validity &amp; Reliability</vt:lpstr>
      <vt:lpstr>Ways to Improve Reliability and Validity of Existing Measures</vt:lpstr>
      <vt:lpstr>Using Scales to Identify a Clinical Status</vt:lpstr>
      <vt:lpstr>Using Scales to Identify a Clinical Status</vt:lpstr>
      <vt:lpstr>Using Scales to Identify a Clinical Status</vt:lpstr>
      <vt:lpstr>Outcomes of Screening Scale Versus Clinical Assessment</vt:lpstr>
      <vt:lpstr>Measurement in a Diverse Society</vt:lpstr>
      <vt:lpstr>Measurement Implications for Evidence-Based Practice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Bierach, Katie</dc:creator>
  <cp:lastModifiedBy>Lauren Montemuro</cp:lastModifiedBy>
  <cp:revision>61</cp:revision>
  <dcterms:created xsi:type="dcterms:W3CDTF">2015-04-30T00:02:08Z</dcterms:created>
  <dcterms:modified xsi:type="dcterms:W3CDTF">2021-05-28T18:48:37Z</dcterms:modified>
</cp:coreProperties>
</file>