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196"/>
  </p:normalViewPr>
  <p:slideViewPr>
    <p:cSldViewPr snapToGrid="0" snapToObjects="1">
      <p:cViewPr varScale="1">
        <p:scale>
          <a:sx n="111" d="100"/>
          <a:sy n="111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006EE-2F25-6B48-9CFD-BAA229CE6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BA31B5-D121-B64E-A757-9764C41CA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96A56-2385-FF46-A90C-7C7B541A2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1AE3A-2E3C-9149-BAFE-5F1558933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42867-64F1-0141-B8BB-C19AFAF31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9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8A369-A151-E445-A0D2-D47AD01F6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9FEE89-D658-D947-9196-EE9F9CD069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C55DB-BECB-E443-9FEC-46D2910C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2C7A5-B4D8-8E44-BC99-2DD41DCB7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C864C-D1DF-E14A-AC5A-7C39742D1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22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779B41-C05D-D04B-9861-9A4398F094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8216B9-A200-254C-A14D-E1EADAA73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40C39-5685-8B45-A19A-37BD833E5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6A8F7-428D-664C-B29D-73C1A2CA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A9D12-80D6-444F-85D8-75C17EE77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63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A1E3B-51A4-D642-A33A-A28052EC9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70AAF-61E2-9A42-BC5C-FCF8CC998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98854-0AB4-0645-A461-05E7E934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7CD2F-4472-4844-B97A-C6677277F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D3A5F-FAB7-2F49-A79D-9DB3909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6F04F-D384-D840-85D9-A483AAFB9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26CEB-C4D3-2543-B0B4-57CECBFC4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81C82-C744-884F-83E7-1DC493C46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42022-0EC1-8244-A275-FDDE8F826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5A838-D872-774C-8527-D64579ECF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7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861AD-EAE2-4942-B5EC-12F546BD4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7A1E1-A551-7047-A52F-9529D76C8D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BD0FB3-B711-DE43-A528-F865ECE45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5DEBB-C3CF-6146-A023-1EEBCFBDA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4B265-662B-914F-A83F-37F4A8436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6E9C79-C6CA-E44B-A570-320192FC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345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1D7C1-E116-854D-939D-7C2EA0AB3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7C369A-C493-434C-8119-214F84EBA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96CC23-A348-0945-9357-514816B3E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23396D-B7A7-CA43-9FAA-5D6BBDFF1E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B4AEFC-1F71-EE4B-96E6-006315D004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95BC3D-EE26-464E-886A-8E111E128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AFC051-0300-A64A-A12B-F70D05C00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60DE3C-251F-154A-9811-A38D11F52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78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421E7-462D-B741-98EB-6C3A661A0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777693-10BD-C246-9800-31A7ABAE9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A70F0A-C1C4-9D40-94B6-E16058F77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1FC62-736E-9142-A8D6-109C7D868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13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D6DAE6-CB3F-3B4E-9A52-919228054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31DAFB-2377-064B-8D71-69C89EB54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EC3051-4976-C344-9A5A-9BE273F4A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95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842A9-4D1F-CB4A-ABC3-82B1E220D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5E01-5016-B546-A940-7B800BD02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A9630A-9129-6B48-8714-976AE93DA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EF3B40-2445-D346-9493-E6736AEB6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D3599-6F00-5F4E-8F61-BF1A5D210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779B02-F870-EB41-9F2D-22205D01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71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5618A-11BF-B04F-8EFF-3F73384F9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E56460-D606-9C4B-8637-96246D722C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7C94C9-025E-D742-8598-19255B20E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2AFCF2-7AD1-1E45-9156-F365CC9DB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8A9455-9CC2-AD47-8FDE-D0592A187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24DFCF-C5D3-CA41-8DE1-8F12789A2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8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088FE0-0FBE-D240-9ADD-F138D1E15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8C4B5-B63B-914D-97CC-6D18A48D6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EA1BA-C5D2-114D-9E18-63F2F8AA4A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5830D-71E4-6144-9AF2-F079FE582642}" type="datetimeFigureOut">
              <a:rPr lang="en-US" smtClean="0"/>
              <a:t>5/28/21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87D8B-B513-A54F-ACDF-AF634B960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4654E-1F5C-0849-87C6-7B709B1650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11CED-AD08-F046-9ED7-92208686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65AFE1-4A64-D346-91D3-E250391BF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en-US" sz="2000">
                <a:solidFill>
                  <a:srgbClr val="080808"/>
                </a:solidFill>
              </a:rPr>
              <a:t>Research Informed Practice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A786A1-8DD2-1C45-9562-F06FF494D4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080808"/>
                </a:solidFill>
              </a:rPr>
              <a:t>Written Assignment Overview</a:t>
            </a: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26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9D148-74B8-1640-89CD-AFA36D521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2: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20F72-115C-204D-AEC1-D1813AFC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Written Assignment: Research Proposal Overview</a:t>
            </a:r>
          </a:p>
          <a:p>
            <a:r>
              <a:rPr lang="en-US" dirty="0"/>
              <a:t>Chapter 3: Social Work Ethics / Clark Article</a:t>
            </a:r>
          </a:p>
          <a:p>
            <a:r>
              <a:rPr lang="en-US" dirty="0"/>
              <a:t>Break</a:t>
            </a:r>
          </a:p>
          <a:p>
            <a:r>
              <a:rPr lang="en-US" dirty="0"/>
              <a:t>Chapter 4: Measurement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i="1" dirty="0"/>
              <a:t>Next week</a:t>
            </a:r>
            <a:r>
              <a:rPr lang="en-US" dirty="0"/>
              <a:t>: Alex will join us for a portion of the class to review our library databases and we will focus on the Background/Literature review portion of the Written Assignment.</a:t>
            </a:r>
          </a:p>
        </p:txBody>
      </p:sp>
    </p:spTree>
    <p:extLst>
      <p:ext uri="{BB962C8B-B14F-4D97-AF65-F5344CB8AC3E}">
        <p14:creationId xmlns:p14="http://schemas.microsoft.com/office/powerpoint/2010/main" val="3952943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7D7974-760C-C645-83E6-946B9A0D7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4100"/>
              <a:t>Written Assignment: General Guidelines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E757F-84E2-474D-9EEB-1B4398DA4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188637"/>
            <a:ext cx="4702848" cy="4695328"/>
          </a:xfrm>
        </p:spPr>
        <p:txBody>
          <a:bodyPr anchor="ctr">
            <a:normAutofit/>
          </a:bodyPr>
          <a:lstStyle/>
          <a:p>
            <a:r>
              <a:rPr lang="en-US" sz="1800" dirty="0"/>
              <a:t>Research Proposal: propose a study advancing knowledge in the area of trauma-informed social work as it relates to their focus of practice and population of interest. </a:t>
            </a:r>
          </a:p>
          <a:p>
            <a:r>
              <a:rPr lang="en-US" sz="1800" dirty="0"/>
              <a:t>Cover page + 8 pages of content</a:t>
            </a:r>
          </a:p>
          <a:p>
            <a:r>
              <a:rPr lang="en-US" sz="1800" dirty="0"/>
              <a:t>APA Format</a:t>
            </a:r>
          </a:p>
          <a:p>
            <a:r>
              <a:rPr lang="en-US" sz="1800" dirty="0"/>
              <a:t>Articles/Citations should be 2010 to present</a:t>
            </a:r>
          </a:p>
          <a:p>
            <a:r>
              <a:rPr lang="en-US" sz="1800" dirty="0"/>
              <a:t>Note: You will NOT be asked to execute the research proposal</a:t>
            </a:r>
          </a:p>
          <a:p>
            <a:r>
              <a:rPr lang="en-US" sz="1800" dirty="0"/>
              <a:t>Can be micro, mezzo, or macro focused</a:t>
            </a:r>
          </a:p>
          <a:p>
            <a:r>
              <a:rPr lang="en-US" sz="1800" dirty="0"/>
              <a:t>Must be a quantitative research plan</a:t>
            </a:r>
          </a:p>
        </p:txBody>
      </p:sp>
    </p:spTree>
    <p:extLst>
      <p:ext uri="{BB962C8B-B14F-4D97-AF65-F5344CB8AC3E}">
        <p14:creationId xmlns:p14="http://schemas.microsoft.com/office/powerpoint/2010/main" val="2344345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7B6E58-A952-5947-A04C-719309BF9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5400" dirty="0"/>
              <a:t>Section 1: Specific Aims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848FF-BAA4-F94C-85F7-84393678D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1900"/>
              <a:t>Write this last!</a:t>
            </a:r>
          </a:p>
          <a:p>
            <a:r>
              <a:rPr lang="en-US" sz="1900"/>
              <a:t>This is a brief summary of your whole proposal</a:t>
            </a:r>
          </a:p>
          <a:p>
            <a:r>
              <a:rPr lang="en-US" sz="1900"/>
              <a:t>You will introduce what you want to study, the research problem and population of focus, what theory is grounding your work, what is known/why we need further research, what methods will be used, and state your hypothesis (if applicable).</a:t>
            </a:r>
          </a:p>
          <a:p>
            <a:r>
              <a:rPr lang="en-US" sz="1900"/>
              <a:t>See paper guide for paragraph by paragraph breakdown structure.</a:t>
            </a:r>
          </a:p>
        </p:txBody>
      </p:sp>
    </p:spTree>
    <p:extLst>
      <p:ext uri="{BB962C8B-B14F-4D97-AF65-F5344CB8AC3E}">
        <p14:creationId xmlns:p14="http://schemas.microsoft.com/office/powerpoint/2010/main" val="1969791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333BFD-AEB3-4741-AE1D-36AD6F379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4600" dirty="0"/>
              <a:t>Section 2: Background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C7A72-E652-9344-BE5A-4A23B425E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188637"/>
            <a:ext cx="4702848" cy="4480726"/>
          </a:xfrm>
        </p:spPr>
        <p:txBody>
          <a:bodyPr anchor="ctr">
            <a:normAutofit/>
          </a:bodyPr>
          <a:lstStyle/>
          <a:p>
            <a:r>
              <a:rPr lang="en-US" sz="1800" dirty="0"/>
              <a:t>Here you will outline what is known on your topic.</a:t>
            </a:r>
          </a:p>
          <a:p>
            <a:r>
              <a:rPr lang="en-US" sz="1800" dirty="0"/>
              <a:t>This section will include:</a:t>
            </a:r>
          </a:p>
          <a:p>
            <a:pPr lvl="1"/>
            <a:r>
              <a:rPr lang="en-US" sz="1800" dirty="0"/>
              <a:t>Reporting demographic data related to your topic of interest (ex: statistics from U.S. Census Bureau)</a:t>
            </a:r>
          </a:p>
          <a:p>
            <a:pPr lvl="1"/>
            <a:r>
              <a:rPr lang="en-US" sz="1800" dirty="0"/>
              <a:t>Reporting epidemiological data related to your variable(s) of interest (ex: drawing prevalence statistics from the CDC)</a:t>
            </a:r>
          </a:p>
          <a:p>
            <a:pPr lvl="1"/>
            <a:r>
              <a:rPr lang="en-US" sz="1800" dirty="0"/>
              <a:t>Reporting current research findings on your topics (Peer reviewed studies)</a:t>
            </a:r>
          </a:p>
          <a:p>
            <a:pPr lvl="1"/>
            <a:r>
              <a:rPr lang="en-US" sz="1800" dirty="0"/>
              <a:t>Discuss gaps in knowledge and limitations of current research that your proposal will help to cover</a:t>
            </a:r>
          </a:p>
        </p:txBody>
      </p:sp>
    </p:spTree>
    <p:extLst>
      <p:ext uri="{BB962C8B-B14F-4D97-AF65-F5344CB8AC3E}">
        <p14:creationId xmlns:p14="http://schemas.microsoft.com/office/powerpoint/2010/main" val="4067531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B397F3-A08F-4A4F-8477-CA845CC2F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4600"/>
              <a:t>Section 3: Conceptual Framework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CEA88-1CAD-4443-9AC1-3F94A7F5A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971807"/>
            <a:ext cx="4702848" cy="4480726"/>
          </a:xfrm>
        </p:spPr>
        <p:txBody>
          <a:bodyPr anchor="ctr">
            <a:noAutofit/>
          </a:bodyPr>
          <a:lstStyle/>
          <a:p>
            <a:r>
              <a:rPr lang="en-US" sz="2400" dirty="0"/>
              <a:t>Connect theory to your research</a:t>
            </a:r>
          </a:p>
          <a:p>
            <a:r>
              <a:rPr lang="en-US" sz="2400" dirty="0"/>
              <a:t>Offer a conceptual framework to frame your research</a:t>
            </a:r>
          </a:p>
          <a:p>
            <a:r>
              <a:rPr lang="en-US" sz="2400" dirty="0"/>
              <a:t>Incorporate a trauma theory</a:t>
            </a:r>
          </a:p>
          <a:p>
            <a:r>
              <a:rPr lang="en-US" sz="2400" dirty="0"/>
              <a:t>You can also incorporate a second non-trauma specific theory if needed</a:t>
            </a:r>
          </a:p>
          <a:p>
            <a:r>
              <a:rPr lang="en-US" sz="2400" dirty="0"/>
              <a:t>Here you will also introduce the operationalization of the variable(s) in the study and how they connect to your theoretical framework</a:t>
            </a:r>
          </a:p>
        </p:txBody>
      </p:sp>
    </p:spTree>
    <p:extLst>
      <p:ext uri="{BB962C8B-B14F-4D97-AF65-F5344CB8AC3E}">
        <p14:creationId xmlns:p14="http://schemas.microsoft.com/office/powerpoint/2010/main" val="346852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Triangle 2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6BD18-4C39-6B45-AEC6-CB0FFE4FF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5400" dirty="0"/>
              <a:t>Section 4: Methods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2A5D2-3F5C-D441-A548-A0F4164DB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188637"/>
            <a:ext cx="4702848" cy="4480725"/>
          </a:xfrm>
        </p:spPr>
        <p:txBody>
          <a:bodyPr anchor="ctr">
            <a:normAutofit/>
          </a:bodyPr>
          <a:lstStyle/>
          <a:p>
            <a:r>
              <a:rPr lang="en-US" sz="1800" dirty="0"/>
              <a:t>Measurement/s</a:t>
            </a:r>
          </a:p>
          <a:p>
            <a:pPr lvl="1"/>
            <a:r>
              <a:rPr lang="en-US" sz="1800" dirty="0"/>
              <a:t>How will you measure the variable(s)</a:t>
            </a:r>
          </a:p>
          <a:p>
            <a:pPr lvl="1"/>
            <a:r>
              <a:rPr lang="en-US" sz="1800" dirty="0"/>
              <a:t>Include at least one standardized scale</a:t>
            </a:r>
          </a:p>
          <a:p>
            <a:r>
              <a:rPr lang="en-US" sz="1800" dirty="0"/>
              <a:t>Sampling/study participants</a:t>
            </a:r>
          </a:p>
          <a:p>
            <a:pPr lvl="1"/>
            <a:r>
              <a:rPr lang="en-US" sz="1800" dirty="0"/>
              <a:t>Detail information on who will participate in the study</a:t>
            </a:r>
          </a:p>
          <a:p>
            <a:pPr lvl="1"/>
            <a:r>
              <a:rPr lang="en-US" sz="1800" dirty="0"/>
              <a:t>Describe your sampling strategy</a:t>
            </a:r>
          </a:p>
          <a:p>
            <a:r>
              <a:rPr lang="en-US" sz="1800" dirty="0"/>
              <a:t>Recruitment</a:t>
            </a:r>
          </a:p>
          <a:p>
            <a:pPr lvl="1"/>
            <a:r>
              <a:rPr lang="en-US" sz="1800" dirty="0"/>
              <a:t>Identify how you will collect the data (study design)</a:t>
            </a:r>
          </a:p>
          <a:p>
            <a:pPr lvl="1"/>
            <a:r>
              <a:rPr lang="en-US" sz="1800" dirty="0"/>
              <a:t>Provide a general timetable for the length of the study</a:t>
            </a:r>
          </a:p>
          <a:p>
            <a:pPr lvl="1"/>
            <a:r>
              <a:rPr lang="en-US" sz="1800" dirty="0"/>
              <a:t>Describe consent process</a:t>
            </a:r>
          </a:p>
        </p:txBody>
      </p:sp>
    </p:spTree>
    <p:extLst>
      <p:ext uri="{BB962C8B-B14F-4D97-AF65-F5344CB8AC3E}">
        <p14:creationId xmlns:p14="http://schemas.microsoft.com/office/powerpoint/2010/main" val="1180387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0EA93-42CD-384B-A2ED-72E5B4D40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Workshops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0A14B-725F-664B-AD23-506D9D679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Writing Workshop I: Background/Literature Review</a:t>
            </a:r>
          </a:p>
          <a:p>
            <a:r>
              <a:rPr lang="en-US" dirty="0"/>
              <a:t>Writing Workshop II: Measurements</a:t>
            </a:r>
          </a:p>
          <a:p>
            <a:r>
              <a:rPr lang="en-US" dirty="0"/>
              <a:t>Writing Workshop III: Conceptual Framework</a:t>
            </a:r>
          </a:p>
          <a:p>
            <a:r>
              <a:rPr lang="en-US" dirty="0"/>
              <a:t>Writing </a:t>
            </a:r>
            <a:r>
              <a:rPr lang="en-US"/>
              <a:t>Workshop IV: </a:t>
            </a:r>
            <a:r>
              <a:rPr lang="en-US" dirty="0"/>
              <a:t>Sampling &amp; Recruitment</a:t>
            </a:r>
          </a:p>
          <a:p>
            <a:endParaRPr lang="en-US" dirty="0"/>
          </a:p>
          <a:p>
            <a:r>
              <a:rPr lang="en-US" dirty="0"/>
              <a:t>Worksheets will be provided during each workshop to help you develop the paper through the semester and submitted for informal feedback.</a:t>
            </a:r>
          </a:p>
        </p:txBody>
      </p:sp>
    </p:spTree>
    <p:extLst>
      <p:ext uri="{BB962C8B-B14F-4D97-AF65-F5344CB8AC3E}">
        <p14:creationId xmlns:p14="http://schemas.microsoft.com/office/powerpoint/2010/main" val="2936354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E934E-6FD9-1F40-AEF0-7E4EC0B24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to think about…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01913-9D42-CE4B-8337-2286904F0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have a particular general topic or population you are interested in?</a:t>
            </a:r>
          </a:p>
          <a:p>
            <a:r>
              <a:rPr lang="en-US" dirty="0"/>
              <a:t>Do you want to have a macro, mezzo, or micro focus?</a:t>
            </a:r>
          </a:p>
          <a:p>
            <a:r>
              <a:rPr lang="en-US" dirty="0"/>
              <a:t>Is there a particular intervention you want to learn more about?</a:t>
            </a:r>
          </a:p>
          <a:p>
            <a:r>
              <a:rPr lang="en-US" dirty="0"/>
              <a:t>Things to keep in mind…</a:t>
            </a:r>
          </a:p>
          <a:p>
            <a:pPr lvl="1"/>
            <a:r>
              <a:rPr lang="en-US" dirty="0"/>
              <a:t>You will need to incorporate a standardized measure</a:t>
            </a:r>
          </a:p>
          <a:p>
            <a:pPr lvl="1"/>
            <a:r>
              <a:rPr lang="en-US" dirty="0"/>
              <a:t>The research proposal should be trauma-informed</a:t>
            </a:r>
          </a:p>
          <a:p>
            <a:pPr lvl="1"/>
            <a:r>
              <a:rPr lang="en-US" dirty="0"/>
              <a:t>Select a topic of interest you feel passionate about, we can discuss how to incorporate these in our 1:1 meetings if you are feeling uncertain.</a:t>
            </a:r>
          </a:p>
        </p:txBody>
      </p:sp>
    </p:spTree>
    <p:extLst>
      <p:ext uri="{BB962C8B-B14F-4D97-AF65-F5344CB8AC3E}">
        <p14:creationId xmlns:p14="http://schemas.microsoft.com/office/powerpoint/2010/main" val="51608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571</Words>
  <Application>Microsoft Macintosh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Written Assignment Overview</vt:lpstr>
      <vt:lpstr>Session 2: Agenda</vt:lpstr>
      <vt:lpstr>Written Assignment: General Guidelines</vt:lpstr>
      <vt:lpstr>Section 1: Specific Aims</vt:lpstr>
      <vt:lpstr>Section 2: Background</vt:lpstr>
      <vt:lpstr>Section 3: Conceptual Framework</vt:lpstr>
      <vt:lpstr>Section 4: Methods</vt:lpstr>
      <vt:lpstr>Writing Workshops</vt:lpstr>
      <vt:lpstr>Questions to think about…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2: Agenda &amp; Written Assignment Overview</dc:title>
  <dc:creator>Lauren Montemuro</dc:creator>
  <cp:lastModifiedBy>Lauren Montemuro</cp:lastModifiedBy>
  <cp:revision>7</cp:revision>
  <dcterms:created xsi:type="dcterms:W3CDTF">2020-09-15T19:52:52Z</dcterms:created>
  <dcterms:modified xsi:type="dcterms:W3CDTF">2021-05-28T19:01:11Z</dcterms:modified>
</cp:coreProperties>
</file>