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3" r:id="rId6"/>
    <p:sldId id="300" r:id="rId7"/>
    <p:sldId id="257" r:id="rId8"/>
    <p:sldId id="280" r:id="rId9"/>
    <p:sldId id="274" r:id="rId10"/>
    <p:sldId id="275" r:id="rId11"/>
    <p:sldId id="281" r:id="rId12"/>
    <p:sldId id="276" r:id="rId13"/>
    <p:sldId id="258" r:id="rId14"/>
    <p:sldId id="259" r:id="rId15"/>
    <p:sldId id="307" r:id="rId16"/>
    <p:sldId id="260" r:id="rId17"/>
    <p:sldId id="301" r:id="rId18"/>
    <p:sldId id="302" r:id="rId19"/>
    <p:sldId id="304" r:id="rId20"/>
    <p:sldId id="305" r:id="rId21"/>
    <p:sldId id="306" r:id="rId22"/>
    <p:sldId id="277" r:id="rId23"/>
    <p:sldId id="263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8416" autoAdjust="0"/>
  </p:normalViewPr>
  <p:slideViewPr>
    <p:cSldViewPr>
      <p:cViewPr varScale="1">
        <p:scale>
          <a:sx n="86" d="100"/>
          <a:sy n="86" d="100"/>
        </p:scale>
        <p:origin x="2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Latino/a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44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2-2146-AB23-855106901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Representative Sample</a:t>
            </a:r>
          </a:p>
        </c:rich>
      </c:tx>
      <c:layout>
        <c:manualLayout>
          <c:xMode val="edge"/>
          <c:yMode val="edge"/>
          <c:x val="9.8488497761309246E-2"/>
          <c:y val="2.857142857142857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Latino/a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44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D-6945-87DA-D50C65A5D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929F-1AAA-47B7-A269-906688CFF97B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CDE7-37C0-48C3-863A-905835A2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8BA7-C0FF-46D8-91FF-02C5475D13CB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9FBB7-4B6C-4B5C-AB82-AA7608E4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67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27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05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2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78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7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60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2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8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1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4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3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3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9FBB7-4B6C-4B5C-AB82-AA7608E49E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5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50292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010400" cy="14668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024" y="3886200"/>
            <a:ext cx="58987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Author, Book Title. © 2016, SAGE Publications.</a:t>
            </a:r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6962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988" y="6356350"/>
            <a:ext cx="448811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2906713"/>
            <a:ext cx="6970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386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38600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39624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971800"/>
            <a:ext cx="3962400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2514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1909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435100"/>
            <a:ext cx="2514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6096000" cy="365125"/>
          </a:xfrm>
        </p:spPr>
        <p:txBody>
          <a:bodyPr/>
          <a:lstStyle/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46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Author, Book Title.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5: Sampling</a:t>
            </a:r>
          </a:p>
        </p:txBody>
      </p:sp>
    </p:spTree>
    <p:extLst>
      <p:ext uri="{BB962C8B-B14F-4D97-AF65-F5344CB8AC3E}">
        <p14:creationId xmlns:p14="http://schemas.microsoft.com/office/powerpoint/2010/main" val="355545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Sampling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Sampling: How likely is it that any element of a population will be selected for the sample?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733800"/>
            <a:ext cx="7467600" cy="184665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Arial"/>
                <a:cs typeface="Arial"/>
              </a:rPr>
              <a:t>Probability Sampling Methods</a:t>
            </a:r>
            <a:r>
              <a:rPr lang="en-US" sz="3200" dirty="0">
                <a:latin typeface="Arial"/>
                <a:cs typeface="Arial"/>
              </a:rPr>
              <a:t>: Those in which probability of selection is known and not zero.</a:t>
            </a:r>
          </a:p>
          <a:p>
            <a:r>
              <a:rPr lang="en-US" dirty="0"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3934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Sampling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Larger the sample, the more confidence we have in the sample’s representativeness.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More homogenous the population, the more confidence we have in the representativeness of a sample of any size.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Sampling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Random Sampling</a:t>
            </a:r>
          </a:p>
          <a:p>
            <a:r>
              <a:rPr lang="en-US" dirty="0"/>
              <a:t>Systematic Random Sampling</a:t>
            </a:r>
          </a:p>
          <a:p>
            <a:r>
              <a:rPr lang="en-US" dirty="0"/>
              <a:t>Stratified Random Sampling</a:t>
            </a:r>
          </a:p>
          <a:p>
            <a:r>
              <a:rPr lang="en-US" dirty="0"/>
              <a:t>Cluster Sampling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6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Random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Sample Random Sampling</a:t>
            </a:r>
            <a:r>
              <a:rPr lang="en-US" dirty="0"/>
              <a:t>: some procedure generates numbers or otherwise identifies cases strictly on the basis of chance.</a:t>
            </a:r>
          </a:p>
          <a:p>
            <a:r>
              <a:rPr lang="en-US" sz="2800" dirty="0"/>
              <a:t>ex: random numbers table, random digit dialing</a:t>
            </a:r>
          </a:p>
          <a:p>
            <a:r>
              <a:rPr lang="en-US" sz="2800" dirty="0"/>
              <a:t>Key characteristics: probability of selection is equal for each element.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5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Random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Variant of simple random sampling</a:t>
            </a:r>
            <a:endParaRPr lang="en-US" dirty="0"/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600" dirty="0"/>
              <a:t>Step 1: Total # of cases in population are divided by # of cases required for the sample (sampling interval).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600" dirty="0"/>
              <a:t>Step 2:  # inside sampling interval is randomly selected.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600" dirty="0"/>
              <a:t>Step 3: Every nth case is selected, beginning with the randomly selected value plus the sampling interval.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Random Sampling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Related to simple random sampling; elements are grouped based on prior known population strata, chosen randomly within each group.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Types: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Proportionate stratified sampling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/>
              <a:t>Disproportionate stratified sampling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5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selected from 2+ states, random selection of naturally occurring clusters and random selection of elements within clusters.</a:t>
            </a:r>
          </a:p>
          <a:p>
            <a:endParaRPr lang="en-US" dirty="0"/>
          </a:p>
          <a:p>
            <a:r>
              <a:rPr lang="en-US" dirty="0"/>
              <a:t>Cluster: naturally occurring, mixed aggregate elements in a population.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0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Comparing Probability Sampling Methods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best type of sampling to use?</a:t>
            </a:r>
          </a:p>
          <a:p>
            <a:r>
              <a:rPr lang="en-US" sz="2800" dirty="0"/>
              <a:t>Depends on research goals AND data being collected.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04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Nonprobability Sampling 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Availability Sampling</a:t>
            </a:r>
            <a:r>
              <a:rPr lang="en-US" dirty="0"/>
              <a:t>: elements chosen out of convenience to researcher.</a:t>
            </a:r>
          </a:p>
          <a:p>
            <a:pPr>
              <a:spcBef>
                <a:spcPts val="0"/>
              </a:spcBef>
            </a:pPr>
            <a:r>
              <a:rPr lang="en-US" b="1" dirty="0"/>
              <a:t>Quota Sampling</a:t>
            </a:r>
            <a:r>
              <a:rPr lang="en-US" dirty="0"/>
              <a:t>: sets element-based quotas to ensure better population representation.</a:t>
            </a:r>
          </a:p>
          <a:p>
            <a:pPr>
              <a:spcBef>
                <a:spcPts val="0"/>
              </a:spcBef>
            </a:pPr>
            <a:r>
              <a:rPr lang="en-US" b="1" dirty="0"/>
              <a:t>Purposive Sampling</a:t>
            </a:r>
            <a:r>
              <a:rPr lang="en-US" dirty="0"/>
              <a:t>: elements each chosen for specific reason or purpose.</a:t>
            </a:r>
          </a:p>
          <a:p>
            <a:pPr>
              <a:spcBef>
                <a:spcPts val="0"/>
              </a:spcBef>
            </a:pPr>
            <a:r>
              <a:rPr lang="en-US" b="1" dirty="0"/>
              <a:t>Snowball Sampling</a:t>
            </a:r>
            <a:r>
              <a:rPr lang="en-US" dirty="0"/>
              <a:t>: early elements lead researcher to more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0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Nonprobability Sampling, Qualitative Research, and Generalizability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increase generalizability in nonprobability sampling, a researcher must:</a:t>
            </a:r>
          </a:p>
          <a:p>
            <a:r>
              <a:rPr lang="en-US" sz="2800" dirty="0"/>
              <a:t>Study the typical, not the convenient or unusual.</a:t>
            </a:r>
          </a:p>
          <a:p>
            <a:r>
              <a:rPr lang="en-US" sz="2800" dirty="0"/>
              <a:t>Perform multisite studies to confirm localized results.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4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Sample Components and the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Population</a:t>
            </a:r>
            <a:r>
              <a:rPr lang="en-US" dirty="0"/>
              <a:t>: Entire set of individuals (or other entities)</a:t>
            </a:r>
          </a:p>
          <a:p>
            <a:r>
              <a:rPr lang="en-US" b="1" dirty="0"/>
              <a:t>Sample</a:t>
            </a:r>
            <a:r>
              <a:rPr lang="en-US" dirty="0"/>
              <a:t>: A subset of the population of interest</a:t>
            </a:r>
          </a:p>
          <a:p>
            <a:r>
              <a:rPr lang="en-US" b="1" dirty="0"/>
              <a:t>Element</a:t>
            </a:r>
            <a:r>
              <a:rPr lang="en-US" dirty="0"/>
              <a:t>: Individual members or other 	       entities of the sample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Larger sample sizes decrease sampling error.</a:t>
            </a:r>
          </a:p>
          <a:p>
            <a:pPr>
              <a:spcBef>
                <a:spcPts val="0"/>
              </a:spcBef>
            </a:pPr>
            <a:r>
              <a:rPr lang="en-US" dirty="0"/>
              <a:t>Samples of homogenous populations can be smaller than samples of diverse populations.</a:t>
            </a:r>
          </a:p>
          <a:p>
            <a:pPr>
              <a:spcBef>
                <a:spcPts val="0"/>
              </a:spcBef>
            </a:pPr>
            <a:r>
              <a:rPr lang="en-US" dirty="0"/>
              <a:t>More analysis anticipated from research, the larger the sample must be.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4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Recruitment Strategies</a:t>
            </a:r>
            <a:br>
              <a:rPr lang="en-US" dirty="0"/>
            </a:br>
            <a:r>
              <a:rPr lang="en-US" dirty="0"/>
              <a:t>with Diverse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/>
              <a:t>Build credibility by involving key community members and organizations</a:t>
            </a:r>
          </a:p>
          <a:p>
            <a:r>
              <a:rPr lang="en-US" dirty="0"/>
              <a:t>Use culturally adapted procedures</a:t>
            </a:r>
          </a:p>
          <a:p>
            <a:r>
              <a:rPr lang="en-US" dirty="0"/>
              <a:t>Demonstrate community benefit in research</a:t>
            </a:r>
          </a:p>
          <a:p>
            <a:r>
              <a:rPr lang="en-US" dirty="0"/>
              <a:t>Recognize and account for cultural barriers and differences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Sample Components and the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Sampling frame</a:t>
            </a:r>
            <a:r>
              <a:rPr lang="en-US" dirty="0"/>
              <a:t>: list that contains all the elements of the population that are selected.</a:t>
            </a:r>
          </a:p>
          <a:p>
            <a:r>
              <a:rPr lang="en-US" b="1" dirty="0"/>
              <a:t>Enumeration units</a:t>
            </a:r>
            <a:r>
              <a:rPr lang="en-US" dirty="0"/>
              <a:t>: units that contain 1+ elements that are listed in the sampling frame.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Units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Sampling Units</a:t>
            </a:r>
            <a:r>
              <a:rPr lang="en-US" dirty="0"/>
              <a:t>: units listed at each stage of the multistage sampling design.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Generalizability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Sample Generalizability</a:t>
            </a:r>
          </a:p>
          <a:p>
            <a:r>
              <a:rPr lang="en-US"/>
              <a:t>Cross-population Generalizability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3429000"/>
            <a:ext cx="7620000" cy="267765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dirty="0">
                <a:latin typeface="Arial"/>
                <a:cs typeface="Arial"/>
              </a:rPr>
              <a:t>Depends on sample quality, determined by the amount of sampling error.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400050" indent="-400050">
              <a:buAutoNum type="romanUcPeriod"/>
            </a:pPr>
            <a:r>
              <a:rPr lang="en-US" sz="2800" dirty="0">
                <a:latin typeface="Arial"/>
                <a:cs typeface="Arial"/>
              </a:rPr>
              <a:t>Projecting findings onto groups or populations much larger than/different from those actually studied.</a:t>
            </a:r>
          </a:p>
        </p:txBody>
      </p:sp>
    </p:spTree>
    <p:extLst>
      <p:ext uri="{BB962C8B-B14F-4D97-AF65-F5344CB8AC3E}">
        <p14:creationId xmlns:p14="http://schemas.microsoft.com/office/powerpoint/2010/main" val="388694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Population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Representative Sample</a:t>
            </a:r>
            <a:r>
              <a:rPr lang="en-US" dirty="0"/>
              <a:t>: a sample whose characteristics are distributed similarly to that of the overall population.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41894297"/>
              </p:ext>
            </p:extLst>
          </p:nvPr>
        </p:nvGraphicFramePr>
        <p:xfrm>
          <a:off x="533400" y="358140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55678044"/>
              </p:ext>
            </p:extLst>
          </p:nvPr>
        </p:nvGraphicFramePr>
        <p:xfrm>
          <a:off x="4800600" y="3581400"/>
          <a:ext cx="3886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56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/>
              <a:t>Research in the News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/>
              <a:t>What are the best practices for sampling vulnerable populations?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553200"/>
            <a:ext cx="7696200" cy="365125"/>
          </a:xfrm>
        </p:spPr>
        <p:txBody>
          <a:bodyPr/>
          <a:lstStyle/>
          <a:p>
            <a:r>
              <a:rPr lang="en-US" dirty="0"/>
              <a:t>Engel and </a:t>
            </a:r>
            <a:r>
              <a:rPr lang="en-US" dirty="0" err="1"/>
              <a:t>Schutt</a:t>
            </a:r>
            <a:r>
              <a:rPr lang="en-US" dirty="0"/>
              <a:t>, The Practice of Research in Social Work. © 2016, SAGE Publications.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553200"/>
            <a:ext cx="448811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83" y="2362200"/>
            <a:ext cx="506763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7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Random Sampling</a:t>
            </a:r>
          </a:p>
          <a:p>
            <a:r>
              <a:rPr lang="en-US" dirty="0"/>
              <a:t>Probability Sampling Methods</a:t>
            </a:r>
          </a:p>
          <a:p>
            <a:pPr lvl="1"/>
            <a:r>
              <a:rPr lang="en-US" dirty="0"/>
              <a:t>Simple Random Sampling</a:t>
            </a:r>
          </a:p>
          <a:p>
            <a:pPr lvl="1"/>
            <a:r>
              <a:rPr lang="en-US" dirty="0"/>
              <a:t>Systematic Random Sampling</a:t>
            </a:r>
          </a:p>
          <a:p>
            <a:pPr lvl="1"/>
            <a:r>
              <a:rPr lang="en-US" dirty="0"/>
              <a:t>Stratified Random Sampling</a:t>
            </a:r>
          </a:p>
          <a:p>
            <a:pPr lvl="1"/>
            <a:r>
              <a:rPr lang="en-US" dirty="0"/>
              <a:t>Cluster Sampling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D0865-300B-3A48-BD4E-400BEF220F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9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Random Sampling</a:t>
            </a:r>
            <a:r>
              <a:rPr lang="en-US" dirty="0"/>
              <a:t>: elements are selected only on the basis of chance (the probability of selection).</a:t>
            </a:r>
          </a:p>
          <a:p>
            <a:r>
              <a:rPr lang="en-US" b="1" dirty="0"/>
              <a:t>Systematic Bias</a:t>
            </a:r>
            <a:r>
              <a:rPr lang="en-US" dirty="0"/>
              <a:t>: elements other than chance that are present in the selection process.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4458"/>
      </p:ext>
    </p:extLst>
  </p:cSld>
  <p:clrMapOvr>
    <a:masterClrMapping/>
  </p:clrMapOvr>
</p:sld>
</file>

<file path=ppt/theme/theme1.xml><?xml version="1.0" encoding="utf-8"?>
<a:theme xmlns:a="http://schemas.openxmlformats.org/drawingml/2006/main" name="Engel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E4E978CEFA94B8DA9D30DFCF1B51B" ma:contentTypeVersion="0" ma:contentTypeDescription="Create a new document." ma:contentTypeScope="" ma:versionID="9718d60a61096b6abcfb64ec4f1820a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15477C-0F36-4E5D-9D4F-8FA6E113A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0C6A26A-9AF9-4B76-9385-D0354396B92D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ECFE4D1-8534-49AA-A248-B24E4B9095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Engel PPT Theme</Template>
  <TotalTime>6745</TotalTime>
  <Words>1062</Words>
  <Application>Microsoft Macintosh PowerPoint</Application>
  <PresentationFormat>On-screen Show (4:3)</PresentationFormat>
  <Paragraphs>143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Engel PPT Theme</vt:lpstr>
      <vt:lpstr>PowerPoint Presentation</vt:lpstr>
      <vt:lpstr>Sample Components and the Population</vt:lpstr>
      <vt:lpstr>Sample Components and the Population</vt:lpstr>
      <vt:lpstr>Sampling Units</vt:lpstr>
      <vt:lpstr>Evaluate Generalizability</vt:lpstr>
      <vt:lpstr>Assessing Population Diversity</vt:lpstr>
      <vt:lpstr>Research in the News</vt:lpstr>
      <vt:lpstr>Sampling Methods</vt:lpstr>
      <vt:lpstr>Random Sampling</vt:lpstr>
      <vt:lpstr>Probability Sampling &amp; Methods</vt:lpstr>
      <vt:lpstr>Probability Sampling Methods</vt:lpstr>
      <vt:lpstr>Probability Sampling Methods</vt:lpstr>
      <vt:lpstr>Simple Random Sampling</vt:lpstr>
      <vt:lpstr>Systematic Random Sampling</vt:lpstr>
      <vt:lpstr>Stratified Random Sampling</vt:lpstr>
      <vt:lpstr>Cluster Sampling</vt:lpstr>
      <vt:lpstr>Comparing Probability Sampling Methods</vt:lpstr>
      <vt:lpstr>Nonprobability Sampling Methods</vt:lpstr>
      <vt:lpstr>Nonprobability Sampling, Qualitative Research, and Generalizability</vt:lpstr>
      <vt:lpstr>Determining Sample Size</vt:lpstr>
      <vt:lpstr>Recruitment Strategies with Diverse Populations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Bierach, Katie</dc:creator>
  <cp:lastModifiedBy>Lauren Montemuro</cp:lastModifiedBy>
  <cp:revision>78</cp:revision>
  <dcterms:created xsi:type="dcterms:W3CDTF">2015-04-30T00:02:08Z</dcterms:created>
  <dcterms:modified xsi:type="dcterms:W3CDTF">2021-06-02T19:21:55Z</dcterms:modified>
</cp:coreProperties>
</file>