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3" r:id="rId6"/>
    <p:sldId id="300" r:id="rId7"/>
    <p:sldId id="302" r:id="rId8"/>
    <p:sldId id="257" r:id="rId9"/>
    <p:sldId id="280" r:id="rId10"/>
    <p:sldId id="274" r:id="rId11"/>
    <p:sldId id="308" r:id="rId12"/>
    <p:sldId id="303" r:id="rId13"/>
    <p:sldId id="304" r:id="rId14"/>
    <p:sldId id="305" r:id="rId15"/>
    <p:sldId id="307" r:id="rId16"/>
    <p:sldId id="281" r:id="rId17"/>
    <p:sldId id="276" r:id="rId18"/>
    <p:sldId id="258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Author, Book Title. © 2016,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105400" cy="1752600"/>
          </a:xfrm>
        </p:spPr>
        <p:txBody>
          <a:bodyPr>
            <a:normAutofit/>
          </a:bodyPr>
          <a:lstStyle/>
          <a:p>
            <a:r>
              <a:rPr lang="en-US" dirty="0"/>
              <a:t>Chapter 6: Causation and 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</a:t>
            </a:r>
            <a:r>
              <a:rPr lang="en-US"/>
              <a:t>Design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Cohort Studies:</a:t>
            </a:r>
          </a:p>
          <a:p>
            <a:pPr lvl="1"/>
            <a:r>
              <a:rPr lang="en-US" dirty="0"/>
              <a:t>Event-based designs</a:t>
            </a:r>
          </a:p>
          <a:p>
            <a:pPr lvl="1"/>
            <a:r>
              <a:rPr lang="en-US" dirty="0"/>
              <a:t>Follow-up samples at one or more times are selected from a group of individuals deemed similar enough for direct comparison (“cohort”)</a:t>
            </a:r>
          </a:p>
          <a:p>
            <a:pPr lvl="1"/>
            <a:r>
              <a:rPr lang="en-US" dirty="0"/>
              <a:t>Goal: approximate accuracy of panel design without the same expense or risk of attrition or subject fatigue.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Causal Explanation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Cause: an explanation of some characteristic, attitude, or behavior of groups, individuals, or other entities.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3657600"/>
            <a:ext cx="7467600" cy="25545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Quant. (Nomothetic) Causal Explanation:</a:t>
            </a:r>
            <a:r>
              <a:rPr lang="en-US" sz="3200" i="1" dirty="0"/>
              <a:t> the belief that variation of independent variable will be followed by variation in dependent variable, all else constant.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133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Causal Explanation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Cause: an explanation of some </a:t>
            </a:r>
            <a:r>
              <a:rPr lang="en-US" dirty="0" err="1"/>
              <a:t>characterstic</a:t>
            </a:r>
            <a:r>
              <a:rPr lang="en-US" dirty="0"/>
              <a:t>, attitude, or behavior of groups, individuals, or other entities.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733800"/>
            <a:ext cx="7696200" cy="25545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Qual. (Idiographic) Causal Explanation: </a:t>
            </a:r>
            <a:r>
              <a:rPr lang="en-US" sz="3200" dirty="0"/>
              <a:t>identification of a concrete, individual sequence of events, thoughts, or actions that resulted in a particular outcome for a specific person or event</a:t>
            </a:r>
            <a:r>
              <a:rPr lang="en-US" sz="3200" i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739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Criteria for Nomothetic</a:t>
            </a:r>
            <a:br>
              <a:rPr lang="en-US" dirty="0"/>
            </a:br>
            <a:r>
              <a:rPr lang="en-US" dirty="0"/>
              <a:t>Causal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Empirical Association*</a:t>
            </a:r>
          </a:p>
          <a:p>
            <a:r>
              <a:rPr lang="en-US" dirty="0"/>
              <a:t>Time Order*</a:t>
            </a:r>
          </a:p>
          <a:p>
            <a:r>
              <a:rPr lang="en-US" dirty="0" err="1"/>
              <a:t>Nonspuriousness</a:t>
            </a:r>
            <a:r>
              <a:rPr lang="en-US" dirty="0"/>
              <a:t>*</a:t>
            </a:r>
          </a:p>
          <a:p>
            <a:r>
              <a:rPr lang="en-US" dirty="0"/>
              <a:t>Causal Mechanism^</a:t>
            </a:r>
          </a:p>
          <a:p>
            <a:r>
              <a:rPr lang="en-US" dirty="0"/>
              <a:t>Context^</a:t>
            </a:r>
          </a:p>
          <a:p>
            <a:pPr marL="0" indent="0">
              <a:buNone/>
            </a:pPr>
            <a:r>
              <a:rPr lang="en-US" sz="2400" dirty="0"/>
              <a:t>* necessary to demonstrate causality</a:t>
            </a:r>
          </a:p>
          <a:p>
            <a:pPr marL="0" indent="0">
              <a:buNone/>
            </a:pPr>
            <a:r>
              <a:rPr lang="en-US" sz="2400" dirty="0"/>
              <a:t>^ convenient but not necessary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 Association &amp; Time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 Association: when independent variable changes, the dependent variable also changes.</a:t>
            </a:r>
          </a:p>
          <a:p>
            <a:endParaRPr lang="en-US" dirty="0"/>
          </a:p>
          <a:p>
            <a:r>
              <a:rPr lang="en-US" dirty="0"/>
              <a:t>Time Order: when variation in the dependent variable occurs after the variation in the independent variable.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Nonspuriousness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Randomization: reduces the risk of spuriousness by decreasing the likelihood that the treatment group is governed by a third variable that distinguishes it from the control group.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Mechanism &amp;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Causal mechanism: a process that creates the connection between variation in an independent variable and the variation in the dependent variable.</a:t>
            </a:r>
          </a:p>
          <a:p>
            <a:endParaRPr lang="en-US" dirty="0"/>
          </a:p>
          <a:p>
            <a:r>
              <a:rPr lang="en-US" dirty="0"/>
              <a:t>Context: all relationships exist in a broader context with other variables.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Alternatives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Analysis and Errors in Causal Reasoning</a:t>
            </a:r>
          </a:p>
          <a:p>
            <a:r>
              <a:rPr lang="en-US" dirty="0"/>
              <a:t>Cross-Sectional and Longitudinal Designs</a:t>
            </a:r>
          </a:p>
          <a:p>
            <a:r>
              <a:rPr lang="en-US" dirty="0"/>
              <a:t>Quantitative or Qualitative Causal Explanations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Use of Analysis and</a:t>
            </a:r>
            <a:br>
              <a:rPr lang="en-US" dirty="0"/>
            </a:br>
            <a:r>
              <a:rPr lang="en-US" dirty="0"/>
              <a:t>Errors in Causal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Units of  Analysis: the level of social life on which research is focused. E.g.: family, individual, community.</a:t>
            </a:r>
          </a:p>
          <a:p>
            <a:r>
              <a:rPr lang="en-US" dirty="0"/>
              <a:t>Units of Observation: the level of social life at which the data is collected.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Use of Analysis and</a:t>
            </a:r>
            <a:br>
              <a:rPr lang="en-US" dirty="0"/>
            </a:br>
            <a:r>
              <a:rPr lang="en-US" dirty="0"/>
              <a:t>Errors in Causal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Ecological Fallacy: when a researcher draws conclusions about individuals from group data.</a:t>
            </a:r>
          </a:p>
          <a:p>
            <a:r>
              <a:rPr lang="en-US" dirty="0"/>
              <a:t>Reductionism:  when a researcher draws conclusions about groups from data about individuals.</a:t>
            </a:r>
          </a:p>
          <a:p>
            <a:r>
              <a:rPr lang="en-US" dirty="0"/>
              <a:t>Each create potential for false conclusions to be drawn.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Minimizing Error in Causal Reasoning: Take-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possible, avoid errors by analyzing data and drawing conclusions about the same unit of analysis.</a:t>
            </a:r>
          </a:p>
          <a:p>
            <a:endParaRPr lang="en-US" dirty="0"/>
          </a:p>
          <a:p>
            <a:r>
              <a:rPr lang="en-US" dirty="0"/>
              <a:t>When reading others’ research, identify errors in causal reasoning. Read conclusions with a critical eye, as there could be false conclusions.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90600"/>
          </a:xfrm>
        </p:spPr>
        <p:txBody>
          <a:bodyPr>
            <a:noAutofit/>
          </a:bodyPr>
          <a:lstStyle/>
          <a:p>
            <a:r>
              <a:rPr lang="en-US" sz="3400" dirty="0"/>
              <a:t>Cross-Sectional and Longitudinal Designs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3962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3962400"/>
            <a:ext cx="152400" cy="152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 rot="5400000" flipH="1" flipV="1">
            <a:off x="6149882" y="3375118"/>
            <a:ext cx="22318" cy="1654082"/>
          </a:xfrm>
          <a:prstGeom prst="bentConnector3">
            <a:avLst>
              <a:gd name="adj1" fmla="val -4185514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5257800"/>
            <a:ext cx="5181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Longitudinal designs can tell us how certain things change over time.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7950" y="3369076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57200" y="3962400"/>
            <a:ext cx="8229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965664" y="4038600"/>
            <a:ext cx="838200" cy="76200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46664" y="27432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1738544"/>
            <a:ext cx="4953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Cross-Sectional designs can tell us a lot about a specific point in time.</a:t>
            </a:r>
          </a:p>
        </p:txBody>
      </p:sp>
    </p:spTree>
    <p:extLst>
      <p:ext uri="{BB962C8B-B14F-4D97-AF65-F5344CB8AC3E}">
        <p14:creationId xmlns:p14="http://schemas.microsoft.com/office/powerpoint/2010/main" val="388694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When to Use Cross-Sectional</a:t>
            </a:r>
            <a:br>
              <a:rPr lang="en-US" dirty="0"/>
            </a:br>
            <a:r>
              <a:rPr lang="en-US" dirty="0"/>
              <a:t>Designs to Measure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Independent variable is fixed prior to the variation in the dependent variable.</a:t>
            </a:r>
          </a:p>
          <a:p>
            <a:r>
              <a:rPr lang="en-US" dirty="0"/>
              <a:t>Respondents are trusted in their accounts of previous events that are pertinent to our study.</a:t>
            </a:r>
          </a:p>
          <a:p>
            <a:r>
              <a:rPr lang="en-US" dirty="0"/>
              <a:t>Measures are based on records containing information from different points in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When to Use Cross-Sectional</a:t>
            </a:r>
            <a:br>
              <a:rPr lang="en-US" dirty="0"/>
            </a:br>
            <a:r>
              <a:rPr lang="en-US" dirty="0"/>
              <a:t>Designs to Measure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Cases were equivalent on dependent variable before the independent variable was introduced.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Design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Trend Studies:</a:t>
            </a:r>
          </a:p>
          <a:p>
            <a:pPr lvl="1"/>
            <a:r>
              <a:rPr lang="en-US" sz="3000" dirty="0"/>
              <a:t>Collect data multiple times from different samples of the same pop.</a:t>
            </a:r>
          </a:p>
          <a:p>
            <a:pPr lvl="1"/>
            <a:r>
              <a:rPr lang="en-US" sz="3000" dirty="0"/>
              <a:t>Goal: to determine if the pop. changes over time.</a:t>
            </a:r>
            <a:endParaRPr lang="en-US" dirty="0"/>
          </a:p>
          <a:p>
            <a:r>
              <a:rPr lang="en-US" sz="3500" dirty="0"/>
              <a:t>Panel Designs:</a:t>
            </a:r>
          </a:p>
          <a:p>
            <a:pPr lvl="1"/>
            <a:r>
              <a:rPr lang="en-US" sz="3000" dirty="0"/>
              <a:t>Collect data multiple times from the same sample of the pop.</a:t>
            </a:r>
          </a:p>
          <a:p>
            <a:pPr lvl="1"/>
            <a:r>
              <a:rPr lang="en-US" sz="3000" dirty="0"/>
              <a:t>Goal: to determine if individuals have changed over time.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1544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16865</TotalTime>
  <Words>920</Words>
  <Application>Microsoft Macintosh PowerPoint</Application>
  <PresentationFormat>On-screen Show (4:3)</PresentationFormat>
  <Paragraphs>95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Engel PPT Theme</vt:lpstr>
      <vt:lpstr>PowerPoint Presentation</vt:lpstr>
      <vt:lpstr>Research Design Alternatives</vt:lpstr>
      <vt:lpstr>Use of Analysis and Errors in Causal Reasoning</vt:lpstr>
      <vt:lpstr>Use of Analysis and Errors in Causal Reasoning</vt:lpstr>
      <vt:lpstr>Minimizing Error in Causal Reasoning: Take-Aways</vt:lpstr>
      <vt:lpstr>Cross-Sectional and Longitudinal Designs</vt:lpstr>
      <vt:lpstr>When to Use Cross-Sectional Designs to Measure Change</vt:lpstr>
      <vt:lpstr>When to Use Cross-Sectional Designs to Measure Change</vt:lpstr>
      <vt:lpstr>Longitudinal Design Types</vt:lpstr>
      <vt:lpstr>Longitudinal Design Types</vt:lpstr>
      <vt:lpstr>Quantitative Causal Explanation</vt:lpstr>
      <vt:lpstr>Qualitative Causal Explanation</vt:lpstr>
      <vt:lpstr>Criteria for Nomothetic Causal Explanations</vt:lpstr>
      <vt:lpstr>Empirical Association &amp; Time Order</vt:lpstr>
      <vt:lpstr>Nonspuriousness</vt:lpstr>
      <vt:lpstr>Causal Mechanism &amp; Context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71</cp:revision>
  <dcterms:created xsi:type="dcterms:W3CDTF">2015-04-30T00:02:08Z</dcterms:created>
  <dcterms:modified xsi:type="dcterms:W3CDTF">2021-06-02T19:30:29Z</dcterms:modified>
</cp:coreProperties>
</file>