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3" r:id="rId6"/>
    <p:sldId id="300" r:id="rId7"/>
    <p:sldId id="308" r:id="rId8"/>
    <p:sldId id="302" r:id="rId9"/>
    <p:sldId id="263" r:id="rId10"/>
    <p:sldId id="257" r:id="rId11"/>
    <p:sldId id="309" r:id="rId12"/>
    <p:sldId id="292" r:id="rId13"/>
    <p:sldId id="310" r:id="rId14"/>
    <p:sldId id="293" r:id="rId15"/>
    <p:sldId id="314" r:id="rId16"/>
    <p:sldId id="304" r:id="rId17"/>
    <p:sldId id="305" r:id="rId18"/>
    <p:sldId id="315" r:id="rId19"/>
    <p:sldId id="294" r:id="rId20"/>
    <p:sldId id="278" r:id="rId21"/>
    <p:sldId id="307" r:id="rId22"/>
    <p:sldId id="316" r:id="rId23"/>
    <p:sldId id="261" r:id="rId24"/>
    <p:sldId id="277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2" autoAdjust="0"/>
  </p:normalViewPr>
  <p:slideViewPr>
    <p:cSldViewPr>
      <p:cViewPr varScale="1">
        <p:scale>
          <a:sx n="90" d="100"/>
          <a:sy n="90" d="100"/>
        </p:scale>
        <p:origin x="5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10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929F-1AAA-47B7-A269-906688CFF97B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CDE7-37C0-48C3-863A-905835A2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8BA7-C0FF-46D8-91FF-02C5475D13CB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9FBB7-4B6C-4B5C-AB82-AA7608E4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50292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010400" cy="14668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024" y="3886200"/>
            <a:ext cx="58987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Author, Book Title. © 2016, SAGE Publications.</a:t>
            </a:r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6962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988" y="6356350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2906713"/>
            <a:ext cx="6970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386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38600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39624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3962400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2514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1909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435100"/>
            <a:ext cx="2514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60960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46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Chapter 7: Group Experimental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5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True Experimental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/>
              <a:t>Posttest-Only Control Group Design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9600" dirty="0"/>
              <a:t>Designed to sidestep the weaknesses of the first form of group design, where there may be a testing effect.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9600" dirty="0"/>
              <a:t>No baseline taken; instead the researcher assumes the baseline would be comparable amongst all participants, is therefore using the difference between the comparison and experimental groups to drive the analysis.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9600" dirty="0"/>
              <a:t>Follows Pretest-Posttest procedure for all other steps.</a:t>
            </a:r>
            <a:endParaRPr lang="en-US" sz="10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9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1F25498-E540-2541-A5DA-C2B61D87987F}"/>
              </a:ext>
            </a:extLst>
          </p:cNvPr>
          <p:cNvGrpSpPr/>
          <p:nvPr/>
        </p:nvGrpSpPr>
        <p:grpSpPr>
          <a:xfrm>
            <a:off x="923722" y="2439372"/>
            <a:ext cx="7543800" cy="1368417"/>
            <a:chOff x="993913" y="971456"/>
            <a:chExt cx="7543800" cy="13684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D68C38-FBF2-2443-91A0-F0338250D334}"/>
                </a:ext>
              </a:extLst>
            </p:cNvPr>
            <p:cNvSpPr/>
            <p:nvPr/>
          </p:nvSpPr>
          <p:spPr>
            <a:xfrm>
              <a:off x="993913" y="1186934"/>
              <a:ext cx="7543800" cy="11529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0AC8DCA-9FC0-794E-8206-E3E5AA0F5D5D}"/>
                </a:ext>
              </a:extLst>
            </p:cNvPr>
            <p:cNvGrpSpPr/>
            <p:nvPr/>
          </p:nvGrpSpPr>
          <p:grpSpPr>
            <a:xfrm>
              <a:off x="2236857" y="1440237"/>
              <a:ext cx="6122521" cy="646331"/>
              <a:chOff x="2267862" y="1958296"/>
              <a:chExt cx="6122521" cy="64633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F98F34-B0EF-154F-B93F-B673D83A569E}"/>
                  </a:ext>
                </a:extLst>
              </p:cNvPr>
              <p:cNvSpPr txBox="1"/>
              <p:nvPr/>
            </p:nvSpPr>
            <p:spPr>
              <a:xfrm>
                <a:off x="6495121" y="1958296"/>
                <a:ext cx="1895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Post-intervention </a:t>
                </a:r>
              </a:p>
              <a:p>
                <a:pPr algn="ctr"/>
                <a:r>
                  <a:rPr lang="en-US" b="1" dirty="0"/>
                  <a:t>data collection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BD8CA3-02C1-DF4A-B585-06E9EFC38F6F}"/>
                  </a:ext>
                </a:extLst>
              </p:cNvPr>
              <p:cNvSpPr txBox="1"/>
              <p:nvPr/>
            </p:nvSpPr>
            <p:spPr>
              <a:xfrm>
                <a:off x="2267862" y="2142742"/>
                <a:ext cx="1634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INTERVENTION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47E602A-77A8-A14D-8FCB-B419A6066B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3134" y="2305878"/>
                <a:ext cx="2174658" cy="2153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AA0172-6208-F740-B92F-8E218953BA2C}"/>
                </a:ext>
              </a:extLst>
            </p:cNvPr>
            <p:cNvSpPr txBox="1"/>
            <p:nvPr/>
          </p:nvSpPr>
          <p:spPr>
            <a:xfrm>
              <a:off x="3605078" y="971456"/>
              <a:ext cx="232146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Experimental Group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C1BDFF-E6D3-C34D-85E9-63838F4DEF72}"/>
              </a:ext>
            </a:extLst>
          </p:cNvPr>
          <p:cNvGrpSpPr/>
          <p:nvPr/>
        </p:nvGrpSpPr>
        <p:grpSpPr>
          <a:xfrm>
            <a:off x="923722" y="4267718"/>
            <a:ext cx="7613991" cy="1380733"/>
            <a:chOff x="993913" y="3120467"/>
            <a:chExt cx="7613991" cy="138073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834810-E9A4-9F40-BD3F-25FC2171197E}"/>
                </a:ext>
              </a:extLst>
            </p:cNvPr>
            <p:cNvSpPr txBox="1"/>
            <p:nvPr/>
          </p:nvSpPr>
          <p:spPr>
            <a:xfrm>
              <a:off x="6513445" y="3574907"/>
              <a:ext cx="1895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Post-intervention </a:t>
              </a:r>
            </a:p>
            <a:p>
              <a:pPr algn="ctr"/>
              <a:r>
                <a:rPr lang="en-US" b="1" dirty="0"/>
                <a:t>data collection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F2E222-9E95-B74D-AC1E-EFBD8264214C}"/>
                </a:ext>
              </a:extLst>
            </p:cNvPr>
            <p:cNvSpPr/>
            <p:nvPr/>
          </p:nvSpPr>
          <p:spPr>
            <a:xfrm>
              <a:off x="993913" y="3348261"/>
              <a:ext cx="7613991" cy="11529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CB7328E-A22B-6E43-A236-7355BECF47D5}"/>
                </a:ext>
              </a:extLst>
            </p:cNvPr>
            <p:cNvCxnSpPr>
              <a:cxnSpLocks/>
            </p:cNvCxnSpPr>
            <p:nvPr/>
          </p:nvCxnSpPr>
          <p:spPr>
            <a:xfrm>
              <a:off x="1805501" y="3936830"/>
              <a:ext cx="450874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88292-A7AA-494D-AFD8-BD702928721F}"/>
                </a:ext>
              </a:extLst>
            </p:cNvPr>
            <p:cNvSpPr txBox="1"/>
            <p:nvPr/>
          </p:nvSpPr>
          <p:spPr>
            <a:xfrm>
              <a:off x="2334157" y="4073851"/>
              <a:ext cx="1843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(No Intervention)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97FC28-AD85-3446-81BF-B99139568AC9}"/>
                </a:ext>
              </a:extLst>
            </p:cNvPr>
            <p:cNvSpPr txBox="1"/>
            <p:nvPr/>
          </p:nvSpPr>
          <p:spPr>
            <a:xfrm>
              <a:off x="3838830" y="3120467"/>
              <a:ext cx="169405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Control Group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4596FD3-2DD0-F345-BF85-A9F1DF29AAB1}"/>
              </a:ext>
            </a:extLst>
          </p:cNvPr>
          <p:cNvSpPr txBox="1"/>
          <p:nvPr/>
        </p:nvSpPr>
        <p:spPr>
          <a:xfrm>
            <a:off x="947534" y="1273594"/>
            <a:ext cx="801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Posttest-only control group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2C5D3-67E3-BF4D-BCA1-2401D01E8705}"/>
              </a:ext>
            </a:extLst>
          </p:cNvPr>
          <p:cNvSpPr txBox="1"/>
          <p:nvPr/>
        </p:nvSpPr>
        <p:spPr>
          <a:xfrm>
            <a:off x="313956" y="2606089"/>
            <a:ext cx="5457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D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M</a:t>
            </a:r>
          </a:p>
          <a:p>
            <a:endParaRPr lang="en-US" sz="1200" b="1" dirty="0"/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S</a:t>
            </a:r>
          </a:p>
          <a:p>
            <a:r>
              <a:rPr lang="en-US" sz="1200" b="1" dirty="0"/>
              <a:t>S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G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M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4571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‘Difficulties’ in True Experiments</a:t>
            </a:r>
            <a:br>
              <a:rPr lang="en-US" dirty="0"/>
            </a:br>
            <a:r>
              <a:rPr lang="en-US" dirty="0"/>
              <a:t>in Agency-Based Research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2" indent="-457200">
              <a:spcBef>
                <a:spcPts val="0"/>
              </a:spcBef>
            </a:pPr>
            <a:r>
              <a:rPr lang="en-US" sz="2800" dirty="0"/>
              <a:t>Implementing true experiments require expertise, sufficient number of clients, and plenty of time.</a:t>
            </a:r>
          </a:p>
          <a:p>
            <a:pPr marL="457200" lvl="2" indent="-457200">
              <a:spcBef>
                <a:spcPts val="0"/>
              </a:spcBef>
            </a:pPr>
            <a:r>
              <a:rPr lang="en-US" sz="2800" dirty="0"/>
              <a:t>Differences in staff skill levels can affect results</a:t>
            </a:r>
          </a:p>
          <a:p>
            <a:pPr marL="457200" lvl="2" indent="-457200">
              <a:spcBef>
                <a:spcPts val="0"/>
              </a:spcBef>
            </a:pPr>
            <a:r>
              <a:rPr lang="en-US" sz="2800" dirty="0"/>
              <a:t>Results might not be generalizable to other times or locations, which makes the incentive to conduct the research pretty small.</a:t>
            </a:r>
          </a:p>
          <a:p>
            <a:pPr marL="457200" lvl="2" indent="-457200">
              <a:spcBef>
                <a:spcPts val="0"/>
              </a:spcBef>
            </a:pPr>
            <a:r>
              <a:rPr lang="en-US" sz="2800" dirty="0"/>
              <a:t>Inaccurate perceptions that new treatments are always better.</a:t>
            </a:r>
          </a:p>
          <a:p>
            <a:pPr marL="0" lvl="2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2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Limits of True Experimental Designs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US" sz="3200" dirty="0"/>
              <a:t>True experiments do not identify the causal mechanism that cause a treatment to be effective or not.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200" dirty="0"/>
              <a:t>True experiments also do not guarantee control over the conditions present in the experiment as it progresses.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Quasi-Experimental Designs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Quasi-experimental designs are applied when the use of random assignment to experimental and control groups is unrealistic or not feasible</a:t>
            </a:r>
          </a:p>
          <a:p>
            <a:pPr>
              <a:defRPr/>
            </a:pPr>
            <a:r>
              <a:rPr lang="en-US" dirty="0"/>
              <a:t>One where we may be able to rule out at least some threats to internal validity. </a:t>
            </a:r>
            <a:endParaRPr lang="en-US" altLang="en-US" dirty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905" y="685800"/>
            <a:ext cx="8229600" cy="990600"/>
          </a:xfrm>
        </p:spPr>
        <p:txBody>
          <a:bodyPr/>
          <a:lstStyle/>
          <a:p>
            <a:r>
              <a:rPr lang="en-US" dirty="0"/>
              <a:t>Quasi-Experimental Designs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Engel and </a:t>
            </a:r>
            <a:r>
              <a:rPr lang="en-US" dirty="0" err="1"/>
              <a:t>Schutt</a:t>
            </a:r>
            <a:r>
              <a:rPr lang="en-US" dirty="0"/>
              <a:t>, The Practice of Research in Social Work.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2305" y="1981200"/>
            <a:ext cx="7924800" cy="218521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Nonequivalent Control Group Designs</a:t>
            </a:r>
          </a:p>
          <a:p>
            <a:pPr marL="628650" lvl="1" indent="-171450">
              <a:buFont typeface="Arial"/>
              <a:buChar char="•"/>
            </a:pPr>
            <a:r>
              <a:rPr lang="en-US" sz="2400" dirty="0"/>
              <a:t>Non-randomized version of pretest-posttest</a:t>
            </a:r>
            <a:endParaRPr lang="en-US" sz="2000" dirty="0"/>
          </a:p>
          <a:p>
            <a:r>
              <a:rPr lang="en-US" sz="3200" b="1" dirty="0"/>
              <a:t>Time Series Designs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Longitudinal study of people before/during/post intervention</a:t>
            </a:r>
          </a:p>
        </p:txBody>
      </p:sp>
    </p:spTree>
    <p:extLst>
      <p:ext uri="{BB962C8B-B14F-4D97-AF65-F5344CB8AC3E}">
        <p14:creationId xmlns:p14="http://schemas.microsoft.com/office/powerpoint/2010/main" val="280679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1F25498-E540-2541-A5DA-C2B61D87987F}"/>
              </a:ext>
            </a:extLst>
          </p:cNvPr>
          <p:cNvGrpSpPr/>
          <p:nvPr/>
        </p:nvGrpSpPr>
        <p:grpSpPr>
          <a:xfrm>
            <a:off x="1011153" y="2884484"/>
            <a:ext cx="7438822" cy="1368417"/>
            <a:chOff x="993913" y="971456"/>
            <a:chExt cx="7543800" cy="13684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D68C38-FBF2-2443-91A0-F0338250D334}"/>
                </a:ext>
              </a:extLst>
            </p:cNvPr>
            <p:cNvSpPr/>
            <p:nvPr/>
          </p:nvSpPr>
          <p:spPr>
            <a:xfrm>
              <a:off x="993913" y="1186934"/>
              <a:ext cx="7543800" cy="11529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0AC8DCA-9FC0-794E-8206-E3E5AA0F5D5D}"/>
                </a:ext>
              </a:extLst>
            </p:cNvPr>
            <p:cNvGrpSpPr/>
            <p:nvPr/>
          </p:nvGrpSpPr>
          <p:grpSpPr>
            <a:xfrm>
              <a:off x="1262522" y="1440237"/>
              <a:ext cx="7096856" cy="646331"/>
              <a:chOff x="1293527" y="1958296"/>
              <a:chExt cx="7096856" cy="64633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B3A02A-8B87-E54A-9DBB-EEC78C843882}"/>
                  </a:ext>
                </a:extLst>
              </p:cNvPr>
              <p:cNvSpPr txBox="1"/>
              <p:nvPr/>
            </p:nvSpPr>
            <p:spPr>
              <a:xfrm>
                <a:off x="1293527" y="1958296"/>
                <a:ext cx="18068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Pre-intervention </a:t>
                </a:r>
              </a:p>
              <a:p>
                <a:pPr algn="ctr"/>
                <a:r>
                  <a:rPr lang="en-US" b="1" dirty="0"/>
                  <a:t>data collection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F98F34-B0EF-154F-B93F-B673D83A569E}"/>
                  </a:ext>
                </a:extLst>
              </p:cNvPr>
              <p:cNvSpPr txBox="1"/>
              <p:nvPr/>
            </p:nvSpPr>
            <p:spPr>
              <a:xfrm>
                <a:off x="6495121" y="1958296"/>
                <a:ext cx="1895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Post-intervention </a:t>
                </a:r>
              </a:p>
              <a:p>
                <a:pPr algn="ctr"/>
                <a:r>
                  <a:rPr lang="en-US" b="1" dirty="0"/>
                  <a:t>data collection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BD8CA3-02C1-DF4A-B585-06E9EFC38F6F}"/>
                  </a:ext>
                </a:extLst>
              </p:cNvPr>
              <p:cNvSpPr txBox="1"/>
              <p:nvPr/>
            </p:nvSpPr>
            <p:spPr>
              <a:xfrm>
                <a:off x="4029702" y="2096795"/>
                <a:ext cx="1634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INTERVENTION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6C4DC73-FB05-574C-9E97-41E3E8EA26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0235" y="2305878"/>
                <a:ext cx="6096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47E602A-77A8-A14D-8FCB-B419A6066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8192" y="2305878"/>
                <a:ext cx="6096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AA0172-6208-F740-B92F-8E218953BA2C}"/>
                </a:ext>
              </a:extLst>
            </p:cNvPr>
            <p:cNvSpPr txBox="1"/>
            <p:nvPr/>
          </p:nvSpPr>
          <p:spPr>
            <a:xfrm>
              <a:off x="3605078" y="971456"/>
              <a:ext cx="232146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Experimental Group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C1BDFF-E6D3-C34D-85E9-63838F4DEF72}"/>
              </a:ext>
            </a:extLst>
          </p:cNvPr>
          <p:cNvGrpSpPr/>
          <p:nvPr/>
        </p:nvGrpSpPr>
        <p:grpSpPr>
          <a:xfrm>
            <a:off x="1011153" y="4475165"/>
            <a:ext cx="7473916" cy="1380733"/>
            <a:chOff x="993913" y="3120467"/>
            <a:chExt cx="7613991" cy="13807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C4EADA-F9A6-9B4D-8F13-53D9D138D14E}"/>
                </a:ext>
              </a:extLst>
            </p:cNvPr>
            <p:cNvSpPr txBox="1"/>
            <p:nvPr/>
          </p:nvSpPr>
          <p:spPr>
            <a:xfrm>
              <a:off x="1301617" y="3600336"/>
              <a:ext cx="18068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Pre-intervention </a:t>
              </a:r>
            </a:p>
            <a:p>
              <a:pPr algn="ctr"/>
              <a:r>
                <a:rPr lang="en-US" b="1" dirty="0"/>
                <a:t>data collection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834810-E9A4-9F40-BD3F-25FC2171197E}"/>
                </a:ext>
              </a:extLst>
            </p:cNvPr>
            <p:cNvSpPr txBox="1"/>
            <p:nvPr/>
          </p:nvSpPr>
          <p:spPr>
            <a:xfrm>
              <a:off x="6513445" y="3574907"/>
              <a:ext cx="1895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Post-intervention </a:t>
              </a:r>
            </a:p>
            <a:p>
              <a:pPr algn="ctr"/>
              <a:r>
                <a:rPr lang="en-US" b="1" dirty="0"/>
                <a:t>data collection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F2E222-9E95-B74D-AC1E-EFBD8264214C}"/>
                </a:ext>
              </a:extLst>
            </p:cNvPr>
            <p:cNvSpPr/>
            <p:nvPr/>
          </p:nvSpPr>
          <p:spPr>
            <a:xfrm>
              <a:off x="993913" y="3348261"/>
              <a:ext cx="7613991" cy="11529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CB7328E-A22B-6E43-A236-7355BECF47D5}"/>
                </a:ext>
              </a:extLst>
            </p:cNvPr>
            <p:cNvCxnSpPr>
              <a:cxnSpLocks/>
            </p:cNvCxnSpPr>
            <p:nvPr/>
          </p:nvCxnSpPr>
          <p:spPr>
            <a:xfrm>
              <a:off x="3229230" y="3936830"/>
              <a:ext cx="308501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88292-A7AA-494D-AFD8-BD702928721F}"/>
                </a:ext>
              </a:extLst>
            </p:cNvPr>
            <p:cNvSpPr txBox="1"/>
            <p:nvPr/>
          </p:nvSpPr>
          <p:spPr>
            <a:xfrm>
              <a:off x="3906119" y="4062001"/>
              <a:ext cx="1843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(No Intervention)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97FC28-AD85-3446-81BF-B99139568AC9}"/>
                </a:ext>
              </a:extLst>
            </p:cNvPr>
            <p:cNvSpPr txBox="1"/>
            <p:nvPr/>
          </p:nvSpPr>
          <p:spPr>
            <a:xfrm>
              <a:off x="3838830" y="3120467"/>
              <a:ext cx="169405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Control Group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4596FD3-2DD0-F345-BF85-A9F1DF29AAB1}"/>
              </a:ext>
            </a:extLst>
          </p:cNvPr>
          <p:cNvSpPr txBox="1"/>
          <p:nvPr/>
        </p:nvSpPr>
        <p:spPr>
          <a:xfrm>
            <a:off x="1011153" y="1204543"/>
            <a:ext cx="801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ea typeface="ＭＳ Ｐゴシック" pitchFamily="34" charset="-128"/>
              </a:rPr>
              <a:t>Non-equivalent comparison group design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2C5D3-67E3-BF4D-BCA1-2401D01E8705}"/>
              </a:ext>
            </a:extLst>
          </p:cNvPr>
          <p:cNvSpPr txBox="1"/>
          <p:nvPr/>
        </p:nvSpPr>
        <p:spPr>
          <a:xfrm>
            <a:off x="104940" y="3745069"/>
            <a:ext cx="110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Identify similar groups to compare – NO RANDOM ASSIGNMENT</a:t>
            </a:r>
          </a:p>
        </p:txBody>
      </p:sp>
    </p:spTree>
    <p:extLst>
      <p:ext uri="{BB962C8B-B14F-4D97-AF65-F5344CB8AC3E}">
        <p14:creationId xmlns:p14="http://schemas.microsoft.com/office/powerpoint/2010/main" val="194010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FAF5D1-4B82-C64F-9464-B532C592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9906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600" b="1" dirty="0">
                <a:latin typeface="+mn-lt"/>
                <a:ea typeface="ＭＳ Ｐゴシック" pitchFamily="34" charset="-128"/>
              </a:rPr>
              <a:t>Time Series Design</a:t>
            </a:r>
            <a:br>
              <a:rPr lang="en-US" altLang="en-US" sz="3600" b="1" dirty="0">
                <a:latin typeface="+mn-lt"/>
                <a:ea typeface="ＭＳ Ｐゴシック" pitchFamily="34" charset="-128"/>
              </a:rPr>
            </a:br>
            <a:endParaRPr lang="en-US" altLang="en-US" sz="36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B00D40-2A7A-7E49-8ED4-D88009BA5F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90782"/>
            <a:ext cx="8229600" cy="424014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sz="1500" dirty="0">
                <a:ea typeface="ＭＳ Ｐゴシック" pitchFamily="34" charset="-128"/>
              </a:rPr>
              <a:t>Observation</a:t>
            </a:r>
            <a:r>
              <a:rPr lang="en-US" altLang="en-US" sz="1500" baseline="-25000" dirty="0">
                <a:ea typeface="ＭＳ Ｐゴシック" pitchFamily="34" charset="-128"/>
              </a:rPr>
              <a:t>1</a:t>
            </a:r>
            <a:r>
              <a:rPr lang="en-US" altLang="en-US" sz="1500" dirty="0">
                <a:ea typeface="ＭＳ Ｐゴシック" pitchFamily="34" charset="-128"/>
              </a:rPr>
              <a:t> Observation</a:t>
            </a:r>
            <a:r>
              <a:rPr lang="en-US" altLang="en-US" sz="1500" baseline="-25000" dirty="0">
                <a:ea typeface="ＭＳ Ｐゴシック" pitchFamily="34" charset="-128"/>
              </a:rPr>
              <a:t>2</a:t>
            </a:r>
            <a:r>
              <a:rPr lang="en-US" altLang="en-US" sz="1500" dirty="0">
                <a:ea typeface="ＭＳ Ｐゴシック" pitchFamily="34" charset="-128"/>
              </a:rPr>
              <a:t> Observation</a:t>
            </a:r>
            <a:r>
              <a:rPr lang="en-US" altLang="en-US" sz="1500" baseline="-25000" dirty="0">
                <a:ea typeface="ＭＳ Ｐゴシック" pitchFamily="34" charset="-128"/>
              </a:rPr>
              <a:t>3</a:t>
            </a:r>
            <a:r>
              <a:rPr lang="en-US" altLang="en-US" sz="1500" dirty="0">
                <a:ea typeface="ＭＳ Ｐゴシック" pitchFamily="34" charset="-128"/>
              </a:rPr>
              <a:t>  INTERVENTION  Observation</a:t>
            </a:r>
            <a:r>
              <a:rPr lang="en-US" altLang="en-US" sz="1500" baseline="-25000" dirty="0">
                <a:ea typeface="ＭＳ Ｐゴシック" pitchFamily="34" charset="-128"/>
              </a:rPr>
              <a:t>4</a:t>
            </a:r>
            <a:r>
              <a:rPr lang="en-US" altLang="en-US" sz="1500" dirty="0">
                <a:ea typeface="ＭＳ Ｐゴシック" pitchFamily="34" charset="-128"/>
              </a:rPr>
              <a:t> Observation</a:t>
            </a:r>
            <a:r>
              <a:rPr lang="en-US" altLang="en-US" sz="1500" baseline="-25000" dirty="0">
                <a:ea typeface="ＭＳ Ｐゴシック" pitchFamily="34" charset="-128"/>
              </a:rPr>
              <a:t>5</a:t>
            </a:r>
            <a:r>
              <a:rPr lang="en-US" altLang="en-US" sz="1500" dirty="0">
                <a:ea typeface="ＭＳ Ｐゴシック" pitchFamily="34" charset="-128"/>
              </a:rPr>
              <a:t> Observation</a:t>
            </a:r>
            <a:r>
              <a:rPr lang="en-US" altLang="en-US" sz="1500" baseline="-25000" dirty="0">
                <a:ea typeface="ＭＳ Ｐゴシック" pitchFamily="34" charset="-128"/>
              </a:rPr>
              <a:t>6</a:t>
            </a:r>
            <a:endParaRPr lang="en-US" altLang="en-US" sz="15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en-US" altLang="en-US" sz="1200" dirty="0">
                <a:ea typeface="ＭＳ Ｐゴシック" pitchFamily="34" charset="-128"/>
              </a:rPr>
              <a:t>*number of observations vary</a:t>
            </a:r>
          </a:p>
          <a:p>
            <a:pPr marL="0" indent="0">
              <a:buNone/>
              <a:defRPr/>
            </a:pPr>
            <a:endParaRPr lang="en-US" altLang="en-US" sz="12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Time Series involves the use of REPEATED measure of the DV, followed by introduction of the EXPERIMENTAL CONDITION, and then another series of measures of DV – multiple pretests and posttests.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Recommended pre- and post-test, more than three measures be made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Experimental condition is often not manipulated but is a naturally occurring event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Cannot control (rule out) for history </a:t>
            </a:r>
          </a:p>
        </p:txBody>
      </p:sp>
    </p:spTree>
    <p:extLst>
      <p:ext uri="{BB962C8B-B14F-4D97-AF65-F5344CB8AC3E}">
        <p14:creationId xmlns:p14="http://schemas.microsoft.com/office/powerpoint/2010/main" val="410473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Nonexperimental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1981200"/>
          </a:xfrm>
        </p:spPr>
        <p:txBody>
          <a:bodyPr>
            <a:normAutofit/>
          </a:bodyPr>
          <a:lstStyle/>
          <a:p>
            <a:r>
              <a:rPr lang="en-US" sz="3500" dirty="0"/>
              <a:t>One-Group Pretest-Posttest Design</a:t>
            </a:r>
          </a:p>
          <a:p>
            <a:pPr lvl="1"/>
            <a:r>
              <a:rPr lang="en-US" dirty="0"/>
              <a:t>absence of comparison group, compares post-treatment data with pre-treatment data.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648DD6-F6B8-5A44-A458-E7C6F54F8DE4}"/>
              </a:ext>
            </a:extLst>
          </p:cNvPr>
          <p:cNvGrpSpPr/>
          <p:nvPr/>
        </p:nvGrpSpPr>
        <p:grpSpPr>
          <a:xfrm>
            <a:off x="852589" y="4119564"/>
            <a:ext cx="7438822" cy="1368417"/>
            <a:chOff x="993913" y="971456"/>
            <a:chExt cx="7543800" cy="136841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EC1C63-CBCC-B748-83DB-53AC1A3C4E4F}"/>
                </a:ext>
              </a:extLst>
            </p:cNvPr>
            <p:cNvSpPr/>
            <p:nvPr/>
          </p:nvSpPr>
          <p:spPr>
            <a:xfrm>
              <a:off x="993913" y="1186934"/>
              <a:ext cx="7543800" cy="11529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888AFB-D551-A249-A438-2280E82A8933}"/>
                </a:ext>
              </a:extLst>
            </p:cNvPr>
            <p:cNvGrpSpPr/>
            <p:nvPr/>
          </p:nvGrpSpPr>
          <p:grpSpPr>
            <a:xfrm>
              <a:off x="1262522" y="1440237"/>
              <a:ext cx="7096856" cy="646331"/>
              <a:chOff x="1293527" y="1958296"/>
              <a:chExt cx="7096856" cy="64633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90BF0D-217C-B040-8F53-B0B2D3CA4EA0}"/>
                  </a:ext>
                </a:extLst>
              </p:cNvPr>
              <p:cNvSpPr txBox="1"/>
              <p:nvPr/>
            </p:nvSpPr>
            <p:spPr>
              <a:xfrm>
                <a:off x="1293527" y="1958296"/>
                <a:ext cx="18068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Pre-intervention </a:t>
                </a:r>
              </a:p>
              <a:p>
                <a:pPr algn="ctr"/>
                <a:r>
                  <a:rPr lang="en-US" b="1" dirty="0"/>
                  <a:t>data collection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BB6FA-051A-FA47-A2AC-42947EED2BB3}"/>
                  </a:ext>
                </a:extLst>
              </p:cNvPr>
              <p:cNvSpPr txBox="1"/>
              <p:nvPr/>
            </p:nvSpPr>
            <p:spPr>
              <a:xfrm>
                <a:off x="6495121" y="1958296"/>
                <a:ext cx="1895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Post-intervention </a:t>
                </a:r>
              </a:p>
              <a:p>
                <a:pPr algn="ctr"/>
                <a:r>
                  <a:rPr lang="en-US" b="1" dirty="0"/>
                  <a:t>data collection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04BEB-348D-AD46-9706-2D91367201A9}"/>
                  </a:ext>
                </a:extLst>
              </p:cNvPr>
              <p:cNvSpPr txBox="1"/>
              <p:nvPr/>
            </p:nvSpPr>
            <p:spPr>
              <a:xfrm>
                <a:off x="4029702" y="2096795"/>
                <a:ext cx="1634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INTERVENTION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C0483E6-6D91-E442-9E4F-00AAC141DA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0235" y="2305878"/>
                <a:ext cx="6096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032B3EE-1F74-9E42-B16A-C8E3118C7C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8192" y="2305878"/>
                <a:ext cx="6096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D7338D-87C5-FC48-8A86-92704FAD5DCE}"/>
                </a:ext>
              </a:extLst>
            </p:cNvPr>
            <p:cNvSpPr txBox="1"/>
            <p:nvPr/>
          </p:nvSpPr>
          <p:spPr>
            <a:xfrm>
              <a:off x="3605078" y="971456"/>
              <a:ext cx="232146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Experimental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9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Nonexperimental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286000"/>
          </a:xfrm>
        </p:spPr>
        <p:txBody>
          <a:bodyPr>
            <a:normAutofit/>
          </a:bodyPr>
          <a:lstStyle/>
          <a:p>
            <a:r>
              <a:rPr lang="en-US" sz="3500" dirty="0"/>
              <a:t>After-Only Design (posttest-only)</a:t>
            </a:r>
          </a:p>
          <a:p>
            <a:pPr lvl="1"/>
            <a:r>
              <a:rPr lang="en-US" dirty="0"/>
              <a:t>cross-sectional group design, focuses only on the post-intervention data, does not evaluate the validity of interventions.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AEBD6F-166F-BF4B-8747-ACB813B54054}"/>
              </a:ext>
            </a:extLst>
          </p:cNvPr>
          <p:cNvGrpSpPr/>
          <p:nvPr/>
        </p:nvGrpSpPr>
        <p:grpSpPr>
          <a:xfrm>
            <a:off x="1023571" y="4376738"/>
            <a:ext cx="7438822" cy="1368417"/>
            <a:chOff x="993913" y="971456"/>
            <a:chExt cx="7543800" cy="136841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76039B-D688-FD44-8280-A17DD68D7617}"/>
                </a:ext>
              </a:extLst>
            </p:cNvPr>
            <p:cNvSpPr/>
            <p:nvPr/>
          </p:nvSpPr>
          <p:spPr>
            <a:xfrm>
              <a:off x="993913" y="1186934"/>
              <a:ext cx="7543800" cy="11529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1D7395-8BF4-1F4D-8173-BA246FAFF0BF}"/>
                </a:ext>
              </a:extLst>
            </p:cNvPr>
            <p:cNvGrpSpPr/>
            <p:nvPr/>
          </p:nvGrpSpPr>
          <p:grpSpPr>
            <a:xfrm>
              <a:off x="2094851" y="1440237"/>
              <a:ext cx="6264527" cy="646331"/>
              <a:chOff x="2125856" y="1958296"/>
              <a:chExt cx="6264527" cy="64633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77F432-2F0B-3845-9CE7-402701CC7EFF}"/>
                  </a:ext>
                </a:extLst>
              </p:cNvPr>
              <p:cNvSpPr txBox="1"/>
              <p:nvPr/>
            </p:nvSpPr>
            <p:spPr>
              <a:xfrm>
                <a:off x="6495121" y="1958296"/>
                <a:ext cx="1895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Post-intervention </a:t>
                </a:r>
              </a:p>
              <a:p>
                <a:pPr algn="ctr"/>
                <a:r>
                  <a:rPr lang="en-US" b="1" dirty="0"/>
                  <a:t>data collection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844D04-8033-5845-AC28-FC84A0838D2B}"/>
                  </a:ext>
                </a:extLst>
              </p:cNvPr>
              <p:cNvSpPr txBox="1"/>
              <p:nvPr/>
            </p:nvSpPr>
            <p:spPr>
              <a:xfrm>
                <a:off x="2125856" y="2138440"/>
                <a:ext cx="1634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INTERVENTION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16B7B9C-237C-184E-8D07-0BB7F8E7A0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2959" y="2305878"/>
                <a:ext cx="1994833" cy="1722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EDFF89-DF26-8A46-989F-5B41DA79B111}"/>
                </a:ext>
              </a:extLst>
            </p:cNvPr>
            <p:cNvSpPr txBox="1"/>
            <p:nvPr/>
          </p:nvSpPr>
          <p:spPr>
            <a:xfrm>
              <a:off x="3605078" y="971456"/>
              <a:ext cx="232146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Experimental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853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Threats to the Validity of Group Experimental Designs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Internal Validity (</a:t>
            </a:r>
            <a:r>
              <a:rPr lang="en-US" dirty="0" err="1"/>
              <a:t>Nonspuriousness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Reduced by Randomization</a:t>
            </a:r>
          </a:p>
          <a:p>
            <a:pPr lvl="1"/>
            <a:r>
              <a:rPr lang="en-US" dirty="0"/>
              <a:t>Reduced by Comparison Groups</a:t>
            </a:r>
          </a:p>
          <a:p>
            <a:pPr lvl="1"/>
            <a:r>
              <a:rPr lang="en-US" dirty="0"/>
              <a:t>Requiring Attention During Experiment</a:t>
            </a:r>
          </a:p>
          <a:p>
            <a:r>
              <a:rPr lang="en-US" dirty="0"/>
              <a:t>External Validity (Generalizability)</a:t>
            </a:r>
          </a:p>
          <a:p>
            <a:pPr lvl="1"/>
            <a:r>
              <a:rPr lang="en-US" dirty="0"/>
              <a:t>Sample Generalizability</a:t>
            </a:r>
          </a:p>
          <a:p>
            <a:pPr lvl="1"/>
            <a:r>
              <a:rPr lang="en-US" dirty="0"/>
              <a:t>External Validity</a:t>
            </a:r>
          </a:p>
          <a:p>
            <a:pPr lvl="1"/>
            <a:r>
              <a:rPr lang="en-US" dirty="0"/>
              <a:t>Reactivity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EBP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the study’s randomization process, its sample size, and its attrition rate. </a:t>
            </a:r>
          </a:p>
          <a:p>
            <a:r>
              <a:rPr lang="en-US" dirty="0"/>
              <a:t>Meta-Analysis: quantitative method for identifying patterns in findings across multiple studies of the same research question. Can result in more generalizable findings than those in any individual study.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Diversity, Group Design, and Evidence-Based Practice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Take special note of the external validity measures of studies, especially those that worked with specific populations, as some interventions work better with specific ethnic, racial, socioeconomic groups than others.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41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400" dirty="0"/>
              <a:t>Ethical Issues in Experimental Research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Selective Distribution of Benefits: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Is it ethical to give some potentially advantageous or disadvantageous treatment to people on a </a:t>
            </a:r>
            <a:r>
              <a:rPr lang="en-US"/>
              <a:t>random basis?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9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Validity (</a:t>
            </a:r>
            <a:r>
              <a:rPr lang="en-US" dirty="0" err="1"/>
              <a:t>Nonspuriousness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Randomization</a:t>
            </a:r>
            <a:r>
              <a:rPr lang="en-US" dirty="0"/>
              <a:t>: equates two or more subgroups at the start of the experiment and therefore eliminates the possibility of selection bias.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4191000"/>
            <a:ext cx="7162800" cy="2057400"/>
          </a:xfrm>
          <a:prstGeom prst="flowChartProcess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20"/>
              </a:spcBef>
              <a:buNone/>
            </a:pPr>
            <a:r>
              <a:rPr lang="en-US" sz="2800" b="1" i="1" dirty="0"/>
              <a:t>Comparison Groups: </a:t>
            </a:r>
            <a:r>
              <a:rPr lang="en-US" sz="2800" dirty="0"/>
              <a:t>eliminate potential problems during the study itself, such as history, testing, instrumentation, maturation. </a:t>
            </a:r>
          </a:p>
        </p:txBody>
      </p:sp>
    </p:spTree>
    <p:extLst>
      <p:ext uri="{BB962C8B-B14F-4D97-AF65-F5344CB8AC3E}">
        <p14:creationId xmlns:p14="http://schemas.microsoft.com/office/powerpoint/2010/main" val="26634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Validity (</a:t>
            </a:r>
            <a:r>
              <a:rPr lang="en-US" dirty="0" err="1"/>
              <a:t>Nonspuriousness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Threats to Watch in the Experiment: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Differential Attrition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Contamination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Expectancies of Experimental Staff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Placebo Effect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1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Validity (Generalizability)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generalizable is the sample?</a:t>
            </a:r>
          </a:p>
          <a:p>
            <a:endParaRPr lang="en-US" dirty="0"/>
          </a:p>
          <a:p>
            <a:r>
              <a:rPr lang="en-US" dirty="0"/>
              <a:t>Do the demonstrated results hold with a different population? Is this replicable?</a:t>
            </a:r>
          </a:p>
          <a:p>
            <a:endParaRPr lang="en-US" dirty="0"/>
          </a:p>
          <a:p>
            <a:r>
              <a:rPr lang="en-US" dirty="0"/>
              <a:t>Will this intervention still work under different conditions?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8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59066-F72D-C549-BE9C-C44D63A13F6B}"/>
              </a:ext>
            </a:extLst>
          </p:cNvPr>
          <p:cNvSpPr txBox="1"/>
          <p:nvPr/>
        </p:nvSpPr>
        <p:spPr>
          <a:xfrm>
            <a:off x="3418479" y="838200"/>
            <a:ext cx="2307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Causality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46F27-A1CF-D448-B10F-2ACDF59DAC38}"/>
              </a:ext>
            </a:extLst>
          </p:cNvPr>
          <p:cNvSpPr txBox="1"/>
          <p:nvPr/>
        </p:nvSpPr>
        <p:spPr>
          <a:xfrm>
            <a:off x="1610536" y="2125626"/>
            <a:ext cx="6084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Experimental designs attempt to answer questions of causality.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0FCC7-215D-9048-9AF5-F57FD1A1D8B5}"/>
              </a:ext>
            </a:extLst>
          </p:cNvPr>
          <p:cNvSpPr txBox="1"/>
          <p:nvPr/>
        </p:nvSpPr>
        <p:spPr>
          <a:xfrm>
            <a:off x="2097157" y="3064163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BB8BB-0714-9D47-9C4B-E917CBDE5DA2}"/>
              </a:ext>
            </a:extLst>
          </p:cNvPr>
          <p:cNvSpPr txBox="1"/>
          <p:nvPr/>
        </p:nvSpPr>
        <p:spPr>
          <a:xfrm>
            <a:off x="6408575" y="2994155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5107A5-C1C4-2347-9DFA-3770FDDBA9A2}"/>
              </a:ext>
            </a:extLst>
          </p:cNvPr>
          <p:cNvCxnSpPr>
            <a:cxnSpLocks/>
          </p:cNvCxnSpPr>
          <p:nvPr/>
        </p:nvCxnSpPr>
        <p:spPr>
          <a:xfrm>
            <a:off x="3563872" y="3525828"/>
            <a:ext cx="20815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F46BCE-DD5B-1A4C-A264-84DDD17F2DB2}"/>
              </a:ext>
            </a:extLst>
          </p:cNvPr>
          <p:cNvSpPr txBox="1"/>
          <p:nvPr/>
        </p:nvSpPr>
        <p:spPr>
          <a:xfrm>
            <a:off x="1235093" y="3848993"/>
            <a:ext cx="232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(independent variable)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AE5C0-85C8-E442-A67F-6DF124C8DCFD}"/>
              </a:ext>
            </a:extLst>
          </p:cNvPr>
          <p:cNvSpPr txBox="1"/>
          <p:nvPr/>
        </p:nvSpPr>
        <p:spPr>
          <a:xfrm>
            <a:off x="5720444" y="3891801"/>
            <a:ext cx="21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(dependent variable)</a:t>
            </a:r>
          </a:p>
        </p:txBody>
      </p:sp>
    </p:spTree>
    <p:extLst>
      <p:ext uri="{BB962C8B-B14F-4D97-AF65-F5344CB8AC3E}">
        <p14:creationId xmlns:p14="http://schemas.microsoft.com/office/powerpoint/2010/main" val="382083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Features of True Experiments (Randomized Clinical Trials)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68763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Experimental and Control Groups</a:t>
            </a:r>
          </a:p>
          <a:p>
            <a:pPr lvl="1"/>
            <a:r>
              <a:rPr lang="en-US" sz="3000" dirty="0"/>
              <a:t>Establish an empirical association between an independent and dependent variable</a:t>
            </a:r>
            <a:endParaRPr lang="en-US" dirty="0"/>
          </a:p>
          <a:p>
            <a:r>
              <a:rPr lang="en-US" sz="3500" dirty="0"/>
              <a:t>Randomization</a:t>
            </a:r>
          </a:p>
          <a:p>
            <a:pPr lvl="1"/>
            <a:r>
              <a:rPr lang="en-US" sz="3000" dirty="0"/>
              <a:t>Ability to conclude that results in experimental group are due to the intervention itself</a:t>
            </a:r>
          </a:p>
          <a:p>
            <a:pPr lvl="1"/>
            <a:r>
              <a:rPr lang="en-US" sz="2600" dirty="0"/>
              <a:t>Note: random assignment is different from random sampling</a:t>
            </a:r>
          </a:p>
          <a:p>
            <a:r>
              <a:rPr lang="en-US" sz="3500" dirty="0"/>
              <a:t>Pretest and Posttest</a:t>
            </a:r>
          </a:p>
          <a:p>
            <a:pPr lvl="1"/>
            <a:r>
              <a:rPr lang="en-US" sz="3000" dirty="0"/>
              <a:t>Capacity to quantify differences in both groups before and after intervention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True Experimental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dirty="0"/>
              <a:t>Pretest-Posttest Control Group Design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3600" dirty="0"/>
              <a:t>Randomly assigning participants into two groups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3600" dirty="0"/>
              <a:t>Taking an observation of the dependent/outcome variable prior to the intervention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3600" dirty="0"/>
              <a:t>Implementing the intervention with one group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3600" dirty="0"/>
              <a:t>Taking a second observation after the intervention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4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1F25498-E540-2541-A5DA-C2B61D87987F}"/>
              </a:ext>
            </a:extLst>
          </p:cNvPr>
          <p:cNvGrpSpPr/>
          <p:nvPr/>
        </p:nvGrpSpPr>
        <p:grpSpPr>
          <a:xfrm>
            <a:off x="938592" y="2520144"/>
            <a:ext cx="7543800" cy="1368417"/>
            <a:chOff x="993913" y="971456"/>
            <a:chExt cx="7543800" cy="13684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D68C38-FBF2-2443-91A0-F0338250D334}"/>
                </a:ext>
              </a:extLst>
            </p:cNvPr>
            <p:cNvSpPr/>
            <p:nvPr/>
          </p:nvSpPr>
          <p:spPr>
            <a:xfrm>
              <a:off x="993913" y="1186934"/>
              <a:ext cx="7543800" cy="11529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0AC8DCA-9FC0-794E-8206-E3E5AA0F5D5D}"/>
                </a:ext>
              </a:extLst>
            </p:cNvPr>
            <p:cNvGrpSpPr/>
            <p:nvPr/>
          </p:nvGrpSpPr>
          <p:grpSpPr>
            <a:xfrm>
              <a:off x="1262522" y="1440237"/>
              <a:ext cx="7096856" cy="646331"/>
              <a:chOff x="1293527" y="1958296"/>
              <a:chExt cx="7096856" cy="64633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B3A02A-8B87-E54A-9DBB-EEC78C843882}"/>
                  </a:ext>
                </a:extLst>
              </p:cNvPr>
              <p:cNvSpPr txBox="1"/>
              <p:nvPr/>
            </p:nvSpPr>
            <p:spPr>
              <a:xfrm>
                <a:off x="1293527" y="1958296"/>
                <a:ext cx="18068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Pre-intervention </a:t>
                </a:r>
              </a:p>
              <a:p>
                <a:pPr algn="ctr"/>
                <a:r>
                  <a:rPr lang="en-US" b="1" dirty="0"/>
                  <a:t>data collection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F98F34-B0EF-154F-B93F-B673D83A569E}"/>
                  </a:ext>
                </a:extLst>
              </p:cNvPr>
              <p:cNvSpPr txBox="1"/>
              <p:nvPr/>
            </p:nvSpPr>
            <p:spPr>
              <a:xfrm>
                <a:off x="6495121" y="1958296"/>
                <a:ext cx="1895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Post-intervention </a:t>
                </a:r>
              </a:p>
              <a:p>
                <a:pPr algn="ctr"/>
                <a:r>
                  <a:rPr lang="en-US" b="1" dirty="0"/>
                  <a:t>data collection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BD8CA3-02C1-DF4A-B585-06E9EFC38F6F}"/>
                  </a:ext>
                </a:extLst>
              </p:cNvPr>
              <p:cNvSpPr txBox="1"/>
              <p:nvPr/>
            </p:nvSpPr>
            <p:spPr>
              <a:xfrm>
                <a:off x="4029702" y="2096795"/>
                <a:ext cx="1634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INTERVENTION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6C4DC73-FB05-574C-9E97-41E3E8EA26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0235" y="2305878"/>
                <a:ext cx="6096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47E602A-77A8-A14D-8FCB-B419A6066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8192" y="2305878"/>
                <a:ext cx="6096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AA0172-6208-F740-B92F-8E218953BA2C}"/>
                </a:ext>
              </a:extLst>
            </p:cNvPr>
            <p:cNvSpPr txBox="1"/>
            <p:nvPr/>
          </p:nvSpPr>
          <p:spPr>
            <a:xfrm>
              <a:off x="3605078" y="971456"/>
              <a:ext cx="232146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Experimental Group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C1BDFF-E6D3-C34D-85E9-63838F4DEF72}"/>
              </a:ext>
            </a:extLst>
          </p:cNvPr>
          <p:cNvGrpSpPr/>
          <p:nvPr/>
        </p:nvGrpSpPr>
        <p:grpSpPr>
          <a:xfrm>
            <a:off x="938592" y="4135971"/>
            <a:ext cx="7613991" cy="1380733"/>
            <a:chOff x="993913" y="3120467"/>
            <a:chExt cx="7613991" cy="13807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C4EADA-F9A6-9B4D-8F13-53D9D138D14E}"/>
                </a:ext>
              </a:extLst>
            </p:cNvPr>
            <p:cNvSpPr txBox="1"/>
            <p:nvPr/>
          </p:nvSpPr>
          <p:spPr>
            <a:xfrm>
              <a:off x="1301617" y="3600336"/>
              <a:ext cx="18068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Pre-intervention </a:t>
              </a:r>
            </a:p>
            <a:p>
              <a:pPr algn="ctr"/>
              <a:r>
                <a:rPr lang="en-US" b="1" dirty="0"/>
                <a:t>data collection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834810-E9A4-9F40-BD3F-25FC2171197E}"/>
                </a:ext>
              </a:extLst>
            </p:cNvPr>
            <p:cNvSpPr txBox="1"/>
            <p:nvPr/>
          </p:nvSpPr>
          <p:spPr>
            <a:xfrm>
              <a:off x="6513445" y="3574907"/>
              <a:ext cx="1895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Post-intervention </a:t>
              </a:r>
            </a:p>
            <a:p>
              <a:pPr algn="ctr"/>
              <a:r>
                <a:rPr lang="en-US" b="1" dirty="0"/>
                <a:t>data collection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F2E222-9E95-B74D-AC1E-EFBD8264214C}"/>
                </a:ext>
              </a:extLst>
            </p:cNvPr>
            <p:cNvSpPr/>
            <p:nvPr/>
          </p:nvSpPr>
          <p:spPr>
            <a:xfrm>
              <a:off x="993913" y="3348261"/>
              <a:ext cx="7613991" cy="11529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CB7328E-A22B-6E43-A236-7355BECF47D5}"/>
                </a:ext>
              </a:extLst>
            </p:cNvPr>
            <p:cNvCxnSpPr>
              <a:cxnSpLocks/>
            </p:cNvCxnSpPr>
            <p:nvPr/>
          </p:nvCxnSpPr>
          <p:spPr>
            <a:xfrm>
              <a:off x="3229230" y="3936830"/>
              <a:ext cx="308501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88292-A7AA-494D-AFD8-BD702928721F}"/>
                </a:ext>
              </a:extLst>
            </p:cNvPr>
            <p:cNvSpPr txBox="1"/>
            <p:nvPr/>
          </p:nvSpPr>
          <p:spPr>
            <a:xfrm>
              <a:off x="3906119" y="4062001"/>
              <a:ext cx="1843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(No Intervention)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97FC28-AD85-3446-81BF-B99139568AC9}"/>
                </a:ext>
              </a:extLst>
            </p:cNvPr>
            <p:cNvSpPr txBox="1"/>
            <p:nvPr/>
          </p:nvSpPr>
          <p:spPr>
            <a:xfrm>
              <a:off x="3838830" y="3120467"/>
              <a:ext cx="169405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Control Group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4596FD3-2DD0-F345-BF85-A9F1DF29AAB1}"/>
              </a:ext>
            </a:extLst>
          </p:cNvPr>
          <p:cNvSpPr txBox="1"/>
          <p:nvPr/>
        </p:nvSpPr>
        <p:spPr>
          <a:xfrm>
            <a:off x="952879" y="1303441"/>
            <a:ext cx="801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Pretest-posttest control group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2C5D3-67E3-BF4D-BCA1-2401D01E8705}"/>
              </a:ext>
            </a:extLst>
          </p:cNvPr>
          <p:cNvSpPr txBox="1"/>
          <p:nvPr/>
        </p:nvSpPr>
        <p:spPr>
          <a:xfrm>
            <a:off x="223886" y="2520144"/>
            <a:ext cx="5457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D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M</a:t>
            </a:r>
          </a:p>
          <a:p>
            <a:endParaRPr lang="en-US" sz="1200" b="1" dirty="0"/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S</a:t>
            </a:r>
          </a:p>
          <a:p>
            <a:r>
              <a:rPr lang="en-US" sz="1200" b="1" dirty="0"/>
              <a:t>S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G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M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60289956"/>
      </p:ext>
    </p:extLst>
  </p:cSld>
  <p:clrMapOvr>
    <a:masterClrMapping/>
  </p:clrMapOvr>
</p:sld>
</file>

<file path=ppt/theme/theme1.xml><?xml version="1.0" encoding="utf-8"?>
<a:theme xmlns:a="http://schemas.openxmlformats.org/drawingml/2006/main" name="Engel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E4E978CEFA94B8DA9D30DFCF1B51B" ma:contentTypeVersion="0" ma:contentTypeDescription="Create a new document." ma:contentTypeScope="" ma:versionID="9718d60a61096b6abcfb64ec4f1820a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0C6A26A-9AF9-4B76-9385-D0354396B92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ECFE4D1-8534-49AA-A248-B24E4B909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5477C-0F36-4E5D-9D4F-8FA6E113A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Engel PPT Theme</Template>
  <TotalTime>16945</TotalTime>
  <Words>1177</Words>
  <Application>Microsoft Macintosh PowerPoint</Application>
  <PresentationFormat>On-screen Show (4:3)</PresentationFormat>
  <Paragraphs>200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Engel PPT Theme</vt:lpstr>
      <vt:lpstr>PowerPoint Presentation</vt:lpstr>
      <vt:lpstr>Threats to the Validity of Group Experimental Designs</vt:lpstr>
      <vt:lpstr>Internal Validity (Nonspuriousness)</vt:lpstr>
      <vt:lpstr>Internal Validity (Nonspuriousness)</vt:lpstr>
      <vt:lpstr>External Validity (Generalizability)</vt:lpstr>
      <vt:lpstr>PowerPoint Presentation</vt:lpstr>
      <vt:lpstr>Features of True Experiments (Randomized Clinical Trials)</vt:lpstr>
      <vt:lpstr>Types of True Experimental Design</vt:lpstr>
      <vt:lpstr>PowerPoint Presentation</vt:lpstr>
      <vt:lpstr>Types of True Experimental Design</vt:lpstr>
      <vt:lpstr>PowerPoint Presentation</vt:lpstr>
      <vt:lpstr>‘Difficulties’ in True Experiments in Agency-Based Research </vt:lpstr>
      <vt:lpstr>Limits of True Experimental Designs</vt:lpstr>
      <vt:lpstr>Quasi-Experimental Designs</vt:lpstr>
      <vt:lpstr>Quasi-Experimental Designs</vt:lpstr>
      <vt:lpstr>PowerPoint Presentation</vt:lpstr>
      <vt:lpstr>Time Series Design </vt:lpstr>
      <vt:lpstr>Nonexperimental Designs</vt:lpstr>
      <vt:lpstr>Nonexperimental Designs</vt:lpstr>
      <vt:lpstr>Implications for EBP</vt:lpstr>
      <vt:lpstr>Diversity, Group Design, and Evidence-Based Practice</vt:lpstr>
      <vt:lpstr>Ethical Issues in Experimental Research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Bierach, Katie</dc:creator>
  <cp:lastModifiedBy>Lauren Montemuro</cp:lastModifiedBy>
  <cp:revision>77</cp:revision>
  <dcterms:created xsi:type="dcterms:W3CDTF">2015-04-30T00:02:08Z</dcterms:created>
  <dcterms:modified xsi:type="dcterms:W3CDTF">2020-10-12T18:57:45Z</dcterms:modified>
</cp:coreProperties>
</file>