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3" r:id="rId6"/>
    <p:sldId id="314" r:id="rId7"/>
    <p:sldId id="335" r:id="rId8"/>
    <p:sldId id="315" r:id="rId9"/>
    <p:sldId id="336" r:id="rId10"/>
    <p:sldId id="337" r:id="rId11"/>
    <p:sldId id="343" r:id="rId12"/>
    <p:sldId id="339" r:id="rId13"/>
    <p:sldId id="341" r:id="rId14"/>
    <p:sldId id="342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1" autoAdjust="0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10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929F-1AAA-47B7-A269-906688CFF97B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CDE7-37C0-48C3-863A-905835A2A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F8BA7-C0FF-46D8-91FF-02C5475D13CB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9FBB7-4B6C-4B5C-AB82-AA7608E4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0292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10400" cy="146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024" y="3886200"/>
            <a:ext cx="58987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6962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7988" y="6356350"/>
            <a:ext cx="448811" cy="365125"/>
          </a:xfrm>
        </p:spPr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906713"/>
            <a:ext cx="6970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386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38600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3962400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3962400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4676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25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73050"/>
            <a:ext cx="41909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1435100"/>
            <a:ext cx="2514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64008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6096000" cy="365125"/>
          </a:xfrm>
        </p:spPr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46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1E2C-D482-4158-8F4A-4C0B3547514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9: Survey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5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Design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  <a:p>
            <a:r>
              <a:rPr lang="en-US" dirty="0"/>
              <a:t>Setting</a:t>
            </a:r>
          </a:p>
          <a:p>
            <a:r>
              <a:rPr lang="en-US" dirty="0"/>
              <a:t>Questionnaire Structure</a:t>
            </a:r>
          </a:p>
          <a:p>
            <a:r>
              <a:rPr lang="en-US" dirty="0"/>
              <a:t>Cost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Dissemination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Mailed Surveys</a:t>
            </a:r>
          </a:p>
          <a:p>
            <a:r>
              <a:rPr lang="en-US" dirty="0"/>
              <a:t>Group-Administered Surveys</a:t>
            </a:r>
          </a:p>
          <a:p>
            <a:r>
              <a:rPr lang="en-US" dirty="0"/>
              <a:t>Telephone Surveys</a:t>
            </a:r>
          </a:p>
          <a:p>
            <a:r>
              <a:rPr lang="en-US" dirty="0"/>
              <a:t>In-Person Surveys</a:t>
            </a:r>
          </a:p>
          <a:p>
            <a:r>
              <a:rPr lang="en-US" dirty="0"/>
              <a:t>Electronic Surveys</a:t>
            </a:r>
          </a:p>
          <a:p>
            <a:r>
              <a:rPr lang="en-US" dirty="0"/>
              <a:t>Mixed-Mode Surveys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Survey Research Design</a:t>
            </a:r>
            <a:br>
              <a:rPr lang="en-US" dirty="0"/>
            </a:br>
            <a:r>
              <a:rPr lang="en-US" dirty="0"/>
              <a:t>in a Diverse Society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Translating Instruments: beyond literal translation</a:t>
            </a:r>
          </a:p>
          <a:p>
            <a:r>
              <a:rPr lang="en-US" dirty="0"/>
              <a:t>Interviewer-Respondent Characteristics: the interviewer can affect the response differently based on race, gender, and ethnicity and that of the respondent.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Research in Social 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3500" b="1" dirty="0"/>
              <a:t>Survey Research</a:t>
            </a:r>
            <a:r>
              <a:rPr lang="en-US" sz="3500" dirty="0"/>
              <a:t>: research in which information is obtained from a sample of individuals through their responses to questions about themselves or others.</a:t>
            </a:r>
          </a:p>
          <a:p>
            <a:r>
              <a:rPr lang="en-US" sz="3500" dirty="0"/>
              <a:t>Challenges in Survey Research</a:t>
            </a:r>
          </a:p>
          <a:p>
            <a:pPr lvl="1"/>
            <a:r>
              <a:rPr lang="en-US" sz="3000" dirty="0"/>
              <a:t>Is your sample representative of the population?</a:t>
            </a:r>
            <a:endParaRPr lang="en-US" sz="2600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Questionnaires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Consistent Focus</a:t>
            </a:r>
          </a:p>
          <a:p>
            <a:r>
              <a:rPr lang="en-US" dirty="0"/>
              <a:t>Build on Existing Instruments</a:t>
            </a:r>
          </a:p>
          <a:p>
            <a:r>
              <a:rPr lang="en-US" dirty="0"/>
              <a:t>Order the Questions</a:t>
            </a:r>
          </a:p>
          <a:p>
            <a:r>
              <a:rPr lang="en-US" dirty="0"/>
              <a:t>Add Interpretive Questions</a:t>
            </a:r>
          </a:p>
          <a:p>
            <a:r>
              <a:rPr lang="en-US" dirty="0"/>
              <a:t>Make the Questionnaire Attractive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Clear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Avoid Confusing Phrasing</a:t>
            </a:r>
          </a:p>
          <a:p>
            <a:r>
              <a:rPr lang="en-US" sz="3500" dirty="0"/>
              <a:t>Avoid Vagueness</a:t>
            </a:r>
          </a:p>
          <a:p>
            <a:r>
              <a:rPr lang="en-US" sz="3500" dirty="0"/>
              <a:t>Avoid Double Negatives</a:t>
            </a:r>
          </a:p>
          <a:p>
            <a:r>
              <a:rPr lang="en-US" sz="3500" dirty="0"/>
              <a:t>Avoid Double-Barreled Questions</a:t>
            </a:r>
          </a:p>
          <a:p>
            <a:r>
              <a:rPr lang="en-US" sz="3500" dirty="0"/>
              <a:t>Avoid Jargon</a:t>
            </a:r>
          </a:p>
          <a:p>
            <a:r>
              <a:rPr lang="en-US" sz="3500" dirty="0"/>
              <a:t>Reduce the Risk of Bias</a:t>
            </a:r>
          </a:p>
          <a:p>
            <a:r>
              <a:rPr lang="en-US" sz="3500" dirty="0"/>
              <a:t>Be Cautious with Memory Questions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Closed-Ended &amp; Open-Ended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Closed-ended: when elicit response categories are offered.</a:t>
            </a:r>
          </a:p>
          <a:p>
            <a:endParaRPr lang="en-US" dirty="0"/>
          </a:p>
          <a:p>
            <a:r>
              <a:rPr lang="en-US" dirty="0"/>
              <a:t>Open-ended: where respondents provide their own response.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Closed-Ended &amp; Response Categories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sz="3500" dirty="0"/>
              <a:t>Social Desirability</a:t>
            </a:r>
          </a:p>
          <a:p>
            <a:r>
              <a:rPr lang="en-US" sz="3500" dirty="0"/>
              <a:t>Minimize Effects of Fence-Sitting &amp; Floating</a:t>
            </a:r>
          </a:p>
          <a:p>
            <a:pPr lvl="2"/>
            <a:r>
              <a:rPr lang="en-US" sz="3000" dirty="0"/>
              <a:t>Fence-Sitters: need a neutral option</a:t>
            </a:r>
          </a:p>
          <a:p>
            <a:pPr lvl="2"/>
            <a:r>
              <a:rPr lang="en-US" sz="3000" dirty="0"/>
              <a:t>Floaters: need a ‘don’t know’ option</a:t>
            </a:r>
          </a:p>
          <a:p>
            <a:r>
              <a:rPr lang="en-US" sz="3500" dirty="0"/>
              <a:t>Use Filter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Matrix Questions &amp; Sensitive 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68763"/>
          </a:xfrm>
        </p:spPr>
        <p:txBody>
          <a:bodyPr/>
          <a:lstStyle/>
          <a:p>
            <a:r>
              <a:rPr lang="en-US" dirty="0"/>
              <a:t>Matrix Questions: grouping of a series of questions under their common theme.</a:t>
            </a:r>
          </a:p>
          <a:p>
            <a:r>
              <a:rPr lang="en-US" dirty="0"/>
              <a:t>CON: response set error where respondents don’t read each question; instead they just give the same response for all questions in the matrix.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Engel and </a:t>
            </a:r>
            <a:r>
              <a:rPr lang="en-US" dirty="0" err="1"/>
              <a:t>Schutt</a:t>
            </a:r>
            <a:r>
              <a:rPr lang="en-US" dirty="0"/>
              <a:t>, The Practice of Research in Social Work. © 2016, SAGE Publications.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F34A-739B-D14D-8D55-8176BF26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A05A-0992-5646-872D-7AAC435B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Phrase the questions as non-combatively as possible to increase response rate.</a:t>
            </a:r>
          </a:p>
          <a:p>
            <a:r>
              <a:rPr lang="en-US" dirty="0"/>
              <a:t>Consider anonymity and confidentiality effects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C1B6-AC85-EC42-89B5-2F90E8C3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8E8CF-A83B-E94B-A8AE-3E6684F4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Refining and Testing Questionnaires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87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Cognitive Interviews</a:t>
            </a:r>
            <a:r>
              <a:rPr lang="en-US" dirty="0"/>
              <a:t>: ask people to think aloud as they answer the questions to see how the question was understood across different participants.</a:t>
            </a:r>
          </a:p>
          <a:p>
            <a:pPr>
              <a:spcBef>
                <a:spcPts val="0"/>
              </a:spcBef>
            </a:pPr>
            <a:r>
              <a:rPr lang="en-US" b="1" dirty="0"/>
              <a:t>Pilot Study</a:t>
            </a:r>
            <a:r>
              <a:rPr lang="en-US" dirty="0"/>
              <a:t>: opportunity to pretest questions and procedures. </a:t>
            </a:r>
          </a:p>
          <a:p>
            <a:pPr lvl="1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Engel and Schutt, The Practice of Research in Social Work. © 2016, SAGE Publications.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E2C-D482-4158-8F4A-4C0B354751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92333"/>
      </p:ext>
    </p:extLst>
  </p:cSld>
  <p:clrMapOvr>
    <a:masterClrMapping/>
  </p:clrMapOvr>
</p:sld>
</file>

<file path=ppt/theme/theme1.xml><?xml version="1.0" encoding="utf-8"?>
<a:theme xmlns:a="http://schemas.openxmlformats.org/drawingml/2006/main" name="Engel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E4E978CEFA94B8DA9D30DFCF1B51B" ma:contentTypeVersion="0" ma:contentTypeDescription="Create a new document." ma:contentTypeScope="" ma:versionID="9718d60a61096b6abcfb64ec4f1820a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0C6A26A-9AF9-4B76-9385-D0354396B92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ECFE4D1-8534-49AA-A248-B24E4B909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15477C-0F36-4E5D-9D4F-8FA6E113A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Engel PPT Theme</Template>
  <TotalTime>17090</TotalTime>
  <Words>514</Words>
  <Application>Microsoft Macintosh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Engel PPT Theme</vt:lpstr>
      <vt:lpstr>PowerPoint Presentation</vt:lpstr>
      <vt:lpstr>Survey Research in Social Work</vt:lpstr>
      <vt:lpstr>Designing Questionnaires</vt:lpstr>
      <vt:lpstr>Writing Clear Questions</vt:lpstr>
      <vt:lpstr>Closed-Ended &amp; Open-Ended Questions</vt:lpstr>
      <vt:lpstr>Closed-Ended &amp; Response Categories</vt:lpstr>
      <vt:lpstr>Matrix Questions &amp; Sensitive Topics</vt:lpstr>
      <vt:lpstr>Sensitive Topic</vt:lpstr>
      <vt:lpstr>Refining and Testing Questionnaires</vt:lpstr>
      <vt:lpstr>Survey Design Characteristics</vt:lpstr>
      <vt:lpstr>Survey Dissemination</vt:lpstr>
      <vt:lpstr>Survey Research Design in a Diverse Society</vt:lpstr>
    </vt:vector>
  </TitlesOfParts>
  <Company>Sage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Bierach, Katie</dc:creator>
  <cp:lastModifiedBy>Lauren Montemuro</cp:lastModifiedBy>
  <cp:revision>81</cp:revision>
  <dcterms:created xsi:type="dcterms:W3CDTF">2015-04-30T00:02:08Z</dcterms:created>
  <dcterms:modified xsi:type="dcterms:W3CDTF">2020-11-02T17:20:02Z</dcterms:modified>
</cp:coreProperties>
</file>