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16"/>
  </p:notesMasterIdLst>
  <p:handoutMasterIdLst>
    <p:handoutMasterId r:id="rId17"/>
  </p:handoutMasterIdLst>
  <p:sldIdLst>
    <p:sldId id="256" r:id="rId5"/>
    <p:sldId id="273" r:id="rId6"/>
    <p:sldId id="350" r:id="rId7"/>
    <p:sldId id="358" r:id="rId8"/>
    <p:sldId id="359" r:id="rId9"/>
    <p:sldId id="360" r:id="rId10"/>
    <p:sldId id="345" r:id="rId11"/>
    <p:sldId id="368" r:id="rId12"/>
    <p:sldId id="362" r:id="rId13"/>
    <p:sldId id="371" r:id="rId14"/>
    <p:sldId id="35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684" autoAdjust="0"/>
  </p:normalViewPr>
  <p:slideViewPr>
    <p:cSldViewPr>
      <p:cViewPr varScale="1">
        <p:scale>
          <a:sx n="106" d="100"/>
          <a:sy n="106" d="100"/>
        </p:scale>
        <p:origin x="1800" y="1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7" d="100"/>
          <a:sy n="57" d="100"/>
        </p:scale>
        <p:origin x="-210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6A929F-1AAA-47B7-A269-906688CFF97B}" type="datetimeFigureOut">
              <a:rPr lang="en-US" smtClean="0"/>
              <a:t>6/2/21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8AECDE7-37C0-48C3-863A-905835A2AD60}" type="slidenum">
              <a:rPr lang="en-US" smtClean="0"/>
              <a:t>‹#›</a:t>
            </a:fld>
            <a:endParaRPr lang="en-US"/>
          </a:p>
        </p:txBody>
      </p:sp>
    </p:spTree>
    <p:extLst>
      <p:ext uri="{BB962C8B-B14F-4D97-AF65-F5344CB8AC3E}">
        <p14:creationId xmlns:p14="http://schemas.microsoft.com/office/powerpoint/2010/main" val="1148268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AF8BA7-C0FF-46D8-91FF-02C5475D13CB}" type="datetimeFigureOut">
              <a:rPr lang="en-US" smtClean="0"/>
              <a:t>6/2/21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99FBB7-4B6C-4B5C-AB82-AA7608E49EDC}" type="slidenum">
              <a:rPr lang="en-US" smtClean="0"/>
              <a:t>‹#›</a:t>
            </a:fld>
            <a:endParaRPr lang="en-US"/>
          </a:p>
        </p:txBody>
      </p:sp>
    </p:spTree>
    <p:extLst>
      <p:ext uri="{BB962C8B-B14F-4D97-AF65-F5344CB8AC3E}">
        <p14:creationId xmlns:p14="http://schemas.microsoft.com/office/powerpoint/2010/main" val="1104277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3200400"/>
            <a:ext cx="5029200" cy="1752600"/>
          </a:xfrm>
        </p:spPr>
        <p:txBody>
          <a:bodyPr anchor="ctr">
            <a:normAutofit/>
          </a:bodyPr>
          <a:lstStyle>
            <a:lvl1pPr marL="0" indent="0" algn="ctr">
              <a:buNone/>
              <a:defRPr sz="4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58398937"/>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133600"/>
            <a:ext cx="7010400" cy="1466850"/>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645024" y="3886200"/>
            <a:ext cx="5898776"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8077200" y="6356350"/>
            <a:ext cx="609600" cy="365125"/>
          </a:xfrm>
        </p:spPr>
        <p:txBody>
          <a:bodyPr/>
          <a:lstStyle/>
          <a:p>
            <a:fld id="{57791E2C-D482-4158-8F4A-4C0B35475140}" type="slidenum">
              <a:rPr lang="en-US" smtClean="0"/>
              <a:t>‹#›</a:t>
            </a:fld>
            <a:endParaRPr lang="en-US" dirty="0"/>
          </a:p>
        </p:txBody>
      </p:sp>
      <p:sp>
        <p:nvSpPr>
          <p:cNvPr id="13" name="Footer Placeholder 4"/>
          <p:cNvSpPr>
            <a:spLocks noGrp="1"/>
          </p:cNvSpPr>
          <p:nvPr>
            <p:ph type="ftr" sz="quarter" idx="3"/>
          </p:nvPr>
        </p:nvSpPr>
        <p:spPr>
          <a:xfrm>
            <a:off x="1371600" y="6356350"/>
            <a:ext cx="6400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ctr"/>
            <a:r>
              <a:rPr lang="en-US" dirty="0"/>
              <a:t>Author, Book Title. © 2016, SAGE Publications.</a:t>
            </a:r>
          </a:p>
        </p:txBody>
      </p:sp>
    </p:spTree>
    <p:extLst>
      <p:ext uri="{BB962C8B-B14F-4D97-AF65-F5344CB8AC3E}">
        <p14:creationId xmlns:p14="http://schemas.microsoft.com/office/powerpoint/2010/main" val="558398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24000" y="1535113"/>
            <a:ext cx="3505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524000" y="2174875"/>
            <a:ext cx="3505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257800" y="1535113"/>
            <a:ext cx="3429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57800" y="2174875"/>
            <a:ext cx="3429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1524000" y="6356350"/>
            <a:ext cx="6400800" cy="365125"/>
          </a:xfrm>
        </p:spPr>
        <p:txBody>
          <a:bodyPr/>
          <a:lstStyle/>
          <a:p>
            <a:r>
              <a:rPr lang="en-US"/>
              <a:t>Author, Book Title. © 2016, SAGE Publications.</a:t>
            </a:r>
            <a:endParaRPr lang="en-US" dirty="0"/>
          </a:p>
        </p:txBody>
      </p:sp>
      <p:sp>
        <p:nvSpPr>
          <p:cNvPr id="9" name="Slide Number Placeholder 8"/>
          <p:cNvSpPr>
            <a:spLocks noGrp="1"/>
          </p:cNvSpPr>
          <p:nvPr>
            <p:ph type="sldNum" sz="quarter" idx="12"/>
          </p:nvPr>
        </p:nvSpPr>
        <p:spPr/>
        <p:txBody>
          <a:bodyPr/>
          <a:lstStyle/>
          <a:p>
            <a:fld id="{57791E2C-D482-4158-8F4A-4C0B35475140}" type="slidenum">
              <a:rPr lang="en-US" smtClean="0"/>
              <a:t>‹#›</a:t>
            </a:fld>
            <a:endParaRPr lang="en-US"/>
          </a:p>
        </p:txBody>
      </p:sp>
    </p:spTree>
    <p:extLst>
      <p:ext uri="{BB962C8B-B14F-4D97-AF65-F5344CB8AC3E}">
        <p14:creationId xmlns:p14="http://schemas.microsoft.com/office/powerpoint/2010/main" val="4070683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990600"/>
            <a:ext cx="8229600" cy="99060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57200" y="6356350"/>
            <a:ext cx="7696200" cy="365125"/>
          </a:xfrm>
        </p:spPr>
        <p:txBody>
          <a:bodyPr/>
          <a:lstStyle/>
          <a:p>
            <a:r>
              <a:rPr lang="en-US"/>
              <a:t>Author, Book Title. © 2016, SAGE Publications.</a:t>
            </a:r>
          </a:p>
        </p:txBody>
      </p:sp>
      <p:sp>
        <p:nvSpPr>
          <p:cNvPr id="6" name="Slide Number Placeholder 5"/>
          <p:cNvSpPr>
            <a:spLocks noGrp="1"/>
          </p:cNvSpPr>
          <p:nvPr>
            <p:ph type="sldNum" sz="quarter" idx="12"/>
          </p:nvPr>
        </p:nvSpPr>
        <p:spPr>
          <a:xfrm>
            <a:off x="8237988" y="6356350"/>
            <a:ext cx="448811" cy="365125"/>
          </a:xfrm>
        </p:spPr>
        <p:txBody>
          <a:bodyPr/>
          <a:lstStyle/>
          <a:p>
            <a:fld id="{57791E2C-D482-4158-8F4A-4C0B35475140}" type="slidenum">
              <a:rPr lang="en-US" smtClean="0"/>
              <a:t>‹#›</a:t>
            </a:fld>
            <a:endParaRPr lang="en-US"/>
          </a:p>
        </p:txBody>
      </p:sp>
    </p:spTree>
    <p:extLst>
      <p:ext uri="{BB962C8B-B14F-4D97-AF65-F5344CB8AC3E}">
        <p14:creationId xmlns:p14="http://schemas.microsoft.com/office/powerpoint/2010/main" val="1065265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3999" y="4406900"/>
            <a:ext cx="6970713"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523999" y="2906713"/>
            <a:ext cx="69707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1524000" y="6356350"/>
            <a:ext cx="6400800" cy="365125"/>
          </a:xfrm>
        </p:spPr>
        <p:txBody>
          <a:bodyPr/>
          <a:lstStyle/>
          <a:p>
            <a:r>
              <a:rPr lang="en-US"/>
              <a:t>Author, Book Title. © 2016, SAGE Publications.</a:t>
            </a:r>
            <a:endParaRPr lang="en-US" dirty="0"/>
          </a:p>
        </p:txBody>
      </p:sp>
      <p:sp>
        <p:nvSpPr>
          <p:cNvPr id="6" name="Slide Number Placeholder 5"/>
          <p:cNvSpPr>
            <a:spLocks noGrp="1"/>
          </p:cNvSpPr>
          <p:nvPr>
            <p:ph type="sldNum" sz="quarter" idx="12"/>
          </p:nvPr>
        </p:nvSpPr>
        <p:spPr/>
        <p:txBody>
          <a:bodyPr/>
          <a:lstStyle/>
          <a:p>
            <a:fld id="{57791E2C-D482-4158-8F4A-4C0B35475140}" type="slidenum">
              <a:rPr lang="en-US" smtClean="0"/>
              <a:t>‹#›</a:t>
            </a:fld>
            <a:endParaRPr lang="en-US"/>
          </a:p>
        </p:txBody>
      </p:sp>
    </p:spTree>
    <p:extLst>
      <p:ext uri="{BB962C8B-B14F-4D97-AF65-F5344CB8AC3E}">
        <p14:creationId xmlns:p14="http://schemas.microsoft.com/office/powerpoint/2010/main" val="4181453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24400" y="2057400"/>
            <a:ext cx="39624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457200" y="6356350"/>
            <a:ext cx="7467600" cy="365125"/>
          </a:xfrm>
        </p:spPr>
        <p:txBody>
          <a:bodyPr/>
          <a:lstStyle/>
          <a:p>
            <a:r>
              <a:rPr lang="en-US"/>
              <a:t>Author, Book Title. © 2016, SAGE Publications.</a:t>
            </a:r>
          </a:p>
        </p:txBody>
      </p:sp>
      <p:sp>
        <p:nvSpPr>
          <p:cNvPr id="7" name="Slide Number Placeholder 6"/>
          <p:cNvSpPr>
            <a:spLocks noGrp="1"/>
          </p:cNvSpPr>
          <p:nvPr>
            <p:ph type="sldNum" sz="quarter" idx="12"/>
          </p:nvPr>
        </p:nvSpPr>
        <p:spPr/>
        <p:txBody>
          <a:bodyPr/>
          <a:lstStyle/>
          <a:p>
            <a:fld id="{57791E2C-D482-4158-8F4A-4C0B35475140}" type="slidenum">
              <a:rPr lang="en-US" smtClean="0"/>
              <a:t>‹#›</a:t>
            </a:fld>
            <a:endParaRPr lang="en-US"/>
          </a:p>
        </p:txBody>
      </p:sp>
    </p:spTree>
    <p:extLst>
      <p:ext uri="{BB962C8B-B14F-4D97-AF65-F5344CB8AC3E}">
        <p14:creationId xmlns:p14="http://schemas.microsoft.com/office/powerpoint/2010/main" val="2269161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2057400"/>
            <a:ext cx="4038600" cy="792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971799"/>
            <a:ext cx="4038600" cy="3154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4400" y="2057400"/>
            <a:ext cx="3962400" cy="792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971800"/>
            <a:ext cx="3962400" cy="31543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457200" y="6356350"/>
            <a:ext cx="7467600" cy="365125"/>
          </a:xfrm>
        </p:spPr>
        <p:txBody>
          <a:bodyPr/>
          <a:lstStyle/>
          <a:p>
            <a:r>
              <a:rPr lang="en-US"/>
              <a:t>Author, Book Title. © 2016, SAGE Publications.</a:t>
            </a:r>
            <a:endParaRPr lang="en-US" dirty="0"/>
          </a:p>
        </p:txBody>
      </p:sp>
      <p:sp>
        <p:nvSpPr>
          <p:cNvPr id="9" name="Slide Number Placeholder 8"/>
          <p:cNvSpPr>
            <a:spLocks noGrp="1"/>
          </p:cNvSpPr>
          <p:nvPr>
            <p:ph type="sldNum" sz="quarter" idx="12"/>
          </p:nvPr>
        </p:nvSpPr>
        <p:spPr/>
        <p:txBody>
          <a:bodyPr/>
          <a:lstStyle/>
          <a:p>
            <a:fld id="{57791E2C-D482-4158-8F4A-4C0B35475140}" type="slidenum">
              <a:rPr lang="en-US" smtClean="0"/>
              <a:t>‹#›</a:t>
            </a:fld>
            <a:endParaRPr lang="en-US"/>
          </a:p>
        </p:txBody>
      </p:sp>
    </p:spTree>
    <p:extLst>
      <p:ext uri="{BB962C8B-B14F-4D97-AF65-F5344CB8AC3E}">
        <p14:creationId xmlns:p14="http://schemas.microsoft.com/office/powerpoint/2010/main" val="4070683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457200" y="6356350"/>
            <a:ext cx="7467600" cy="365125"/>
          </a:xfrm>
        </p:spPr>
        <p:txBody>
          <a:bodyPr/>
          <a:lstStyle/>
          <a:p>
            <a:r>
              <a:rPr lang="en-US"/>
              <a:t>Author, Book Title. © 2016, SAGE Publications.</a:t>
            </a:r>
            <a:endParaRPr lang="en-US" dirty="0"/>
          </a:p>
        </p:txBody>
      </p:sp>
      <p:sp>
        <p:nvSpPr>
          <p:cNvPr id="5" name="Slide Number Placeholder 4"/>
          <p:cNvSpPr>
            <a:spLocks noGrp="1"/>
          </p:cNvSpPr>
          <p:nvPr>
            <p:ph type="sldNum" sz="quarter" idx="12"/>
          </p:nvPr>
        </p:nvSpPr>
        <p:spPr/>
        <p:txBody>
          <a:bodyPr/>
          <a:lstStyle/>
          <a:p>
            <a:fld id="{57791E2C-D482-4158-8F4A-4C0B35475140}" type="slidenum">
              <a:rPr lang="en-US" smtClean="0"/>
              <a:t>‹#›</a:t>
            </a:fld>
            <a:endParaRPr lang="en-US"/>
          </a:p>
        </p:txBody>
      </p:sp>
    </p:spTree>
    <p:extLst>
      <p:ext uri="{BB962C8B-B14F-4D97-AF65-F5344CB8AC3E}">
        <p14:creationId xmlns:p14="http://schemas.microsoft.com/office/powerpoint/2010/main" val="2554862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57200" y="6356350"/>
            <a:ext cx="7467600" cy="365125"/>
          </a:xfrm>
        </p:spPr>
        <p:txBody>
          <a:bodyPr/>
          <a:lstStyle/>
          <a:p>
            <a:r>
              <a:rPr lang="en-US"/>
              <a:t>Author, Book Title. © 2016, SAGE Publications.</a:t>
            </a:r>
            <a:endParaRPr lang="en-US" dirty="0"/>
          </a:p>
        </p:txBody>
      </p:sp>
      <p:sp>
        <p:nvSpPr>
          <p:cNvPr id="4" name="Slide Number Placeholder 3"/>
          <p:cNvSpPr>
            <a:spLocks noGrp="1"/>
          </p:cNvSpPr>
          <p:nvPr>
            <p:ph type="sldNum" sz="quarter" idx="12"/>
          </p:nvPr>
        </p:nvSpPr>
        <p:spPr/>
        <p:txBody>
          <a:bodyPr/>
          <a:lstStyle/>
          <a:p>
            <a:fld id="{57791E2C-D482-4158-8F4A-4C0B35475140}" type="slidenum">
              <a:rPr lang="en-US" smtClean="0"/>
              <a:t>‹#›</a:t>
            </a:fld>
            <a:endParaRPr lang="en-US"/>
          </a:p>
        </p:txBody>
      </p:sp>
    </p:spTree>
    <p:extLst>
      <p:ext uri="{BB962C8B-B14F-4D97-AF65-F5344CB8AC3E}">
        <p14:creationId xmlns:p14="http://schemas.microsoft.com/office/powerpoint/2010/main" val="806849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0" y="273050"/>
            <a:ext cx="251460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495800" y="273050"/>
            <a:ext cx="419099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24000" y="1435100"/>
            <a:ext cx="25146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1524000" y="6356350"/>
            <a:ext cx="6400800" cy="365125"/>
          </a:xfrm>
        </p:spPr>
        <p:txBody>
          <a:bodyPr/>
          <a:lstStyle/>
          <a:p>
            <a:r>
              <a:rPr lang="en-US"/>
              <a:t>Author, Book Title. © 2016, SAGE Publications.</a:t>
            </a:r>
          </a:p>
        </p:txBody>
      </p:sp>
      <p:sp>
        <p:nvSpPr>
          <p:cNvPr id="7" name="Slide Number Placeholder 6"/>
          <p:cNvSpPr>
            <a:spLocks noGrp="1"/>
          </p:cNvSpPr>
          <p:nvPr>
            <p:ph type="sldNum" sz="quarter" idx="12"/>
          </p:nvPr>
        </p:nvSpPr>
        <p:spPr/>
        <p:txBody>
          <a:bodyPr/>
          <a:lstStyle/>
          <a:p>
            <a:fld id="{57791E2C-D482-4158-8F4A-4C0B35475140}" type="slidenum">
              <a:rPr lang="en-US" smtClean="0"/>
              <a:t>‹#›</a:t>
            </a:fld>
            <a:endParaRPr lang="en-US"/>
          </a:p>
        </p:txBody>
      </p:sp>
    </p:spTree>
    <p:extLst>
      <p:ext uri="{BB962C8B-B14F-4D97-AF65-F5344CB8AC3E}">
        <p14:creationId xmlns:p14="http://schemas.microsoft.com/office/powerpoint/2010/main" val="4282869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90800"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908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908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1828800" y="6356350"/>
            <a:ext cx="6096000" cy="365125"/>
          </a:xfrm>
        </p:spPr>
        <p:txBody>
          <a:bodyPr/>
          <a:lstStyle/>
          <a:p>
            <a:r>
              <a:rPr lang="en-US"/>
              <a:t>Author, Book Title. © 2016, SAGE Publications.</a:t>
            </a:r>
            <a:endParaRPr lang="en-US" dirty="0"/>
          </a:p>
        </p:txBody>
      </p:sp>
      <p:sp>
        <p:nvSpPr>
          <p:cNvPr id="7" name="Slide Number Placeholder 6"/>
          <p:cNvSpPr>
            <a:spLocks noGrp="1"/>
          </p:cNvSpPr>
          <p:nvPr>
            <p:ph type="sldNum" sz="quarter" idx="12"/>
          </p:nvPr>
        </p:nvSpPr>
        <p:spPr/>
        <p:txBody>
          <a:bodyPr/>
          <a:lstStyle/>
          <a:p>
            <a:fld id="{57791E2C-D482-4158-8F4A-4C0B35475140}" type="slidenum">
              <a:rPr lang="en-US" smtClean="0"/>
              <a:t>‹#›</a:t>
            </a:fld>
            <a:endParaRPr lang="en-US"/>
          </a:p>
        </p:txBody>
      </p:sp>
    </p:spTree>
    <p:extLst>
      <p:ext uri="{BB962C8B-B14F-4D97-AF65-F5344CB8AC3E}">
        <p14:creationId xmlns:p14="http://schemas.microsoft.com/office/powerpoint/2010/main" val="4040938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9906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057400"/>
            <a:ext cx="8229600" cy="4068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7200" y="6356350"/>
            <a:ext cx="7467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Author, Book Title. © 2016, SAGE Publications.</a:t>
            </a:r>
            <a:endParaRPr lang="en-US" dirty="0"/>
          </a:p>
        </p:txBody>
      </p:sp>
      <p:sp>
        <p:nvSpPr>
          <p:cNvPr id="6" name="Slide Number Placeholder 5"/>
          <p:cNvSpPr>
            <a:spLocks noGrp="1"/>
          </p:cNvSpPr>
          <p:nvPr>
            <p:ph type="sldNum" sz="quarter" idx="4"/>
          </p:nvPr>
        </p:nvSpPr>
        <p:spPr>
          <a:xfrm>
            <a:off x="8077200" y="6356350"/>
            <a:ext cx="609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791E2C-D482-4158-8F4A-4C0B35475140}" type="slidenum">
              <a:rPr lang="en-US" smtClean="0"/>
              <a:t>‹#›</a:t>
            </a:fld>
            <a:endParaRPr lang="en-US" dirty="0"/>
          </a:p>
        </p:txBody>
      </p:sp>
      <p:pic>
        <p:nvPicPr>
          <p:cNvPr id="1028"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1"/>
            <a:ext cx="9144000" cy="914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888632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53" r:id="rId11"/>
  </p:sldLayoutIdLst>
  <p:hf hdr="0" dt="0"/>
  <p:txStyles>
    <p:titleStyle>
      <a:lvl1pPr algn="ctr" defTabSz="914400"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normAutofit lnSpcReduction="10000"/>
          </a:bodyPr>
          <a:lstStyle/>
          <a:p>
            <a:r>
              <a:rPr lang="en-US" dirty="0"/>
              <a:t>Chapter 11: Qualitative Data Analysis</a:t>
            </a:r>
          </a:p>
        </p:txBody>
      </p:sp>
    </p:spTree>
    <p:extLst>
      <p:ext uri="{BB962C8B-B14F-4D97-AF65-F5344CB8AC3E}">
        <p14:creationId xmlns:p14="http://schemas.microsoft.com/office/powerpoint/2010/main" val="3555452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Computer-Assisted</a:t>
            </a:r>
            <a:br>
              <a:rPr lang="en-US" dirty="0"/>
            </a:br>
            <a:r>
              <a:rPr lang="en-US" dirty="0"/>
              <a:t>Qualitative Data Analysis:</a:t>
            </a:r>
          </a:p>
        </p:txBody>
      </p:sp>
      <p:sp>
        <p:nvSpPr>
          <p:cNvPr id="3" name="Content Placeholder 2"/>
          <p:cNvSpPr>
            <a:spLocks noGrp="1"/>
          </p:cNvSpPr>
          <p:nvPr>
            <p:ph idx="1"/>
          </p:nvPr>
        </p:nvSpPr>
        <p:spPr/>
        <p:txBody>
          <a:bodyPr/>
          <a:lstStyle/>
          <a:p>
            <a:r>
              <a:rPr lang="en-US" dirty="0"/>
              <a:t>Programs designed for qualitative data can speed up the analysis process, make it easier for researchers to experiment with different codes, test different hypothesis about relationships, and facilitate diagrams of merging theories and preparation of research reports. </a:t>
            </a:r>
          </a:p>
        </p:txBody>
      </p:sp>
      <p:sp>
        <p:nvSpPr>
          <p:cNvPr id="4" name="Footer Placeholder 3"/>
          <p:cNvSpPr>
            <a:spLocks noGrp="1"/>
          </p:cNvSpPr>
          <p:nvPr>
            <p:ph type="ftr" sz="quarter" idx="11"/>
          </p:nvPr>
        </p:nvSpPr>
        <p:spPr/>
        <p:txBody>
          <a:bodyPr/>
          <a:lstStyle/>
          <a:p>
            <a:r>
              <a:rPr lang="en-US"/>
              <a:t>Engel and Schutt, The Practice of Research in Social Work. © 2016, SAGE Publications.</a:t>
            </a:r>
            <a:endParaRPr lang="en-US" dirty="0"/>
          </a:p>
        </p:txBody>
      </p:sp>
      <p:sp>
        <p:nvSpPr>
          <p:cNvPr id="5" name="Slide Number Placeholder 4"/>
          <p:cNvSpPr>
            <a:spLocks noGrp="1"/>
          </p:cNvSpPr>
          <p:nvPr>
            <p:ph type="sldNum" sz="quarter" idx="12"/>
          </p:nvPr>
        </p:nvSpPr>
        <p:spPr/>
        <p:txBody>
          <a:bodyPr/>
          <a:lstStyle/>
          <a:p>
            <a:fld id="{57791E2C-D482-4158-8F4A-4C0B35475140}" type="slidenum">
              <a:rPr lang="en-US" smtClean="0"/>
              <a:pPr/>
              <a:t>10</a:t>
            </a:fld>
            <a:endParaRPr lang="en-US"/>
          </a:p>
        </p:txBody>
      </p:sp>
    </p:spTree>
    <p:extLst>
      <p:ext uri="{BB962C8B-B14F-4D97-AF65-F5344CB8AC3E}">
        <p14:creationId xmlns:p14="http://schemas.microsoft.com/office/powerpoint/2010/main" val="4266865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 for EBP</a:t>
            </a:r>
          </a:p>
        </p:txBody>
      </p:sp>
      <p:sp>
        <p:nvSpPr>
          <p:cNvPr id="3" name="Content Placeholder 2"/>
          <p:cNvSpPr>
            <a:spLocks noGrp="1"/>
          </p:cNvSpPr>
          <p:nvPr>
            <p:ph idx="1"/>
          </p:nvPr>
        </p:nvSpPr>
        <p:spPr>
          <a:xfrm>
            <a:off x="457200" y="2057400"/>
            <a:ext cx="8229600" cy="4343400"/>
          </a:xfrm>
        </p:spPr>
        <p:txBody>
          <a:bodyPr>
            <a:normAutofit/>
          </a:bodyPr>
          <a:lstStyle/>
          <a:p>
            <a:pPr marL="457200" lvl="1" indent="-457200">
              <a:spcBef>
                <a:spcPts val="0"/>
              </a:spcBef>
              <a:buFont typeface="Arial" panose="020B0604020202020204" pitchFamily="34" charset="0"/>
              <a:buChar char="•"/>
            </a:pPr>
            <a:r>
              <a:rPr lang="en-US" sz="3200" dirty="0"/>
              <a:t>Meta-synthesis: method used to analyze and integrate findings from qualitative studies; required aggregating findings from different qualitative studies and reinterpreting the data once in aggregate form.</a:t>
            </a:r>
          </a:p>
        </p:txBody>
      </p:sp>
      <p:sp>
        <p:nvSpPr>
          <p:cNvPr id="4" name="Footer Placeholder 3"/>
          <p:cNvSpPr>
            <a:spLocks noGrp="1"/>
          </p:cNvSpPr>
          <p:nvPr>
            <p:ph type="ftr" sz="quarter" idx="11"/>
          </p:nvPr>
        </p:nvSpPr>
        <p:spPr/>
        <p:txBody>
          <a:bodyPr/>
          <a:lstStyle/>
          <a:p>
            <a:r>
              <a:rPr lang="en-US"/>
              <a:t>Engel and Schutt, The Practice of Research in Social Work. © 2016, SAGE Publications.</a:t>
            </a:r>
            <a:endParaRPr lang="en-US" dirty="0"/>
          </a:p>
        </p:txBody>
      </p:sp>
      <p:sp>
        <p:nvSpPr>
          <p:cNvPr id="5" name="Slide Number Placeholder 4"/>
          <p:cNvSpPr>
            <a:spLocks noGrp="1"/>
          </p:cNvSpPr>
          <p:nvPr>
            <p:ph type="sldNum" sz="quarter" idx="12"/>
          </p:nvPr>
        </p:nvSpPr>
        <p:spPr/>
        <p:txBody>
          <a:bodyPr/>
          <a:lstStyle/>
          <a:p>
            <a:fld id="{57791E2C-D482-4158-8F4A-4C0B35475140}" type="slidenum">
              <a:rPr lang="en-US" smtClean="0"/>
              <a:pPr/>
              <a:t>11</a:t>
            </a:fld>
            <a:endParaRPr lang="en-US"/>
          </a:p>
        </p:txBody>
      </p:sp>
    </p:spTree>
    <p:extLst>
      <p:ext uri="{BB962C8B-B14F-4D97-AF65-F5344CB8AC3E}">
        <p14:creationId xmlns:p14="http://schemas.microsoft.com/office/powerpoint/2010/main" val="4279146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Qualitative Data Analysis</a:t>
            </a:r>
            <a:endParaRPr lang="en-US" dirty="0"/>
          </a:p>
        </p:txBody>
      </p:sp>
      <p:sp>
        <p:nvSpPr>
          <p:cNvPr id="6" name="Content Placeholder 5"/>
          <p:cNvSpPr>
            <a:spLocks noGrp="1"/>
          </p:cNvSpPr>
          <p:nvPr>
            <p:ph idx="1"/>
          </p:nvPr>
        </p:nvSpPr>
        <p:spPr>
          <a:xfrm>
            <a:off x="457200" y="1905000"/>
            <a:ext cx="8229600" cy="4572000"/>
          </a:xfrm>
        </p:spPr>
        <p:txBody>
          <a:bodyPr>
            <a:normAutofit/>
          </a:bodyPr>
          <a:lstStyle/>
          <a:p>
            <a:pPr>
              <a:spcBef>
                <a:spcPts val="0"/>
              </a:spcBef>
            </a:pPr>
            <a:r>
              <a:rPr lang="en-US" dirty="0"/>
              <a:t>Features of Qualitative Data Analysis</a:t>
            </a:r>
          </a:p>
          <a:p>
            <a:pPr>
              <a:spcBef>
                <a:spcPts val="0"/>
              </a:spcBef>
            </a:pPr>
            <a:r>
              <a:rPr lang="en-US" dirty="0"/>
              <a:t>Techniques of Qualitative Data Analysis</a:t>
            </a:r>
          </a:p>
          <a:p>
            <a:pPr>
              <a:spcBef>
                <a:spcPts val="0"/>
              </a:spcBef>
            </a:pPr>
            <a:r>
              <a:rPr lang="en-US" dirty="0"/>
              <a:t>Alternatives in Qualitative Data Analysis</a:t>
            </a:r>
          </a:p>
          <a:p>
            <a:pPr>
              <a:spcBef>
                <a:spcPts val="0"/>
              </a:spcBef>
            </a:pPr>
            <a:r>
              <a:rPr lang="en-US" dirty="0"/>
              <a:t>Content Analysis</a:t>
            </a:r>
          </a:p>
          <a:p>
            <a:pPr>
              <a:spcBef>
                <a:spcPts val="0"/>
              </a:spcBef>
            </a:pPr>
            <a:r>
              <a:rPr lang="en-US" dirty="0"/>
              <a:t>Computer-Assisted Qualitative Data Analysis</a:t>
            </a:r>
          </a:p>
        </p:txBody>
      </p:sp>
      <p:sp>
        <p:nvSpPr>
          <p:cNvPr id="4" name="Footer Placeholder 3"/>
          <p:cNvSpPr>
            <a:spLocks noGrp="1"/>
          </p:cNvSpPr>
          <p:nvPr>
            <p:ph type="ftr" sz="quarter" idx="11"/>
          </p:nvPr>
        </p:nvSpPr>
        <p:spPr/>
        <p:txBody>
          <a:bodyPr/>
          <a:lstStyle/>
          <a:p>
            <a:r>
              <a:rPr lang="en-US"/>
              <a:t>Engel and Schutt, The Practice of Research in Social Work. © 2016, SAGE Publications.</a:t>
            </a:r>
            <a:endParaRPr lang="en-US" dirty="0"/>
          </a:p>
        </p:txBody>
      </p:sp>
      <p:sp>
        <p:nvSpPr>
          <p:cNvPr id="5" name="Slide Number Placeholder 4"/>
          <p:cNvSpPr>
            <a:spLocks noGrp="1"/>
          </p:cNvSpPr>
          <p:nvPr>
            <p:ph type="sldNum" sz="quarter" idx="12"/>
          </p:nvPr>
        </p:nvSpPr>
        <p:spPr/>
        <p:txBody>
          <a:bodyPr/>
          <a:lstStyle/>
          <a:p>
            <a:fld id="{57791E2C-D482-4158-8F4A-4C0B35475140}" type="slidenum">
              <a:rPr lang="en-US" smtClean="0"/>
              <a:pPr/>
              <a:t>2</a:t>
            </a:fld>
            <a:endParaRPr lang="en-US"/>
          </a:p>
        </p:txBody>
      </p:sp>
    </p:spTree>
    <p:extLst>
      <p:ext uri="{BB962C8B-B14F-4D97-AF65-F5344CB8AC3E}">
        <p14:creationId xmlns:p14="http://schemas.microsoft.com/office/powerpoint/2010/main" val="3100090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Features of Qualitative Data Analysis</a:t>
            </a:r>
          </a:p>
        </p:txBody>
      </p:sp>
      <p:sp>
        <p:nvSpPr>
          <p:cNvPr id="6" name="Content Placeholder 5"/>
          <p:cNvSpPr>
            <a:spLocks noGrp="1"/>
          </p:cNvSpPr>
          <p:nvPr>
            <p:ph idx="1"/>
          </p:nvPr>
        </p:nvSpPr>
        <p:spPr>
          <a:xfrm>
            <a:off x="457200" y="2057400"/>
            <a:ext cx="8229600" cy="4267200"/>
          </a:xfrm>
        </p:spPr>
        <p:txBody>
          <a:bodyPr>
            <a:noAutofit/>
          </a:bodyPr>
          <a:lstStyle/>
          <a:p>
            <a:r>
              <a:rPr lang="en-US" dirty="0"/>
              <a:t>Text most often analyzed is transcripts of interviews or notes from observation, but can also be pictures or images</a:t>
            </a:r>
          </a:p>
          <a:p>
            <a:r>
              <a:rPr lang="en-US" dirty="0"/>
              <a:t>Progressive Focusing: </a:t>
            </a:r>
          </a:p>
          <a:p>
            <a:pPr lvl="1"/>
            <a:r>
              <a:rPr lang="en-US" sz="2000" dirty="0"/>
              <a:t>The process by which qualitative analysts interact with the data and gradually refine their focus.</a:t>
            </a:r>
          </a:p>
          <a:p>
            <a:r>
              <a:rPr lang="en-US" dirty="0"/>
              <a:t>Qual vs Quant Data Analysis</a:t>
            </a:r>
          </a:p>
          <a:p>
            <a:pPr lvl="1"/>
            <a:r>
              <a:rPr lang="en-US" sz="2000" dirty="0"/>
              <a:t>Focus on meanings, depth and detail, sensitivity to context</a:t>
            </a:r>
          </a:p>
        </p:txBody>
      </p:sp>
      <p:sp>
        <p:nvSpPr>
          <p:cNvPr id="4" name="Footer Placeholder 3"/>
          <p:cNvSpPr>
            <a:spLocks noGrp="1"/>
          </p:cNvSpPr>
          <p:nvPr>
            <p:ph type="ftr" sz="quarter" idx="11"/>
          </p:nvPr>
        </p:nvSpPr>
        <p:spPr/>
        <p:txBody>
          <a:bodyPr/>
          <a:lstStyle/>
          <a:p>
            <a:r>
              <a:rPr lang="en-US"/>
              <a:t>Engel and Schutt, The Practice of Research in Social Work. © 2016, SAGE Publications.</a:t>
            </a:r>
            <a:endParaRPr lang="en-US" dirty="0"/>
          </a:p>
        </p:txBody>
      </p:sp>
      <p:sp>
        <p:nvSpPr>
          <p:cNvPr id="5" name="Slide Number Placeholder 4"/>
          <p:cNvSpPr>
            <a:spLocks noGrp="1"/>
          </p:cNvSpPr>
          <p:nvPr>
            <p:ph type="sldNum" sz="quarter" idx="12"/>
          </p:nvPr>
        </p:nvSpPr>
        <p:spPr/>
        <p:txBody>
          <a:bodyPr/>
          <a:lstStyle/>
          <a:p>
            <a:fld id="{57791E2C-D482-4158-8F4A-4C0B35475140}" type="slidenum">
              <a:rPr lang="en-US" smtClean="0"/>
              <a:pPr/>
              <a:t>3</a:t>
            </a:fld>
            <a:endParaRPr lang="en-US"/>
          </a:p>
        </p:txBody>
      </p:sp>
    </p:spTree>
    <p:extLst>
      <p:ext uri="{BB962C8B-B14F-4D97-AF65-F5344CB8AC3E}">
        <p14:creationId xmlns:p14="http://schemas.microsoft.com/office/powerpoint/2010/main" val="2457228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Techniques of Qualitative Data Analysis</a:t>
            </a:r>
          </a:p>
        </p:txBody>
      </p:sp>
      <p:sp>
        <p:nvSpPr>
          <p:cNvPr id="6" name="Content Placeholder 5"/>
          <p:cNvSpPr>
            <a:spLocks noGrp="1"/>
          </p:cNvSpPr>
          <p:nvPr>
            <p:ph idx="1"/>
          </p:nvPr>
        </p:nvSpPr>
        <p:spPr/>
        <p:txBody>
          <a:bodyPr/>
          <a:lstStyle/>
          <a:p>
            <a:r>
              <a:rPr lang="en-US" dirty="0"/>
              <a:t>Documentation</a:t>
            </a:r>
          </a:p>
          <a:p>
            <a:r>
              <a:rPr lang="en-US" dirty="0"/>
              <a:t>Conceptualization</a:t>
            </a:r>
          </a:p>
          <a:p>
            <a:r>
              <a:rPr lang="en-US" dirty="0"/>
              <a:t>Examining and Displaying Relationships</a:t>
            </a:r>
          </a:p>
          <a:p>
            <a:r>
              <a:rPr lang="en-US" dirty="0"/>
              <a:t>Corroboration and Legitimization of Conclusions</a:t>
            </a:r>
          </a:p>
          <a:p>
            <a:r>
              <a:rPr lang="en-US" dirty="0"/>
              <a:t>Reflection on the Researcher’s Role</a:t>
            </a:r>
          </a:p>
        </p:txBody>
      </p:sp>
      <p:sp>
        <p:nvSpPr>
          <p:cNvPr id="4" name="Footer Placeholder 3"/>
          <p:cNvSpPr>
            <a:spLocks noGrp="1"/>
          </p:cNvSpPr>
          <p:nvPr>
            <p:ph type="ftr" sz="quarter" idx="11"/>
          </p:nvPr>
        </p:nvSpPr>
        <p:spPr/>
        <p:txBody>
          <a:bodyPr/>
          <a:lstStyle/>
          <a:p>
            <a:r>
              <a:rPr lang="en-US"/>
              <a:t>Engel and Schutt, The Practice of Research in Social Work. © 2016, SAGE Publications.</a:t>
            </a:r>
            <a:endParaRPr lang="en-US" dirty="0"/>
          </a:p>
        </p:txBody>
      </p:sp>
      <p:sp>
        <p:nvSpPr>
          <p:cNvPr id="5" name="Slide Number Placeholder 4"/>
          <p:cNvSpPr>
            <a:spLocks noGrp="1"/>
          </p:cNvSpPr>
          <p:nvPr>
            <p:ph type="sldNum" sz="quarter" idx="12"/>
          </p:nvPr>
        </p:nvSpPr>
        <p:spPr/>
        <p:txBody>
          <a:bodyPr/>
          <a:lstStyle/>
          <a:p>
            <a:fld id="{57791E2C-D482-4158-8F4A-4C0B35475140}" type="slidenum">
              <a:rPr lang="en-US" smtClean="0"/>
              <a:pPr/>
              <a:t>4</a:t>
            </a:fld>
            <a:endParaRPr lang="en-US"/>
          </a:p>
        </p:txBody>
      </p:sp>
    </p:spTree>
    <p:extLst>
      <p:ext uri="{BB962C8B-B14F-4D97-AF65-F5344CB8AC3E}">
        <p14:creationId xmlns:p14="http://schemas.microsoft.com/office/powerpoint/2010/main" val="2193895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a:t>Documentation &amp; Conceptualization, Categorization, Condensation (CCC)</a:t>
            </a:r>
          </a:p>
        </p:txBody>
      </p:sp>
      <p:sp>
        <p:nvSpPr>
          <p:cNvPr id="6" name="Content Placeholder 5"/>
          <p:cNvSpPr>
            <a:spLocks noGrp="1"/>
          </p:cNvSpPr>
          <p:nvPr>
            <p:ph idx="1"/>
          </p:nvPr>
        </p:nvSpPr>
        <p:spPr/>
        <p:txBody>
          <a:bodyPr>
            <a:normAutofit lnSpcReduction="10000"/>
          </a:bodyPr>
          <a:lstStyle/>
          <a:p>
            <a:r>
              <a:rPr lang="en-US" b="1" dirty="0"/>
              <a:t>Documentation</a:t>
            </a:r>
            <a:r>
              <a:rPr lang="en-US" dirty="0"/>
              <a:t>: listing and saving all of the various contacts, interviews, written documents, and other records collected during research. </a:t>
            </a:r>
          </a:p>
          <a:p>
            <a:r>
              <a:rPr lang="en-US" b="1" dirty="0"/>
              <a:t>CCC</a:t>
            </a:r>
            <a:r>
              <a:rPr lang="en-US" dirty="0"/>
              <a:t>: the process of identifying and refining important conceptions in an iterative sequence. </a:t>
            </a:r>
          </a:p>
          <a:p>
            <a:pPr lvl="1"/>
            <a:r>
              <a:rPr lang="en-US" sz="2200" dirty="0"/>
              <a:t>A matrix (well-designed chart) can facilitate the coding and categorization process. </a:t>
            </a:r>
          </a:p>
          <a:p>
            <a:endParaRPr lang="en-US" dirty="0"/>
          </a:p>
        </p:txBody>
      </p:sp>
      <p:sp>
        <p:nvSpPr>
          <p:cNvPr id="4" name="Footer Placeholder 3"/>
          <p:cNvSpPr>
            <a:spLocks noGrp="1"/>
          </p:cNvSpPr>
          <p:nvPr>
            <p:ph type="ftr" sz="quarter" idx="11"/>
          </p:nvPr>
        </p:nvSpPr>
        <p:spPr/>
        <p:txBody>
          <a:bodyPr/>
          <a:lstStyle/>
          <a:p>
            <a:r>
              <a:rPr lang="en-US"/>
              <a:t>Engel and Schutt, The Practice of Research in Social Work. © 2016, SAGE Publications.</a:t>
            </a:r>
            <a:endParaRPr lang="en-US" dirty="0"/>
          </a:p>
        </p:txBody>
      </p:sp>
      <p:sp>
        <p:nvSpPr>
          <p:cNvPr id="5" name="Slide Number Placeholder 4"/>
          <p:cNvSpPr>
            <a:spLocks noGrp="1"/>
          </p:cNvSpPr>
          <p:nvPr>
            <p:ph type="sldNum" sz="quarter" idx="12"/>
          </p:nvPr>
        </p:nvSpPr>
        <p:spPr/>
        <p:txBody>
          <a:bodyPr/>
          <a:lstStyle/>
          <a:p>
            <a:fld id="{57791E2C-D482-4158-8F4A-4C0B35475140}" type="slidenum">
              <a:rPr lang="en-US" smtClean="0"/>
              <a:pPr/>
              <a:t>5</a:t>
            </a:fld>
            <a:endParaRPr lang="en-US"/>
          </a:p>
        </p:txBody>
      </p:sp>
    </p:spTree>
    <p:extLst>
      <p:ext uri="{BB962C8B-B14F-4D97-AF65-F5344CB8AC3E}">
        <p14:creationId xmlns:p14="http://schemas.microsoft.com/office/powerpoint/2010/main" val="351807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Examining and Displaying Relationships:</a:t>
            </a:r>
          </a:p>
        </p:txBody>
      </p:sp>
      <p:sp>
        <p:nvSpPr>
          <p:cNvPr id="6" name="Content Placeholder 5"/>
          <p:cNvSpPr>
            <a:spLocks noGrp="1"/>
          </p:cNvSpPr>
          <p:nvPr>
            <p:ph idx="1"/>
          </p:nvPr>
        </p:nvSpPr>
        <p:spPr/>
        <p:txBody>
          <a:bodyPr/>
          <a:lstStyle/>
          <a:p>
            <a:r>
              <a:rPr lang="en-US" dirty="0"/>
              <a:t>Center of the analytic process, allowing the researcher to move from simple description of the people and settings to explanations of why things happened as they did with those people in that setting. </a:t>
            </a:r>
          </a:p>
        </p:txBody>
      </p:sp>
      <p:sp>
        <p:nvSpPr>
          <p:cNvPr id="4" name="Footer Placeholder 3"/>
          <p:cNvSpPr>
            <a:spLocks noGrp="1"/>
          </p:cNvSpPr>
          <p:nvPr>
            <p:ph type="ftr" sz="quarter" idx="11"/>
          </p:nvPr>
        </p:nvSpPr>
        <p:spPr/>
        <p:txBody>
          <a:bodyPr/>
          <a:lstStyle/>
          <a:p>
            <a:r>
              <a:rPr lang="en-US"/>
              <a:t>Engel and Schutt, The Practice of Research in Social Work. © 2016, SAGE Publications.</a:t>
            </a:r>
            <a:endParaRPr lang="en-US" dirty="0"/>
          </a:p>
        </p:txBody>
      </p:sp>
      <p:sp>
        <p:nvSpPr>
          <p:cNvPr id="5" name="Slide Number Placeholder 4"/>
          <p:cNvSpPr>
            <a:spLocks noGrp="1"/>
          </p:cNvSpPr>
          <p:nvPr>
            <p:ph type="sldNum" sz="quarter" idx="12"/>
          </p:nvPr>
        </p:nvSpPr>
        <p:spPr/>
        <p:txBody>
          <a:bodyPr/>
          <a:lstStyle/>
          <a:p>
            <a:fld id="{57791E2C-D482-4158-8F4A-4C0B35475140}" type="slidenum">
              <a:rPr lang="en-US" smtClean="0"/>
              <a:pPr/>
              <a:t>6</a:t>
            </a:fld>
            <a:endParaRPr lang="en-US"/>
          </a:p>
        </p:txBody>
      </p:sp>
    </p:spTree>
    <p:extLst>
      <p:ext uri="{BB962C8B-B14F-4D97-AF65-F5344CB8AC3E}">
        <p14:creationId xmlns:p14="http://schemas.microsoft.com/office/powerpoint/2010/main" val="1174422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Corroboration and</a:t>
            </a:r>
            <a:br>
              <a:rPr lang="en-US" dirty="0"/>
            </a:br>
            <a:r>
              <a:rPr lang="en-US" dirty="0"/>
              <a:t>Legitimization of Conclusions</a:t>
            </a:r>
          </a:p>
        </p:txBody>
      </p:sp>
      <p:sp>
        <p:nvSpPr>
          <p:cNvPr id="3" name="Content Placeholder 2"/>
          <p:cNvSpPr>
            <a:spLocks noGrp="1"/>
          </p:cNvSpPr>
          <p:nvPr>
            <p:ph sz="half" idx="1"/>
          </p:nvPr>
        </p:nvSpPr>
        <p:spPr/>
        <p:txBody>
          <a:bodyPr>
            <a:normAutofit fontScale="77500" lnSpcReduction="20000"/>
          </a:bodyPr>
          <a:lstStyle/>
          <a:p>
            <a:r>
              <a:rPr lang="en-US" b="1" dirty="0"/>
              <a:t>Peer debriefing</a:t>
            </a:r>
            <a:r>
              <a:rPr lang="en-US" dirty="0"/>
              <a:t>: involves discussions about the researcher’s perspectives and analysis as an opportunity for an objective second part to give feedback or ideas about the research.</a:t>
            </a:r>
          </a:p>
          <a:p>
            <a:r>
              <a:rPr lang="en-US" b="1" dirty="0"/>
              <a:t>Member Checking</a:t>
            </a:r>
            <a:r>
              <a:rPr lang="en-US" dirty="0"/>
              <a:t>: going back to participants and seeking their input about the interviews, findings, and interpretations.</a:t>
            </a:r>
          </a:p>
        </p:txBody>
      </p:sp>
      <p:sp>
        <p:nvSpPr>
          <p:cNvPr id="6" name="Content Placeholder 5">
            <a:extLst>
              <a:ext uri="{FF2B5EF4-FFF2-40B4-BE49-F238E27FC236}">
                <a16:creationId xmlns:a16="http://schemas.microsoft.com/office/drawing/2014/main" id="{A56EFC8E-2C32-FB4B-9AF7-95467B92984C}"/>
              </a:ext>
            </a:extLst>
          </p:cNvPr>
          <p:cNvSpPr>
            <a:spLocks noGrp="1"/>
          </p:cNvSpPr>
          <p:nvPr>
            <p:ph sz="half" idx="2"/>
          </p:nvPr>
        </p:nvSpPr>
        <p:spPr/>
        <p:txBody>
          <a:bodyPr>
            <a:normAutofit fontScale="77500" lnSpcReduction="20000"/>
          </a:bodyPr>
          <a:lstStyle/>
          <a:p>
            <a:r>
              <a:rPr lang="en-US" b="1" dirty="0"/>
              <a:t>Triangulation</a:t>
            </a:r>
            <a:r>
              <a:rPr lang="en-US" dirty="0"/>
              <a:t>: coming at different aspects of the research from different perspectives with the idea that multiple sources coming to similar conclusions add to the legitimacy of the findings.</a:t>
            </a:r>
          </a:p>
        </p:txBody>
      </p:sp>
      <p:sp>
        <p:nvSpPr>
          <p:cNvPr id="4" name="Footer Placeholder 3"/>
          <p:cNvSpPr>
            <a:spLocks noGrp="1"/>
          </p:cNvSpPr>
          <p:nvPr>
            <p:ph type="ftr" sz="quarter" idx="11"/>
          </p:nvPr>
        </p:nvSpPr>
        <p:spPr/>
        <p:txBody>
          <a:bodyPr/>
          <a:lstStyle/>
          <a:p>
            <a:r>
              <a:rPr lang="en-US"/>
              <a:t>Engel and Schutt, The Practice of Research in Social Work. © 2016, SAGE Publications.</a:t>
            </a:r>
            <a:endParaRPr lang="en-US" dirty="0"/>
          </a:p>
        </p:txBody>
      </p:sp>
      <p:sp>
        <p:nvSpPr>
          <p:cNvPr id="5" name="Slide Number Placeholder 4"/>
          <p:cNvSpPr>
            <a:spLocks noGrp="1"/>
          </p:cNvSpPr>
          <p:nvPr>
            <p:ph type="sldNum" sz="quarter" idx="12"/>
          </p:nvPr>
        </p:nvSpPr>
        <p:spPr/>
        <p:txBody>
          <a:bodyPr/>
          <a:lstStyle/>
          <a:p>
            <a:fld id="{57791E2C-D482-4158-8F4A-4C0B35475140}" type="slidenum">
              <a:rPr lang="en-US" smtClean="0"/>
              <a:pPr/>
              <a:t>7</a:t>
            </a:fld>
            <a:endParaRPr lang="en-US"/>
          </a:p>
        </p:txBody>
      </p:sp>
    </p:spTree>
    <p:extLst>
      <p:ext uri="{BB962C8B-B14F-4D97-AF65-F5344CB8AC3E}">
        <p14:creationId xmlns:p14="http://schemas.microsoft.com/office/powerpoint/2010/main" val="3596301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a:t>Reflection on the Researcher’s Role</a:t>
            </a:r>
          </a:p>
        </p:txBody>
      </p:sp>
      <p:sp>
        <p:nvSpPr>
          <p:cNvPr id="3" name="Content Placeholder 2"/>
          <p:cNvSpPr>
            <a:spLocks noGrp="1"/>
          </p:cNvSpPr>
          <p:nvPr>
            <p:ph idx="1"/>
          </p:nvPr>
        </p:nvSpPr>
        <p:spPr/>
        <p:txBody>
          <a:bodyPr/>
          <a:lstStyle/>
          <a:p>
            <a:r>
              <a:rPr lang="en-US" dirty="0"/>
              <a:t>Given that qualitative methods are driven by much more specialized methods for each case, it is necessary for the researcher to spend ample time reflecting on how they affected the research itself as there are not the traditional mores of objectivity to cling to when facing critique. </a:t>
            </a:r>
          </a:p>
        </p:txBody>
      </p:sp>
      <p:sp>
        <p:nvSpPr>
          <p:cNvPr id="4" name="Footer Placeholder 3"/>
          <p:cNvSpPr>
            <a:spLocks noGrp="1"/>
          </p:cNvSpPr>
          <p:nvPr>
            <p:ph type="ftr" sz="quarter" idx="11"/>
          </p:nvPr>
        </p:nvSpPr>
        <p:spPr/>
        <p:txBody>
          <a:bodyPr/>
          <a:lstStyle/>
          <a:p>
            <a:r>
              <a:rPr lang="en-US"/>
              <a:t>Engel and Schutt, The Practice of Research in Social Work. © 2016, SAGE Publications.</a:t>
            </a:r>
            <a:endParaRPr lang="en-US" dirty="0"/>
          </a:p>
        </p:txBody>
      </p:sp>
      <p:sp>
        <p:nvSpPr>
          <p:cNvPr id="5" name="Slide Number Placeholder 4"/>
          <p:cNvSpPr>
            <a:spLocks noGrp="1"/>
          </p:cNvSpPr>
          <p:nvPr>
            <p:ph type="sldNum" sz="quarter" idx="12"/>
          </p:nvPr>
        </p:nvSpPr>
        <p:spPr/>
        <p:txBody>
          <a:bodyPr/>
          <a:lstStyle/>
          <a:p>
            <a:fld id="{57791E2C-D482-4158-8F4A-4C0B35475140}" type="slidenum">
              <a:rPr lang="en-US" smtClean="0"/>
              <a:pPr/>
              <a:t>8</a:t>
            </a:fld>
            <a:endParaRPr lang="en-US"/>
          </a:p>
        </p:txBody>
      </p:sp>
    </p:spTree>
    <p:extLst>
      <p:ext uri="{BB962C8B-B14F-4D97-AF65-F5344CB8AC3E}">
        <p14:creationId xmlns:p14="http://schemas.microsoft.com/office/powerpoint/2010/main" val="1691196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Content Analysis</a:t>
            </a:r>
            <a:endParaRPr lang="en-US" dirty="0"/>
          </a:p>
        </p:txBody>
      </p:sp>
      <p:sp>
        <p:nvSpPr>
          <p:cNvPr id="3" name="Content Placeholder 2"/>
          <p:cNvSpPr>
            <a:spLocks noGrp="1"/>
          </p:cNvSpPr>
          <p:nvPr>
            <p:ph sz="half" idx="1"/>
          </p:nvPr>
        </p:nvSpPr>
        <p:spPr/>
        <p:txBody>
          <a:bodyPr>
            <a:normAutofit fontScale="55000" lnSpcReduction="20000"/>
          </a:bodyPr>
          <a:lstStyle/>
          <a:p>
            <a:r>
              <a:rPr lang="en-US" sz="4100" dirty="0"/>
              <a:t>Definition: method for systematically analyzing and making inferences from text.</a:t>
            </a:r>
          </a:p>
          <a:p>
            <a:r>
              <a:rPr lang="en-US" sz="4100" dirty="0"/>
              <a:t>Content analysis can include newspapers, journal articles, court decisions, books, videotapes, agency documents…</a:t>
            </a:r>
          </a:p>
          <a:p>
            <a:endParaRPr lang="en-US" dirty="0"/>
          </a:p>
        </p:txBody>
      </p:sp>
      <p:sp>
        <p:nvSpPr>
          <p:cNvPr id="6" name="Content Placeholder 5">
            <a:extLst>
              <a:ext uri="{FF2B5EF4-FFF2-40B4-BE49-F238E27FC236}">
                <a16:creationId xmlns:a16="http://schemas.microsoft.com/office/drawing/2014/main" id="{CA378102-8C1A-AF41-8EC6-7E3760AD6D6E}"/>
              </a:ext>
            </a:extLst>
          </p:cNvPr>
          <p:cNvSpPr>
            <a:spLocks noGrp="1"/>
          </p:cNvSpPr>
          <p:nvPr>
            <p:ph sz="half" idx="2"/>
          </p:nvPr>
        </p:nvSpPr>
        <p:spPr/>
        <p:txBody>
          <a:bodyPr>
            <a:normAutofit fontScale="55000" lnSpcReduction="20000"/>
          </a:bodyPr>
          <a:lstStyle/>
          <a:p>
            <a:pPr marL="457200" lvl="1" indent="0">
              <a:buNone/>
            </a:pPr>
            <a:r>
              <a:rPr lang="en-US" sz="3600" dirty="0"/>
              <a:t>1. Identify a population of documents or other textual sources for study</a:t>
            </a:r>
          </a:p>
          <a:p>
            <a:pPr marL="457200" lvl="1" indent="0">
              <a:buNone/>
            </a:pPr>
            <a:r>
              <a:rPr lang="en-US" sz="3600" dirty="0"/>
              <a:t>2. Determine the units of analysis</a:t>
            </a:r>
          </a:p>
          <a:p>
            <a:pPr marL="457200" lvl="1" indent="0">
              <a:buNone/>
            </a:pPr>
            <a:r>
              <a:rPr lang="en-US" sz="3600" dirty="0"/>
              <a:t>3. Select a sample from the population</a:t>
            </a:r>
          </a:p>
          <a:p>
            <a:pPr marL="457200" lvl="1" indent="0">
              <a:buNone/>
            </a:pPr>
            <a:r>
              <a:rPr lang="en-US" sz="3600" dirty="0"/>
              <a:t>4. Design coding procedures for the variables to be measured</a:t>
            </a:r>
          </a:p>
          <a:p>
            <a:pPr marL="457200" lvl="1" indent="0">
              <a:buNone/>
            </a:pPr>
            <a:r>
              <a:rPr lang="en-US" sz="3600" dirty="0"/>
              <a:t>5. Test and refine the coding procedures.</a:t>
            </a:r>
          </a:p>
          <a:p>
            <a:pPr marL="457200" lvl="1" indent="0">
              <a:buNone/>
            </a:pPr>
            <a:r>
              <a:rPr lang="en-US" sz="3600" dirty="0"/>
              <a:t>6. Base statistical analyses on counting occurrences of words, themes, or phrases</a:t>
            </a:r>
          </a:p>
        </p:txBody>
      </p:sp>
      <p:sp>
        <p:nvSpPr>
          <p:cNvPr id="4" name="Footer Placeholder 3"/>
          <p:cNvSpPr>
            <a:spLocks noGrp="1"/>
          </p:cNvSpPr>
          <p:nvPr>
            <p:ph type="ftr" sz="quarter" idx="11"/>
          </p:nvPr>
        </p:nvSpPr>
        <p:spPr/>
        <p:txBody>
          <a:bodyPr/>
          <a:lstStyle/>
          <a:p>
            <a:r>
              <a:rPr lang="en-US"/>
              <a:t>Engel and Schutt, The Practice of Research in Social Work. © 2016, SAGE Publications.</a:t>
            </a:r>
            <a:endParaRPr lang="en-US" dirty="0"/>
          </a:p>
        </p:txBody>
      </p:sp>
      <p:sp>
        <p:nvSpPr>
          <p:cNvPr id="5" name="Slide Number Placeholder 4"/>
          <p:cNvSpPr>
            <a:spLocks noGrp="1"/>
          </p:cNvSpPr>
          <p:nvPr>
            <p:ph type="sldNum" sz="quarter" idx="12"/>
          </p:nvPr>
        </p:nvSpPr>
        <p:spPr/>
        <p:txBody>
          <a:bodyPr/>
          <a:lstStyle/>
          <a:p>
            <a:fld id="{57791E2C-D482-4158-8F4A-4C0B35475140}" type="slidenum">
              <a:rPr lang="en-US" smtClean="0"/>
              <a:pPr/>
              <a:t>9</a:t>
            </a:fld>
            <a:endParaRPr lang="en-US"/>
          </a:p>
        </p:txBody>
      </p:sp>
    </p:spTree>
    <p:extLst>
      <p:ext uri="{BB962C8B-B14F-4D97-AF65-F5344CB8AC3E}">
        <p14:creationId xmlns:p14="http://schemas.microsoft.com/office/powerpoint/2010/main" val="3448671451"/>
      </p:ext>
    </p:extLst>
  </p:cSld>
  <p:clrMapOvr>
    <a:masterClrMapping/>
  </p:clrMapOvr>
</p:sld>
</file>

<file path=ppt/theme/theme1.xml><?xml version="1.0" encoding="utf-8"?>
<a:theme xmlns:a="http://schemas.openxmlformats.org/drawingml/2006/main" name="Engel PP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AE4E978CEFA94B8DA9D30DFCF1B51B" ma:contentTypeVersion="0" ma:contentTypeDescription="Create a new document." ma:contentTypeScope="" ma:versionID="9718d60a61096b6abcfb64ec4f1820a4">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15477C-0F36-4E5D-9D4F-8FA6E113AF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00C6A26A-9AF9-4B76-9385-D0354396B92D}">
  <ds:schemaRefs>
    <ds:schemaRef ds:uri="http://schemas.microsoft.com/office/2006/metadata/properties"/>
  </ds:schemaRefs>
</ds:datastoreItem>
</file>

<file path=customXml/itemProps3.xml><?xml version="1.0" encoding="utf-8"?>
<ds:datastoreItem xmlns:ds="http://schemas.openxmlformats.org/officeDocument/2006/customXml" ds:itemID="{1ECFE4D1-8534-49AA-A248-B24E4B9095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Engel PPT Theme</Template>
  <TotalTime>21138</TotalTime>
  <Words>716</Words>
  <Application>Microsoft Macintosh PowerPoint</Application>
  <PresentationFormat>On-screen Show (4:3)</PresentationFormat>
  <Paragraphs>64</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Engel PPT Theme</vt:lpstr>
      <vt:lpstr>PowerPoint Presentation</vt:lpstr>
      <vt:lpstr>Qualitative Data Analysis</vt:lpstr>
      <vt:lpstr>Features of Qualitative Data Analysis</vt:lpstr>
      <vt:lpstr>Techniques of Qualitative Data Analysis</vt:lpstr>
      <vt:lpstr>Documentation &amp; Conceptualization, Categorization, Condensation (CCC)</vt:lpstr>
      <vt:lpstr>Examining and Displaying Relationships:</vt:lpstr>
      <vt:lpstr>Corroboration and Legitimization of Conclusions</vt:lpstr>
      <vt:lpstr>Reflection on the Researcher’s Role</vt:lpstr>
      <vt:lpstr>Content Analysis</vt:lpstr>
      <vt:lpstr>Computer-Assisted Qualitative Data Analysis:</vt:lpstr>
      <vt:lpstr>Implications for EBP</vt:lpstr>
    </vt:vector>
  </TitlesOfParts>
  <Company>Sage Publications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Bierach, Katie</dc:creator>
  <cp:lastModifiedBy>Lauren Montemuro</cp:lastModifiedBy>
  <cp:revision>101</cp:revision>
  <dcterms:created xsi:type="dcterms:W3CDTF">2015-04-30T00:02:08Z</dcterms:created>
  <dcterms:modified xsi:type="dcterms:W3CDTF">2021-06-02T20:02:06Z</dcterms:modified>
</cp:coreProperties>
</file>