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6" r:id="rId8"/>
    <p:sldId id="262" r:id="rId9"/>
    <p:sldId id="268" r:id="rId10"/>
    <p:sldId id="269" r:id="rId11"/>
    <p:sldId id="277" r:id="rId12"/>
    <p:sldId id="278" r:id="rId13"/>
    <p:sldId id="271" r:id="rId14"/>
    <p:sldId id="264" r:id="rId15"/>
    <p:sldId id="272" r:id="rId16"/>
    <p:sldId id="276"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3" autoAdjust="0"/>
    <p:restoredTop sz="94660"/>
  </p:normalViewPr>
  <p:slideViewPr>
    <p:cSldViewPr snapToGrid="0">
      <p:cViewPr varScale="1">
        <p:scale>
          <a:sx n="96" d="100"/>
          <a:sy n="96" d="100"/>
        </p:scale>
        <p:origin x="6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11/17/20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11/17/20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11/17/20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11/17/20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journals-sagepub-com.proxy.brynmawr.edu/doi/full/10.1177/106342661347609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AF5F-D3DA-430E-9793-A2AB65B3818C}"/>
              </a:ext>
            </a:extLst>
          </p:cNvPr>
          <p:cNvSpPr>
            <a:spLocks noGrp="1"/>
          </p:cNvSpPr>
          <p:nvPr>
            <p:ph type="ctrTitle"/>
          </p:nvPr>
        </p:nvSpPr>
        <p:spPr/>
        <p:txBody>
          <a:bodyPr/>
          <a:lstStyle/>
          <a:p>
            <a:r>
              <a:rPr lang="en-US" dirty="0"/>
              <a:t>Research Methods</a:t>
            </a:r>
            <a:br>
              <a:rPr lang="en-US" dirty="0"/>
            </a:br>
            <a:r>
              <a:rPr lang="en-US" dirty="0"/>
              <a:t>Overview</a:t>
            </a:r>
          </a:p>
        </p:txBody>
      </p:sp>
      <p:sp>
        <p:nvSpPr>
          <p:cNvPr id="3" name="Subtitle 2">
            <a:extLst>
              <a:ext uri="{FF2B5EF4-FFF2-40B4-BE49-F238E27FC236}">
                <a16:creationId xmlns:a16="http://schemas.microsoft.com/office/drawing/2014/main" id="{C80CE3D0-CB19-4F91-8A6F-E8C2F7AD4264}"/>
              </a:ext>
            </a:extLst>
          </p:cNvPr>
          <p:cNvSpPr>
            <a:spLocks noGrp="1"/>
          </p:cNvSpPr>
          <p:nvPr>
            <p:ph type="subTitle" idx="1"/>
          </p:nvPr>
        </p:nvSpPr>
        <p:spPr>
          <a:xfrm>
            <a:off x="2263806" y="4352543"/>
            <a:ext cx="7233000" cy="1524473"/>
          </a:xfrm>
        </p:spPr>
        <p:txBody>
          <a:bodyPr>
            <a:normAutofit lnSpcReduction="10000"/>
          </a:bodyPr>
          <a:lstStyle/>
          <a:p>
            <a:r>
              <a:rPr lang="en-US" dirty="0"/>
              <a:t>Mini Lecture</a:t>
            </a:r>
          </a:p>
          <a:p>
            <a:r>
              <a:rPr lang="en-US" dirty="0"/>
              <a:t>Preparing the Research Methods Section for the Final Research Proposal</a:t>
            </a:r>
          </a:p>
          <a:p>
            <a:r>
              <a:rPr lang="en-US" dirty="0"/>
              <a:t>Fall 2020</a:t>
            </a:r>
          </a:p>
        </p:txBody>
      </p:sp>
    </p:spTree>
    <p:extLst>
      <p:ext uri="{BB962C8B-B14F-4D97-AF65-F5344CB8AC3E}">
        <p14:creationId xmlns:p14="http://schemas.microsoft.com/office/powerpoint/2010/main" val="270965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C639-5132-41EF-AEFB-D374AF1106C3}"/>
              </a:ext>
            </a:extLst>
          </p:cNvPr>
          <p:cNvSpPr>
            <a:spLocks noGrp="1"/>
          </p:cNvSpPr>
          <p:nvPr>
            <p:ph type="title"/>
          </p:nvPr>
        </p:nvSpPr>
        <p:spPr/>
        <p:txBody>
          <a:bodyPr/>
          <a:lstStyle/>
          <a:p>
            <a:r>
              <a:rPr lang="en-US" dirty="0"/>
              <a:t>Inclusion &amp; Exclusion Criteria</a:t>
            </a:r>
          </a:p>
        </p:txBody>
      </p:sp>
      <p:sp>
        <p:nvSpPr>
          <p:cNvPr id="3" name="Content Placeholder 2">
            <a:extLst>
              <a:ext uri="{FF2B5EF4-FFF2-40B4-BE49-F238E27FC236}">
                <a16:creationId xmlns:a16="http://schemas.microsoft.com/office/drawing/2014/main" id="{EF8C2093-F110-449A-BE13-4837572190E9}"/>
              </a:ext>
            </a:extLst>
          </p:cNvPr>
          <p:cNvSpPr>
            <a:spLocks noGrp="1"/>
          </p:cNvSpPr>
          <p:nvPr>
            <p:ph idx="1"/>
          </p:nvPr>
        </p:nvSpPr>
        <p:spPr>
          <a:xfrm>
            <a:off x="497149" y="2638044"/>
            <a:ext cx="11043821" cy="3101983"/>
          </a:xfrm>
        </p:spPr>
        <p:txBody>
          <a:bodyPr>
            <a:noAutofit/>
          </a:bodyPr>
          <a:lstStyle/>
          <a:p>
            <a:r>
              <a:rPr lang="en-US" dirty="0"/>
              <a:t>“Inclusion criteria comprised (a) being 18 to 24 years of age, (b) spending at least 2 weeks away from home in the month before the interview, and (c) providing written informed consent. “</a:t>
            </a:r>
          </a:p>
          <a:p>
            <a:r>
              <a:rPr lang="en-US" dirty="0"/>
              <a:t>“Youth were excluded if they were incapable of comprehending the consent form because of cognitive limitations (psychotic symptoms or developmental delays) or if they were noticeably intoxicated or high at the time of the interview.”</a:t>
            </a:r>
            <a:endParaRPr lang="en-US" sz="2400" dirty="0"/>
          </a:p>
        </p:txBody>
      </p:sp>
    </p:spTree>
    <p:extLst>
      <p:ext uri="{BB962C8B-B14F-4D97-AF65-F5344CB8AC3E}">
        <p14:creationId xmlns:p14="http://schemas.microsoft.com/office/powerpoint/2010/main" val="279234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9CD8-0BE9-7943-B468-7A96935BD95E}"/>
              </a:ext>
            </a:extLst>
          </p:cNvPr>
          <p:cNvSpPr>
            <a:spLocks noGrp="1"/>
          </p:cNvSpPr>
          <p:nvPr>
            <p:ph type="title"/>
          </p:nvPr>
        </p:nvSpPr>
        <p:spPr/>
        <p:txBody>
          <a:bodyPr/>
          <a:lstStyle/>
          <a:p>
            <a:r>
              <a:rPr lang="en-US" dirty="0"/>
              <a:t>Other Relevant aspects</a:t>
            </a:r>
          </a:p>
        </p:txBody>
      </p:sp>
      <p:sp>
        <p:nvSpPr>
          <p:cNvPr id="3" name="Content Placeholder 2">
            <a:extLst>
              <a:ext uri="{FF2B5EF4-FFF2-40B4-BE49-F238E27FC236}">
                <a16:creationId xmlns:a16="http://schemas.microsoft.com/office/drawing/2014/main" id="{D4F78E57-C119-EC4D-A39C-E2B487E0702F}"/>
              </a:ext>
            </a:extLst>
          </p:cNvPr>
          <p:cNvSpPr>
            <a:spLocks noGrp="1"/>
          </p:cNvSpPr>
          <p:nvPr>
            <p:ph idx="1"/>
          </p:nvPr>
        </p:nvSpPr>
        <p:spPr/>
        <p:txBody>
          <a:bodyPr/>
          <a:lstStyle/>
          <a:p>
            <a:r>
              <a:rPr lang="en-US" dirty="0"/>
              <a:t>Youth were compensated with a US$20 gift card for a local food vendor. </a:t>
            </a:r>
          </a:p>
          <a:p>
            <a:r>
              <a:rPr lang="en-US" dirty="0"/>
              <a:t>Graduate research assistants were trained by the PIs at each site on interviewing techniques, particularly approaches to interviewing homeless youth, to ensure consistency in the data collection process. </a:t>
            </a:r>
          </a:p>
        </p:txBody>
      </p:sp>
    </p:spTree>
    <p:extLst>
      <p:ext uri="{BB962C8B-B14F-4D97-AF65-F5344CB8AC3E}">
        <p14:creationId xmlns:p14="http://schemas.microsoft.com/office/powerpoint/2010/main" val="13457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0CAA-169B-1043-85DE-35A1695A50C6}"/>
              </a:ext>
            </a:extLst>
          </p:cNvPr>
          <p:cNvSpPr>
            <a:spLocks noGrp="1"/>
          </p:cNvSpPr>
          <p:nvPr>
            <p:ph type="title"/>
          </p:nvPr>
        </p:nvSpPr>
        <p:spPr/>
        <p:txBody>
          <a:bodyPr/>
          <a:lstStyle/>
          <a:p>
            <a:r>
              <a:rPr lang="en-US" dirty="0"/>
              <a:t>Standardized measure</a:t>
            </a:r>
          </a:p>
        </p:txBody>
      </p:sp>
      <p:sp>
        <p:nvSpPr>
          <p:cNvPr id="3" name="Content Placeholder 2">
            <a:extLst>
              <a:ext uri="{FF2B5EF4-FFF2-40B4-BE49-F238E27FC236}">
                <a16:creationId xmlns:a16="http://schemas.microsoft.com/office/drawing/2014/main" id="{482008EB-39DA-F34C-8561-E0053A2224F1}"/>
              </a:ext>
            </a:extLst>
          </p:cNvPr>
          <p:cNvSpPr>
            <a:spLocks noGrp="1"/>
          </p:cNvSpPr>
          <p:nvPr>
            <p:ph idx="1"/>
          </p:nvPr>
        </p:nvSpPr>
        <p:spPr/>
        <p:txBody>
          <a:bodyPr>
            <a:normAutofit fontScale="92500" lnSpcReduction="20000"/>
          </a:bodyPr>
          <a:lstStyle/>
          <a:p>
            <a:r>
              <a:rPr lang="en-US" dirty="0"/>
              <a:t>“The Childhood Trauma Questionnaire, a standardized 25-item measure, asked youth to indicate how often specific traumatic experiences had happened to them before leaving home (</a:t>
            </a:r>
            <a:r>
              <a:rPr lang="en-US" dirty="0">
                <a:hlinkClick r:id="rId2"/>
              </a:rPr>
              <a:t>Bernstein, Fink, Handelsman, &amp; Foote, 1994</a:t>
            </a:r>
            <a:r>
              <a:rPr lang="en-US" dirty="0"/>
              <a:t>). Four subscales included (a) Physical Neglect (e.g., I didn’t have enough to eat; I had to wear dirty clothes), (b) Emotional Abuse (e.g., I felt that someone in my family hated me; I thought my parents wished I had never been born), (c) Physical Abuse (e.g., I was punished with a belt, board, cord, or some other hard object; people in my family hit me so hard it left me with bruises or marks), and (d) Sexual Abuse (e.g., someone molested me; someone tried to make me do sexual things or watch sexual things). Responses to each item were recorded as 1 = </a:t>
            </a:r>
            <a:r>
              <a:rPr lang="en-US" i="1" dirty="0"/>
              <a:t>never</a:t>
            </a:r>
            <a:r>
              <a:rPr lang="en-US" dirty="0"/>
              <a:t>, 2 = </a:t>
            </a:r>
            <a:r>
              <a:rPr lang="en-US" i="1" dirty="0"/>
              <a:t>rarely</a:t>
            </a:r>
            <a:r>
              <a:rPr lang="en-US" dirty="0"/>
              <a:t>, 3 = </a:t>
            </a:r>
            <a:r>
              <a:rPr lang="en-US" i="1" dirty="0"/>
              <a:t>sometimes</a:t>
            </a:r>
            <a:r>
              <a:rPr lang="en-US" dirty="0"/>
              <a:t>, 4 = </a:t>
            </a:r>
            <a:r>
              <a:rPr lang="en-US" i="1" dirty="0"/>
              <a:t>often</a:t>
            </a:r>
            <a:r>
              <a:rPr lang="en-US" dirty="0"/>
              <a:t>, 5 = </a:t>
            </a:r>
            <a:r>
              <a:rPr lang="en-US" i="1" dirty="0"/>
              <a:t>very often</a:t>
            </a:r>
            <a:r>
              <a:rPr lang="en-US" dirty="0"/>
              <a:t>, with higher numbers indicating more frequent abuse or neglect. In reporting results for individual items, items were dichotomized such that 0 = </a:t>
            </a:r>
            <a:r>
              <a:rPr lang="en-US" i="1" dirty="0"/>
              <a:t>never</a:t>
            </a:r>
            <a:r>
              <a:rPr lang="en-US" dirty="0"/>
              <a:t> and 1 = </a:t>
            </a:r>
            <a:r>
              <a:rPr lang="en-US" i="1" dirty="0"/>
              <a:t>rarely or more often</a:t>
            </a:r>
            <a:r>
              <a:rPr lang="en-US" dirty="0"/>
              <a:t>. The Cronbach’s alpha for each subscale ranged from .75 to .96.”</a:t>
            </a:r>
          </a:p>
        </p:txBody>
      </p:sp>
    </p:spTree>
    <p:extLst>
      <p:ext uri="{BB962C8B-B14F-4D97-AF65-F5344CB8AC3E}">
        <p14:creationId xmlns:p14="http://schemas.microsoft.com/office/powerpoint/2010/main" val="3926237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A0C3-601C-462A-8C61-D44FC9086F6D}"/>
              </a:ext>
            </a:extLst>
          </p:cNvPr>
          <p:cNvSpPr>
            <a:spLocks noGrp="1"/>
          </p:cNvSpPr>
          <p:nvPr>
            <p:ph type="title"/>
          </p:nvPr>
        </p:nvSpPr>
        <p:spPr>
          <a:xfrm>
            <a:off x="2231136" y="2240280"/>
            <a:ext cx="7729728" cy="1188720"/>
          </a:xfrm>
        </p:spPr>
        <p:txBody>
          <a:bodyPr/>
          <a:lstStyle/>
          <a:p>
            <a:r>
              <a:rPr lang="en-US"/>
              <a:t>Experimental Research </a:t>
            </a:r>
            <a:r>
              <a:rPr lang="en-US" dirty="0"/>
              <a:t>example</a:t>
            </a:r>
          </a:p>
        </p:txBody>
      </p:sp>
    </p:spTree>
    <p:extLst>
      <p:ext uri="{BB962C8B-B14F-4D97-AF65-F5344CB8AC3E}">
        <p14:creationId xmlns:p14="http://schemas.microsoft.com/office/powerpoint/2010/main" val="4051537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A4CD19F7-29A2-4C4B-AB86-5B29111868C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2332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B9EF-BB78-4113-BF22-81461DF37492}"/>
              </a:ext>
            </a:extLst>
          </p:cNvPr>
          <p:cNvSpPr>
            <a:spLocks noGrp="1"/>
          </p:cNvSpPr>
          <p:nvPr>
            <p:ph type="title"/>
          </p:nvPr>
        </p:nvSpPr>
        <p:spPr>
          <a:xfrm>
            <a:off x="2197798" y="431292"/>
            <a:ext cx="7729728" cy="1188720"/>
          </a:xfrm>
        </p:spPr>
        <p:txBody>
          <a:bodyPr>
            <a:normAutofit fontScale="90000"/>
          </a:bodyPr>
          <a:lstStyle/>
          <a:p>
            <a:r>
              <a:rPr lang="en-US" dirty="0"/>
              <a:t>Problem – issue statement &amp; Purpose statement – primary data example</a:t>
            </a:r>
          </a:p>
        </p:txBody>
      </p:sp>
      <p:sp>
        <p:nvSpPr>
          <p:cNvPr id="3" name="Content Placeholder 2">
            <a:extLst>
              <a:ext uri="{FF2B5EF4-FFF2-40B4-BE49-F238E27FC236}">
                <a16:creationId xmlns:a16="http://schemas.microsoft.com/office/drawing/2014/main" id="{9E283507-FB12-45C4-B601-76C73F26E487}"/>
              </a:ext>
            </a:extLst>
          </p:cNvPr>
          <p:cNvSpPr>
            <a:spLocks noGrp="1"/>
          </p:cNvSpPr>
          <p:nvPr>
            <p:ph idx="1"/>
          </p:nvPr>
        </p:nvSpPr>
        <p:spPr>
          <a:xfrm>
            <a:off x="733425" y="2000250"/>
            <a:ext cx="10658475" cy="3739777"/>
          </a:xfrm>
        </p:spPr>
        <p:txBody>
          <a:bodyPr>
            <a:noAutofit/>
          </a:bodyPr>
          <a:lstStyle/>
          <a:p>
            <a:r>
              <a:rPr lang="en-US" sz="2400" dirty="0"/>
              <a:t>Feeding and eating difficulties among children with autism spectrum disorder (ASD) are increasingly being recognized as an integral part of the disorder.</a:t>
            </a:r>
          </a:p>
          <a:p>
            <a:r>
              <a:rPr lang="en-US" sz="2400" dirty="0"/>
              <a:t>There is limited information regarding the efficacy of multicomponent interventions that are implemented by parents using these established evidence-based practices.</a:t>
            </a:r>
          </a:p>
          <a:p>
            <a:r>
              <a:rPr lang="en-US" sz="2400" dirty="0"/>
              <a:t>The purpose of this preliminary study was to expand on the research previously done and to determine the efficacy and perceived intervention acceptance (social validity) of EAT-UP ™, a parent-implemented multicomponent intervention package designed to improve the mealtime performance of children.</a:t>
            </a:r>
          </a:p>
          <a:p>
            <a:r>
              <a:rPr lang="en-US" sz="2400" dirty="0"/>
              <a:t>This study specifically examined the efficacy of EAT-UP ™ with children with autism spectrum disorder (ASD).</a:t>
            </a:r>
          </a:p>
        </p:txBody>
      </p:sp>
    </p:spTree>
    <p:extLst>
      <p:ext uri="{BB962C8B-B14F-4D97-AF65-F5344CB8AC3E}">
        <p14:creationId xmlns:p14="http://schemas.microsoft.com/office/powerpoint/2010/main" val="39393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2EAD-59F7-4384-9DE4-2C9E94BB48AC}"/>
              </a:ext>
            </a:extLst>
          </p:cNvPr>
          <p:cNvSpPr>
            <a:spLocks noGrp="1"/>
          </p:cNvSpPr>
          <p:nvPr>
            <p:ph type="title"/>
          </p:nvPr>
        </p:nvSpPr>
        <p:spPr/>
        <p:txBody>
          <a:bodyPr/>
          <a:lstStyle/>
          <a:p>
            <a:r>
              <a:rPr lang="en-US" dirty="0"/>
              <a:t>Measurement – primary example data</a:t>
            </a:r>
          </a:p>
        </p:txBody>
      </p:sp>
      <p:sp>
        <p:nvSpPr>
          <p:cNvPr id="3" name="Content Placeholder 2">
            <a:extLst>
              <a:ext uri="{FF2B5EF4-FFF2-40B4-BE49-F238E27FC236}">
                <a16:creationId xmlns:a16="http://schemas.microsoft.com/office/drawing/2014/main" id="{E8C88688-197B-46CF-9DA8-F96C00D32E4F}"/>
              </a:ext>
            </a:extLst>
          </p:cNvPr>
          <p:cNvSpPr>
            <a:spLocks noGrp="1"/>
          </p:cNvSpPr>
          <p:nvPr>
            <p:ph idx="1"/>
          </p:nvPr>
        </p:nvSpPr>
        <p:spPr>
          <a:xfrm>
            <a:off x="994299" y="2638044"/>
            <a:ext cx="10227076" cy="3842655"/>
          </a:xfrm>
        </p:spPr>
        <p:txBody>
          <a:bodyPr>
            <a:normAutofit/>
          </a:bodyPr>
          <a:lstStyle/>
          <a:p>
            <a:r>
              <a:rPr lang="en-US" sz="2400" dirty="0"/>
              <a:t>Parent’s behaviors were collected during every session throughout the study.</a:t>
            </a:r>
          </a:p>
          <a:p>
            <a:r>
              <a:rPr lang="en-US" sz="2400" dirty="0"/>
              <a:t>Researchers developed coding sheets to document the food available to the child and the interception of the child with the food.</a:t>
            </a:r>
          </a:p>
          <a:p>
            <a:r>
              <a:rPr lang="en-US" sz="2400" dirty="0"/>
              <a:t>To assess the acceptability of the intervention strategy by the child’s parent, a goodness-of-fit survey was distributed to parents before and after the intervention.</a:t>
            </a:r>
          </a:p>
          <a:p>
            <a:r>
              <a:rPr lang="en-US" sz="2400" dirty="0"/>
              <a:t>The Family Quality of Life scale was used to evaluate the quality of life for families.</a:t>
            </a:r>
          </a:p>
          <a:p>
            <a:endParaRPr lang="en-US" dirty="0"/>
          </a:p>
        </p:txBody>
      </p:sp>
    </p:spTree>
    <p:extLst>
      <p:ext uri="{BB962C8B-B14F-4D97-AF65-F5344CB8AC3E}">
        <p14:creationId xmlns:p14="http://schemas.microsoft.com/office/powerpoint/2010/main" val="252522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EFC8-C47E-487E-9953-F32815066C11}"/>
              </a:ext>
            </a:extLst>
          </p:cNvPr>
          <p:cNvSpPr>
            <a:spLocks noGrp="1"/>
          </p:cNvSpPr>
          <p:nvPr>
            <p:ph type="title"/>
          </p:nvPr>
        </p:nvSpPr>
        <p:spPr>
          <a:xfrm>
            <a:off x="2071338" y="316623"/>
            <a:ext cx="7729728" cy="801350"/>
          </a:xfrm>
        </p:spPr>
        <p:txBody>
          <a:bodyPr>
            <a:normAutofit fontScale="90000"/>
          </a:bodyPr>
          <a:lstStyle/>
          <a:p>
            <a:r>
              <a:rPr lang="en-US" dirty="0"/>
              <a:t>Measurement continued – primary example data</a:t>
            </a:r>
          </a:p>
        </p:txBody>
      </p:sp>
      <p:sp>
        <p:nvSpPr>
          <p:cNvPr id="3" name="Content Placeholder 2">
            <a:extLst>
              <a:ext uri="{FF2B5EF4-FFF2-40B4-BE49-F238E27FC236}">
                <a16:creationId xmlns:a16="http://schemas.microsoft.com/office/drawing/2014/main" id="{19CEAB71-779B-40A1-9470-1100F97E1393}"/>
              </a:ext>
            </a:extLst>
          </p:cNvPr>
          <p:cNvSpPr>
            <a:spLocks noGrp="1"/>
          </p:cNvSpPr>
          <p:nvPr>
            <p:ph idx="1"/>
          </p:nvPr>
        </p:nvSpPr>
        <p:spPr>
          <a:xfrm>
            <a:off x="381740" y="1464815"/>
            <a:ext cx="11150353" cy="5076561"/>
          </a:xfrm>
        </p:spPr>
        <p:txBody>
          <a:bodyPr>
            <a:noAutofit/>
          </a:bodyPr>
          <a:lstStyle/>
          <a:p>
            <a:r>
              <a:rPr lang="en-US" sz="2000" dirty="0"/>
              <a:t>Significant behavior difficulties were assessed using the Brief Autism Mealtime Behavior Inventory (BAMBI).</a:t>
            </a:r>
          </a:p>
          <a:p>
            <a:r>
              <a:rPr lang="en-US" sz="2000" dirty="0"/>
              <a:t>Once completed screening and approved for study, participants were then provided with more information and consent form provided to voluntarily participate in this study.</a:t>
            </a:r>
          </a:p>
          <a:p>
            <a:r>
              <a:rPr lang="en-US" sz="2000" dirty="0"/>
              <a:t>The study used a mixed-method quantitative design where single-case experimental design and pre-/post- measure to document changes in child and parent behavior over time were measured. </a:t>
            </a:r>
          </a:p>
          <a:p>
            <a:r>
              <a:rPr lang="en-US" sz="2000" dirty="0"/>
              <a:t>These two types of data collection allowed for triangulation of findings, providing support for the conclusion through parent report and direct observation.</a:t>
            </a:r>
          </a:p>
          <a:p>
            <a:r>
              <a:rPr lang="en-US" sz="2000" dirty="0"/>
              <a:t>Prior to the onset of intervention and again after the completion of the intervention phase, each child’s mother completed questionnaires, the child behavior was assessed using BAMBI and the Behavioral Pediatrics Feeding Assessment Scale (BPFAS).</a:t>
            </a:r>
          </a:p>
          <a:p>
            <a:r>
              <a:rPr lang="en-US" sz="2000" dirty="0"/>
              <a:t>Child’s food acceptance was measured through the use of a Food Frequency Questionnaire and a 24-hour food recall.</a:t>
            </a:r>
          </a:p>
        </p:txBody>
      </p:sp>
    </p:spTree>
    <p:extLst>
      <p:ext uri="{BB962C8B-B14F-4D97-AF65-F5344CB8AC3E}">
        <p14:creationId xmlns:p14="http://schemas.microsoft.com/office/powerpoint/2010/main" val="353502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43CD-A907-46A7-887D-3BF10C826289}"/>
              </a:ext>
            </a:extLst>
          </p:cNvPr>
          <p:cNvSpPr>
            <a:spLocks noGrp="1"/>
          </p:cNvSpPr>
          <p:nvPr>
            <p:ph type="title"/>
          </p:nvPr>
        </p:nvSpPr>
        <p:spPr>
          <a:xfrm>
            <a:off x="2231136" y="964692"/>
            <a:ext cx="7729728" cy="748698"/>
          </a:xfrm>
        </p:spPr>
        <p:txBody>
          <a:bodyPr>
            <a:normAutofit fontScale="90000"/>
          </a:bodyPr>
          <a:lstStyle/>
          <a:p>
            <a:r>
              <a:rPr lang="en-US" dirty="0"/>
              <a:t>Sample – inclusion criteria – primary data example</a:t>
            </a:r>
          </a:p>
        </p:txBody>
      </p:sp>
      <p:sp>
        <p:nvSpPr>
          <p:cNvPr id="3" name="Content Placeholder 2">
            <a:extLst>
              <a:ext uri="{FF2B5EF4-FFF2-40B4-BE49-F238E27FC236}">
                <a16:creationId xmlns:a16="http://schemas.microsoft.com/office/drawing/2014/main" id="{B5D1B3C6-B74D-4E84-9F66-23B33312421D}"/>
              </a:ext>
            </a:extLst>
          </p:cNvPr>
          <p:cNvSpPr>
            <a:spLocks noGrp="1"/>
          </p:cNvSpPr>
          <p:nvPr>
            <p:ph idx="1"/>
          </p:nvPr>
        </p:nvSpPr>
        <p:spPr>
          <a:xfrm>
            <a:off x="506026" y="1953088"/>
            <a:ext cx="10892901" cy="3849084"/>
          </a:xfrm>
        </p:spPr>
        <p:txBody>
          <a:bodyPr>
            <a:noAutofit/>
          </a:bodyPr>
          <a:lstStyle/>
          <a:p>
            <a:r>
              <a:rPr lang="en-US" sz="2200" dirty="0"/>
              <a:t>Three boys from diverse backgrounds</a:t>
            </a:r>
          </a:p>
          <a:p>
            <a:r>
              <a:rPr lang="en-US" sz="2200" dirty="0"/>
              <a:t>Diagnosed with ASD, prior to their third birthday by interdisciplinary teams</a:t>
            </a:r>
          </a:p>
          <a:p>
            <a:r>
              <a:rPr lang="en-US" sz="2200" dirty="0"/>
              <a:t>Met criteria for autism according to the World Health Organization, ICD*-10</a:t>
            </a:r>
          </a:p>
          <a:p>
            <a:pPr marL="0" indent="0">
              <a:buNone/>
            </a:pPr>
            <a:r>
              <a:rPr lang="en-US" sz="2200" b="1" i="1" dirty="0"/>
              <a:t>To be included in this study:</a:t>
            </a:r>
          </a:p>
          <a:p>
            <a:r>
              <a:rPr lang="en-US" sz="2200" dirty="0"/>
              <a:t>Family had to live within 30 miles of the clinic </a:t>
            </a:r>
          </a:p>
          <a:p>
            <a:r>
              <a:rPr lang="en-US" sz="2200" dirty="0"/>
              <a:t>Have a least one parent who was proficient in English</a:t>
            </a:r>
          </a:p>
          <a:p>
            <a:r>
              <a:rPr lang="en-US" sz="2200" dirty="0"/>
              <a:t>Child had to have a multidisciplinary diagnosis of ASD</a:t>
            </a:r>
          </a:p>
          <a:p>
            <a:r>
              <a:rPr lang="en-US" sz="2200" dirty="0"/>
              <a:t>Child had to be between the ages of 2 and 9 years old</a:t>
            </a:r>
          </a:p>
          <a:p>
            <a:r>
              <a:rPr lang="en-US" sz="2200" dirty="0"/>
              <a:t>Have no medical contraindications for oral feeding</a:t>
            </a:r>
          </a:p>
          <a:p>
            <a:r>
              <a:rPr lang="en-US" sz="2200" dirty="0"/>
              <a:t>Have significant behavioral difficulties around meal-times</a:t>
            </a:r>
          </a:p>
          <a:p>
            <a:pPr marL="0" indent="0">
              <a:buNone/>
            </a:pPr>
            <a:endParaRPr lang="en-US" sz="2200" dirty="0"/>
          </a:p>
          <a:p>
            <a:endParaRPr lang="en-US" sz="2200" dirty="0"/>
          </a:p>
          <a:p>
            <a:endParaRPr lang="en-US" sz="2200" dirty="0"/>
          </a:p>
          <a:p>
            <a:endParaRPr lang="en-US" sz="2200" dirty="0"/>
          </a:p>
          <a:p>
            <a:endParaRPr lang="en-US" sz="2200" dirty="0"/>
          </a:p>
          <a:p>
            <a:r>
              <a:rPr lang="en-US" sz="2200" dirty="0"/>
              <a:t>*International Classification of Disease (ICD)</a:t>
            </a:r>
          </a:p>
        </p:txBody>
      </p:sp>
    </p:spTree>
    <p:extLst>
      <p:ext uri="{BB962C8B-B14F-4D97-AF65-F5344CB8AC3E}">
        <p14:creationId xmlns:p14="http://schemas.microsoft.com/office/powerpoint/2010/main" val="73679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6C65-CC54-4CAF-9D05-DE8DF2C1D1EE}"/>
              </a:ext>
            </a:extLst>
          </p:cNvPr>
          <p:cNvSpPr>
            <a:spLocks noGrp="1"/>
          </p:cNvSpPr>
          <p:nvPr>
            <p:ph type="title"/>
          </p:nvPr>
        </p:nvSpPr>
        <p:spPr/>
        <p:txBody>
          <a:bodyPr/>
          <a:lstStyle/>
          <a:p>
            <a:r>
              <a:rPr lang="en-US" dirty="0"/>
              <a:t>Sample recruitment – primary data example</a:t>
            </a:r>
          </a:p>
        </p:txBody>
      </p:sp>
      <p:sp>
        <p:nvSpPr>
          <p:cNvPr id="3" name="Content Placeholder 2">
            <a:extLst>
              <a:ext uri="{FF2B5EF4-FFF2-40B4-BE49-F238E27FC236}">
                <a16:creationId xmlns:a16="http://schemas.microsoft.com/office/drawing/2014/main" id="{6D748220-1ECC-4922-8B34-AFEF00D40048}"/>
              </a:ext>
            </a:extLst>
          </p:cNvPr>
          <p:cNvSpPr>
            <a:spLocks noGrp="1"/>
          </p:cNvSpPr>
          <p:nvPr>
            <p:ph idx="1"/>
          </p:nvPr>
        </p:nvSpPr>
        <p:spPr>
          <a:xfrm>
            <a:off x="692458" y="2638044"/>
            <a:ext cx="10271464" cy="3101983"/>
          </a:xfrm>
        </p:spPr>
        <p:txBody>
          <a:bodyPr>
            <a:normAutofit/>
          </a:bodyPr>
          <a:lstStyle/>
          <a:p>
            <a:r>
              <a:rPr lang="en-US" sz="2400" dirty="0"/>
              <a:t>The children were recruited from a statewide interdisciplinary feeding clinic. Families were provided information about the study and completed a screening to determine eligibility for participation. </a:t>
            </a:r>
          </a:p>
          <a:p>
            <a:r>
              <a:rPr lang="en-US" sz="2400" dirty="0"/>
              <a:t>Because of the age and language abilities, the children were not asked to provide assent. Otherwise, consent forms were obtained from all individual participants included in the study.</a:t>
            </a:r>
          </a:p>
        </p:txBody>
      </p:sp>
    </p:spTree>
    <p:extLst>
      <p:ext uri="{BB962C8B-B14F-4D97-AF65-F5344CB8AC3E}">
        <p14:creationId xmlns:p14="http://schemas.microsoft.com/office/powerpoint/2010/main" val="426419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934C-8BCC-4836-BB23-352825F449A9}"/>
              </a:ext>
            </a:extLst>
          </p:cNvPr>
          <p:cNvSpPr>
            <a:spLocks noGrp="1"/>
          </p:cNvSpPr>
          <p:nvPr>
            <p:ph type="title"/>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This section is composed of three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sub-sections:</a:t>
            </a:r>
            <a:endParaRPr lang="en-US" dirty="0"/>
          </a:p>
        </p:txBody>
      </p:sp>
      <p:sp>
        <p:nvSpPr>
          <p:cNvPr id="3" name="Content Placeholder 2">
            <a:extLst>
              <a:ext uri="{FF2B5EF4-FFF2-40B4-BE49-F238E27FC236}">
                <a16:creationId xmlns:a16="http://schemas.microsoft.com/office/drawing/2014/main" id="{3E8CD3D0-6618-4859-B578-F9D6F8EF7F4E}"/>
              </a:ext>
            </a:extLst>
          </p:cNvPr>
          <p:cNvSpPr>
            <a:spLocks noGrp="1"/>
          </p:cNvSpPr>
          <p:nvPr>
            <p:ph idx="1"/>
          </p:nvPr>
        </p:nvSpPr>
        <p:spPr>
          <a:xfrm>
            <a:off x="1491449" y="2638044"/>
            <a:ext cx="8469415" cy="3101983"/>
          </a:xfrm>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Measurement/s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Sampling/study participants</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 Recruitment Measurement</a:t>
            </a:r>
          </a:p>
          <a:p>
            <a:pPr marL="0" indent="0">
              <a:buNone/>
            </a:pPr>
            <a:endParaRPr lang="en-US" sz="2400" dirty="0">
              <a:latin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sub-section you will write about the way in which you will measure the variable/s you conceptualized in the Conceptual Framework section</a:t>
            </a:r>
            <a:endParaRPr lang="en-US" sz="2400" dirty="0"/>
          </a:p>
        </p:txBody>
      </p:sp>
    </p:spTree>
    <p:extLst>
      <p:ext uri="{BB962C8B-B14F-4D97-AF65-F5344CB8AC3E}">
        <p14:creationId xmlns:p14="http://schemas.microsoft.com/office/powerpoint/2010/main" val="379807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7EFB-D7B5-4677-A866-E7EB1BB30E07}"/>
              </a:ext>
            </a:extLst>
          </p:cNvPr>
          <p:cNvSpPr>
            <a:spLocks noGrp="1"/>
          </p:cNvSpPr>
          <p:nvPr>
            <p:ph type="title"/>
          </p:nvPr>
        </p:nvSpPr>
        <p:spPr/>
        <p:txBody>
          <a:bodyPr/>
          <a:lstStyle/>
          <a:p>
            <a:r>
              <a:rPr lang="en-US" dirty="0"/>
              <a:t>Measurement</a:t>
            </a:r>
          </a:p>
        </p:txBody>
      </p:sp>
      <p:sp>
        <p:nvSpPr>
          <p:cNvPr id="3" name="Content Placeholder 2">
            <a:extLst>
              <a:ext uri="{FF2B5EF4-FFF2-40B4-BE49-F238E27FC236}">
                <a16:creationId xmlns:a16="http://schemas.microsoft.com/office/drawing/2014/main" id="{4F35428C-3975-419F-AAD4-D7ED0A043AB8}"/>
              </a:ext>
            </a:extLst>
          </p:cNvPr>
          <p:cNvSpPr>
            <a:spLocks noGrp="1"/>
          </p:cNvSpPr>
          <p:nvPr>
            <p:ph idx="1"/>
          </p:nvPr>
        </p:nvSpPr>
        <p:spPr>
          <a:xfrm>
            <a:off x="1278384" y="2638044"/>
            <a:ext cx="8682480" cy="3101983"/>
          </a:xfrm>
        </p:spPr>
        <p:txBody>
          <a:bodyPr>
            <a:noAutofit/>
          </a:bodyPr>
          <a:lstStyle/>
          <a:p>
            <a:pPr marL="0" indent="0">
              <a:buNone/>
            </a:pPr>
            <a:r>
              <a:rPr lang="en-US" sz="2400" dirty="0"/>
              <a:t>In this sub-section you will write about the way in which you will measure the variable/s you conceptualized in the Conceptual Framework section.</a:t>
            </a:r>
          </a:p>
          <a:p>
            <a:pPr marL="0" indent="0">
              <a:buNone/>
            </a:pPr>
            <a:r>
              <a:rPr lang="en-US" sz="2400" dirty="0"/>
              <a:t> You will:</a:t>
            </a:r>
          </a:p>
          <a:p>
            <a:r>
              <a:rPr lang="en-US" sz="2400" dirty="0"/>
              <a:t>describe the standardized scales that you propose to use, including information about its potential sub-scales (or sections), items, scoring, and application to your population of interest</a:t>
            </a:r>
          </a:p>
          <a:p>
            <a:r>
              <a:rPr lang="en-US" sz="2400" dirty="0"/>
              <a:t>include information about the scale reliability and validity. All this information should be supported by references</a:t>
            </a:r>
          </a:p>
        </p:txBody>
      </p:sp>
    </p:spTree>
    <p:extLst>
      <p:ext uri="{BB962C8B-B14F-4D97-AF65-F5344CB8AC3E}">
        <p14:creationId xmlns:p14="http://schemas.microsoft.com/office/powerpoint/2010/main" val="236273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DB234-F1F1-4F75-A901-260C631D8F92}"/>
              </a:ext>
            </a:extLst>
          </p:cNvPr>
          <p:cNvSpPr>
            <a:spLocks noGrp="1"/>
          </p:cNvSpPr>
          <p:nvPr>
            <p:ph type="title"/>
          </p:nvPr>
        </p:nvSpPr>
        <p:spPr/>
        <p:txBody>
          <a:bodyPr/>
          <a:lstStyle/>
          <a:p>
            <a:r>
              <a:rPr lang="en-US" dirty="0"/>
              <a:t>Sampling and study participants</a:t>
            </a:r>
          </a:p>
        </p:txBody>
      </p:sp>
      <p:sp>
        <p:nvSpPr>
          <p:cNvPr id="3" name="Content Placeholder 2">
            <a:extLst>
              <a:ext uri="{FF2B5EF4-FFF2-40B4-BE49-F238E27FC236}">
                <a16:creationId xmlns:a16="http://schemas.microsoft.com/office/drawing/2014/main" id="{A9EE1B47-5099-46ED-8697-8D0B0E55F7CF}"/>
              </a:ext>
            </a:extLst>
          </p:cNvPr>
          <p:cNvSpPr>
            <a:spLocks noGrp="1"/>
          </p:cNvSpPr>
          <p:nvPr>
            <p:ph idx="1"/>
          </p:nvPr>
        </p:nvSpPr>
        <p:spPr>
          <a:xfrm>
            <a:off x="1287262" y="2638044"/>
            <a:ext cx="8673602" cy="3101983"/>
          </a:xfrm>
        </p:spPr>
        <p:txBody>
          <a:bodyPr>
            <a:normAutofit/>
          </a:bodyPr>
          <a:lstStyle/>
          <a:p>
            <a:pPr marL="0" indent="0">
              <a:buNone/>
            </a:pPr>
            <a:r>
              <a:rPr lang="en-US" sz="2400" dirty="0"/>
              <a:t>In this section you include detailed information about: </a:t>
            </a:r>
          </a:p>
          <a:p>
            <a:pPr>
              <a:buFont typeface="Wingdings" panose="05000000000000000000" pitchFamily="2" charset="2"/>
              <a:buChar char="§"/>
            </a:pPr>
            <a:r>
              <a:rPr lang="en-US" sz="2400" dirty="0"/>
              <a:t>who will participate in your study (inclusion criteria)?</a:t>
            </a:r>
          </a:p>
          <a:p>
            <a:pPr>
              <a:buFont typeface="Wingdings" panose="05000000000000000000" pitchFamily="2" charset="2"/>
              <a:buChar char="§"/>
            </a:pPr>
            <a:r>
              <a:rPr lang="en-US" sz="2400" dirty="0"/>
              <a:t>who will not participate (exclusion criteria)?</a:t>
            </a:r>
          </a:p>
          <a:p>
            <a:pPr>
              <a:buFont typeface="Wingdings" panose="05000000000000000000" pitchFamily="2" charset="2"/>
              <a:buChar char="§"/>
            </a:pPr>
            <a:r>
              <a:rPr lang="en-US" sz="2400" dirty="0"/>
              <a:t>what is your sampling strategy?</a:t>
            </a:r>
          </a:p>
        </p:txBody>
      </p:sp>
    </p:spTree>
    <p:extLst>
      <p:ext uri="{BB962C8B-B14F-4D97-AF65-F5344CB8AC3E}">
        <p14:creationId xmlns:p14="http://schemas.microsoft.com/office/powerpoint/2010/main" val="89700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7AC8-3B82-4F6B-99E8-1046D9831CEA}"/>
              </a:ext>
            </a:extLst>
          </p:cNvPr>
          <p:cNvSpPr>
            <a:spLocks noGrp="1"/>
          </p:cNvSpPr>
          <p:nvPr>
            <p:ph type="title"/>
          </p:nvPr>
        </p:nvSpPr>
        <p:spPr/>
        <p:txBody>
          <a:bodyPr/>
          <a:lstStyle/>
          <a:p>
            <a:r>
              <a:rPr lang="en-US" dirty="0"/>
              <a:t>Recruitment measurement</a:t>
            </a:r>
          </a:p>
        </p:txBody>
      </p:sp>
      <p:sp>
        <p:nvSpPr>
          <p:cNvPr id="3" name="Content Placeholder 2">
            <a:extLst>
              <a:ext uri="{FF2B5EF4-FFF2-40B4-BE49-F238E27FC236}">
                <a16:creationId xmlns:a16="http://schemas.microsoft.com/office/drawing/2014/main" id="{5E1E5B8F-8177-4523-ADE1-10E32A88D701}"/>
              </a:ext>
            </a:extLst>
          </p:cNvPr>
          <p:cNvSpPr>
            <a:spLocks noGrp="1"/>
          </p:cNvSpPr>
          <p:nvPr>
            <p:ph idx="1"/>
          </p:nvPr>
        </p:nvSpPr>
        <p:spPr>
          <a:xfrm>
            <a:off x="976544" y="2638044"/>
            <a:ext cx="8984320" cy="3101983"/>
          </a:xfrm>
        </p:spPr>
        <p:txBody>
          <a:bodyPr>
            <a:no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In this sub-section you will describe:</a:t>
            </a:r>
          </a:p>
          <a:p>
            <a:pPr>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how will you actually collect the data for your study (including the study design)</a:t>
            </a:r>
          </a:p>
          <a:p>
            <a:pPr>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describe when, where, and by whom will your data be collected</a:t>
            </a:r>
          </a:p>
          <a:p>
            <a:pPr>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information about your consent process</a:t>
            </a:r>
          </a:p>
          <a:p>
            <a:pPr>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information about the</a:t>
            </a:r>
            <a:r>
              <a:rPr lang="en-US" sz="2400" dirty="0">
                <a:effectLst/>
                <a:latin typeface="Calibri" panose="020F0502020204030204" pitchFamily="34" charset="0"/>
                <a:ea typeface="Calibri" panose="020F0502020204030204" pitchFamily="34" charset="0"/>
                <a:cs typeface="Times New Roman" panose="02020603050405020304" pitchFamily="18" charset="0"/>
              </a:rPr>
              <a:t> qualifications and training of the research assistants helping with your project (if any)</a:t>
            </a:r>
            <a:endParaRPr lang="en-US" sz="2400" dirty="0"/>
          </a:p>
        </p:txBody>
      </p:sp>
    </p:spTree>
    <p:extLst>
      <p:ext uri="{BB962C8B-B14F-4D97-AF65-F5344CB8AC3E}">
        <p14:creationId xmlns:p14="http://schemas.microsoft.com/office/powerpoint/2010/main" val="46344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1505EF-23D1-421A-9419-EF52BAD4BAE0}"/>
              </a:ext>
            </a:extLst>
          </p:cNvPr>
          <p:cNvSpPr>
            <a:spLocks noGrp="1"/>
          </p:cNvSpPr>
          <p:nvPr>
            <p:ph type="ctrTitle"/>
          </p:nvPr>
        </p:nvSpPr>
        <p:spPr/>
        <p:txBody>
          <a:bodyPr/>
          <a:lstStyle/>
          <a:p>
            <a:r>
              <a:rPr lang="en-US" dirty="0"/>
              <a:t>Let’s apply our understanding</a:t>
            </a:r>
          </a:p>
        </p:txBody>
      </p:sp>
      <p:sp>
        <p:nvSpPr>
          <p:cNvPr id="5" name="Subtitle 4">
            <a:extLst>
              <a:ext uri="{FF2B5EF4-FFF2-40B4-BE49-F238E27FC236}">
                <a16:creationId xmlns:a16="http://schemas.microsoft.com/office/drawing/2014/main" id="{E65009D1-7605-4E90-A2C2-5A4A8EE4ACDB}"/>
              </a:ext>
            </a:extLst>
          </p:cNvPr>
          <p:cNvSpPr>
            <a:spLocks noGrp="1"/>
          </p:cNvSpPr>
          <p:nvPr>
            <p:ph type="subTitle" idx="1"/>
          </p:nvPr>
        </p:nvSpPr>
        <p:spPr/>
        <p:txBody>
          <a:bodyPr>
            <a:normAutofit/>
          </a:bodyPr>
          <a:lstStyle/>
          <a:p>
            <a:r>
              <a:rPr lang="en-US" sz="2400" dirty="0"/>
              <a:t>Examples</a:t>
            </a:r>
          </a:p>
        </p:txBody>
      </p:sp>
    </p:spTree>
    <p:extLst>
      <p:ext uri="{BB962C8B-B14F-4D97-AF65-F5344CB8AC3E}">
        <p14:creationId xmlns:p14="http://schemas.microsoft.com/office/powerpoint/2010/main" val="168355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A85873-8D7D-4EF5-B43F-5A4C7A232A54}"/>
              </a:ext>
            </a:extLst>
          </p:cNvPr>
          <p:cNvSpPr>
            <a:spLocks noGrp="1"/>
          </p:cNvSpPr>
          <p:nvPr>
            <p:ph type="title"/>
          </p:nvPr>
        </p:nvSpPr>
        <p:spPr>
          <a:xfrm>
            <a:off x="2059686" y="2936367"/>
            <a:ext cx="7729728" cy="1188720"/>
          </a:xfrm>
        </p:spPr>
        <p:txBody>
          <a:bodyPr/>
          <a:lstStyle/>
          <a:p>
            <a:r>
              <a:rPr lang="en-US" dirty="0"/>
              <a:t>Descriptive Study example</a:t>
            </a:r>
          </a:p>
        </p:txBody>
      </p:sp>
    </p:spTree>
    <p:extLst>
      <p:ext uri="{BB962C8B-B14F-4D97-AF65-F5344CB8AC3E}">
        <p14:creationId xmlns:p14="http://schemas.microsoft.com/office/powerpoint/2010/main" val="125512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5B664-AE20-E74B-9B0E-F665B184BB0A}"/>
              </a:ext>
            </a:extLst>
          </p:cNvPr>
          <p:cNvPicPr>
            <a:picLocks noChangeAspect="1"/>
          </p:cNvPicPr>
          <p:nvPr/>
        </p:nvPicPr>
        <p:blipFill>
          <a:blip r:embed="rId2"/>
          <a:stretch>
            <a:fillRect/>
          </a:stretch>
        </p:blipFill>
        <p:spPr>
          <a:xfrm>
            <a:off x="571500" y="171450"/>
            <a:ext cx="11049000" cy="6515100"/>
          </a:xfrm>
          <a:prstGeom prst="rect">
            <a:avLst/>
          </a:prstGeom>
        </p:spPr>
      </p:pic>
    </p:spTree>
    <p:extLst>
      <p:ext uri="{BB962C8B-B14F-4D97-AF65-F5344CB8AC3E}">
        <p14:creationId xmlns:p14="http://schemas.microsoft.com/office/powerpoint/2010/main" val="35752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073E-65A5-4C24-B400-0D26E24248BF}"/>
              </a:ext>
            </a:extLst>
          </p:cNvPr>
          <p:cNvSpPr>
            <a:spLocks noGrp="1"/>
          </p:cNvSpPr>
          <p:nvPr>
            <p:ph type="title"/>
          </p:nvPr>
        </p:nvSpPr>
        <p:spPr/>
        <p:txBody>
          <a:bodyPr/>
          <a:lstStyle/>
          <a:p>
            <a:r>
              <a:rPr lang="en-US" dirty="0"/>
              <a:t>Sample &amp; Recruitment</a:t>
            </a:r>
          </a:p>
        </p:txBody>
      </p:sp>
      <p:sp>
        <p:nvSpPr>
          <p:cNvPr id="3" name="Content Placeholder 2">
            <a:extLst>
              <a:ext uri="{FF2B5EF4-FFF2-40B4-BE49-F238E27FC236}">
                <a16:creationId xmlns:a16="http://schemas.microsoft.com/office/drawing/2014/main" id="{FFAD6682-C6BB-4CBD-968F-BFD69460696B}"/>
              </a:ext>
            </a:extLst>
          </p:cNvPr>
          <p:cNvSpPr>
            <a:spLocks noGrp="1"/>
          </p:cNvSpPr>
          <p:nvPr>
            <p:ph idx="1"/>
          </p:nvPr>
        </p:nvSpPr>
        <p:spPr>
          <a:xfrm>
            <a:off x="896645" y="2638044"/>
            <a:ext cx="10342485" cy="3101983"/>
          </a:xfrm>
        </p:spPr>
        <p:txBody>
          <a:bodyPr>
            <a:normAutofit/>
          </a:bodyPr>
          <a:lstStyle/>
          <a:p>
            <a:r>
              <a:rPr lang="en-US" dirty="0"/>
              <a:t>“Using purposive sampling, a total of 145 street youth (ages 18–24) were recruited in Los Angeles, California (</a:t>
            </a:r>
            <a:r>
              <a:rPr lang="en-US" i="1" dirty="0"/>
              <a:t>n</a:t>
            </a:r>
            <a:r>
              <a:rPr lang="en-US" dirty="0"/>
              <a:t> = 50); Denver, Colorado (</a:t>
            </a:r>
            <a:r>
              <a:rPr lang="en-US" i="1" dirty="0"/>
              <a:t>n</a:t>
            </a:r>
            <a:r>
              <a:rPr lang="en-US" dirty="0"/>
              <a:t> = 50); and Austin, Texas (</a:t>
            </a:r>
            <a:r>
              <a:rPr lang="en-US" i="1" dirty="0"/>
              <a:t>n</a:t>
            </a:r>
            <a:r>
              <a:rPr lang="en-US" dirty="0"/>
              <a:t> = 45) from host agencies as part of a larger study on homeless youth."</a:t>
            </a:r>
          </a:p>
          <a:p>
            <a:r>
              <a:rPr lang="en-US" dirty="0"/>
              <a:t>“Agency recruitment sites included drop-in centers offering case management, referral services, and basic subsistence items (food, hygiene supplies); shelters offering short-term (40 days) residential services, counseling, and General Educational Development (GED) preparation courses; and transitional housing offering temporary (6 months) apartment-style residential services. Human participants’ approval was received by each principal investigator’s (PI) university Institutional Review Board.”</a:t>
            </a:r>
          </a:p>
        </p:txBody>
      </p:sp>
    </p:spTree>
    <p:extLst>
      <p:ext uri="{BB962C8B-B14F-4D97-AF65-F5344CB8AC3E}">
        <p14:creationId xmlns:p14="http://schemas.microsoft.com/office/powerpoint/2010/main" val="39816014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295</TotalTime>
  <Words>1305</Words>
  <Application>Microsoft Macintosh PowerPoint</Application>
  <PresentationFormat>Widescreen</PresentationFormat>
  <Paragraphs>78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Gill Sans MT</vt:lpstr>
      <vt:lpstr>Wingdings</vt:lpstr>
      <vt:lpstr>Parcel</vt:lpstr>
      <vt:lpstr>Research Methods Overview</vt:lpstr>
      <vt:lpstr>This section is composed of three  sub-sections:</vt:lpstr>
      <vt:lpstr>Measurement</vt:lpstr>
      <vt:lpstr>Sampling and study participants</vt:lpstr>
      <vt:lpstr>Recruitment measurement</vt:lpstr>
      <vt:lpstr>Let’s apply our understanding</vt:lpstr>
      <vt:lpstr>Descriptive Study example</vt:lpstr>
      <vt:lpstr>PowerPoint Presentation</vt:lpstr>
      <vt:lpstr>Sample &amp; Recruitment</vt:lpstr>
      <vt:lpstr>Inclusion &amp; Exclusion Criteria</vt:lpstr>
      <vt:lpstr>Other Relevant aspects</vt:lpstr>
      <vt:lpstr>Standardized measure</vt:lpstr>
      <vt:lpstr>Experimental Research example</vt:lpstr>
      <vt:lpstr>PowerPoint Presentation</vt:lpstr>
      <vt:lpstr>Problem – issue statement &amp; Purpose statement – primary data example</vt:lpstr>
      <vt:lpstr>Measurement – primary example data</vt:lpstr>
      <vt:lpstr>Measurement continued – primary example data</vt:lpstr>
      <vt:lpstr>Sample – inclusion criteria – primary data example</vt:lpstr>
      <vt:lpstr>Sample recruitment – primary data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Overview</dc:title>
  <dc:creator>Tamarah Moss</dc:creator>
  <cp:lastModifiedBy>Lauren Montemuro</cp:lastModifiedBy>
  <cp:revision>24</cp:revision>
  <dcterms:created xsi:type="dcterms:W3CDTF">2020-11-17T02:09:14Z</dcterms:created>
  <dcterms:modified xsi:type="dcterms:W3CDTF">2020-11-17T20:33:43Z</dcterms:modified>
</cp:coreProperties>
</file>