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19"/>
  </p:notesMasterIdLst>
  <p:handoutMasterIdLst>
    <p:handoutMasterId r:id="rId20"/>
  </p:handoutMasterIdLst>
  <p:sldIdLst>
    <p:sldId id="256" r:id="rId5"/>
    <p:sldId id="273" r:id="rId6"/>
    <p:sldId id="350" r:id="rId7"/>
    <p:sldId id="347" r:id="rId8"/>
    <p:sldId id="351" r:id="rId9"/>
    <p:sldId id="358" r:id="rId10"/>
    <p:sldId id="352" r:id="rId11"/>
    <p:sldId id="353" r:id="rId12"/>
    <p:sldId id="359" r:id="rId13"/>
    <p:sldId id="349" r:id="rId14"/>
    <p:sldId id="354" r:id="rId15"/>
    <p:sldId id="355" r:id="rId16"/>
    <p:sldId id="333" r:id="rId17"/>
    <p:sldId id="3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52" autoAdjust="0"/>
  </p:normalViewPr>
  <p:slideViewPr>
    <p:cSldViewPr>
      <p:cViewPr varScale="1">
        <p:scale>
          <a:sx n="90" d="100"/>
          <a:sy n="90" d="100"/>
        </p:scale>
        <p:origin x="1744"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10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6A929F-1AAA-47B7-A269-906688CFF97B}" type="datetimeFigureOut">
              <a:rPr lang="en-US" smtClean="0"/>
              <a:t>11/23/20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AECDE7-37C0-48C3-863A-905835A2AD60}" type="slidenum">
              <a:rPr lang="en-US" smtClean="0"/>
              <a:t>‹#›</a:t>
            </a:fld>
            <a:endParaRPr lang="en-US"/>
          </a:p>
        </p:txBody>
      </p:sp>
    </p:spTree>
    <p:extLst>
      <p:ext uri="{BB962C8B-B14F-4D97-AF65-F5344CB8AC3E}">
        <p14:creationId xmlns:p14="http://schemas.microsoft.com/office/powerpoint/2010/main" val="1148268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F8BA7-C0FF-46D8-91FF-02C5475D13CB}" type="datetimeFigureOut">
              <a:rPr lang="en-US" smtClean="0"/>
              <a:t>11/23/20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9FBB7-4B6C-4B5C-AB82-AA7608E49EDC}" type="slidenum">
              <a:rPr lang="en-US" smtClean="0"/>
              <a:t>‹#›</a:t>
            </a:fld>
            <a:endParaRPr lang="en-US"/>
          </a:p>
        </p:txBody>
      </p:sp>
    </p:spTree>
    <p:extLst>
      <p:ext uri="{BB962C8B-B14F-4D97-AF65-F5344CB8AC3E}">
        <p14:creationId xmlns:p14="http://schemas.microsoft.com/office/powerpoint/2010/main" val="110427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200400"/>
            <a:ext cx="5029200" cy="1752600"/>
          </a:xfrm>
        </p:spPr>
        <p:txBody>
          <a:bodyPr anchor="ct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5839893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3600"/>
            <a:ext cx="7010400" cy="146685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45024" y="3886200"/>
            <a:ext cx="589877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077200" y="6356350"/>
            <a:ext cx="609600" cy="365125"/>
          </a:xfrm>
        </p:spPr>
        <p:txBody>
          <a:bodyPr/>
          <a:lstStyle/>
          <a:p>
            <a:fld id="{57791E2C-D482-4158-8F4A-4C0B35475140}" type="slidenum">
              <a:rPr lang="en-US" smtClean="0"/>
              <a:t>‹#›</a:t>
            </a:fld>
            <a:endParaRPr lang="en-US" dirty="0"/>
          </a:p>
        </p:txBody>
      </p:sp>
      <p:sp>
        <p:nvSpPr>
          <p:cNvPr id="13" name="Footer Placeholder 4"/>
          <p:cNvSpPr>
            <a:spLocks noGrp="1"/>
          </p:cNvSpPr>
          <p:nvPr>
            <p:ph type="ftr" sz="quarter" idx="3"/>
          </p:nvPr>
        </p:nvSpPr>
        <p:spPr>
          <a:xfrm>
            <a:off x="1371600" y="6356350"/>
            <a:ext cx="640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n-US" dirty="0"/>
              <a:t>Author, Book Title. © 2016, SAGE Publications.</a:t>
            </a:r>
          </a:p>
        </p:txBody>
      </p:sp>
    </p:spTree>
    <p:extLst>
      <p:ext uri="{BB962C8B-B14F-4D97-AF65-F5344CB8AC3E}">
        <p14:creationId xmlns:p14="http://schemas.microsoft.com/office/powerpoint/2010/main" val="55839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240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40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25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57800" y="2174875"/>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1524000" y="6356350"/>
            <a:ext cx="6400800" cy="365125"/>
          </a:xfrm>
        </p:spPr>
        <p:txBody>
          <a:bodyPr/>
          <a:lstStyle/>
          <a:p>
            <a:r>
              <a:rPr lang="en-US"/>
              <a:t>Author, Book Title. © 2016, SAGE Publications.</a:t>
            </a:r>
            <a:endParaRPr lang="en-US" dirty="0"/>
          </a:p>
        </p:txBody>
      </p:sp>
      <p:sp>
        <p:nvSpPr>
          <p:cNvPr id="9" name="Slide Number Placeholder 8"/>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7068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990600"/>
            <a:ext cx="8229600" cy="9906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7696200" cy="365125"/>
          </a:xfrm>
        </p:spPr>
        <p:txBody>
          <a:bodyPr/>
          <a:lstStyle/>
          <a:p>
            <a:r>
              <a:rPr lang="en-US"/>
              <a:t>Author, Book Title. © 2016, SAGE Publications.</a:t>
            </a:r>
          </a:p>
        </p:txBody>
      </p:sp>
      <p:sp>
        <p:nvSpPr>
          <p:cNvPr id="6" name="Slide Number Placeholder 5"/>
          <p:cNvSpPr>
            <a:spLocks noGrp="1"/>
          </p:cNvSpPr>
          <p:nvPr>
            <p:ph type="sldNum" sz="quarter" idx="12"/>
          </p:nvPr>
        </p:nvSpPr>
        <p:spPr>
          <a:xfrm>
            <a:off x="8237988" y="6356350"/>
            <a:ext cx="448811" cy="365125"/>
          </a:xfrm>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106526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523999" y="2906713"/>
            <a:ext cx="6970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24000" y="6356350"/>
            <a:ext cx="6400800" cy="365125"/>
          </a:xfrm>
        </p:spPr>
        <p:txBody>
          <a:bodyPr/>
          <a:lstStyle/>
          <a:p>
            <a:r>
              <a:rPr lang="en-US"/>
              <a:t>Author, Book Title. © 2016, SAGE Publications.</a:t>
            </a:r>
            <a:endParaRPr lang="en-US" dirty="0"/>
          </a:p>
        </p:txBody>
      </p:sp>
      <p:sp>
        <p:nvSpPr>
          <p:cNvPr id="6" name="Slide Number Placeholder 5"/>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18145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2057400"/>
            <a:ext cx="3962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57200" y="6356350"/>
            <a:ext cx="7467600" cy="365125"/>
          </a:xfrm>
        </p:spPr>
        <p:txBody>
          <a:bodyPr/>
          <a:lstStyle/>
          <a:p>
            <a:r>
              <a:rPr lang="en-US"/>
              <a:t>Author, Book Title. © 2016, SAGE Publications.</a:t>
            </a:r>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226916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57400"/>
            <a:ext cx="4038600"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71799"/>
            <a:ext cx="4038600" cy="3154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4400" y="2057400"/>
            <a:ext cx="3962400"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971800"/>
            <a:ext cx="3962400"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0"/>
            <a:ext cx="7467600" cy="365125"/>
          </a:xfrm>
        </p:spPr>
        <p:txBody>
          <a:bodyPr/>
          <a:lstStyle/>
          <a:p>
            <a:r>
              <a:rPr lang="en-US"/>
              <a:t>Author, Book Title. © 2016, SAGE Publications.</a:t>
            </a:r>
            <a:endParaRPr lang="en-US" dirty="0"/>
          </a:p>
        </p:txBody>
      </p:sp>
      <p:sp>
        <p:nvSpPr>
          <p:cNvPr id="9" name="Slide Number Placeholder 8"/>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7068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57200" y="6356350"/>
            <a:ext cx="7467600" cy="365125"/>
          </a:xfrm>
        </p:spPr>
        <p:txBody>
          <a:bodyPr/>
          <a:lstStyle/>
          <a:p>
            <a:r>
              <a:rPr lang="en-US"/>
              <a:t>Author, Book Title.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255486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56350"/>
            <a:ext cx="7467600" cy="365125"/>
          </a:xfrm>
        </p:spPr>
        <p:txBody>
          <a:bodyPr/>
          <a:lstStyle/>
          <a:p>
            <a:r>
              <a:rPr lang="en-US"/>
              <a:t>Author, Book Title. © 2016, SAGE Publications.</a:t>
            </a:r>
            <a:endParaRPr lang="en-US" dirty="0"/>
          </a:p>
        </p:txBody>
      </p:sp>
      <p:sp>
        <p:nvSpPr>
          <p:cNvPr id="4" name="Slide Number Placeholder 3"/>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80684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273050"/>
            <a:ext cx="25146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495800" y="273050"/>
            <a:ext cx="41909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24000" y="1435100"/>
            <a:ext cx="2514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524000" y="6356350"/>
            <a:ext cx="6400800" cy="365125"/>
          </a:xfrm>
        </p:spPr>
        <p:txBody>
          <a:bodyPr/>
          <a:lstStyle/>
          <a:p>
            <a:r>
              <a:rPr lang="en-US"/>
              <a:t>Author, Book Title. © 2016, SAGE Publications.</a:t>
            </a:r>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28286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90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90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828800" y="6356350"/>
            <a:ext cx="6096000" cy="365125"/>
          </a:xfrm>
        </p:spPr>
        <p:txBody>
          <a:bodyPr/>
          <a:lstStyle/>
          <a:p>
            <a:r>
              <a:rPr lang="en-US"/>
              <a:t>Author, Book Title. © 2016, SAGE Publications.</a:t>
            </a:r>
            <a:endParaRPr lang="en-US" dirty="0"/>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4093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9906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057400"/>
            <a:ext cx="8229600" cy="4068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6356350"/>
            <a:ext cx="7467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Author, Book Title. © 2016, SAGE Publications.</a:t>
            </a:r>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91E2C-D482-4158-8F4A-4C0B35475140}" type="slidenum">
              <a:rPr lang="en-US" smtClean="0"/>
              <a:t>‹#›</a:t>
            </a:fld>
            <a:endParaRPr lang="en-US" dirty="0"/>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9144000" cy="91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8863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53" r:id="rId11"/>
  </p:sldLayoutIdLst>
  <p:hf hdr="0" dt="0"/>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journals.elsevier.com/social-science-and-medicine/policies/guidelines-for-qualitative-pape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a:t>Chapter 15: Reporting Research</a:t>
            </a:r>
            <a:endParaRPr lang="en-US" dirty="0"/>
          </a:p>
        </p:txBody>
      </p:sp>
    </p:spTree>
    <p:extLst>
      <p:ext uri="{BB962C8B-B14F-4D97-AF65-F5344CB8AC3E}">
        <p14:creationId xmlns:p14="http://schemas.microsoft.com/office/powerpoint/2010/main" val="355545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Poster Presentations</a:t>
            </a:r>
          </a:p>
        </p:txBody>
      </p:sp>
      <p:sp>
        <p:nvSpPr>
          <p:cNvPr id="3" name="Content Placeholder 2"/>
          <p:cNvSpPr>
            <a:spLocks noGrp="1"/>
          </p:cNvSpPr>
          <p:nvPr>
            <p:ph idx="1"/>
          </p:nvPr>
        </p:nvSpPr>
        <p:spPr/>
        <p:txBody>
          <a:bodyPr/>
          <a:lstStyle/>
          <a:p>
            <a:r>
              <a:rPr lang="en-US" dirty="0"/>
              <a:t>Goal: to translate the report sections into brief columns, moving left to right from introduction to conclusion. </a:t>
            </a:r>
          </a:p>
          <a:p>
            <a:endParaRPr lang="en-US" dirty="0"/>
          </a:p>
          <a:p>
            <a:r>
              <a:rPr lang="en-US" dirty="0"/>
              <a:t>Recognize that posters represent an outlined version of a research report.</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10</a:t>
            </a:fld>
            <a:endParaRPr lang="en-US"/>
          </a:p>
        </p:txBody>
      </p:sp>
    </p:spTree>
    <p:extLst>
      <p:ext uri="{BB962C8B-B14F-4D97-AF65-F5344CB8AC3E}">
        <p14:creationId xmlns:p14="http://schemas.microsoft.com/office/powerpoint/2010/main" val="287840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EBP</a:t>
            </a:r>
          </a:p>
        </p:txBody>
      </p:sp>
      <p:sp>
        <p:nvSpPr>
          <p:cNvPr id="3" name="Content Placeholder 2"/>
          <p:cNvSpPr>
            <a:spLocks noGrp="1"/>
          </p:cNvSpPr>
          <p:nvPr>
            <p:ph idx="1"/>
          </p:nvPr>
        </p:nvSpPr>
        <p:spPr/>
        <p:txBody>
          <a:bodyPr/>
          <a:lstStyle/>
          <a:p>
            <a:pPr marL="457200" lvl="1" indent="-457200">
              <a:buFont typeface="Arial" panose="020B0604020202020204" pitchFamily="34" charset="0"/>
              <a:buChar char="•"/>
            </a:pPr>
            <a:r>
              <a:rPr lang="en-US" sz="3200" dirty="0"/>
              <a:t>Evidence-based practice relies on the dissemination of research information through publication; that being said, it can take a long time for pertinent research conclusions to come into practice. </a:t>
            </a:r>
          </a:p>
          <a:p>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11</a:t>
            </a:fld>
            <a:endParaRPr lang="en-US"/>
          </a:p>
        </p:txBody>
      </p:sp>
    </p:spTree>
    <p:extLst>
      <p:ext uri="{BB962C8B-B14F-4D97-AF65-F5344CB8AC3E}">
        <p14:creationId xmlns:p14="http://schemas.microsoft.com/office/powerpoint/2010/main" val="4279146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Social Work Research</a:t>
            </a:r>
            <a:br>
              <a:rPr lang="en-US" dirty="0"/>
            </a:br>
            <a:r>
              <a:rPr lang="en-US" dirty="0"/>
              <a:t>in a Diverse Society</a:t>
            </a:r>
          </a:p>
        </p:txBody>
      </p:sp>
      <p:sp>
        <p:nvSpPr>
          <p:cNvPr id="6" name="Content Placeholder 5"/>
          <p:cNvSpPr>
            <a:spLocks noGrp="1"/>
          </p:cNvSpPr>
          <p:nvPr>
            <p:ph idx="1"/>
          </p:nvPr>
        </p:nvSpPr>
        <p:spPr/>
        <p:txBody>
          <a:bodyPr>
            <a:normAutofit lnSpcReduction="10000"/>
          </a:bodyPr>
          <a:lstStyle/>
          <a:p>
            <a:pPr marL="457200" lvl="1" indent="-457200">
              <a:spcBef>
                <a:spcPts val="0"/>
              </a:spcBef>
              <a:buFont typeface="Arial" panose="020B0604020202020204" pitchFamily="34" charset="0"/>
              <a:buChar char="•"/>
            </a:pPr>
            <a:r>
              <a:rPr lang="en-US" sz="3200" dirty="0"/>
              <a:t>Diversity in research must be protected at each step of the process, including conceptualizing, carrying out, and evaluating research. In writing the report, it’s important for the researcher to identify how different axes of diversity factor into analyzing the research findings as well as understanding how language is used to convey these findings.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12</a:t>
            </a:fld>
            <a:endParaRPr lang="en-US"/>
          </a:p>
        </p:txBody>
      </p:sp>
    </p:spTree>
    <p:extLst>
      <p:ext uri="{BB962C8B-B14F-4D97-AF65-F5344CB8AC3E}">
        <p14:creationId xmlns:p14="http://schemas.microsoft.com/office/powerpoint/2010/main" val="293756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Considerations</a:t>
            </a:r>
          </a:p>
        </p:txBody>
      </p:sp>
      <p:sp>
        <p:nvSpPr>
          <p:cNvPr id="6" name="Content Placeholder 5"/>
          <p:cNvSpPr>
            <a:spLocks noGrp="1"/>
          </p:cNvSpPr>
          <p:nvPr>
            <p:ph idx="1"/>
          </p:nvPr>
        </p:nvSpPr>
        <p:spPr/>
        <p:txBody>
          <a:bodyPr>
            <a:noAutofit/>
          </a:bodyPr>
          <a:lstStyle/>
          <a:p>
            <a:pPr marL="227013" lvl="2" indent="-227013">
              <a:spcBef>
                <a:spcPts val="0"/>
              </a:spcBef>
            </a:pPr>
            <a:r>
              <a:rPr lang="en-US" sz="3200" dirty="0"/>
              <a:t>Provide an honest accounting of all portions of the research process.</a:t>
            </a:r>
          </a:p>
          <a:p>
            <a:pPr marL="227013" lvl="2" indent="-227013">
              <a:spcBef>
                <a:spcPts val="0"/>
              </a:spcBef>
            </a:pPr>
            <a:r>
              <a:rPr lang="en-US" sz="3200" dirty="0"/>
              <a:t>Maintain a full record of the research project so that questions can be answered if/when they arise.</a:t>
            </a:r>
          </a:p>
          <a:p>
            <a:pPr marL="227013" lvl="2" indent="-227013">
              <a:spcBef>
                <a:spcPts val="0"/>
              </a:spcBef>
            </a:pPr>
            <a:r>
              <a:rPr lang="en-US" sz="3200" dirty="0"/>
              <a:t>Do not use graphs or statistics to further a bias.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13</a:t>
            </a:fld>
            <a:endParaRPr lang="en-US"/>
          </a:p>
        </p:txBody>
      </p:sp>
    </p:spTree>
    <p:extLst>
      <p:ext uri="{BB962C8B-B14F-4D97-AF65-F5344CB8AC3E}">
        <p14:creationId xmlns:p14="http://schemas.microsoft.com/office/powerpoint/2010/main" val="2394719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Communicating with the Public</a:t>
            </a:r>
            <a:endParaRPr lang="en-US" dirty="0"/>
          </a:p>
        </p:txBody>
      </p:sp>
      <p:sp>
        <p:nvSpPr>
          <p:cNvPr id="3" name="Content Placeholder 2"/>
          <p:cNvSpPr>
            <a:spLocks noGrp="1"/>
          </p:cNvSpPr>
          <p:nvPr>
            <p:ph idx="1"/>
          </p:nvPr>
        </p:nvSpPr>
        <p:spPr/>
        <p:txBody>
          <a:bodyPr>
            <a:normAutofit/>
          </a:bodyPr>
          <a:lstStyle/>
          <a:p>
            <a:r>
              <a:rPr lang="en-US" dirty="0"/>
              <a:t>Plagiarism: professional integrity and intellectual honesty demand that authors take credit only for work they have done and honestly acknowledge the contributions of others.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14</a:t>
            </a:fld>
            <a:endParaRPr lang="en-US"/>
          </a:p>
        </p:txBody>
      </p:sp>
    </p:spTree>
    <p:extLst>
      <p:ext uri="{BB962C8B-B14F-4D97-AF65-F5344CB8AC3E}">
        <p14:creationId xmlns:p14="http://schemas.microsoft.com/office/powerpoint/2010/main" val="235003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Research</a:t>
            </a:r>
            <a:endParaRPr lang="en-US" dirty="0"/>
          </a:p>
        </p:txBody>
      </p:sp>
      <p:sp>
        <p:nvSpPr>
          <p:cNvPr id="6" name="Content Placeholder 5"/>
          <p:cNvSpPr>
            <a:spLocks noGrp="1"/>
          </p:cNvSpPr>
          <p:nvPr>
            <p:ph idx="1"/>
          </p:nvPr>
        </p:nvSpPr>
        <p:spPr>
          <a:xfrm>
            <a:off x="457200" y="1828800"/>
            <a:ext cx="8229600" cy="4495800"/>
          </a:xfrm>
        </p:spPr>
        <p:txBody>
          <a:bodyPr>
            <a:noAutofit/>
          </a:bodyPr>
          <a:lstStyle/>
          <a:p>
            <a:pPr>
              <a:spcBef>
                <a:spcPts val="0"/>
              </a:spcBef>
            </a:pPr>
            <a:r>
              <a:rPr lang="en-US" sz="3000" dirty="0"/>
              <a:t>Beginning with a Research Proposal</a:t>
            </a:r>
          </a:p>
          <a:p>
            <a:pPr>
              <a:spcBef>
                <a:spcPts val="0"/>
              </a:spcBef>
            </a:pPr>
            <a:r>
              <a:rPr lang="en-US" sz="3000" dirty="0"/>
              <a:t>Reporting Results</a:t>
            </a:r>
          </a:p>
          <a:p>
            <a:pPr>
              <a:spcBef>
                <a:spcPts val="0"/>
              </a:spcBef>
            </a:pPr>
            <a:r>
              <a:rPr lang="en-US" sz="3000" dirty="0"/>
              <a:t>Poster Presentations</a:t>
            </a:r>
          </a:p>
          <a:p>
            <a:pPr>
              <a:spcBef>
                <a:spcPts val="0"/>
              </a:spcBef>
            </a:pPr>
            <a:r>
              <a:rPr lang="en-US" sz="3000" dirty="0"/>
              <a:t>Implications for Evidence-Based Practice</a:t>
            </a:r>
          </a:p>
          <a:p>
            <a:pPr>
              <a:spcBef>
                <a:spcPts val="0"/>
              </a:spcBef>
            </a:pPr>
            <a:r>
              <a:rPr lang="en-US" sz="3000" dirty="0"/>
              <a:t>Social Work Research in a Diverse Society</a:t>
            </a:r>
          </a:p>
          <a:p>
            <a:pPr>
              <a:spcBef>
                <a:spcPts val="0"/>
              </a:spcBef>
            </a:pPr>
            <a:r>
              <a:rPr lang="en-US" sz="3000" dirty="0"/>
              <a:t>Ethical Considerations</a:t>
            </a:r>
          </a:p>
          <a:p>
            <a:pPr>
              <a:spcBef>
                <a:spcPts val="0"/>
              </a:spcBef>
            </a:pPr>
            <a:r>
              <a:rPr lang="en-US" sz="3000" dirty="0"/>
              <a:t>Communicating with the Public</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2</a:t>
            </a:fld>
            <a:endParaRPr lang="en-US"/>
          </a:p>
        </p:txBody>
      </p:sp>
    </p:spTree>
    <p:extLst>
      <p:ext uri="{BB962C8B-B14F-4D97-AF65-F5344CB8AC3E}">
        <p14:creationId xmlns:p14="http://schemas.microsoft.com/office/powerpoint/2010/main" val="310009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of a Research Proposal:</a:t>
            </a:r>
          </a:p>
        </p:txBody>
      </p:sp>
      <p:sp>
        <p:nvSpPr>
          <p:cNvPr id="6" name="Content Placeholder 5"/>
          <p:cNvSpPr>
            <a:spLocks noGrp="1"/>
          </p:cNvSpPr>
          <p:nvPr>
            <p:ph idx="1"/>
          </p:nvPr>
        </p:nvSpPr>
        <p:spPr/>
        <p:txBody>
          <a:bodyPr/>
          <a:lstStyle/>
          <a:p>
            <a:r>
              <a:rPr lang="en-US" dirty="0"/>
              <a:t>Introductory Statement of Research Problem</a:t>
            </a:r>
          </a:p>
          <a:p>
            <a:r>
              <a:rPr lang="en-US" dirty="0"/>
              <a:t>Literature Review</a:t>
            </a:r>
          </a:p>
          <a:p>
            <a:r>
              <a:rPr lang="en-US" dirty="0"/>
              <a:t>Methodological Plan</a:t>
            </a:r>
          </a:p>
          <a:p>
            <a:r>
              <a:rPr lang="en-US" dirty="0"/>
              <a:t>Ethics Statement </a:t>
            </a:r>
          </a:p>
          <a:p>
            <a:r>
              <a:rPr lang="en-US" dirty="0"/>
              <a:t>Statement of Limitations</a:t>
            </a:r>
          </a:p>
          <a:p>
            <a:r>
              <a:rPr lang="en-US" dirty="0"/>
              <a:t>Budget</a:t>
            </a:r>
          </a:p>
          <a:p>
            <a:pPr lvl="1"/>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3</a:t>
            </a:fld>
            <a:endParaRPr lang="en-US"/>
          </a:p>
        </p:txBody>
      </p:sp>
    </p:spTree>
    <p:extLst>
      <p:ext uri="{BB962C8B-B14F-4D97-AF65-F5344CB8AC3E}">
        <p14:creationId xmlns:p14="http://schemas.microsoft.com/office/powerpoint/2010/main" val="245722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Results</a:t>
            </a:r>
          </a:p>
        </p:txBody>
      </p:sp>
      <p:sp>
        <p:nvSpPr>
          <p:cNvPr id="3" name="Content Placeholder 2"/>
          <p:cNvSpPr>
            <a:spLocks noGrp="1"/>
          </p:cNvSpPr>
          <p:nvPr>
            <p:ph idx="1"/>
          </p:nvPr>
        </p:nvSpPr>
        <p:spPr/>
        <p:txBody>
          <a:bodyPr/>
          <a:lstStyle/>
          <a:p>
            <a:r>
              <a:rPr lang="en-US" dirty="0"/>
              <a:t>Peer-Reviewed Journal Articles</a:t>
            </a:r>
          </a:p>
          <a:p>
            <a:r>
              <a:rPr lang="en-US" dirty="0"/>
              <a:t>Reporting Qualitative Research</a:t>
            </a:r>
          </a:p>
          <a:p>
            <a:r>
              <a:rPr lang="en-US" dirty="0"/>
              <a:t>Mixed Methods Research</a:t>
            </a:r>
          </a:p>
          <a:p>
            <a:r>
              <a:rPr lang="en-US" dirty="0"/>
              <a:t>Applied Research Reports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4</a:t>
            </a:fld>
            <a:endParaRPr lang="en-US"/>
          </a:p>
        </p:txBody>
      </p:sp>
    </p:spTree>
    <p:extLst>
      <p:ext uri="{BB962C8B-B14F-4D97-AF65-F5344CB8AC3E}">
        <p14:creationId xmlns:p14="http://schemas.microsoft.com/office/powerpoint/2010/main" val="71053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Results</a:t>
            </a:r>
            <a:endParaRPr lang="en-US" dirty="0"/>
          </a:p>
        </p:txBody>
      </p:sp>
      <p:sp>
        <p:nvSpPr>
          <p:cNvPr id="3" name="Content Placeholder 2"/>
          <p:cNvSpPr>
            <a:spLocks noGrp="1"/>
          </p:cNvSpPr>
          <p:nvPr>
            <p:ph idx="1"/>
          </p:nvPr>
        </p:nvSpPr>
        <p:spPr>
          <a:xfrm>
            <a:off x="457200" y="1828800"/>
            <a:ext cx="8229600" cy="4572000"/>
          </a:xfrm>
        </p:spPr>
        <p:txBody>
          <a:bodyPr>
            <a:normAutofit fontScale="92500" lnSpcReduction="10000"/>
          </a:bodyPr>
          <a:lstStyle/>
          <a:p>
            <a:pPr>
              <a:spcBef>
                <a:spcPts val="0"/>
              </a:spcBef>
            </a:pPr>
            <a:r>
              <a:rPr lang="en-US" sz="3500" dirty="0"/>
              <a:t>Peer-Reviewed Journal Articles</a:t>
            </a:r>
          </a:p>
          <a:p>
            <a:pPr lvl="1">
              <a:spcBef>
                <a:spcPts val="0"/>
              </a:spcBef>
            </a:pPr>
            <a:r>
              <a:rPr lang="en-US" sz="3000" dirty="0"/>
              <a:t>Seven Standard Sections:</a:t>
            </a:r>
          </a:p>
          <a:p>
            <a:pPr lvl="2">
              <a:spcBef>
                <a:spcPts val="0"/>
              </a:spcBef>
            </a:pPr>
            <a:r>
              <a:rPr lang="en-US" sz="2800" dirty="0"/>
              <a:t>Abstract</a:t>
            </a:r>
          </a:p>
          <a:p>
            <a:pPr lvl="2">
              <a:spcBef>
                <a:spcPts val="0"/>
              </a:spcBef>
            </a:pPr>
            <a:r>
              <a:rPr lang="en-US" sz="2800" dirty="0"/>
              <a:t>Introduction</a:t>
            </a:r>
          </a:p>
          <a:p>
            <a:pPr lvl="2">
              <a:spcBef>
                <a:spcPts val="0"/>
              </a:spcBef>
            </a:pPr>
            <a:r>
              <a:rPr lang="en-US" sz="2800" dirty="0"/>
              <a:t>Literature Review &amp; Background</a:t>
            </a:r>
          </a:p>
          <a:p>
            <a:pPr lvl="2">
              <a:spcBef>
                <a:spcPts val="0"/>
              </a:spcBef>
            </a:pPr>
            <a:r>
              <a:rPr lang="en-US" sz="2800" dirty="0"/>
              <a:t>Method</a:t>
            </a:r>
          </a:p>
          <a:p>
            <a:pPr lvl="3">
              <a:spcBef>
                <a:spcPts val="0"/>
              </a:spcBef>
            </a:pPr>
            <a:r>
              <a:rPr lang="en-US" sz="2600" dirty="0"/>
              <a:t>Research Design</a:t>
            </a:r>
          </a:p>
          <a:p>
            <a:pPr lvl="3">
              <a:spcBef>
                <a:spcPts val="0"/>
              </a:spcBef>
            </a:pPr>
            <a:r>
              <a:rPr lang="en-US" sz="2600" dirty="0"/>
              <a:t>Setting</a:t>
            </a:r>
          </a:p>
          <a:p>
            <a:pPr lvl="3">
              <a:spcBef>
                <a:spcPts val="0"/>
              </a:spcBef>
            </a:pPr>
            <a:r>
              <a:rPr lang="en-US" sz="2600" dirty="0"/>
              <a:t>Participants and Sample</a:t>
            </a:r>
          </a:p>
          <a:p>
            <a:pPr lvl="3">
              <a:spcBef>
                <a:spcPts val="0"/>
              </a:spcBef>
            </a:pPr>
            <a:r>
              <a:rPr lang="en-US" sz="2600" dirty="0"/>
              <a:t>Measures</a:t>
            </a:r>
          </a:p>
          <a:p>
            <a:pPr lvl="3">
              <a:spcBef>
                <a:spcPts val="0"/>
              </a:spcBef>
            </a:pPr>
            <a:r>
              <a:rPr lang="en-US" sz="2600" dirty="0"/>
              <a:t>Data Collection</a:t>
            </a:r>
          </a:p>
          <a:p>
            <a:pPr lvl="3">
              <a:spcBef>
                <a:spcPts val="0"/>
              </a:spcBef>
            </a:pPr>
            <a:r>
              <a:rPr lang="en-US" sz="2600" dirty="0"/>
              <a:t>Statistical Methods or Data Analysis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5</a:t>
            </a:fld>
            <a:endParaRPr lang="en-US"/>
          </a:p>
        </p:txBody>
      </p:sp>
    </p:spTree>
    <p:extLst>
      <p:ext uri="{BB962C8B-B14F-4D97-AF65-F5344CB8AC3E}">
        <p14:creationId xmlns:p14="http://schemas.microsoft.com/office/powerpoint/2010/main" val="394981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Results</a:t>
            </a:r>
          </a:p>
        </p:txBody>
      </p:sp>
      <p:sp>
        <p:nvSpPr>
          <p:cNvPr id="3" name="Content Placeholder 2"/>
          <p:cNvSpPr>
            <a:spLocks noGrp="1"/>
          </p:cNvSpPr>
          <p:nvPr>
            <p:ph idx="1"/>
          </p:nvPr>
        </p:nvSpPr>
        <p:spPr>
          <a:xfrm>
            <a:off x="457200" y="2057400"/>
            <a:ext cx="8229600" cy="4343400"/>
          </a:xfrm>
        </p:spPr>
        <p:txBody>
          <a:bodyPr>
            <a:normAutofit/>
          </a:bodyPr>
          <a:lstStyle/>
          <a:p>
            <a:pPr lvl="2"/>
            <a:r>
              <a:rPr lang="en-US" sz="2600" dirty="0"/>
              <a:t>Results and Findings</a:t>
            </a:r>
          </a:p>
          <a:p>
            <a:pPr lvl="2"/>
            <a:r>
              <a:rPr lang="en-US" sz="2600" dirty="0"/>
              <a:t>Discussion</a:t>
            </a:r>
          </a:p>
          <a:p>
            <a:pPr lvl="2"/>
            <a:r>
              <a:rPr lang="en-US" sz="2600" dirty="0"/>
              <a:t>References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6</a:t>
            </a:fld>
            <a:endParaRPr lang="en-US"/>
          </a:p>
        </p:txBody>
      </p:sp>
    </p:spTree>
    <p:extLst>
      <p:ext uri="{BB962C8B-B14F-4D97-AF65-F5344CB8AC3E}">
        <p14:creationId xmlns:p14="http://schemas.microsoft.com/office/powerpoint/2010/main" val="74926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Results</a:t>
            </a:r>
            <a:endParaRPr lang="en-US" dirty="0"/>
          </a:p>
        </p:txBody>
      </p:sp>
      <p:sp>
        <p:nvSpPr>
          <p:cNvPr id="3" name="Content Placeholder 2"/>
          <p:cNvSpPr>
            <a:spLocks noGrp="1"/>
          </p:cNvSpPr>
          <p:nvPr>
            <p:ph idx="1"/>
          </p:nvPr>
        </p:nvSpPr>
        <p:spPr/>
        <p:txBody>
          <a:bodyPr>
            <a:normAutofit fontScale="62500" lnSpcReduction="20000"/>
          </a:bodyPr>
          <a:lstStyle/>
          <a:p>
            <a:r>
              <a:rPr lang="en-US" sz="4600" dirty="0"/>
              <a:t>Reporting Qualitative Research:</a:t>
            </a:r>
          </a:p>
          <a:p>
            <a:pPr>
              <a:buFont typeface="Arial" panose="020B0604020202020204" pitchFamily="34" charset="0"/>
              <a:buChar char="−"/>
            </a:pPr>
            <a:r>
              <a:rPr lang="en-US" sz="4000" dirty="0"/>
              <a:t>integrate a more holistic and reflexive perspective into each of the standard sections listed above. </a:t>
            </a:r>
          </a:p>
          <a:p>
            <a:pPr>
              <a:buFont typeface="Arial" panose="020B0604020202020204" pitchFamily="34" charset="0"/>
              <a:buChar char="−"/>
            </a:pPr>
            <a:r>
              <a:rPr lang="en-US" dirty="0">
                <a:hlinkClick r:id="rId2"/>
              </a:rPr>
              <a:t>https://www.journals.elsevier.com</a:t>
            </a:r>
            <a:r>
              <a:rPr lang="en-US">
                <a:hlinkClick r:id="rId2"/>
              </a:rPr>
              <a:t>/social-science-and-medicine/policies/guidelines-for-qualitative-papers</a:t>
            </a:r>
            <a:r>
              <a:rPr lang="en-US"/>
              <a:t> </a:t>
            </a:r>
            <a:endParaRPr lang="en-US" dirty="0"/>
          </a:p>
          <a:p>
            <a:r>
              <a:rPr lang="en-US" sz="4600" dirty="0"/>
              <a:t>Mixed Methods Research:</a:t>
            </a:r>
          </a:p>
          <a:p>
            <a:pPr>
              <a:buFont typeface="Arial" panose="020B0604020202020204" pitchFamily="34" charset="0"/>
              <a:buChar char="−"/>
            </a:pPr>
            <a:r>
              <a:rPr lang="en-US" sz="4000" dirty="0"/>
              <a:t>each method must be described and its results as well as limitations addressed. This might be done in separate sections or in one cohesive portion of the text, depending on what better suits the report. </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7</a:t>
            </a:fld>
            <a:endParaRPr lang="en-US"/>
          </a:p>
        </p:txBody>
      </p:sp>
    </p:spTree>
    <p:extLst>
      <p:ext uri="{BB962C8B-B14F-4D97-AF65-F5344CB8AC3E}">
        <p14:creationId xmlns:p14="http://schemas.microsoft.com/office/powerpoint/2010/main" val="279107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Results: </a:t>
            </a:r>
            <a:br>
              <a:rPr lang="en-US" dirty="0"/>
            </a:br>
            <a:r>
              <a:rPr lang="en-US" dirty="0"/>
              <a:t>Applied Research Reports</a:t>
            </a:r>
          </a:p>
        </p:txBody>
      </p:sp>
      <p:sp>
        <p:nvSpPr>
          <p:cNvPr id="3" name="Content Placeholder 2"/>
          <p:cNvSpPr>
            <a:spLocks noGrp="1"/>
          </p:cNvSpPr>
          <p:nvPr>
            <p:ph idx="1"/>
          </p:nvPr>
        </p:nvSpPr>
        <p:spPr/>
        <p:txBody>
          <a:bodyPr>
            <a:normAutofit fontScale="92500" lnSpcReduction="20000"/>
          </a:bodyPr>
          <a:lstStyle/>
          <a:p>
            <a:r>
              <a:rPr lang="en-US" sz="3500" dirty="0"/>
              <a:t>Standard Sections:</a:t>
            </a:r>
          </a:p>
          <a:p>
            <a:r>
              <a:rPr lang="en-US" sz="3500" dirty="0"/>
              <a:t>Executive Summary</a:t>
            </a:r>
          </a:p>
          <a:p>
            <a:r>
              <a:rPr lang="en-US" sz="3500" dirty="0"/>
              <a:t>Overview</a:t>
            </a:r>
          </a:p>
          <a:p>
            <a:r>
              <a:rPr lang="en-US" sz="3500" dirty="0"/>
              <a:t>Project Design</a:t>
            </a:r>
          </a:p>
          <a:p>
            <a:r>
              <a:rPr lang="en-US" sz="3500" dirty="0"/>
              <a:t>Methodology and Interpretation of Results</a:t>
            </a:r>
          </a:p>
          <a:p>
            <a:r>
              <a:rPr lang="en-US" sz="3500" dirty="0"/>
              <a:t>Findings</a:t>
            </a:r>
          </a:p>
          <a:p>
            <a:r>
              <a:rPr lang="en-US" sz="3500" dirty="0"/>
              <a:t>Recommendations</a:t>
            </a:r>
          </a:p>
          <a:p>
            <a:r>
              <a:rPr lang="en-US" sz="3500" dirty="0"/>
              <a:t>Acknowledgements</a:t>
            </a:r>
          </a:p>
          <a:p>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8</a:t>
            </a:fld>
            <a:endParaRPr lang="en-US"/>
          </a:p>
        </p:txBody>
      </p:sp>
    </p:spTree>
    <p:extLst>
      <p:ext uri="{BB962C8B-B14F-4D97-AF65-F5344CB8AC3E}">
        <p14:creationId xmlns:p14="http://schemas.microsoft.com/office/powerpoint/2010/main" val="18232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Results</a:t>
            </a:r>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9</a:t>
            </a:fld>
            <a:endParaRPr lang="en-US"/>
          </a:p>
        </p:txBody>
      </p:sp>
      <p:sp>
        <p:nvSpPr>
          <p:cNvPr id="6" name="Content Placeholder 2"/>
          <p:cNvSpPr txBox="1">
            <a:spLocks/>
          </p:cNvSpPr>
          <p:nvPr/>
        </p:nvSpPr>
        <p:spPr>
          <a:xfrm>
            <a:off x="1333500" y="1981200"/>
            <a:ext cx="6477000" cy="4191000"/>
          </a:xfrm>
          <a:prstGeom prst="rect">
            <a:avLst/>
          </a:prstGeom>
          <a:ln>
            <a:solidFill>
              <a:srgbClr val="00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t>Applied Research Reports: </a:t>
            </a:r>
            <a:r>
              <a:rPr lang="en-US" i="1" dirty="0"/>
              <a:t>written for a broader audience, less interested in keeping with academic mores and more interested in being relatable and readable for a broad audience, including academics, practitioners, and community members. </a:t>
            </a:r>
            <a:endParaRPr lang="en-US" b="1" i="1" dirty="0"/>
          </a:p>
        </p:txBody>
      </p:sp>
    </p:spTree>
    <p:extLst>
      <p:ext uri="{BB962C8B-B14F-4D97-AF65-F5344CB8AC3E}">
        <p14:creationId xmlns:p14="http://schemas.microsoft.com/office/powerpoint/2010/main" val="3150728856"/>
      </p:ext>
    </p:extLst>
  </p:cSld>
  <p:clrMapOvr>
    <a:masterClrMapping/>
  </p:clrMapOvr>
</p:sld>
</file>

<file path=ppt/theme/theme1.xml><?xml version="1.0" encoding="utf-8"?>
<a:theme xmlns:a="http://schemas.openxmlformats.org/drawingml/2006/main" name="Engel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AE4E978CEFA94B8DA9D30DFCF1B51B" ma:contentTypeVersion="0" ma:contentTypeDescription="Create a new document." ma:contentTypeScope="" ma:versionID="9718d60a61096b6abcfb64ec4f1820a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0C6A26A-9AF9-4B76-9385-D0354396B92D}">
  <ds:schemaRefs>
    <ds:schemaRef ds:uri="http://schemas.microsoft.com/office/2006/metadata/properties"/>
  </ds:schemaRefs>
</ds:datastoreItem>
</file>

<file path=customXml/itemProps2.xml><?xml version="1.0" encoding="utf-8"?>
<ds:datastoreItem xmlns:ds="http://schemas.openxmlformats.org/officeDocument/2006/customXml" ds:itemID="{1ECFE4D1-8534-49AA-A248-B24E4B90952F}">
  <ds:schemaRefs>
    <ds:schemaRef ds:uri="http://schemas.microsoft.com/sharepoint/v3/contenttype/forms"/>
  </ds:schemaRefs>
</ds:datastoreItem>
</file>

<file path=customXml/itemProps3.xml><?xml version="1.0" encoding="utf-8"?>
<ds:datastoreItem xmlns:ds="http://schemas.openxmlformats.org/officeDocument/2006/customXml" ds:itemID="{3715477C-0F36-4E5D-9D4F-8FA6E113A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Engel PPT Theme</Template>
  <TotalTime>21058</TotalTime>
  <Words>705</Words>
  <Application>Microsoft Macintosh PowerPoint</Application>
  <PresentationFormat>On-screen Show (4:3)</PresentationFormat>
  <Paragraphs>95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Engel PPT Theme</vt:lpstr>
      <vt:lpstr>PowerPoint Presentation</vt:lpstr>
      <vt:lpstr>Reporting Research</vt:lpstr>
      <vt:lpstr>Sections of a Research Proposal:</vt:lpstr>
      <vt:lpstr>Reporting Results</vt:lpstr>
      <vt:lpstr>Reporting Results</vt:lpstr>
      <vt:lpstr>Reporting Results</vt:lpstr>
      <vt:lpstr>Reporting Results</vt:lpstr>
      <vt:lpstr>Reporting Results:  Applied Research Reports</vt:lpstr>
      <vt:lpstr>Reporting Results</vt:lpstr>
      <vt:lpstr>Poster Presentations</vt:lpstr>
      <vt:lpstr>Implications for EBP</vt:lpstr>
      <vt:lpstr>Social Work Research in a Diverse Society</vt:lpstr>
      <vt:lpstr>Ethical Considerations</vt:lpstr>
      <vt:lpstr>Communicating with the Public</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Bierach, Katie</dc:creator>
  <cp:lastModifiedBy>Lauren Montemuro</cp:lastModifiedBy>
  <cp:revision>90</cp:revision>
  <dcterms:created xsi:type="dcterms:W3CDTF">2015-04-30T00:02:08Z</dcterms:created>
  <dcterms:modified xsi:type="dcterms:W3CDTF">2020-11-23T15:56:54Z</dcterms:modified>
</cp:coreProperties>
</file>