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32"/>
  </p:notesMasterIdLst>
  <p:sldIdLst>
    <p:sldId id="256" r:id="rId2"/>
    <p:sldId id="257" r:id="rId3"/>
    <p:sldId id="291" r:id="rId4"/>
    <p:sldId id="293" r:id="rId5"/>
    <p:sldId id="292" r:id="rId6"/>
    <p:sldId id="258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60" r:id="rId20"/>
    <p:sldId id="279" r:id="rId21"/>
    <p:sldId id="282" r:id="rId22"/>
    <p:sldId id="281" r:id="rId23"/>
    <p:sldId id="283" r:id="rId24"/>
    <p:sldId id="285" r:id="rId25"/>
    <p:sldId id="287" r:id="rId26"/>
    <p:sldId id="288" r:id="rId27"/>
    <p:sldId id="289" r:id="rId28"/>
    <p:sldId id="286" r:id="rId29"/>
    <p:sldId id="290" r:id="rId30"/>
    <p:sldId id="28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69"/>
    <p:restoredTop sz="81153"/>
  </p:normalViewPr>
  <p:slideViewPr>
    <p:cSldViewPr snapToGrid="0" snapToObjects="1">
      <p:cViewPr varScale="1">
        <p:scale>
          <a:sx n="89" d="100"/>
          <a:sy n="89" d="100"/>
        </p:scale>
        <p:origin x="51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9409A-65D4-CB45-AE7C-92AEB3C80315}" type="datetimeFigureOut">
              <a:rPr lang="en-US" smtClean="0"/>
              <a:t>6/8/22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E41F3-FDD3-2542-BB13-9DFC27A53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2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E41F3-FDD3-2542-BB13-9DFC27A532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8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Independent (cause / expect to cause change)</a:t>
            </a:r>
          </a:p>
          <a:p>
            <a:r>
              <a:rPr lang="en-US" dirty="0"/>
              <a:t>Dependent (effect / what we expect to change)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99FBB7-4B6C-4B5C-AB82-AA7608E49E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80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6/8/22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015B9-792E-4E46-B3B9-F6211A2DE5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D7F22A-7910-B743-96A4-710997A3E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Research Informed Practice</a:t>
            </a:r>
          </a:p>
          <a:p>
            <a:r>
              <a:rPr lang="en-US" sz="2400" dirty="0"/>
              <a:t>Summer 2022</a:t>
            </a:r>
          </a:p>
        </p:txBody>
      </p:sp>
    </p:spTree>
    <p:extLst>
      <p:ext uri="{BB962C8B-B14F-4D97-AF65-F5344CB8AC3E}">
        <p14:creationId xmlns:p14="http://schemas.microsoft.com/office/powerpoint/2010/main" val="1300405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32E8-8F45-C74E-B750-09392C79F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True 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9EF2C-CE85-1946-8718-92062FFF6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Pretest-Posttest Control Group Design</a:t>
            </a:r>
          </a:p>
          <a:p>
            <a:r>
              <a:rPr lang="en-US" sz="2800" dirty="0"/>
              <a:t>Posttest-Only Control Group Design</a:t>
            </a:r>
          </a:p>
        </p:txBody>
      </p:sp>
    </p:spTree>
    <p:extLst>
      <p:ext uri="{BB962C8B-B14F-4D97-AF65-F5344CB8AC3E}">
        <p14:creationId xmlns:p14="http://schemas.microsoft.com/office/powerpoint/2010/main" val="3258741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687DB-C658-CE4B-BBFB-7F61AA4C8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Experimental Designs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2654E-23F4-D64B-9B81-21789B4B9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000" b="1" dirty="0"/>
              <a:t>Pretest-Posttest Control Group Design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4000" dirty="0"/>
              <a:t> Randomly assigning participants into two groups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4000" dirty="0"/>
              <a:t> Taking an observation of the dependent/outcome variable prior to the intervention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4000" dirty="0"/>
              <a:t> Implementing the intervention with one group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−"/>
            </a:pPr>
            <a:r>
              <a:rPr lang="en-US" sz="4000" dirty="0"/>
              <a:t> Taking a second observation after the intervention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39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39BB-D37E-6546-834E-836FD33F3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Pretest-Posttest control group design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5A4BA7-0084-4A41-B631-79DF9468E0C8}"/>
              </a:ext>
            </a:extLst>
          </p:cNvPr>
          <p:cNvGrpSpPr/>
          <p:nvPr/>
        </p:nvGrpSpPr>
        <p:grpSpPr>
          <a:xfrm>
            <a:off x="938592" y="2520144"/>
            <a:ext cx="9398104" cy="1368417"/>
            <a:chOff x="993913" y="971456"/>
            <a:chExt cx="7543800" cy="13684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0F898A-DDCE-F543-89E4-89CBE9A990D6}"/>
                </a:ext>
              </a:extLst>
            </p:cNvPr>
            <p:cNvSpPr/>
            <p:nvPr/>
          </p:nvSpPr>
          <p:spPr>
            <a:xfrm>
              <a:off x="993913" y="1186934"/>
              <a:ext cx="7543800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2508CA2-451C-044B-9DA4-51322E5A8BF2}"/>
                </a:ext>
              </a:extLst>
            </p:cNvPr>
            <p:cNvGrpSpPr/>
            <p:nvPr/>
          </p:nvGrpSpPr>
          <p:grpSpPr>
            <a:xfrm>
              <a:off x="1262522" y="1440237"/>
              <a:ext cx="7096856" cy="646331"/>
              <a:chOff x="1293527" y="1958296"/>
              <a:chExt cx="7096856" cy="646331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8F0881E-634C-4E49-BF5E-DF0776BE5242}"/>
                  </a:ext>
                </a:extLst>
              </p:cNvPr>
              <p:cNvSpPr txBox="1"/>
              <p:nvPr/>
            </p:nvSpPr>
            <p:spPr>
              <a:xfrm>
                <a:off x="1293527" y="1958296"/>
                <a:ext cx="180684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Pre-intervention </a:t>
                </a:r>
              </a:p>
              <a:p>
                <a:pPr algn="ctr"/>
                <a:r>
                  <a:rPr lang="en-US" b="1" dirty="0"/>
                  <a:t>data collection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8080557-091A-B246-9BC3-7587805F5E54}"/>
                  </a:ext>
                </a:extLst>
              </p:cNvPr>
              <p:cNvSpPr txBox="1"/>
              <p:nvPr/>
            </p:nvSpPr>
            <p:spPr>
              <a:xfrm>
                <a:off x="6495121" y="1958296"/>
                <a:ext cx="18952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Post-intervention </a:t>
                </a:r>
              </a:p>
              <a:p>
                <a:pPr algn="ctr"/>
                <a:r>
                  <a:rPr lang="en-US" b="1" dirty="0"/>
                  <a:t>data collection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F7A738-0424-854D-880B-5CF65E5449E8}"/>
                  </a:ext>
                </a:extLst>
              </p:cNvPr>
              <p:cNvSpPr txBox="1"/>
              <p:nvPr/>
            </p:nvSpPr>
            <p:spPr>
              <a:xfrm>
                <a:off x="4029702" y="2096795"/>
                <a:ext cx="1634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INTERVENTION</a:t>
                </a: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64AA5E4F-51C4-BB4A-8F86-7D957E6B02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60235" y="2305878"/>
                <a:ext cx="609600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F0719C79-04C6-6C4A-AF33-77D9F1013F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8192" y="2305878"/>
                <a:ext cx="609600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FE5ADB9-B66A-514D-9121-5246CD0BD80B}"/>
                </a:ext>
              </a:extLst>
            </p:cNvPr>
            <p:cNvSpPr txBox="1"/>
            <p:nvPr/>
          </p:nvSpPr>
          <p:spPr>
            <a:xfrm>
              <a:off x="3605078" y="971456"/>
              <a:ext cx="2321469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Experimental Group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AE34803-A8E1-E04D-A03B-C7789975B7D4}"/>
              </a:ext>
            </a:extLst>
          </p:cNvPr>
          <p:cNvGrpSpPr/>
          <p:nvPr/>
        </p:nvGrpSpPr>
        <p:grpSpPr>
          <a:xfrm>
            <a:off x="938592" y="4135971"/>
            <a:ext cx="9398104" cy="1380733"/>
            <a:chOff x="993913" y="3120467"/>
            <a:chExt cx="7613991" cy="138073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76C728A-0003-1D40-A11C-00D9A10E24B0}"/>
                </a:ext>
              </a:extLst>
            </p:cNvPr>
            <p:cNvSpPr txBox="1"/>
            <p:nvPr/>
          </p:nvSpPr>
          <p:spPr>
            <a:xfrm>
              <a:off x="1301617" y="3600336"/>
              <a:ext cx="18068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Pre-intervention </a:t>
              </a:r>
            </a:p>
            <a:p>
              <a:pPr algn="ctr"/>
              <a:r>
                <a:rPr lang="en-US" b="1" dirty="0"/>
                <a:t>data collection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8482436-FF10-0449-BDE7-12D3D139789F}"/>
                </a:ext>
              </a:extLst>
            </p:cNvPr>
            <p:cNvSpPr txBox="1"/>
            <p:nvPr/>
          </p:nvSpPr>
          <p:spPr>
            <a:xfrm>
              <a:off x="6513445" y="3574907"/>
              <a:ext cx="189526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Post-intervention </a:t>
              </a:r>
            </a:p>
            <a:p>
              <a:pPr algn="ctr"/>
              <a:r>
                <a:rPr lang="en-US" b="1" dirty="0"/>
                <a:t>data collection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A7C1162-46E3-724B-B937-AB7050BCA029}"/>
                </a:ext>
              </a:extLst>
            </p:cNvPr>
            <p:cNvSpPr/>
            <p:nvPr/>
          </p:nvSpPr>
          <p:spPr>
            <a:xfrm>
              <a:off x="993913" y="3348261"/>
              <a:ext cx="7613991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FBADA90-27DC-674E-854B-10C0AFA5887D}"/>
                </a:ext>
              </a:extLst>
            </p:cNvPr>
            <p:cNvCxnSpPr>
              <a:cxnSpLocks/>
            </p:cNvCxnSpPr>
            <p:nvPr/>
          </p:nvCxnSpPr>
          <p:spPr>
            <a:xfrm>
              <a:off x="3229230" y="3936830"/>
              <a:ext cx="308501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177E291-0B3B-8F45-AF98-0B059B8DF7F7}"/>
                </a:ext>
              </a:extLst>
            </p:cNvPr>
            <p:cNvSpPr txBox="1"/>
            <p:nvPr/>
          </p:nvSpPr>
          <p:spPr>
            <a:xfrm>
              <a:off x="3906119" y="4062001"/>
              <a:ext cx="1843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(No Intervention)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CB75DF4-C66E-A447-86B5-2FE9B1182C40}"/>
                </a:ext>
              </a:extLst>
            </p:cNvPr>
            <p:cNvSpPr txBox="1"/>
            <p:nvPr/>
          </p:nvSpPr>
          <p:spPr>
            <a:xfrm>
              <a:off x="3838830" y="3120467"/>
              <a:ext cx="1694053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Control Group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2AE323E-8B1C-434B-97A9-C58B5DA9F18B}"/>
              </a:ext>
            </a:extLst>
          </p:cNvPr>
          <p:cNvSpPr txBox="1"/>
          <p:nvPr/>
        </p:nvSpPr>
        <p:spPr>
          <a:xfrm>
            <a:off x="223886" y="2520144"/>
            <a:ext cx="54572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</a:t>
            </a:r>
          </a:p>
          <a:p>
            <a:r>
              <a:rPr lang="en-US" sz="1200" b="1" dirty="0"/>
              <a:t>A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D</a:t>
            </a:r>
          </a:p>
          <a:p>
            <a:r>
              <a:rPr lang="en-US" sz="1200" b="1" dirty="0"/>
              <a:t>O</a:t>
            </a:r>
          </a:p>
          <a:p>
            <a:r>
              <a:rPr lang="en-US" sz="1200" b="1" dirty="0"/>
              <a:t>M</a:t>
            </a:r>
          </a:p>
          <a:p>
            <a:endParaRPr lang="en-US" sz="1200" b="1" dirty="0"/>
          </a:p>
          <a:p>
            <a:r>
              <a:rPr lang="en-US" sz="1200" b="1" dirty="0"/>
              <a:t>A</a:t>
            </a:r>
          </a:p>
          <a:p>
            <a:r>
              <a:rPr lang="en-US" sz="1200" b="1" dirty="0"/>
              <a:t>S</a:t>
            </a:r>
          </a:p>
          <a:p>
            <a:r>
              <a:rPr lang="en-US" sz="1200" b="1" dirty="0"/>
              <a:t>S</a:t>
            </a:r>
          </a:p>
          <a:p>
            <a:r>
              <a:rPr lang="en-US" sz="1200" b="1" dirty="0"/>
              <a:t>I</a:t>
            </a:r>
          </a:p>
          <a:p>
            <a:r>
              <a:rPr lang="en-US" sz="1200" b="1" dirty="0"/>
              <a:t>G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M</a:t>
            </a:r>
          </a:p>
          <a:p>
            <a:r>
              <a:rPr lang="en-US" sz="1200" b="1" dirty="0"/>
              <a:t>E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38324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B0123-DDE8-5847-A447-BB98AE9DD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 experimental designs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BA27-BBCA-4E43-805B-73DAE9F9B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2800" dirty="0"/>
              <a:t>Posttest-Only Control Group Design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9600" dirty="0"/>
              <a:t>Designed to sidestep the weaknesses of the first form of group design, where there may be a testing effect.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9600" dirty="0"/>
              <a:t>No baseline taken; instead the researcher assumes the baseline would be comparable amongst all participants, is therefore using the difference between the comparison and experimental groups to drive the analysis. </a:t>
            </a:r>
          </a:p>
          <a:p>
            <a:pPr lvl="1">
              <a:buFont typeface="Arial" panose="020B0604020202020204" pitchFamily="34" charset="0"/>
              <a:buChar char="−"/>
            </a:pPr>
            <a:r>
              <a:rPr lang="en-US" sz="9600" dirty="0"/>
              <a:t>Follows Pretest-Posttest procedure for all other steps.</a:t>
            </a:r>
            <a:endParaRPr lang="en-US" sz="10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691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84B2-E412-7348-A2B5-C16DAB176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Posttest only control group design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951945-D3FD-5A40-B74B-4D44A6B7A1F1}"/>
              </a:ext>
            </a:extLst>
          </p:cNvPr>
          <p:cNvGrpSpPr/>
          <p:nvPr/>
        </p:nvGrpSpPr>
        <p:grpSpPr>
          <a:xfrm>
            <a:off x="923722" y="2439372"/>
            <a:ext cx="9037142" cy="1368417"/>
            <a:chOff x="993913" y="971456"/>
            <a:chExt cx="7543800" cy="13684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41FC3B-4F85-DA4B-9E8A-D525A9A76595}"/>
                </a:ext>
              </a:extLst>
            </p:cNvPr>
            <p:cNvSpPr/>
            <p:nvPr/>
          </p:nvSpPr>
          <p:spPr>
            <a:xfrm>
              <a:off x="993913" y="1186934"/>
              <a:ext cx="7543800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0CAB651-FF65-2C4D-BD99-14986250AF8B}"/>
                </a:ext>
              </a:extLst>
            </p:cNvPr>
            <p:cNvGrpSpPr/>
            <p:nvPr/>
          </p:nvGrpSpPr>
          <p:grpSpPr>
            <a:xfrm>
              <a:off x="2236857" y="1440237"/>
              <a:ext cx="6122521" cy="646331"/>
              <a:chOff x="2267862" y="1958296"/>
              <a:chExt cx="6122521" cy="646331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778335-6BD5-9D44-834D-0D3F682DEAEC}"/>
                  </a:ext>
                </a:extLst>
              </p:cNvPr>
              <p:cNvSpPr txBox="1"/>
              <p:nvPr/>
            </p:nvSpPr>
            <p:spPr>
              <a:xfrm>
                <a:off x="6495121" y="1958296"/>
                <a:ext cx="18952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Post-intervention </a:t>
                </a:r>
              </a:p>
              <a:p>
                <a:pPr algn="ctr"/>
                <a:r>
                  <a:rPr lang="en-US" b="1" dirty="0"/>
                  <a:t>data collection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373E22D-0F23-6E44-B04C-3821876A2941}"/>
                  </a:ext>
                </a:extLst>
              </p:cNvPr>
              <p:cNvSpPr txBox="1"/>
              <p:nvPr/>
            </p:nvSpPr>
            <p:spPr>
              <a:xfrm>
                <a:off x="2267862" y="2142742"/>
                <a:ext cx="1634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INTERVENTION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6984691C-8A07-9141-BCA5-36FAA9B68C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173134" y="2305878"/>
                <a:ext cx="2174658" cy="2153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82A4833-3BD9-1F45-B39F-F5D6F43E07E1}"/>
                </a:ext>
              </a:extLst>
            </p:cNvPr>
            <p:cNvSpPr txBox="1"/>
            <p:nvPr/>
          </p:nvSpPr>
          <p:spPr>
            <a:xfrm>
              <a:off x="3605078" y="971456"/>
              <a:ext cx="2321469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Experimental Group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A2ECA5-3143-4345-810E-C299AB1A0FE3}"/>
              </a:ext>
            </a:extLst>
          </p:cNvPr>
          <p:cNvGrpSpPr/>
          <p:nvPr/>
        </p:nvGrpSpPr>
        <p:grpSpPr>
          <a:xfrm>
            <a:off x="923722" y="4267718"/>
            <a:ext cx="9037142" cy="1380733"/>
            <a:chOff x="993913" y="3120467"/>
            <a:chExt cx="7613991" cy="138073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560A88E-619D-314D-8995-7EFEF1BB7193}"/>
                </a:ext>
              </a:extLst>
            </p:cNvPr>
            <p:cNvSpPr txBox="1"/>
            <p:nvPr/>
          </p:nvSpPr>
          <p:spPr>
            <a:xfrm>
              <a:off x="6513445" y="3574907"/>
              <a:ext cx="189526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Post-intervention </a:t>
              </a:r>
            </a:p>
            <a:p>
              <a:pPr algn="ctr"/>
              <a:r>
                <a:rPr lang="en-US" b="1" dirty="0"/>
                <a:t>data collection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172B2AC-0BCB-E947-8860-7B4C8DA37411}"/>
                </a:ext>
              </a:extLst>
            </p:cNvPr>
            <p:cNvSpPr/>
            <p:nvPr/>
          </p:nvSpPr>
          <p:spPr>
            <a:xfrm>
              <a:off x="993913" y="3348261"/>
              <a:ext cx="7613991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D1F57FC-DF49-4E41-908F-ECF0B4981C75}"/>
                </a:ext>
              </a:extLst>
            </p:cNvPr>
            <p:cNvCxnSpPr>
              <a:cxnSpLocks/>
            </p:cNvCxnSpPr>
            <p:nvPr/>
          </p:nvCxnSpPr>
          <p:spPr>
            <a:xfrm>
              <a:off x="1805501" y="3936830"/>
              <a:ext cx="4508747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186F26D-362B-714D-AE0E-036F0E0B8012}"/>
                </a:ext>
              </a:extLst>
            </p:cNvPr>
            <p:cNvSpPr txBox="1"/>
            <p:nvPr/>
          </p:nvSpPr>
          <p:spPr>
            <a:xfrm>
              <a:off x="2334157" y="4073851"/>
              <a:ext cx="1843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(No Intervention)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176C502-F71C-C344-9C23-28D34AF1AFD1}"/>
                </a:ext>
              </a:extLst>
            </p:cNvPr>
            <p:cNvSpPr txBox="1"/>
            <p:nvPr/>
          </p:nvSpPr>
          <p:spPr>
            <a:xfrm>
              <a:off x="3838830" y="3120467"/>
              <a:ext cx="1694053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Control Group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ECC3E46-6500-8E46-A911-35604C4741CF}"/>
              </a:ext>
            </a:extLst>
          </p:cNvPr>
          <p:cNvSpPr txBox="1"/>
          <p:nvPr/>
        </p:nvSpPr>
        <p:spPr>
          <a:xfrm>
            <a:off x="313956" y="2606089"/>
            <a:ext cx="54572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</a:t>
            </a:r>
          </a:p>
          <a:p>
            <a:r>
              <a:rPr lang="en-US" sz="1200" b="1" dirty="0"/>
              <a:t>A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D</a:t>
            </a:r>
          </a:p>
          <a:p>
            <a:r>
              <a:rPr lang="en-US" sz="1200" b="1" dirty="0"/>
              <a:t>O</a:t>
            </a:r>
          </a:p>
          <a:p>
            <a:r>
              <a:rPr lang="en-US" sz="1200" b="1" dirty="0"/>
              <a:t>M</a:t>
            </a:r>
          </a:p>
          <a:p>
            <a:endParaRPr lang="en-US" sz="1200" b="1" dirty="0"/>
          </a:p>
          <a:p>
            <a:r>
              <a:rPr lang="en-US" sz="1200" b="1" dirty="0"/>
              <a:t>A</a:t>
            </a:r>
          </a:p>
          <a:p>
            <a:r>
              <a:rPr lang="en-US" sz="1200" b="1" dirty="0"/>
              <a:t>S</a:t>
            </a:r>
          </a:p>
          <a:p>
            <a:r>
              <a:rPr lang="en-US" sz="1200" b="1" dirty="0"/>
              <a:t>S</a:t>
            </a:r>
          </a:p>
          <a:p>
            <a:r>
              <a:rPr lang="en-US" sz="1200" b="1" dirty="0"/>
              <a:t>I</a:t>
            </a:r>
          </a:p>
          <a:p>
            <a:r>
              <a:rPr lang="en-US" sz="1200" b="1" dirty="0"/>
              <a:t>G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M</a:t>
            </a:r>
          </a:p>
          <a:p>
            <a:r>
              <a:rPr lang="en-US" sz="1200" b="1" dirty="0"/>
              <a:t>E</a:t>
            </a:r>
          </a:p>
          <a:p>
            <a:r>
              <a:rPr lang="en-US" sz="1200" b="1" dirty="0"/>
              <a:t>N</a:t>
            </a:r>
          </a:p>
          <a:p>
            <a:r>
              <a:rPr lang="en-US" sz="1200" b="1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7324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46254-CC19-7A47-B517-6E2E997F4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quasi-experimental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86B68-4362-E548-844D-2B15E43F5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dirty="0">
                <a:ea typeface="ＭＳ Ｐゴシック" pitchFamily="34" charset="-128"/>
              </a:rPr>
              <a:t>Quasi-experimental designs are applied when the use of random assignment to experimental and control groups is unrealistic or not feasible</a:t>
            </a:r>
          </a:p>
          <a:p>
            <a:pPr>
              <a:defRPr/>
            </a:pPr>
            <a:r>
              <a:rPr lang="en-US" sz="2800" dirty="0"/>
              <a:t>One where we may be able to rule out at least some threats to internal validity. </a:t>
            </a:r>
            <a:endParaRPr lang="en-US" altLang="en-US" sz="2800" dirty="0">
              <a:ea typeface="ＭＳ Ｐゴシック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2399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26784-E9DF-4C46-9E34-90BA23C64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quasi-experimental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0FFE-62A4-B543-9B62-4BA1B9E22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Nonequivalent control group design</a:t>
            </a:r>
          </a:p>
          <a:p>
            <a:pPr lvl="1"/>
            <a:r>
              <a:rPr lang="en-US" sz="2800" dirty="0"/>
              <a:t>Non-randomized version of pretest-posttest</a:t>
            </a:r>
          </a:p>
          <a:p>
            <a:r>
              <a:rPr lang="en-US" sz="2800" dirty="0"/>
              <a:t>Time Series Designs</a:t>
            </a:r>
          </a:p>
          <a:p>
            <a:pPr lvl="1"/>
            <a:r>
              <a:rPr lang="en-US" sz="2800" dirty="0"/>
              <a:t>Longitudinal study of people before/during/post intervention</a:t>
            </a:r>
          </a:p>
        </p:txBody>
      </p:sp>
    </p:spTree>
    <p:extLst>
      <p:ext uri="{BB962C8B-B14F-4D97-AF65-F5344CB8AC3E}">
        <p14:creationId xmlns:p14="http://schemas.microsoft.com/office/powerpoint/2010/main" val="4233501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0250-C804-0549-88A2-718B0410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Non-equivalent comparison group design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BB68E2C-91A8-FB43-B530-AD152C7CA0A9}"/>
              </a:ext>
            </a:extLst>
          </p:cNvPr>
          <p:cNvGrpSpPr/>
          <p:nvPr/>
        </p:nvGrpSpPr>
        <p:grpSpPr>
          <a:xfrm>
            <a:off x="1011152" y="2884484"/>
            <a:ext cx="8949711" cy="1368417"/>
            <a:chOff x="993913" y="971456"/>
            <a:chExt cx="7543800" cy="136841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31BF96A-04BD-9445-86C1-912CA995F8B8}"/>
                </a:ext>
              </a:extLst>
            </p:cNvPr>
            <p:cNvSpPr/>
            <p:nvPr/>
          </p:nvSpPr>
          <p:spPr>
            <a:xfrm>
              <a:off x="993913" y="1186934"/>
              <a:ext cx="7543800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E1A337D-E729-0F48-A595-CD360924ACE4}"/>
                </a:ext>
              </a:extLst>
            </p:cNvPr>
            <p:cNvGrpSpPr/>
            <p:nvPr/>
          </p:nvGrpSpPr>
          <p:grpSpPr>
            <a:xfrm>
              <a:off x="1262522" y="1440237"/>
              <a:ext cx="7096856" cy="646331"/>
              <a:chOff x="1293527" y="1958296"/>
              <a:chExt cx="7096856" cy="646331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B73089F-3E1B-904C-B7A5-24A0CAFAAFC0}"/>
                  </a:ext>
                </a:extLst>
              </p:cNvPr>
              <p:cNvSpPr txBox="1"/>
              <p:nvPr/>
            </p:nvSpPr>
            <p:spPr>
              <a:xfrm>
                <a:off x="1293527" y="1958296"/>
                <a:ext cx="180684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Pre-intervention </a:t>
                </a:r>
              </a:p>
              <a:p>
                <a:pPr algn="ctr"/>
                <a:r>
                  <a:rPr lang="en-US" b="1" dirty="0"/>
                  <a:t>data collection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F035FB9-2B9E-7447-B275-F1C2E5C96BC3}"/>
                  </a:ext>
                </a:extLst>
              </p:cNvPr>
              <p:cNvSpPr txBox="1"/>
              <p:nvPr/>
            </p:nvSpPr>
            <p:spPr>
              <a:xfrm>
                <a:off x="6495121" y="1958296"/>
                <a:ext cx="189526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Post-intervention </a:t>
                </a:r>
              </a:p>
              <a:p>
                <a:pPr algn="ctr"/>
                <a:r>
                  <a:rPr lang="en-US" b="1" dirty="0"/>
                  <a:t>data collection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241582-0D80-8C4E-9D17-A9011998CD66}"/>
                  </a:ext>
                </a:extLst>
              </p:cNvPr>
              <p:cNvSpPr txBox="1"/>
              <p:nvPr/>
            </p:nvSpPr>
            <p:spPr>
              <a:xfrm>
                <a:off x="4029702" y="2096795"/>
                <a:ext cx="16341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/>
                  <a:t>INTERVENTION</a:t>
                </a:r>
              </a:p>
            </p:txBody>
          </p: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478D1882-E03F-3A42-B233-B5AA0E633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60235" y="2305878"/>
                <a:ext cx="609600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BE575C11-E8F0-A24E-922A-812C742F83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8192" y="2305878"/>
                <a:ext cx="609600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7293296-5452-904B-A5B2-C7F4DF1A426E}"/>
                </a:ext>
              </a:extLst>
            </p:cNvPr>
            <p:cNvSpPr txBox="1"/>
            <p:nvPr/>
          </p:nvSpPr>
          <p:spPr>
            <a:xfrm>
              <a:off x="3605078" y="971456"/>
              <a:ext cx="2321469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Experimental Group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2C08CAE-4F6F-5144-8F18-FFC6B9CE48DF}"/>
              </a:ext>
            </a:extLst>
          </p:cNvPr>
          <p:cNvGrpSpPr/>
          <p:nvPr/>
        </p:nvGrpSpPr>
        <p:grpSpPr>
          <a:xfrm>
            <a:off x="1011153" y="4475165"/>
            <a:ext cx="8949710" cy="1380733"/>
            <a:chOff x="993913" y="3120467"/>
            <a:chExt cx="7613991" cy="138073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CF99006-C18C-7049-86E9-5EDA57D8BB13}"/>
                </a:ext>
              </a:extLst>
            </p:cNvPr>
            <p:cNvSpPr txBox="1"/>
            <p:nvPr/>
          </p:nvSpPr>
          <p:spPr>
            <a:xfrm>
              <a:off x="1301617" y="3600336"/>
              <a:ext cx="18068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Pre-intervention </a:t>
              </a:r>
            </a:p>
            <a:p>
              <a:pPr algn="ctr"/>
              <a:r>
                <a:rPr lang="en-US" b="1" dirty="0"/>
                <a:t>data collection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81FF799-C779-F740-AACF-439D620EB899}"/>
                </a:ext>
              </a:extLst>
            </p:cNvPr>
            <p:cNvSpPr txBox="1"/>
            <p:nvPr/>
          </p:nvSpPr>
          <p:spPr>
            <a:xfrm>
              <a:off x="6513445" y="3574907"/>
              <a:ext cx="189526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Post-intervention </a:t>
              </a:r>
            </a:p>
            <a:p>
              <a:pPr algn="ctr"/>
              <a:r>
                <a:rPr lang="en-US" b="1" dirty="0"/>
                <a:t>data collection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013CDB3-736B-6C4A-BF40-B21B549EE3EF}"/>
                </a:ext>
              </a:extLst>
            </p:cNvPr>
            <p:cNvSpPr/>
            <p:nvPr/>
          </p:nvSpPr>
          <p:spPr>
            <a:xfrm>
              <a:off x="993913" y="3348261"/>
              <a:ext cx="7613991" cy="11529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AACF5E9-58F0-714F-8C75-92D200BC71F1}"/>
                </a:ext>
              </a:extLst>
            </p:cNvPr>
            <p:cNvCxnSpPr>
              <a:cxnSpLocks/>
            </p:cNvCxnSpPr>
            <p:nvPr/>
          </p:nvCxnSpPr>
          <p:spPr>
            <a:xfrm>
              <a:off x="3229230" y="3936830"/>
              <a:ext cx="3085018" cy="0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988BE1-8D4F-8043-8B96-4052BDB44790}"/>
                </a:ext>
              </a:extLst>
            </p:cNvPr>
            <p:cNvSpPr txBox="1"/>
            <p:nvPr/>
          </p:nvSpPr>
          <p:spPr>
            <a:xfrm>
              <a:off x="3906119" y="4062001"/>
              <a:ext cx="1843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(No Intervention)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D4976E8-9474-684F-92FF-299D453CAB2F}"/>
                </a:ext>
              </a:extLst>
            </p:cNvPr>
            <p:cNvSpPr txBox="1"/>
            <p:nvPr/>
          </p:nvSpPr>
          <p:spPr>
            <a:xfrm>
              <a:off x="3838830" y="3120467"/>
              <a:ext cx="1694053" cy="40011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Control Group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FB77C69-F1E4-C34E-851E-8BBE3C93F024}"/>
              </a:ext>
            </a:extLst>
          </p:cNvPr>
          <p:cNvSpPr txBox="1"/>
          <p:nvPr/>
        </p:nvSpPr>
        <p:spPr>
          <a:xfrm>
            <a:off x="104940" y="3745069"/>
            <a:ext cx="11079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Identify similar groups to compare – NO RANDOM ASSIGNMENT</a:t>
            </a:r>
          </a:p>
        </p:txBody>
      </p:sp>
    </p:spTree>
    <p:extLst>
      <p:ext uri="{BB962C8B-B14F-4D97-AF65-F5344CB8AC3E}">
        <p14:creationId xmlns:p14="http://schemas.microsoft.com/office/powerpoint/2010/main" val="3804542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3303-D6F1-E54D-BFF4-BE44B8C55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Series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CD96E-D2F8-7E49-8699-BE05105AA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altLang="en-US" sz="1200" dirty="0">
                <a:ea typeface="ＭＳ Ｐゴシック" pitchFamily="34" charset="-128"/>
              </a:rPr>
              <a:t>Observation</a:t>
            </a:r>
            <a:r>
              <a:rPr lang="en-US" altLang="en-US" sz="1200" baseline="-25000" dirty="0">
                <a:ea typeface="ＭＳ Ｐゴシック" pitchFamily="34" charset="-128"/>
              </a:rPr>
              <a:t>1</a:t>
            </a:r>
            <a:r>
              <a:rPr lang="en-US" altLang="en-US" sz="1200" dirty="0">
                <a:ea typeface="ＭＳ Ｐゴシック" pitchFamily="34" charset="-128"/>
              </a:rPr>
              <a:t> Observation</a:t>
            </a:r>
            <a:r>
              <a:rPr lang="en-US" altLang="en-US" sz="1200" baseline="-25000" dirty="0">
                <a:ea typeface="ＭＳ Ｐゴシック" pitchFamily="34" charset="-128"/>
              </a:rPr>
              <a:t>2</a:t>
            </a:r>
            <a:r>
              <a:rPr lang="en-US" altLang="en-US" sz="1200" dirty="0">
                <a:ea typeface="ＭＳ Ｐゴシック" pitchFamily="34" charset="-128"/>
              </a:rPr>
              <a:t> Observation</a:t>
            </a:r>
            <a:r>
              <a:rPr lang="en-US" altLang="en-US" sz="1200" baseline="-25000" dirty="0">
                <a:ea typeface="ＭＳ Ｐゴシック" pitchFamily="34" charset="-128"/>
              </a:rPr>
              <a:t>3</a:t>
            </a:r>
            <a:r>
              <a:rPr lang="en-US" altLang="en-US" sz="1200" dirty="0">
                <a:ea typeface="ＭＳ Ｐゴシック" pitchFamily="34" charset="-128"/>
              </a:rPr>
              <a:t>  INTERVENTION/EVENT  Observation</a:t>
            </a:r>
            <a:r>
              <a:rPr lang="en-US" altLang="en-US" sz="1200" baseline="-25000" dirty="0">
                <a:ea typeface="ＭＳ Ｐゴシック" pitchFamily="34" charset="-128"/>
              </a:rPr>
              <a:t>4</a:t>
            </a:r>
            <a:r>
              <a:rPr lang="en-US" altLang="en-US" sz="1200" dirty="0">
                <a:ea typeface="ＭＳ Ｐゴシック" pitchFamily="34" charset="-128"/>
              </a:rPr>
              <a:t> Observation</a:t>
            </a:r>
            <a:r>
              <a:rPr lang="en-US" altLang="en-US" sz="1200" baseline="-25000" dirty="0">
                <a:ea typeface="ＭＳ Ｐゴシック" pitchFamily="34" charset="-128"/>
              </a:rPr>
              <a:t>5</a:t>
            </a:r>
            <a:r>
              <a:rPr lang="en-US" altLang="en-US" sz="1200" dirty="0">
                <a:ea typeface="ＭＳ Ｐゴシック" pitchFamily="34" charset="-128"/>
              </a:rPr>
              <a:t> Observation</a:t>
            </a:r>
            <a:r>
              <a:rPr lang="en-US" altLang="en-US" sz="1200" baseline="-25000" dirty="0">
                <a:ea typeface="ＭＳ Ｐゴシック" pitchFamily="34" charset="-128"/>
              </a:rPr>
              <a:t>6</a:t>
            </a:r>
            <a:endParaRPr lang="en-US" altLang="en-US" sz="1200" dirty="0">
              <a:ea typeface="ＭＳ Ｐゴシック" pitchFamily="34" charset="-128"/>
            </a:endParaRPr>
          </a:p>
          <a:p>
            <a:pPr marL="0" indent="0">
              <a:buNone/>
              <a:defRPr/>
            </a:pPr>
            <a:r>
              <a:rPr lang="en-US" altLang="en-US" sz="1050" dirty="0">
                <a:ea typeface="ＭＳ Ｐゴシック" pitchFamily="34" charset="-128"/>
              </a:rPr>
              <a:t>*number of observations vary</a:t>
            </a:r>
          </a:p>
          <a:p>
            <a:pPr marL="0" indent="0">
              <a:buNone/>
              <a:defRPr/>
            </a:pPr>
            <a:endParaRPr lang="en-US" altLang="en-US" sz="1050" dirty="0">
              <a:ea typeface="ＭＳ Ｐゴシック" pitchFamily="34" charset="-128"/>
            </a:endParaRPr>
          </a:p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Time Series involves the use of REPEATED measure of the DV, followed by introduction of the EXPERIMENTAL CONDITION, and then another series of measures of DV – multiple pretests and posttests.</a:t>
            </a:r>
          </a:p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Recommended pre- and post-test, more than three measures be made</a:t>
            </a:r>
          </a:p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Experimental condition is often not manipulated but is a naturally occurring event</a:t>
            </a:r>
          </a:p>
          <a:p>
            <a:pPr>
              <a:defRPr/>
            </a:pPr>
            <a:r>
              <a:rPr lang="en-US" altLang="en-US" dirty="0">
                <a:ea typeface="ＭＳ Ｐゴシック" pitchFamily="34" charset="-128"/>
              </a:rPr>
              <a:t>Cannot control (rule out) for history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181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A82CB-F6F9-5B4C-AE10-116F892EC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97B6D-19B1-8A4E-9A28-1BC409268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Chapter 9: </a:t>
            </a:r>
            <a:b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Survey Research</a:t>
            </a:r>
          </a:p>
        </p:txBody>
      </p:sp>
    </p:spTree>
    <p:extLst>
      <p:ext uri="{BB962C8B-B14F-4D97-AF65-F5344CB8AC3E}">
        <p14:creationId xmlns:p14="http://schemas.microsoft.com/office/powerpoint/2010/main" val="3136225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5A38-22F0-BD47-9CE4-B006D5B5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B2B52-714C-FC43-AF60-F41D7A3F5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71316"/>
          </a:xfrm>
        </p:spPr>
        <p:txBody>
          <a:bodyPr>
            <a:normAutofit/>
          </a:bodyPr>
          <a:lstStyle/>
          <a:p>
            <a:r>
              <a:rPr lang="en-US" sz="2800" dirty="0"/>
              <a:t>Chapter 6: Causation &amp; Research Design</a:t>
            </a:r>
          </a:p>
          <a:p>
            <a:r>
              <a:rPr lang="en-US" sz="2800" dirty="0"/>
              <a:t>Chapter 7: Group Experimental Design</a:t>
            </a:r>
          </a:p>
          <a:p>
            <a:r>
              <a:rPr lang="en-US" sz="2800" dirty="0"/>
              <a:t>Chapter 9: Survey Research</a:t>
            </a:r>
          </a:p>
          <a:p>
            <a:r>
              <a:rPr lang="en-US" sz="2800" dirty="0"/>
              <a:t>Chapter 10: Qualitative Methods</a:t>
            </a:r>
          </a:p>
          <a:p>
            <a:r>
              <a:rPr lang="en-US" sz="2800" dirty="0"/>
              <a:t>Chapter 11: Qualitative Analysis</a:t>
            </a:r>
          </a:p>
          <a:p>
            <a:endParaRPr lang="en-US" sz="1600" dirty="0"/>
          </a:p>
          <a:p>
            <a:r>
              <a:rPr lang="en-US" sz="2800" dirty="0"/>
              <a:t>15 questions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6974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B628D-F9A1-4040-AA72-98E3D0C15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5C472-B73A-5546-AB71-5929D39A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Survey Research</a:t>
            </a:r>
            <a:r>
              <a:rPr lang="en-US" sz="2400" dirty="0"/>
              <a:t>: research in which information is obtained from a sample of individuals through their responses to questions about themselves or others.</a:t>
            </a:r>
          </a:p>
          <a:p>
            <a:r>
              <a:rPr lang="en-US" sz="2400" dirty="0"/>
              <a:t>Attractions of survey research:</a:t>
            </a:r>
          </a:p>
          <a:p>
            <a:pPr lvl="1"/>
            <a:r>
              <a:rPr lang="en-US" sz="1800" dirty="0"/>
              <a:t>Versatility</a:t>
            </a:r>
          </a:p>
          <a:p>
            <a:pPr lvl="1"/>
            <a:r>
              <a:rPr lang="en-US" sz="1800" dirty="0"/>
              <a:t>Efficiency</a:t>
            </a:r>
          </a:p>
          <a:p>
            <a:pPr lvl="1"/>
            <a:r>
              <a:rPr lang="en-US" sz="1800" dirty="0"/>
              <a:t>Generalizability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81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2BC29-73B9-2E4F-BF5A-5D84A7933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Closed-Ended and Open-Ended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4BFC8-80D3-B44E-B8FB-AA5A99C41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u="sng" dirty="0"/>
              <a:t>Closed-ended</a:t>
            </a:r>
            <a:r>
              <a:rPr lang="en-US" sz="2800" dirty="0"/>
              <a:t>: when elicit response categories are offered.</a:t>
            </a:r>
          </a:p>
          <a:p>
            <a:endParaRPr lang="en-US" sz="2800" dirty="0"/>
          </a:p>
          <a:p>
            <a:r>
              <a:rPr lang="en-US" sz="2800" u="sng" dirty="0"/>
              <a:t>Open-ended:</a:t>
            </a:r>
            <a:r>
              <a:rPr lang="en-US" sz="2800" dirty="0"/>
              <a:t> where respondents provide their own response.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522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A6C3-C76A-DD4C-8B79-71A2B920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Minimize sources of error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BA869-472D-8841-B72B-B6CB89BD8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500" dirty="0"/>
              <a:t>Social Desirability</a:t>
            </a:r>
          </a:p>
          <a:p>
            <a:r>
              <a:rPr lang="en-US" sz="3500" dirty="0"/>
              <a:t>Minimize Effects of Fence-Sitting &amp; Floating</a:t>
            </a:r>
          </a:p>
          <a:p>
            <a:pPr lvl="2"/>
            <a:r>
              <a:rPr lang="en-US" sz="3000" dirty="0"/>
              <a:t>Fence-Sitters: need a neutral option</a:t>
            </a:r>
          </a:p>
          <a:p>
            <a:pPr lvl="2"/>
            <a:r>
              <a:rPr lang="en-US" sz="3000" dirty="0"/>
              <a:t>Floaters: need a ‘don’t know’ option</a:t>
            </a:r>
          </a:p>
          <a:p>
            <a:r>
              <a:rPr lang="en-US" sz="3500" dirty="0"/>
              <a:t>Use Filter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116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E9E2-9BB2-E84D-89A7-0398D51F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0968B-F250-4047-A790-9A781720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Confidentiality</a:t>
            </a:r>
            <a:r>
              <a:rPr lang="en-US" sz="2400" dirty="0"/>
              <a:t>: Provided by research in which identifying information that could be used to link respondents to their responses is available only to designated research personnel for specific research needs.</a:t>
            </a:r>
          </a:p>
          <a:p>
            <a:r>
              <a:rPr lang="en-US" sz="2400" b="1" dirty="0"/>
              <a:t>Anonymity</a:t>
            </a:r>
            <a:r>
              <a:rPr lang="en-US" sz="2400" dirty="0"/>
              <a:t>: Provided by research in which no identifying information is recorded that could be used to link respondents to their responses.</a:t>
            </a:r>
          </a:p>
        </p:txBody>
      </p:sp>
    </p:spTree>
    <p:extLst>
      <p:ext uri="{BB962C8B-B14F-4D97-AF65-F5344CB8AC3E}">
        <p14:creationId xmlns:p14="http://schemas.microsoft.com/office/powerpoint/2010/main" val="19199069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A82CB-F6F9-5B4C-AE10-116F892EC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97B6D-19B1-8A4E-9A28-1BC409268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Chapter 10: </a:t>
            </a:r>
            <a:b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Qualitative Methods</a:t>
            </a:r>
          </a:p>
        </p:txBody>
      </p:sp>
    </p:spTree>
    <p:extLst>
      <p:ext uri="{BB962C8B-B14F-4D97-AF65-F5344CB8AC3E}">
        <p14:creationId xmlns:p14="http://schemas.microsoft.com/office/powerpoint/2010/main" val="3622479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E9E2-9BB2-E84D-89A7-0398D51F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0968B-F250-4047-A790-9A781720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Case Study</a:t>
            </a:r>
            <a:r>
              <a:rPr lang="en-US" sz="2400" dirty="0"/>
              <a:t>: a setting or group that the analyst treats as an integrated social unit that must be studied holistically and in its particularity.</a:t>
            </a:r>
          </a:p>
          <a:p>
            <a:r>
              <a:rPr lang="en-US" sz="2400" b="1" dirty="0"/>
              <a:t>Ethnography</a:t>
            </a:r>
            <a:r>
              <a:rPr lang="en-US" sz="2400" dirty="0"/>
              <a:t>: study of a cultural that some group of people shares, using participant observation and/or interviewing over an extended period.</a:t>
            </a:r>
          </a:p>
        </p:txBody>
      </p:sp>
    </p:spTree>
    <p:extLst>
      <p:ext uri="{BB962C8B-B14F-4D97-AF65-F5344CB8AC3E}">
        <p14:creationId xmlns:p14="http://schemas.microsoft.com/office/powerpoint/2010/main" val="1940184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0E9E2-9BB2-E84D-89A7-0398D51F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0968B-F250-4047-A790-9A7817208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/>
              <a:t>Netnography</a:t>
            </a:r>
            <a:r>
              <a:rPr lang="en-US" sz="2400" dirty="0"/>
              <a:t>: use of ethnographic methods to study online communities.</a:t>
            </a:r>
          </a:p>
          <a:p>
            <a:r>
              <a:rPr lang="en-US" sz="2400" b="1" dirty="0" err="1"/>
              <a:t>PhotoVoice</a:t>
            </a:r>
            <a:r>
              <a:rPr lang="en-US" sz="2400" dirty="0"/>
              <a:t>: use of photography to empower research participants to construct their social reality.</a:t>
            </a:r>
          </a:p>
        </p:txBody>
      </p:sp>
    </p:spTree>
    <p:extLst>
      <p:ext uri="{BB962C8B-B14F-4D97-AF65-F5344CB8AC3E}">
        <p14:creationId xmlns:p14="http://schemas.microsoft.com/office/powerpoint/2010/main" val="30463903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CDFB1-1DC4-1F41-809B-340B2E41B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Research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C735A-E4B7-344B-932A-66EE58EFC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Participant Observation: </a:t>
            </a:r>
            <a:r>
              <a:rPr lang="en-US" sz="2000" dirty="0"/>
              <a:t>Observing people and interacting with them in the course of their normal activities.</a:t>
            </a:r>
          </a:p>
          <a:p>
            <a:r>
              <a:rPr lang="en-US" sz="2000" b="1" dirty="0"/>
              <a:t>Intensive Interviewing</a:t>
            </a:r>
            <a:r>
              <a:rPr lang="en-US" sz="2000" dirty="0"/>
              <a:t>: open-ended, relatively unstructured questioning in which the interviewer seeks in-depth information on the interviewee’s feelings, experiences, and perceptions.</a:t>
            </a:r>
          </a:p>
          <a:p>
            <a:r>
              <a:rPr lang="en-US" sz="2000" b="1" dirty="0"/>
              <a:t>Focus Groups</a:t>
            </a:r>
            <a:r>
              <a:rPr lang="en-US" sz="2000" dirty="0"/>
              <a:t>: unstructured group interviews in which the focus group leader actively encourages discussion among participants on the topics of interest. </a:t>
            </a:r>
          </a:p>
        </p:txBody>
      </p:sp>
    </p:spTree>
    <p:extLst>
      <p:ext uri="{BB962C8B-B14F-4D97-AF65-F5344CB8AC3E}">
        <p14:creationId xmlns:p14="http://schemas.microsoft.com/office/powerpoint/2010/main" val="25304135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A82CB-F6F9-5B4C-AE10-116F892EC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597B6D-19B1-8A4E-9A28-1BC409268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Chapter 11: </a:t>
            </a:r>
            <a:b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Qualitative Analysis</a:t>
            </a:r>
          </a:p>
        </p:txBody>
      </p:sp>
    </p:spTree>
    <p:extLst>
      <p:ext uri="{BB962C8B-B14F-4D97-AF65-F5344CB8AC3E}">
        <p14:creationId xmlns:p14="http://schemas.microsoft.com/office/powerpoint/2010/main" val="3572610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D4BD1-8EAE-0944-A34F-7D4AD34B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Qualitative data analysis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6F8F8-C4EC-4E49-9384-DB9F08E29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Documentation</a:t>
            </a:r>
          </a:p>
          <a:p>
            <a:r>
              <a:rPr lang="en-US" sz="2000" dirty="0"/>
              <a:t>Conceptualization, Categorization, Condensation </a:t>
            </a:r>
          </a:p>
          <a:p>
            <a:r>
              <a:rPr lang="en-US" sz="2000" dirty="0"/>
              <a:t>Examining and Displaying Relationships</a:t>
            </a:r>
          </a:p>
          <a:p>
            <a:r>
              <a:rPr lang="en-US" sz="2000" dirty="0"/>
              <a:t>Corroboration and Legitimization of Conclusions</a:t>
            </a:r>
          </a:p>
          <a:p>
            <a:pPr lvl="1"/>
            <a:r>
              <a:rPr lang="en-US" sz="1800" dirty="0"/>
              <a:t>Peer debriefing, member checking, triangulation</a:t>
            </a:r>
          </a:p>
          <a:p>
            <a:r>
              <a:rPr lang="en-US" sz="2000" dirty="0"/>
              <a:t>Reflection on the Researcher’s Role</a:t>
            </a:r>
          </a:p>
        </p:txBody>
      </p:sp>
    </p:spTree>
    <p:extLst>
      <p:ext uri="{BB962C8B-B14F-4D97-AF65-F5344CB8AC3E}">
        <p14:creationId xmlns:p14="http://schemas.microsoft.com/office/powerpoint/2010/main" val="353939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567B7-59E0-7241-807B-8FD7ED5E1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EA54CF-F14C-B747-92A0-C29930A1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Chapter 6: </a:t>
            </a:r>
            <a:b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Causation &amp; Research Design</a:t>
            </a:r>
          </a:p>
        </p:txBody>
      </p:sp>
    </p:spTree>
    <p:extLst>
      <p:ext uri="{BB962C8B-B14F-4D97-AF65-F5344CB8AC3E}">
        <p14:creationId xmlns:p14="http://schemas.microsoft.com/office/powerpoint/2010/main" val="19551432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6FE93-131C-CF4F-85C6-02BB6B04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07786-01CB-6640-BEAF-5052B77DC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Key term flash cards and recording are available on Moodle</a:t>
            </a:r>
          </a:p>
          <a:p>
            <a:r>
              <a:rPr lang="en-US" sz="2400" dirty="0"/>
              <a:t>Thanks for a great summer session!</a:t>
            </a:r>
          </a:p>
        </p:txBody>
      </p:sp>
    </p:spTree>
    <p:extLst>
      <p:ext uri="{BB962C8B-B14F-4D97-AF65-F5344CB8AC3E}">
        <p14:creationId xmlns:p14="http://schemas.microsoft.com/office/powerpoint/2010/main" val="3018970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A3D16-0B2D-28F1-921B-29C3AB340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designs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E504A-2BE3-DC7C-B98C-012BEC534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Cross-Sectional</a:t>
            </a:r>
          </a:p>
          <a:p>
            <a:r>
              <a:rPr lang="en-US" sz="2400" dirty="0"/>
              <a:t>Longitudinal</a:t>
            </a:r>
          </a:p>
        </p:txBody>
      </p:sp>
    </p:spTree>
    <p:extLst>
      <p:ext uri="{BB962C8B-B14F-4D97-AF65-F5344CB8AC3E}">
        <p14:creationId xmlns:p14="http://schemas.microsoft.com/office/powerpoint/2010/main" val="318708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CA9AE-7DF2-4FC0-FE90-609D20E2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causal explanations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6236D-85D0-72DE-5A92-DB587375F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Empirical Association*</a:t>
            </a:r>
          </a:p>
          <a:p>
            <a:r>
              <a:rPr lang="en-US" dirty="0"/>
              <a:t>Time Order*</a:t>
            </a:r>
          </a:p>
          <a:p>
            <a:r>
              <a:rPr lang="en-US" dirty="0" err="1"/>
              <a:t>Nonspuriousness</a:t>
            </a:r>
            <a:r>
              <a:rPr lang="en-US" dirty="0"/>
              <a:t>*</a:t>
            </a:r>
          </a:p>
          <a:p>
            <a:r>
              <a:rPr lang="en-US" dirty="0"/>
              <a:t>Causal Mechanism^</a:t>
            </a:r>
          </a:p>
          <a:p>
            <a:r>
              <a:rPr lang="en-US" dirty="0"/>
              <a:t>Context^</a:t>
            </a:r>
          </a:p>
          <a:p>
            <a:pPr marL="0" indent="0">
              <a:buNone/>
            </a:pPr>
            <a:r>
              <a:rPr lang="en-US" sz="1400" dirty="0"/>
              <a:t>* necessary to demonstrate causality</a:t>
            </a:r>
          </a:p>
          <a:p>
            <a:pPr marL="0" indent="0">
              <a:buNone/>
            </a:pPr>
            <a:r>
              <a:rPr lang="en-US" sz="1400" dirty="0"/>
              <a:t>^ convenient but not necessary</a:t>
            </a:r>
          </a:p>
        </p:txBody>
      </p:sp>
    </p:spTree>
    <p:extLst>
      <p:ext uri="{BB962C8B-B14F-4D97-AF65-F5344CB8AC3E}">
        <p14:creationId xmlns:p14="http://schemas.microsoft.com/office/powerpoint/2010/main" val="363109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567B7-59E0-7241-807B-8FD7ED5E1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EA54CF-F14C-B747-92A0-C29930A1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Chapter 7: </a:t>
            </a:r>
            <a:b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</a:br>
            <a:r>
              <a:rPr lang="en-US" sz="5000" kern="1200" cap="all" spc="200" baseline="0" dirty="0">
                <a:solidFill>
                  <a:srgbClr val="262626"/>
                </a:solidFill>
                <a:latin typeface="+mj-lt"/>
                <a:ea typeface="+mj-ea"/>
                <a:cs typeface="+mj-cs"/>
              </a:rPr>
              <a:t>Group Experimental Design</a:t>
            </a:r>
          </a:p>
        </p:txBody>
      </p:sp>
    </p:spTree>
    <p:extLst>
      <p:ext uri="{BB962C8B-B14F-4D97-AF65-F5344CB8AC3E}">
        <p14:creationId xmlns:p14="http://schemas.microsoft.com/office/powerpoint/2010/main" val="2714488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59066-F72D-C549-BE9C-C44D63A13F6B}"/>
              </a:ext>
            </a:extLst>
          </p:cNvPr>
          <p:cNvSpPr txBox="1"/>
          <p:nvPr/>
        </p:nvSpPr>
        <p:spPr>
          <a:xfrm>
            <a:off x="4942479" y="838201"/>
            <a:ext cx="26084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/>
              <a:t>Causality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E46F27-A1CF-D448-B10F-2ACDF59DAC38}"/>
              </a:ext>
            </a:extLst>
          </p:cNvPr>
          <p:cNvSpPr txBox="1"/>
          <p:nvPr/>
        </p:nvSpPr>
        <p:spPr>
          <a:xfrm>
            <a:off x="3134537" y="2125626"/>
            <a:ext cx="60848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Experimental designs attempt to answer questions of causality.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B0FCC7-215D-9048-9AF5-F57FD1A1D8B5}"/>
              </a:ext>
            </a:extLst>
          </p:cNvPr>
          <p:cNvSpPr txBox="1"/>
          <p:nvPr/>
        </p:nvSpPr>
        <p:spPr>
          <a:xfrm>
            <a:off x="3621157" y="3064163"/>
            <a:ext cx="7473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8BB8BB-0714-9D47-9C4B-E917CBDE5DA2}"/>
              </a:ext>
            </a:extLst>
          </p:cNvPr>
          <p:cNvSpPr txBox="1"/>
          <p:nvPr/>
        </p:nvSpPr>
        <p:spPr>
          <a:xfrm>
            <a:off x="7932576" y="299415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Y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D5107A5-C1C4-2347-9DFA-3770FDDBA9A2}"/>
              </a:ext>
            </a:extLst>
          </p:cNvPr>
          <p:cNvCxnSpPr>
            <a:cxnSpLocks/>
          </p:cNvCxnSpPr>
          <p:nvPr/>
        </p:nvCxnSpPr>
        <p:spPr>
          <a:xfrm>
            <a:off x="5087872" y="3525828"/>
            <a:ext cx="20815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FF46BCE-DD5B-1A4C-A264-84DDD17F2DB2}"/>
              </a:ext>
            </a:extLst>
          </p:cNvPr>
          <p:cNvSpPr txBox="1"/>
          <p:nvPr/>
        </p:nvSpPr>
        <p:spPr>
          <a:xfrm>
            <a:off x="2759094" y="3848993"/>
            <a:ext cx="2328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(independent variable)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4FAE5C0-85C8-E442-A67F-6DF124C8DCFD}"/>
              </a:ext>
            </a:extLst>
          </p:cNvPr>
          <p:cNvSpPr txBox="1"/>
          <p:nvPr/>
        </p:nvSpPr>
        <p:spPr>
          <a:xfrm>
            <a:off x="7244445" y="3891801"/>
            <a:ext cx="2154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(dependent variable)</a:t>
            </a:r>
          </a:p>
        </p:txBody>
      </p:sp>
    </p:spTree>
    <p:extLst>
      <p:ext uri="{BB962C8B-B14F-4D97-AF65-F5344CB8AC3E}">
        <p14:creationId xmlns:p14="http://schemas.microsoft.com/office/powerpoint/2010/main" val="397755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A774F-2172-D84D-BDCE-8A5D8326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of True experimental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9A63C-97D8-3247-90E6-6E75FF520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Experimental and Control Groups</a:t>
            </a:r>
          </a:p>
          <a:p>
            <a:pPr lvl="1"/>
            <a:r>
              <a:rPr lang="en-US" sz="2600" dirty="0"/>
              <a:t>Two comparison groups (in the simplest case, an experimental and a control group) to establish an association</a:t>
            </a:r>
          </a:p>
          <a:p>
            <a:r>
              <a:rPr lang="en-US" sz="2800" dirty="0"/>
              <a:t>Randomization</a:t>
            </a:r>
          </a:p>
          <a:p>
            <a:pPr lvl="1"/>
            <a:r>
              <a:rPr lang="en-US" sz="2600" dirty="0"/>
              <a:t>Random assignment to the two (or more) comparison groups to establish an association</a:t>
            </a:r>
          </a:p>
          <a:p>
            <a:r>
              <a:rPr lang="en-US" sz="2800" dirty="0"/>
              <a:t>Pre-test and Post-test</a:t>
            </a:r>
          </a:p>
          <a:p>
            <a:pPr lvl="1"/>
            <a:r>
              <a:rPr lang="en-US" sz="2600" dirty="0"/>
              <a:t>Variation in the IV before assessment of change in the DV to establish time order</a:t>
            </a:r>
          </a:p>
        </p:txBody>
      </p:sp>
    </p:spTree>
    <p:extLst>
      <p:ext uri="{BB962C8B-B14F-4D97-AF65-F5344CB8AC3E}">
        <p14:creationId xmlns:p14="http://schemas.microsoft.com/office/powerpoint/2010/main" val="3686386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EC072-797D-2F46-982A-60ED088FF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88F3-5FBF-B444-8129-7A2E58248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Randomization</a:t>
            </a:r>
            <a:r>
              <a:rPr lang="en-US" sz="2800" dirty="0"/>
              <a:t>: equates two or more subgroups at the start of the experiment and therefore eliminates the possibility of selection bias.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08593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953</Words>
  <Application>Microsoft Macintosh PowerPoint</Application>
  <PresentationFormat>Widescreen</PresentationFormat>
  <Paragraphs>185</Paragraphs>
  <Slides>30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Gill Sans MT</vt:lpstr>
      <vt:lpstr>Parcel</vt:lpstr>
      <vt:lpstr>Final Review</vt:lpstr>
      <vt:lpstr>Final Exam Content</vt:lpstr>
      <vt:lpstr>Chapter 6:  Causation &amp; Research Design</vt:lpstr>
      <vt:lpstr>Research designs</vt:lpstr>
      <vt:lpstr>Criteria for causal explanations</vt:lpstr>
      <vt:lpstr>Chapter 7:  Group Experimental Design</vt:lpstr>
      <vt:lpstr>PowerPoint Presentation</vt:lpstr>
      <vt:lpstr>Features of True experimental design</vt:lpstr>
      <vt:lpstr>Randomization</vt:lpstr>
      <vt:lpstr>Types of True Experimental Design</vt:lpstr>
      <vt:lpstr>True Experimental Designs</vt:lpstr>
      <vt:lpstr>Pretest-Posttest control group design</vt:lpstr>
      <vt:lpstr>True experimental designs</vt:lpstr>
      <vt:lpstr>Posttest only control group design</vt:lpstr>
      <vt:lpstr>quasi-experimental design</vt:lpstr>
      <vt:lpstr>Types of quasi-experimental design</vt:lpstr>
      <vt:lpstr>Non-equivalent comparison group design</vt:lpstr>
      <vt:lpstr>Time Series Design</vt:lpstr>
      <vt:lpstr>Chapter 9:  Survey Research</vt:lpstr>
      <vt:lpstr>Survey research</vt:lpstr>
      <vt:lpstr>Closed-Ended and Open-Ended Questions</vt:lpstr>
      <vt:lpstr>Minimize sources of error</vt:lpstr>
      <vt:lpstr>Ethical considerations</vt:lpstr>
      <vt:lpstr>Chapter 10:  Qualitative Methods</vt:lpstr>
      <vt:lpstr>Qualitative Methods</vt:lpstr>
      <vt:lpstr>Qualitative Methods</vt:lpstr>
      <vt:lpstr>Qualitative Research Techniques</vt:lpstr>
      <vt:lpstr>Chapter 11:  Qualitative Analysis</vt:lpstr>
      <vt:lpstr>Qualitative data analysis techniques</vt:lpstr>
      <vt:lpstr>Reminders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Review</dc:title>
  <dc:creator>Lauren Montemuro</dc:creator>
  <cp:lastModifiedBy>Lauren Montemuro</cp:lastModifiedBy>
  <cp:revision>13</cp:revision>
  <dcterms:created xsi:type="dcterms:W3CDTF">2020-11-30T15:25:16Z</dcterms:created>
  <dcterms:modified xsi:type="dcterms:W3CDTF">2022-06-08T19:44:46Z</dcterms:modified>
</cp:coreProperties>
</file>