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5" r:id="rId7"/>
    <p:sldId id="269" r:id="rId8"/>
    <p:sldId id="261" r:id="rId9"/>
    <p:sldId id="262" r:id="rId10"/>
    <p:sldId id="27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05" autoAdjust="0"/>
    <p:restoredTop sz="94660"/>
  </p:normalViewPr>
  <p:slideViewPr>
    <p:cSldViewPr snapToGrid="0">
      <p:cViewPr>
        <p:scale>
          <a:sx n="118" d="100"/>
          <a:sy n="118" d="100"/>
        </p:scale>
        <p:origin x="10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A5A0D7-B742-4092-8286-A0139F6A7868}"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6DA7BA81-EDFC-47A5-9D19-8A6452B30B14}">
      <dgm:prSet/>
      <dgm:spPr/>
      <dgm:t>
        <a:bodyPr/>
        <a:lstStyle/>
        <a:p>
          <a:r>
            <a:rPr lang="en-US"/>
            <a:t>You’re examining and assessing what other researchers have found or haven’t found</a:t>
          </a:r>
        </a:p>
      </dgm:t>
    </dgm:pt>
    <dgm:pt modelId="{E3C91F23-FD73-47A4-85EE-7ACA30488739}" type="parTrans" cxnId="{DEF872A1-56A3-4CE9-B42C-4A20F2A167C7}">
      <dgm:prSet/>
      <dgm:spPr/>
      <dgm:t>
        <a:bodyPr/>
        <a:lstStyle/>
        <a:p>
          <a:endParaRPr lang="en-US"/>
        </a:p>
      </dgm:t>
    </dgm:pt>
    <dgm:pt modelId="{0C14545B-69DB-439E-B079-F1B8BA2C7162}" type="sibTrans" cxnId="{DEF872A1-56A3-4CE9-B42C-4A20F2A167C7}">
      <dgm:prSet/>
      <dgm:spPr/>
      <dgm:t>
        <a:bodyPr/>
        <a:lstStyle/>
        <a:p>
          <a:endParaRPr lang="en-US"/>
        </a:p>
      </dgm:t>
    </dgm:pt>
    <dgm:pt modelId="{865407ED-FC14-4097-988D-9CFDA30B6CF1}">
      <dgm:prSet/>
      <dgm:spPr/>
      <dgm:t>
        <a:bodyPr/>
        <a:lstStyle/>
        <a:p>
          <a:r>
            <a:rPr lang="en-US"/>
            <a:t>You’re giving credit to prior research and developing the foundation for your topic</a:t>
          </a:r>
        </a:p>
      </dgm:t>
    </dgm:pt>
    <dgm:pt modelId="{4DB4915F-29CA-4D9D-BA86-C192120A335F}" type="parTrans" cxnId="{68BDC0BA-5FEF-4956-920B-A9169C90E348}">
      <dgm:prSet/>
      <dgm:spPr/>
      <dgm:t>
        <a:bodyPr/>
        <a:lstStyle/>
        <a:p>
          <a:endParaRPr lang="en-US"/>
        </a:p>
      </dgm:t>
    </dgm:pt>
    <dgm:pt modelId="{43D85B14-D0CF-453D-B624-93AFDB5BF006}" type="sibTrans" cxnId="{68BDC0BA-5FEF-4956-920B-A9169C90E348}">
      <dgm:prSet/>
      <dgm:spPr/>
      <dgm:t>
        <a:bodyPr/>
        <a:lstStyle/>
        <a:p>
          <a:endParaRPr lang="en-US"/>
        </a:p>
      </dgm:t>
    </dgm:pt>
    <dgm:pt modelId="{453007A6-5D08-4546-9317-8BDA419A82EA}">
      <dgm:prSet/>
      <dgm:spPr/>
      <dgm:t>
        <a:bodyPr/>
        <a:lstStyle/>
        <a:p>
          <a:r>
            <a:rPr lang="en-US"/>
            <a:t>You’re demonstrating why your research is important – what questions haven’t been answered?</a:t>
          </a:r>
        </a:p>
      </dgm:t>
    </dgm:pt>
    <dgm:pt modelId="{C4353B2E-0859-4EA2-BD29-0E4722AED79F}" type="parTrans" cxnId="{03DAE2FB-795D-4E64-AD63-E82C139F7B91}">
      <dgm:prSet/>
      <dgm:spPr/>
      <dgm:t>
        <a:bodyPr/>
        <a:lstStyle/>
        <a:p>
          <a:endParaRPr lang="en-US"/>
        </a:p>
      </dgm:t>
    </dgm:pt>
    <dgm:pt modelId="{932CC8ED-1230-4EFD-913D-2E82F3F5BBEE}" type="sibTrans" cxnId="{03DAE2FB-795D-4E64-AD63-E82C139F7B91}">
      <dgm:prSet/>
      <dgm:spPr/>
      <dgm:t>
        <a:bodyPr/>
        <a:lstStyle/>
        <a:p>
          <a:endParaRPr lang="en-US"/>
        </a:p>
      </dgm:t>
    </dgm:pt>
    <dgm:pt modelId="{6FFADF7A-3E44-46E0-A9B9-2B1E078564A8}">
      <dgm:prSet/>
      <dgm:spPr/>
      <dgm:t>
        <a:bodyPr/>
        <a:lstStyle/>
        <a:p>
          <a:r>
            <a:rPr lang="en-US"/>
            <a:t>You’re developing new ideas and new questions for future research!</a:t>
          </a:r>
        </a:p>
      </dgm:t>
    </dgm:pt>
    <dgm:pt modelId="{BC4F2C41-3614-4CB8-B4DD-6B050EFFBFF6}" type="parTrans" cxnId="{08DDB974-F427-4D9A-807E-39CFE24AE11A}">
      <dgm:prSet/>
      <dgm:spPr/>
      <dgm:t>
        <a:bodyPr/>
        <a:lstStyle/>
        <a:p>
          <a:endParaRPr lang="en-US"/>
        </a:p>
      </dgm:t>
    </dgm:pt>
    <dgm:pt modelId="{49251506-F556-43ED-A225-BBEE5548FE05}" type="sibTrans" cxnId="{08DDB974-F427-4D9A-807E-39CFE24AE11A}">
      <dgm:prSet/>
      <dgm:spPr/>
      <dgm:t>
        <a:bodyPr/>
        <a:lstStyle/>
        <a:p>
          <a:endParaRPr lang="en-US"/>
        </a:p>
      </dgm:t>
    </dgm:pt>
    <dgm:pt modelId="{D0836E08-A307-424C-8C84-D53536EB39F7}" type="pres">
      <dgm:prSet presAssocID="{DAA5A0D7-B742-4092-8286-A0139F6A7868}" presName="vert0" presStyleCnt="0">
        <dgm:presLayoutVars>
          <dgm:dir/>
          <dgm:animOne val="branch"/>
          <dgm:animLvl val="lvl"/>
        </dgm:presLayoutVars>
      </dgm:prSet>
      <dgm:spPr/>
    </dgm:pt>
    <dgm:pt modelId="{E10290C2-F165-DD43-8C8A-61E06EB829A1}" type="pres">
      <dgm:prSet presAssocID="{6DA7BA81-EDFC-47A5-9D19-8A6452B30B14}" presName="thickLine" presStyleLbl="alignNode1" presStyleIdx="0" presStyleCnt="4"/>
      <dgm:spPr/>
    </dgm:pt>
    <dgm:pt modelId="{495257AD-A3EE-DE47-B193-F99D699CAE1D}" type="pres">
      <dgm:prSet presAssocID="{6DA7BA81-EDFC-47A5-9D19-8A6452B30B14}" presName="horz1" presStyleCnt="0"/>
      <dgm:spPr/>
    </dgm:pt>
    <dgm:pt modelId="{6EC2D479-C015-A548-ACDE-389B0ADA9927}" type="pres">
      <dgm:prSet presAssocID="{6DA7BA81-EDFC-47A5-9D19-8A6452B30B14}" presName="tx1" presStyleLbl="revTx" presStyleIdx="0" presStyleCnt="4"/>
      <dgm:spPr/>
    </dgm:pt>
    <dgm:pt modelId="{53BA9807-9FEA-6742-9A89-E1F5D945A145}" type="pres">
      <dgm:prSet presAssocID="{6DA7BA81-EDFC-47A5-9D19-8A6452B30B14}" presName="vert1" presStyleCnt="0"/>
      <dgm:spPr/>
    </dgm:pt>
    <dgm:pt modelId="{ED2410C8-65C3-1640-838F-D34672F71D69}" type="pres">
      <dgm:prSet presAssocID="{865407ED-FC14-4097-988D-9CFDA30B6CF1}" presName="thickLine" presStyleLbl="alignNode1" presStyleIdx="1" presStyleCnt="4"/>
      <dgm:spPr/>
    </dgm:pt>
    <dgm:pt modelId="{F78D6C2C-20BD-4149-B715-F81AFE7A571B}" type="pres">
      <dgm:prSet presAssocID="{865407ED-FC14-4097-988D-9CFDA30B6CF1}" presName="horz1" presStyleCnt="0"/>
      <dgm:spPr/>
    </dgm:pt>
    <dgm:pt modelId="{544FC40D-7B69-EE47-B513-B3058899B233}" type="pres">
      <dgm:prSet presAssocID="{865407ED-FC14-4097-988D-9CFDA30B6CF1}" presName="tx1" presStyleLbl="revTx" presStyleIdx="1" presStyleCnt="4"/>
      <dgm:spPr/>
    </dgm:pt>
    <dgm:pt modelId="{DF6B0E2A-BF24-F040-B9FA-74D89FA16ED1}" type="pres">
      <dgm:prSet presAssocID="{865407ED-FC14-4097-988D-9CFDA30B6CF1}" presName="vert1" presStyleCnt="0"/>
      <dgm:spPr/>
    </dgm:pt>
    <dgm:pt modelId="{07AF5663-5DF2-814A-A11E-6E477BEA5672}" type="pres">
      <dgm:prSet presAssocID="{453007A6-5D08-4546-9317-8BDA419A82EA}" presName="thickLine" presStyleLbl="alignNode1" presStyleIdx="2" presStyleCnt="4"/>
      <dgm:spPr/>
    </dgm:pt>
    <dgm:pt modelId="{E5546A63-72D4-C343-8308-49171064593D}" type="pres">
      <dgm:prSet presAssocID="{453007A6-5D08-4546-9317-8BDA419A82EA}" presName="horz1" presStyleCnt="0"/>
      <dgm:spPr/>
    </dgm:pt>
    <dgm:pt modelId="{8E982813-37C1-DF4D-893F-8E8535AA66C3}" type="pres">
      <dgm:prSet presAssocID="{453007A6-5D08-4546-9317-8BDA419A82EA}" presName="tx1" presStyleLbl="revTx" presStyleIdx="2" presStyleCnt="4"/>
      <dgm:spPr/>
    </dgm:pt>
    <dgm:pt modelId="{DA11A195-FE37-6D4C-AA89-7348FE634CA3}" type="pres">
      <dgm:prSet presAssocID="{453007A6-5D08-4546-9317-8BDA419A82EA}" presName="vert1" presStyleCnt="0"/>
      <dgm:spPr/>
    </dgm:pt>
    <dgm:pt modelId="{D5B59A82-0BF6-B94B-912B-C24680CD0F39}" type="pres">
      <dgm:prSet presAssocID="{6FFADF7A-3E44-46E0-A9B9-2B1E078564A8}" presName="thickLine" presStyleLbl="alignNode1" presStyleIdx="3" presStyleCnt="4"/>
      <dgm:spPr/>
    </dgm:pt>
    <dgm:pt modelId="{7880675F-CA68-CA4E-9293-7DE303A86E5F}" type="pres">
      <dgm:prSet presAssocID="{6FFADF7A-3E44-46E0-A9B9-2B1E078564A8}" presName="horz1" presStyleCnt="0"/>
      <dgm:spPr/>
    </dgm:pt>
    <dgm:pt modelId="{A85FAC83-1F7D-CC4A-A177-D74089AE6CAC}" type="pres">
      <dgm:prSet presAssocID="{6FFADF7A-3E44-46E0-A9B9-2B1E078564A8}" presName="tx1" presStyleLbl="revTx" presStyleIdx="3" presStyleCnt="4"/>
      <dgm:spPr/>
    </dgm:pt>
    <dgm:pt modelId="{D53F9BA1-E4F0-4F4D-A9FF-FF4977B5D6B3}" type="pres">
      <dgm:prSet presAssocID="{6FFADF7A-3E44-46E0-A9B9-2B1E078564A8}" presName="vert1" presStyleCnt="0"/>
      <dgm:spPr/>
    </dgm:pt>
  </dgm:ptLst>
  <dgm:cxnLst>
    <dgm:cxn modelId="{F8F79731-2CB2-B746-B083-500B324F1E5A}" type="presOf" srcId="{453007A6-5D08-4546-9317-8BDA419A82EA}" destId="{8E982813-37C1-DF4D-893F-8E8535AA66C3}" srcOrd="0" destOrd="0" presId="urn:microsoft.com/office/officeart/2008/layout/LinedList"/>
    <dgm:cxn modelId="{08DDB974-F427-4D9A-807E-39CFE24AE11A}" srcId="{DAA5A0D7-B742-4092-8286-A0139F6A7868}" destId="{6FFADF7A-3E44-46E0-A9B9-2B1E078564A8}" srcOrd="3" destOrd="0" parTransId="{BC4F2C41-3614-4CB8-B4DD-6B050EFFBFF6}" sibTransId="{49251506-F556-43ED-A225-BBEE5548FE05}"/>
    <dgm:cxn modelId="{37299095-A173-3445-89AF-C944B827D550}" type="presOf" srcId="{865407ED-FC14-4097-988D-9CFDA30B6CF1}" destId="{544FC40D-7B69-EE47-B513-B3058899B233}" srcOrd="0" destOrd="0" presId="urn:microsoft.com/office/officeart/2008/layout/LinedList"/>
    <dgm:cxn modelId="{A5609D99-78C1-2A44-ABC5-E898C06D5D10}" type="presOf" srcId="{6FFADF7A-3E44-46E0-A9B9-2B1E078564A8}" destId="{A85FAC83-1F7D-CC4A-A177-D74089AE6CAC}" srcOrd="0" destOrd="0" presId="urn:microsoft.com/office/officeart/2008/layout/LinedList"/>
    <dgm:cxn modelId="{DEF872A1-56A3-4CE9-B42C-4A20F2A167C7}" srcId="{DAA5A0D7-B742-4092-8286-A0139F6A7868}" destId="{6DA7BA81-EDFC-47A5-9D19-8A6452B30B14}" srcOrd="0" destOrd="0" parTransId="{E3C91F23-FD73-47A4-85EE-7ACA30488739}" sibTransId="{0C14545B-69DB-439E-B079-F1B8BA2C7162}"/>
    <dgm:cxn modelId="{68BDC0BA-5FEF-4956-920B-A9169C90E348}" srcId="{DAA5A0D7-B742-4092-8286-A0139F6A7868}" destId="{865407ED-FC14-4097-988D-9CFDA30B6CF1}" srcOrd="1" destOrd="0" parTransId="{4DB4915F-29CA-4D9D-BA86-C192120A335F}" sibTransId="{43D85B14-D0CF-453D-B624-93AFDB5BF006}"/>
    <dgm:cxn modelId="{FD4C2BCE-E567-BF40-AE6F-811CB2B7AC0E}" type="presOf" srcId="{DAA5A0D7-B742-4092-8286-A0139F6A7868}" destId="{D0836E08-A307-424C-8C84-D53536EB39F7}" srcOrd="0" destOrd="0" presId="urn:microsoft.com/office/officeart/2008/layout/LinedList"/>
    <dgm:cxn modelId="{25B06DF0-2486-DD42-964C-64B406306211}" type="presOf" srcId="{6DA7BA81-EDFC-47A5-9D19-8A6452B30B14}" destId="{6EC2D479-C015-A548-ACDE-389B0ADA9927}" srcOrd="0" destOrd="0" presId="urn:microsoft.com/office/officeart/2008/layout/LinedList"/>
    <dgm:cxn modelId="{03DAE2FB-795D-4E64-AD63-E82C139F7B91}" srcId="{DAA5A0D7-B742-4092-8286-A0139F6A7868}" destId="{453007A6-5D08-4546-9317-8BDA419A82EA}" srcOrd="2" destOrd="0" parTransId="{C4353B2E-0859-4EA2-BD29-0E4722AED79F}" sibTransId="{932CC8ED-1230-4EFD-913D-2E82F3F5BBEE}"/>
    <dgm:cxn modelId="{BC17CA11-223E-644D-9900-122B181B9827}" type="presParOf" srcId="{D0836E08-A307-424C-8C84-D53536EB39F7}" destId="{E10290C2-F165-DD43-8C8A-61E06EB829A1}" srcOrd="0" destOrd="0" presId="urn:microsoft.com/office/officeart/2008/layout/LinedList"/>
    <dgm:cxn modelId="{44236C33-5AAA-C844-BF7E-8845AE15976E}" type="presParOf" srcId="{D0836E08-A307-424C-8C84-D53536EB39F7}" destId="{495257AD-A3EE-DE47-B193-F99D699CAE1D}" srcOrd="1" destOrd="0" presId="urn:microsoft.com/office/officeart/2008/layout/LinedList"/>
    <dgm:cxn modelId="{B096C05F-92D0-9445-AFBC-D562B4FEC82B}" type="presParOf" srcId="{495257AD-A3EE-DE47-B193-F99D699CAE1D}" destId="{6EC2D479-C015-A548-ACDE-389B0ADA9927}" srcOrd="0" destOrd="0" presId="urn:microsoft.com/office/officeart/2008/layout/LinedList"/>
    <dgm:cxn modelId="{45BFFAED-FC69-B642-AD11-C8C9C38CD873}" type="presParOf" srcId="{495257AD-A3EE-DE47-B193-F99D699CAE1D}" destId="{53BA9807-9FEA-6742-9A89-E1F5D945A145}" srcOrd="1" destOrd="0" presId="urn:microsoft.com/office/officeart/2008/layout/LinedList"/>
    <dgm:cxn modelId="{2B24DF2D-129E-0F47-80D4-C6865093F947}" type="presParOf" srcId="{D0836E08-A307-424C-8C84-D53536EB39F7}" destId="{ED2410C8-65C3-1640-838F-D34672F71D69}" srcOrd="2" destOrd="0" presId="urn:microsoft.com/office/officeart/2008/layout/LinedList"/>
    <dgm:cxn modelId="{DEEFDA1D-853E-4242-AFB6-613C67938062}" type="presParOf" srcId="{D0836E08-A307-424C-8C84-D53536EB39F7}" destId="{F78D6C2C-20BD-4149-B715-F81AFE7A571B}" srcOrd="3" destOrd="0" presId="urn:microsoft.com/office/officeart/2008/layout/LinedList"/>
    <dgm:cxn modelId="{40EA57D8-46E8-694E-8A7A-4828E11E77AE}" type="presParOf" srcId="{F78D6C2C-20BD-4149-B715-F81AFE7A571B}" destId="{544FC40D-7B69-EE47-B513-B3058899B233}" srcOrd="0" destOrd="0" presId="urn:microsoft.com/office/officeart/2008/layout/LinedList"/>
    <dgm:cxn modelId="{79797F99-E239-9347-8724-0F83EE5CB394}" type="presParOf" srcId="{F78D6C2C-20BD-4149-B715-F81AFE7A571B}" destId="{DF6B0E2A-BF24-F040-B9FA-74D89FA16ED1}" srcOrd="1" destOrd="0" presId="urn:microsoft.com/office/officeart/2008/layout/LinedList"/>
    <dgm:cxn modelId="{47555BF4-BB62-5A4F-BB21-CFCA2CB39A5B}" type="presParOf" srcId="{D0836E08-A307-424C-8C84-D53536EB39F7}" destId="{07AF5663-5DF2-814A-A11E-6E477BEA5672}" srcOrd="4" destOrd="0" presId="urn:microsoft.com/office/officeart/2008/layout/LinedList"/>
    <dgm:cxn modelId="{5FEDC390-75F1-284D-AA99-4109C1607C55}" type="presParOf" srcId="{D0836E08-A307-424C-8C84-D53536EB39F7}" destId="{E5546A63-72D4-C343-8308-49171064593D}" srcOrd="5" destOrd="0" presId="urn:microsoft.com/office/officeart/2008/layout/LinedList"/>
    <dgm:cxn modelId="{C8D39CDB-C883-0C47-8842-85C3E118D4FE}" type="presParOf" srcId="{E5546A63-72D4-C343-8308-49171064593D}" destId="{8E982813-37C1-DF4D-893F-8E8535AA66C3}" srcOrd="0" destOrd="0" presId="urn:microsoft.com/office/officeart/2008/layout/LinedList"/>
    <dgm:cxn modelId="{13187E5F-047E-D941-AAA9-5C13E1BFC733}" type="presParOf" srcId="{E5546A63-72D4-C343-8308-49171064593D}" destId="{DA11A195-FE37-6D4C-AA89-7348FE634CA3}" srcOrd="1" destOrd="0" presId="urn:microsoft.com/office/officeart/2008/layout/LinedList"/>
    <dgm:cxn modelId="{78AC1FCA-ED3F-6345-8CC4-BBCAF27A8762}" type="presParOf" srcId="{D0836E08-A307-424C-8C84-D53536EB39F7}" destId="{D5B59A82-0BF6-B94B-912B-C24680CD0F39}" srcOrd="6" destOrd="0" presId="urn:microsoft.com/office/officeart/2008/layout/LinedList"/>
    <dgm:cxn modelId="{85C7D99E-3F9C-A041-BB05-8FFBE56611B8}" type="presParOf" srcId="{D0836E08-A307-424C-8C84-D53536EB39F7}" destId="{7880675F-CA68-CA4E-9293-7DE303A86E5F}" srcOrd="7" destOrd="0" presId="urn:microsoft.com/office/officeart/2008/layout/LinedList"/>
    <dgm:cxn modelId="{6EF6EB21-52AB-1F47-B124-7D3548DF1161}" type="presParOf" srcId="{7880675F-CA68-CA4E-9293-7DE303A86E5F}" destId="{A85FAC83-1F7D-CC4A-A177-D74089AE6CAC}" srcOrd="0" destOrd="0" presId="urn:microsoft.com/office/officeart/2008/layout/LinedList"/>
    <dgm:cxn modelId="{AD7F2FED-5AD8-334A-9EDF-56AE27653BD7}" type="presParOf" srcId="{7880675F-CA68-CA4E-9293-7DE303A86E5F}" destId="{D53F9BA1-E4F0-4F4D-A9FF-FF4977B5D6B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0290C2-F165-DD43-8C8A-61E06EB829A1}">
      <dsp:nvSpPr>
        <dsp:cNvPr id="0" name=""/>
        <dsp:cNvSpPr/>
      </dsp:nvSpPr>
      <dsp:spPr>
        <a:xfrm>
          <a:off x="0" y="0"/>
          <a:ext cx="1051560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C2D479-C015-A548-ACDE-389B0ADA9927}">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You’re examining and assessing what other researchers have found or haven’t found</a:t>
          </a:r>
        </a:p>
      </dsp:txBody>
      <dsp:txXfrm>
        <a:off x="0" y="0"/>
        <a:ext cx="10515600" cy="1087834"/>
      </dsp:txXfrm>
    </dsp:sp>
    <dsp:sp modelId="{ED2410C8-65C3-1640-838F-D34672F71D69}">
      <dsp:nvSpPr>
        <dsp:cNvPr id="0" name=""/>
        <dsp:cNvSpPr/>
      </dsp:nvSpPr>
      <dsp:spPr>
        <a:xfrm>
          <a:off x="0" y="1087834"/>
          <a:ext cx="10515600" cy="0"/>
        </a:xfrm>
        <a:prstGeom prst="line">
          <a:avLst/>
        </a:prstGeom>
        <a:solidFill>
          <a:schemeClr val="accent5">
            <a:hueOff val="-2252848"/>
            <a:satOff val="-5806"/>
            <a:lumOff val="-3922"/>
            <a:alphaOff val="0"/>
          </a:schemeClr>
        </a:solidFill>
        <a:ln w="12700" cap="flat" cmpd="sng" algn="ctr">
          <a:solidFill>
            <a:schemeClr val="accent5">
              <a:hueOff val="-2252848"/>
              <a:satOff val="-5806"/>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4FC40D-7B69-EE47-B513-B3058899B233}">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You’re giving credit to prior research and developing the foundation for your topic</a:t>
          </a:r>
        </a:p>
      </dsp:txBody>
      <dsp:txXfrm>
        <a:off x="0" y="1087834"/>
        <a:ext cx="10515600" cy="1087834"/>
      </dsp:txXfrm>
    </dsp:sp>
    <dsp:sp modelId="{07AF5663-5DF2-814A-A11E-6E477BEA5672}">
      <dsp:nvSpPr>
        <dsp:cNvPr id="0" name=""/>
        <dsp:cNvSpPr/>
      </dsp:nvSpPr>
      <dsp:spPr>
        <a:xfrm>
          <a:off x="0" y="2175669"/>
          <a:ext cx="10515600" cy="0"/>
        </a:xfrm>
        <a:prstGeom prst="line">
          <a:avLst/>
        </a:prstGeom>
        <a:solidFill>
          <a:schemeClr val="accent5">
            <a:hueOff val="-4505695"/>
            <a:satOff val="-11613"/>
            <a:lumOff val="-7843"/>
            <a:alphaOff val="0"/>
          </a:schemeClr>
        </a:solidFill>
        <a:ln w="12700" cap="flat" cmpd="sng" algn="ctr">
          <a:solidFill>
            <a:schemeClr val="accent5">
              <a:hueOff val="-4505695"/>
              <a:satOff val="-11613"/>
              <a:lumOff val="-784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982813-37C1-DF4D-893F-8E8535AA66C3}">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You’re demonstrating why your research is important – what questions haven’t been answered?</a:t>
          </a:r>
        </a:p>
      </dsp:txBody>
      <dsp:txXfrm>
        <a:off x="0" y="2175669"/>
        <a:ext cx="10515600" cy="1087834"/>
      </dsp:txXfrm>
    </dsp:sp>
    <dsp:sp modelId="{D5B59A82-0BF6-B94B-912B-C24680CD0F39}">
      <dsp:nvSpPr>
        <dsp:cNvPr id="0" name=""/>
        <dsp:cNvSpPr/>
      </dsp:nvSpPr>
      <dsp:spPr>
        <a:xfrm>
          <a:off x="0" y="3263503"/>
          <a:ext cx="10515600" cy="0"/>
        </a:xfrm>
        <a:prstGeom prst="line">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85FAC83-1F7D-CC4A-A177-D74089AE6CAC}">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You’re developing new ideas and new questions for future research!</a:t>
          </a:r>
        </a:p>
      </dsp:txBody>
      <dsp:txXfrm>
        <a:off x="0" y="3263503"/>
        <a:ext cx="10515600" cy="108783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C38F3-AC19-42C9-8235-FCD7A3CDE7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1AAB8B-DCFC-4904-9D6B-474A69A3FC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05436F-6C87-4431-8450-861AF67F997D}"/>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5" name="Footer Placeholder 4">
            <a:extLst>
              <a:ext uri="{FF2B5EF4-FFF2-40B4-BE49-F238E27FC236}">
                <a16:creationId xmlns:a16="http://schemas.microsoft.com/office/drawing/2014/main" id="{8DC20C55-55F8-4A00-8722-B7EFBEC25F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1FDCEF-B908-4C8B-A501-49A54D1BDCC1}"/>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1993800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E497B-614E-41E4-A24D-1D8F08C5CB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7D54F39-70A3-4F88-87D1-31D00CEBD7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DE759E-BCC0-4408-83DC-08AA1A301F2E}"/>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5" name="Footer Placeholder 4">
            <a:extLst>
              <a:ext uri="{FF2B5EF4-FFF2-40B4-BE49-F238E27FC236}">
                <a16:creationId xmlns:a16="http://schemas.microsoft.com/office/drawing/2014/main" id="{C7294D43-6043-496C-A94E-B39F0AA7BD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4429B5-7126-4E1A-9398-2E97F6DB2C00}"/>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710208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3182BF-27D1-48E0-9CFD-EF6538B48B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88FBF-7921-40C1-AA2F-F39148D565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171344-C589-4030-9D50-48A6478D2856}"/>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5" name="Footer Placeholder 4">
            <a:extLst>
              <a:ext uri="{FF2B5EF4-FFF2-40B4-BE49-F238E27FC236}">
                <a16:creationId xmlns:a16="http://schemas.microsoft.com/office/drawing/2014/main" id="{DA876BEA-622C-402A-BA0B-7AF4D9A70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C5F92E-4B97-4503-B104-952CEABDCCC8}"/>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179718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EE0E2-26A1-4883-8C31-571EB6B117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A89B0F-C30B-4EE4-A98C-DC35DFA0AD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CF4C11-AE28-4EF0-A45D-79F51B4371F8}"/>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5" name="Footer Placeholder 4">
            <a:extLst>
              <a:ext uri="{FF2B5EF4-FFF2-40B4-BE49-F238E27FC236}">
                <a16:creationId xmlns:a16="http://schemas.microsoft.com/office/drawing/2014/main" id="{3E5C17ED-2B20-4176-BCAA-2446FE2B47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63AD6F-7D18-4BA2-A655-E6D9C8359039}"/>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3001860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6B8AC-CAC5-497E-A1DB-74A17B78E8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6EBB85-1A60-4E5B-851C-35E61D2CD9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F07DE-9CF3-42E8-9952-CFB6BB17F74C}"/>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5" name="Footer Placeholder 4">
            <a:extLst>
              <a:ext uri="{FF2B5EF4-FFF2-40B4-BE49-F238E27FC236}">
                <a16:creationId xmlns:a16="http://schemas.microsoft.com/office/drawing/2014/main" id="{430BE8CC-D371-47AF-80DF-99231A2EEA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09D82A-1C91-4BDE-937A-7D656476CB32}"/>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466683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A0C2C-9B23-4988-8C2D-AA09D5D7DB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4D34FE-DDC5-455C-8061-A6864073CA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05E3C2-25AD-4818-A197-30568E83BB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B29E9B-2B3E-4742-B492-9592C334A391}"/>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6" name="Footer Placeholder 5">
            <a:extLst>
              <a:ext uri="{FF2B5EF4-FFF2-40B4-BE49-F238E27FC236}">
                <a16:creationId xmlns:a16="http://schemas.microsoft.com/office/drawing/2014/main" id="{A55D93C4-E102-46B0-BFD6-EF3D12F95E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A9C2BA-80B8-40FB-A579-EAB3C43BC740}"/>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2288977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583B7-C58C-41DC-9289-3B88B6FDE2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766FF4-9713-424E-ABA1-8CB96965AC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972BDA-F9A1-4305-9720-7E09C77B03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BD4EB-65E8-4E6C-80DF-DB5D03E46A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8C49B2-5220-4330-B81A-5B2BCA3C87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FFCA92-2137-4485-8BA9-68A021D3BA43}"/>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8" name="Footer Placeholder 7">
            <a:extLst>
              <a:ext uri="{FF2B5EF4-FFF2-40B4-BE49-F238E27FC236}">
                <a16:creationId xmlns:a16="http://schemas.microsoft.com/office/drawing/2014/main" id="{42BAD16B-FB60-4DED-ABE4-B8B37B61C2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212766-0394-446B-B2DF-4284825DB433}"/>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199913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0824C-2160-4981-9211-88C412F2D5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5DCB72-BCF9-4F8E-8531-000A7F239FF5}"/>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4" name="Footer Placeholder 3">
            <a:extLst>
              <a:ext uri="{FF2B5EF4-FFF2-40B4-BE49-F238E27FC236}">
                <a16:creationId xmlns:a16="http://schemas.microsoft.com/office/drawing/2014/main" id="{F3570E08-A23F-47E0-B5C4-80FC0AF137E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596D40-CB7F-4B58-B671-1B7E62697B5C}"/>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2786869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0255A0-B566-4404-8526-8BAA4DDCD52A}"/>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3" name="Footer Placeholder 2">
            <a:extLst>
              <a:ext uri="{FF2B5EF4-FFF2-40B4-BE49-F238E27FC236}">
                <a16:creationId xmlns:a16="http://schemas.microsoft.com/office/drawing/2014/main" id="{B00898AA-D687-4E66-B393-490826B422D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3D7F16-CC20-49D7-A7BB-C1F4D2736AE8}"/>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3740933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19F20-722D-4F46-8C58-C2F4658C59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0FAB0B-81C3-4900-8C13-8AFB69CDB9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DCFEF7-E17F-4BD6-BA11-693FA3982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FF2311-A7B9-49CA-AD55-034DDE39AB4A}"/>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6" name="Footer Placeholder 5">
            <a:extLst>
              <a:ext uri="{FF2B5EF4-FFF2-40B4-BE49-F238E27FC236}">
                <a16:creationId xmlns:a16="http://schemas.microsoft.com/office/drawing/2014/main" id="{A801723D-F202-49FD-B281-D029644E46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CAF2-C9EB-461F-8FD2-D6A04A235F74}"/>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853082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DAE17-F9FA-4E55-A328-DC2907D686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0BE0039-7707-4E97-8B85-9B58F8F335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F4ABC7-83C0-4E67-8E54-9CC5768C83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04F5D0-F7DC-4F83-8910-DC8C64539171}"/>
              </a:ext>
            </a:extLst>
          </p:cNvPr>
          <p:cNvSpPr>
            <a:spLocks noGrp="1"/>
          </p:cNvSpPr>
          <p:nvPr>
            <p:ph type="dt" sz="half" idx="10"/>
          </p:nvPr>
        </p:nvSpPr>
        <p:spPr/>
        <p:txBody>
          <a:bodyPr/>
          <a:lstStyle/>
          <a:p>
            <a:fld id="{6C34FFD4-CF52-4047-AF9D-C64B0C6FC58F}" type="datetimeFigureOut">
              <a:rPr lang="en-US" smtClean="0"/>
              <a:t>10/5/20</a:t>
            </a:fld>
            <a:endParaRPr lang="en-US"/>
          </a:p>
        </p:txBody>
      </p:sp>
      <p:sp>
        <p:nvSpPr>
          <p:cNvPr id="6" name="Footer Placeholder 5">
            <a:extLst>
              <a:ext uri="{FF2B5EF4-FFF2-40B4-BE49-F238E27FC236}">
                <a16:creationId xmlns:a16="http://schemas.microsoft.com/office/drawing/2014/main" id="{E390222F-A81A-4A46-A03B-13BD9F48CF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BF3262-192F-4615-B3E2-06919DC7CDC0}"/>
              </a:ext>
            </a:extLst>
          </p:cNvPr>
          <p:cNvSpPr>
            <a:spLocks noGrp="1"/>
          </p:cNvSpPr>
          <p:nvPr>
            <p:ph type="sldNum" sz="quarter" idx="12"/>
          </p:nvPr>
        </p:nvSpPr>
        <p:spPr/>
        <p:txBody>
          <a:bodyPr/>
          <a:lstStyle/>
          <a:p>
            <a:fld id="{B5C8EE58-1DA2-4B2F-99AB-29E0BBF52045}" type="slidenum">
              <a:rPr lang="en-US" smtClean="0"/>
              <a:t>‹#›</a:t>
            </a:fld>
            <a:endParaRPr lang="en-US"/>
          </a:p>
        </p:txBody>
      </p:sp>
    </p:spTree>
    <p:extLst>
      <p:ext uri="{BB962C8B-B14F-4D97-AF65-F5344CB8AC3E}">
        <p14:creationId xmlns:p14="http://schemas.microsoft.com/office/powerpoint/2010/main" val="1643961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B7EE68-7D2F-4672-B913-C3724A6D04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4C94BC-6180-45B3-80B4-C7EB9D8416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6F07D-7A87-468C-BCEF-920961F54E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34FFD4-CF52-4047-AF9D-C64B0C6FC58F}" type="datetimeFigureOut">
              <a:rPr lang="en-US" smtClean="0"/>
              <a:t>10/5/20</a:t>
            </a:fld>
            <a:endParaRPr lang="en-US"/>
          </a:p>
        </p:txBody>
      </p:sp>
      <p:sp>
        <p:nvSpPr>
          <p:cNvPr id="5" name="Footer Placeholder 4">
            <a:extLst>
              <a:ext uri="{FF2B5EF4-FFF2-40B4-BE49-F238E27FC236}">
                <a16:creationId xmlns:a16="http://schemas.microsoft.com/office/drawing/2014/main" id="{BA13F816-7256-43C8-97FB-706B93E776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2E585B-6B0A-4944-81B1-8DEECB8C34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8EE58-1DA2-4B2F-99AB-29E0BBF52045}" type="slidenum">
              <a:rPr lang="en-US" smtClean="0"/>
              <a:t>‹#›</a:t>
            </a:fld>
            <a:endParaRPr lang="en-US"/>
          </a:p>
        </p:txBody>
      </p:sp>
    </p:spTree>
    <p:extLst>
      <p:ext uri="{BB962C8B-B14F-4D97-AF65-F5344CB8AC3E}">
        <p14:creationId xmlns:p14="http://schemas.microsoft.com/office/powerpoint/2010/main" val="3573461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alendly.com/maryflorencesullivan" TargetMode="External"/><Relationship Id="rId2" Type="http://schemas.openxmlformats.org/officeDocument/2006/relationships/hyperlink" Target="mailto:msullivan@brynmawr.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8">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Triangle 2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7AF8F6-5F55-4453-8182-851A142ACAD8}"/>
              </a:ext>
            </a:extLst>
          </p:cNvPr>
          <p:cNvSpPr>
            <a:spLocks noGrp="1"/>
          </p:cNvSpPr>
          <p:nvPr>
            <p:ph type="ctrTitle"/>
          </p:nvPr>
        </p:nvSpPr>
        <p:spPr>
          <a:xfrm>
            <a:off x="1285241" y="1008993"/>
            <a:ext cx="9231410" cy="2667657"/>
          </a:xfrm>
        </p:spPr>
        <p:txBody>
          <a:bodyPr anchor="b">
            <a:normAutofit fontScale="90000"/>
          </a:bodyPr>
          <a:lstStyle/>
          <a:p>
            <a:pPr algn="l"/>
            <a:r>
              <a:rPr lang="en-US" sz="7200" dirty="0"/>
              <a:t>Lecture Series:</a:t>
            </a:r>
            <a:br>
              <a:rPr lang="en-US" sz="7200" dirty="0"/>
            </a:br>
            <a:r>
              <a:rPr lang="en-US" sz="7200" dirty="0"/>
              <a:t>Preparing your Research Proposal Paper</a:t>
            </a:r>
          </a:p>
        </p:txBody>
      </p:sp>
      <p:sp>
        <p:nvSpPr>
          <p:cNvPr id="3" name="Subtitle 2">
            <a:extLst>
              <a:ext uri="{FF2B5EF4-FFF2-40B4-BE49-F238E27FC236}">
                <a16:creationId xmlns:a16="http://schemas.microsoft.com/office/drawing/2014/main" id="{9F466F2B-47F1-4A9C-BF93-92C1A755CC5A}"/>
              </a:ext>
            </a:extLst>
          </p:cNvPr>
          <p:cNvSpPr>
            <a:spLocks noGrp="1"/>
          </p:cNvSpPr>
          <p:nvPr>
            <p:ph type="subTitle" idx="1"/>
          </p:nvPr>
        </p:nvSpPr>
        <p:spPr>
          <a:xfrm>
            <a:off x="1285241" y="3676650"/>
            <a:ext cx="7132335" cy="2218821"/>
          </a:xfrm>
        </p:spPr>
        <p:txBody>
          <a:bodyPr anchor="t">
            <a:normAutofit/>
          </a:bodyPr>
          <a:lstStyle/>
          <a:p>
            <a:pPr algn="l"/>
            <a:endParaRPr lang="en-US" dirty="0"/>
          </a:p>
          <a:p>
            <a:pPr algn="l"/>
            <a:r>
              <a:rPr lang="en-US" dirty="0"/>
              <a:t>Background/Problem Statement</a:t>
            </a:r>
          </a:p>
          <a:p>
            <a:pPr algn="l"/>
            <a:r>
              <a:rPr lang="en-US" dirty="0"/>
              <a:t>Research Informed Practice I</a:t>
            </a:r>
          </a:p>
          <a:p>
            <a:pPr algn="l"/>
            <a:r>
              <a:rPr lang="en-US" dirty="0"/>
              <a:t>Mary Florence Sullivan</a:t>
            </a:r>
          </a:p>
        </p:txBody>
      </p:sp>
    </p:spTree>
    <p:extLst>
      <p:ext uri="{BB962C8B-B14F-4D97-AF65-F5344CB8AC3E}">
        <p14:creationId xmlns:p14="http://schemas.microsoft.com/office/powerpoint/2010/main" val="2963494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F301CB-7505-43D9-A22C-B9A004FBBA32}"/>
              </a:ext>
            </a:extLst>
          </p:cNvPr>
          <p:cNvSpPr>
            <a:spLocks noGrp="1"/>
          </p:cNvSpPr>
          <p:nvPr>
            <p:ph type="title"/>
          </p:nvPr>
        </p:nvSpPr>
        <p:spPr>
          <a:xfrm>
            <a:off x="0" y="1153572"/>
            <a:ext cx="3887234" cy="4461163"/>
          </a:xfrm>
        </p:spPr>
        <p:txBody>
          <a:bodyPr>
            <a:normAutofit/>
          </a:bodyPr>
          <a:lstStyle/>
          <a:p>
            <a:r>
              <a:rPr lang="en-US" sz="3400" dirty="0">
                <a:solidFill>
                  <a:srgbClr val="FFFFFF"/>
                </a:solidFill>
              </a:rPr>
              <a:t> TAs are here to help!</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EE1050B-0DA8-49D5-84E8-5EE7D1128C76}"/>
              </a:ext>
            </a:extLst>
          </p:cNvPr>
          <p:cNvSpPr>
            <a:spLocks noGrp="1"/>
          </p:cNvSpPr>
          <p:nvPr>
            <p:ph idx="1"/>
          </p:nvPr>
        </p:nvSpPr>
        <p:spPr>
          <a:xfrm>
            <a:off x="4447308" y="591344"/>
            <a:ext cx="6906491" cy="5585619"/>
          </a:xfrm>
        </p:spPr>
        <p:txBody>
          <a:bodyPr anchor="ctr">
            <a:normAutofit/>
          </a:bodyPr>
          <a:lstStyle/>
          <a:p>
            <a:pPr marL="0" indent="0">
              <a:buNone/>
            </a:pPr>
            <a:r>
              <a:rPr lang="en-US" dirty="0"/>
              <a:t>Mary Florence Sullivan</a:t>
            </a:r>
          </a:p>
          <a:p>
            <a:pPr marL="0" indent="0">
              <a:buNone/>
            </a:pPr>
            <a:r>
              <a:rPr lang="en-US" dirty="0">
                <a:hlinkClick r:id="rId2"/>
              </a:rPr>
              <a:t>msullivan@brynmawr.edu</a:t>
            </a:r>
            <a:endParaRPr lang="en-US" dirty="0"/>
          </a:p>
          <a:p>
            <a:pPr marL="0" indent="0">
              <a:buNone/>
            </a:pPr>
            <a:r>
              <a:rPr lang="en-US" dirty="0">
                <a:hlinkClick r:id="rId3"/>
              </a:rPr>
              <a:t>https://calendly.com/maryflorencesullivan</a:t>
            </a:r>
            <a:r>
              <a:rPr lang="en-US" dirty="0"/>
              <a:t> </a:t>
            </a:r>
          </a:p>
          <a:p>
            <a:endParaRPr lang="en-US" dirty="0"/>
          </a:p>
        </p:txBody>
      </p:sp>
    </p:spTree>
    <p:extLst>
      <p:ext uri="{BB962C8B-B14F-4D97-AF65-F5344CB8AC3E}">
        <p14:creationId xmlns:p14="http://schemas.microsoft.com/office/powerpoint/2010/main" val="2764813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CBB0CB-8F52-49F8-AA21-7178DE790C0D}"/>
              </a:ext>
            </a:extLst>
          </p:cNvPr>
          <p:cNvSpPr>
            <a:spLocks noGrp="1"/>
          </p:cNvSpPr>
          <p:nvPr>
            <p:ph type="title"/>
          </p:nvPr>
        </p:nvSpPr>
        <p:spPr>
          <a:xfrm>
            <a:off x="686834" y="1153572"/>
            <a:ext cx="3200400" cy="4461163"/>
          </a:xfrm>
        </p:spPr>
        <p:txBody>
          <a:bodyPr>
            <a:normAutofit/>
          </a:bodyPr>
          <a:lstStyle/>
          <a:p>
            <a:r>
              <a:rPr lang="en-US">
                <a:solidFill>
                  <a:srgbClr val="FFFFFF"/>
                </a:solidFill>
              </a:rPr>
              <a:t>Agenda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46A8C80-D63F-4A72-836E-C5855AADB9C5}"/>
              </a:ext>
            </a:extLst>
          </p:cNvPr>
          <p:cNvSpPr>
            <a:spLocks noGrp="1"/>
          </p:cNvSpPr>
          <p:nvPr>
            <p:ph idx="1"/>
          </p:nvPr>
        </p:nvSpPr>
        <p:spPr>
          <a:xfrm>
            <a:off x="4447308" y="591344"/>
            <a:ext cx="6906491" cy="5585619"/>
          </a:xfrm>
        </p:spPr>
        <p:txBody>
          <a:bodyPr anchor="ctr">
            <a:normAutofit/>
          </a:bodyPr>
          <a:lstStyle/>
          <a:p>
            <a:pPr>
              <a:buFont typeface="Wingdings" panose="05000000000000000000" pitchFamily="2" charset="2"/>
              <a:buChar char="§"/>
            </a:pPr>
            <a:r>
              <a:rPr lang="en-US" sz="2600" dirty="0"/>
              <a:t>Review the Paper Assignment Guidelines</a:t>
            </a:r>
          </a:p>
          <a:p>
            <a:pPr>
              <a:buFont typeface="Wingdings" panose="05000000000000000000" pitchFamily="2" charset="2"/>
              <a:buChar char="§"/>
            </a:pPr>
            <a:r>
              <a:rPr lang="en-US" sz="2600" dirty="0"/>
              <a:t>Core Components of </a:t>
            </a:r>
            <a:r>
              <a:rPr lang="en-US" sz="2600" i="1" dirty="0"/>
              <a:t>Background/Problem Statement</a:t>
            </a:r>
            <a:endParaRPr lang="en-US" sz="2600" dirty="0"/>
          </a:p>
          <a:p>
            <a:pPr>
              <a:buFont typeface="Wingdings" panose="05000000000000000000" pitchFamily="2" charset="2"/>
              <a:buChar char="§"/>
            </a:pPr>
            <a:r>
              <a:rPr lang="en-US" sz="2600" dirty="0"/>
              <a:t>Example to analyze the </a:t>
            </a:r>
            <a:r>
              <a:rPr lang="en-US" sz="2600" i="1" dirty="0"/>
              <a:t>Background/Problem Statement </a:t>
            </a:r>
          </a:p>
          <a:p>
            <a:pPr>
              <a:buFont typeface="Wingdings" panose="05000000000000000000" pitchFamily="2" charset="2"/>
              <a:buChar char="§"/>
            </a:pPr>
            <a:r>
              <a:rPr lang="en-US" sz="2600" dirty="0"/>
              <a:t>Practice developing </a:t>
            </a:r>
            <a:r>
              <a:rPr lang="en-US" sz="2600" i="1" dirty="0"/>
              <a:t>Background/Problem Statement</a:t>
            </a:r>
          </a:p>
          <a:p>
            <a:pPr>
              <a:buFont typeface="Wingdings" panose="05000000000000000000" pitchFamily="2" charset="2"/>
              <a:buChar char="§"/>
            </a:pPr>
            <a:r>
              <a:rPr lang="en-US" sz="2600" dirty="0"/>
              <a:t>Importance of </a:t>
            </a:r>
            <a:r>
              <a:rPr lang="en-US" sz="2600" i="1" dirty="0"/>
              <a:t>Background/Problem Statement </a:t>
            </a:r>
            <a:r>
              <a:rPr lang="en-US" sz="2600" dirty="0"/>
              <a:t>in social work research</a:t>
            </a:r>
          </a:p>
        </p:txBody>
      </p:sp>
    </p:spTree>
    <p:extLst>
      <p:ext uri="{BB962C8B-B14F-4D97-AF65-F5344CB8AC3E}">
        <p14:creationId xmlns:p14="http://schemas.microsoft.com/office/powerpoint/2010/main" val="1304584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1417058-328B-442A-B247-0E90A6A4686A}"/>
              </a:ext>
            </a:extLst>
          </p:cNvPr>
          <p:cNvSpPr>
            <a:spLocks noGrp="1"/>
          </p:cNvSpPr>
          <p:nvPr>
            <p:ph type="title"/>
          </p:nvPr>
        </p:nvSpPr>
        <p:spPr>
          <a:xfrm>
            <a:off x="838200" y="365125"/>
            <a:ext cx="10515600" cy="1325563"/>
          </a:xfrm>
        </p:spPr>
        <p:txBody>
          <a:bodyPr>
            <a:normAutofit/>
          </a:bodyPr>
          <a:lstStyle/>
          <a:p>
            <a:r>
              <a:rPr lang="en-US" b="1" dirty="0"/>
              <a:t>Review of Paper Assignment Guidelines: </a:t>
            </a:r>
            <a:r>
              <a:rPr lang="en-US" b="1" i="1" dirty="0"/>
              <a:t>Background/Problem Statement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82A24CF-6498-4870-9FA7-C620C81353E3}"/>
              </a:ext>
            </a:extLst>
          </p:cNvPr>
          <p:cNvSpPr>
            <a:spLocks noGrp="1"/>
          </p:cNvSpPr>
          <p:nvPr>
            <p:ph idx="1"/>
          </p:nvPr>
        </p:nvSpPr>
        <p:spPr>
          <a:xfrm>
            <a:off x="838200" y="1825625"/>
            <a:ext cx="10515600" cy="4351338"/>
          </a:xfrm>
        </p:spPr>
        <p:txBody>
          <a:bodyPr>
            <a:normAutofit lnSpcReduction="10000"/>
          </a:bodyPr>
          <a:lstStyle/>
          <a:p>
            <a:r>
              <a:rPr lang="en-US" sz="1800" dirty="0"/>
              <a:t>2 pages </a:t>
            </a:r>
          </a:p>
          <a:p>
            <a:r>
              <a:rPr lang="en-US" sz="1800" dirty="0"/>
              <a:t>This section outlines </a:t>
            </a:r>
            <a:r>
              <a:rPr lang="en-US" sz="1800" u="sng" dirty="0">
                <a:solidFill>
                  <a:srgbClr val="7030A0"/>
                </a:solidFill>
                <a:uFill>
                  <a:solidFill>
                    <a:srgbClr val="7030A0"/>
                  </a:solidFill>
                </a:uFill>
              </a:rPr>
              <a:t>what is known about your area of research as it relates to your focus of practice (macro or clinical) </a:t>
            </a:r>
            <a:r>
              <a:rPr lang="en-US" sz="1800" dirty="0">
                <a:uFill>
                  <a:solidFill>
                    <a:srgbClr val="7030A0"/>
                  </a:solidFill>
                </a:uFill>
              </a:rPr>
              <a:t>and</a:t>
            </a:r>
            <a:r>
              <a:rPr lang="en-US" sz="1800" u="sng" dirty="0">
                <a:uFill>
                  <a:solidFill>
                    <a:srgbClr val="7030A0"/>
                  </a:solidFill>
                </a:uFill>
              </a:rPr>
              <a:t> </a:t>
            </a:r>
            <a:r>
              <a:rPr lang="en-US" sz="1800" u="sng" dirty="0">
                <a:solidFill>
                  <a:srgbClr val="7030A0"/>
                </a:solidFill>
                <a:uFill>
                  <a:solidFill>
                    <a:srgbClr val="7030A0"/>
                  </a:solidFill>
                </a:uFill>
              </a:rPr>
              <a:t>population of interest</a:t>
            </a:r>
            <a:r>
              <a:rPr lang="en-US" sz="1800" dirty="0">
                <a:solidFill>
                  <a:srgbClr val="7030A0"/>
                </a:solidFill>
              </a:rPr>
              <a:t>. </a:t>
            </a:r>
          </a:p>
          <a:p>
            <a:r>
              <a:rPr lang="en-US" sz="1800" dirty="0"/>
              <a:t>For </a:t>
            </a:r>
            <a:r>
              <a:rPr lang="en-US" sz="1800" u="sng" dirty="0">
                <a:solidFill>
                  <a:srgbClr val="7030A0"/>
                </a:solidFill>
              </a:rPr>
              <a:t>the literature review</a:t>
            </a:r>
            <a:r>
              <a:rPr lang="en-US" sz="1800" dirty="0">
                <a:solidFill>
                  <a:srgbClr val="7030A0"/>
                </a:solidFill>
              </a:rPr>
              <a:t>, </a:t>
            </a:r>
            <a:r>
              <a:rPr lang="en-US" sz="1800" dirty="0"/>
              <a:t>you will need to review and include information about the following topics: </a:t>
            </a:r>
          </a:p>
          <a:p>
            <a:pPr lvl="1"/>
            <a:r>
              <a:rPr lang="en-US" sz="1800" dirty="0"/>
              <a:t>Primary sources reporting demographic data related to your population of interest (e.g., US Census Bureau). You can use up to two primary sources for this information. </a:t>
            </a:r>
          </a:p>
          <a:p>
            <a:pPr lvl="1"/>
            <a:r>
              <a:rPr lang="en-US" sz="1800" dirty="0"/>
              <a:t>Primary sources reporting epidemiological data related to your main trauma- related variable/s of interest (e.g., prevalence) in your population of interest. You can find these data in health, research, advocacy or other related sources (for example, CDC). You can use up to two primary sources for this information. </a:t>
            </a:r>
          </a:p>
          <a:p>
            <a:pPr lvl="1"/>
            <a:r>
              <a:rPr lang="en-US" sz="1800" dirty="0"/>
              <a:t>Primary sources describing previous research about your topic of interest. Include only peer-reviewed publications. </a:t>
            </a:r>
            <a:r>
              <a:rPr lang="en-US" sz="1800" i="1" dirty="0"/>
              <a:t>Your review could be positive or negative, depending on the quality of this research. For example, you can then point out limitations/recommendations from an article that you plan to address in your research proposal</a:t>
            </a:r>
            <a:r>
              <a:rPr lang="en-US" sz="1800" dirty="0"/>
              <a:t>. You can use up to three primary sources for this section. </a:t>
            </a:r>
          </a:p>
          <a:p>
            <a:pPr lvl="1"/>
            <a:r>
              <a:rPr lang="en-US" sz="1800" dirty="0"/>
              <a:t>At least one paragraph integrating points (a), (b), and (c), and highlighting gaps in the previous knowledge that justify the need to do your research. </a:t>
            </a:r>
          </a:p>
          <a:p>
            <a:endParaRPr lang="en-US" sz="1100" dirty="0"/>
          </a:p>
        </p:txBody>
      </p:sp>
    </p:spTree>
    <p:extLst>
      <p:ext uri="{BB962C8B-B14F-4D97-AF65-F5344CB8AC3E}">
        <p14:creationId xmlns:p14="http://schemas.microsoft.com/office/powerpoint/2010/main" val="885816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A9853B-6AB5-9B4D-BF5E-42328CCF5732}"/>
              </a:ext>
            </a:extLst>
          </p:cNvPr>
          <p:cNvSpPr>
            <a:spLocks noGrp="1"/>
          </p:cNvSpPr>
          <p:nvPr>
            <p:ph type="title"/>
          </p:nvPr>
        </p:nvSpPr>
        <p:spPr>
          <a:xfrm>
            <a:off x="795460" y="1086768"/>
            <a:ext cx="5558489" cy="1325563"/>
          </a:xfrm>
        </p:spPr>
        <p:txBody>
          <a:bodyPr>
            <a:normAutofit fontScale="90000"/>
          </a:bodyPr>
          <a:lstStyle/>
          <a:p>
            <a:r>
              <a:rPr lang="en-US" b="1" dirty="0"/>
              <a:t>Goals of </a:t>
            </a:r>
            <a:r>
              <a:rPr lang="en-US" b="1" i="1" dirty="0"/>
              <a:t>Background/Problem Statement </a:t>
            </a:r>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2C679036-3B19-D34D-B31B-4ABC393F3159}"/>
              </a:ext>
            </a:extLst>
          </p:cNvPr>
          <p:cNvSpPr>
            <a:spLocks noGrp="1"/>
          </p:cNvSpPr>
          <p:nvPr>
            <p:ph idx="1"/>
          </p:nvPr>
        </p:nvSpPr>
        <p:spPr>
          <a:xfrm>
            <a:off x="632935" y="2929280"/>
            <a:ext cx="5558489" cy="4351338"/>
          </a:xfrm>
        </p:spPr>
        <p:txBody>
          <a:bodyPr>
            <a:normAutofit/>
          </a:bodyPr>
          <a:lstStyle/>
          <a:p>
            <a:r>
              <a:rPr lang="en-US" dirty="0"/>
              <a:t>Overview of your sources and introduce the reader to information you gathered while researching your topic</a:t>
            </a:r>
          </a:p>
          <a:p>
            <a:r>
              <a:rPr lang="en-US" dirty="0"/>
              <a:t>How does your research fit into the larger field of social work research? Show why your research proposal is important! </a:t>
            </a:r>
          </a:p>
          <a:p>
            <a:endParaRPr lang="en-US" dirty="0"/>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3039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5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53EC3BB-FB2B-4535-A3E6-4A2E618063A7}"/>
              </a:ext>
            </a:extLst>
          </p:cNvPr>
          <p:cNvSpPr>
            <a:spLocks noGrp="1"/>
          </p:cNvSpPr>
          <p:nvPr>
            <p:ph type="title"/>
          </p:nvPr>
        </p:nvSpPr>
        <p:spPr>
          <a:xfrm>
            <a:off x="838200" y="365125"/>
            <a:ext cx="10515600" cy="1325563"/>
          </a:xfrm>
        </p:spPr>
        <p:txBody>
          <a:bodyPr>
            <a:normAutofit/>
          </a:bodyPr>
          <a:lstStyle/>
          <a:p>
            <a:r>
              <a:rPr lang="en-US" b="1" dirty="0"/>
              <a:t>Core Components</a:t>
            </a:r>
          </a:p>
        </p:txBody>
      </p:sp>
      <p:sp>
        <p:nvSpPr>
          <p:cNvPr id="54" name="Arc 5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E3EDBF4-F3C1-4082-A79C-4E25ED92750E}"/>
              </a:ext>
            </a:extLst>
          </p:cNvPr>
          <p:cNvSpPr>
            <a:spLocks noGrp="1"/>
          </p:cNvSpPr>
          <p:nvPr>
            <p:ph idx="1"/>
          </p:nvPr>
        </p:nvSpPr>
        <p:spPr>
          <a:xfrm>
            <a:off x="828161" y="1591878"/>
            <a:ext cx="10515600" cy="4896790"/>
          </a:xfrm>
        </p:spPr>
        <p:txBody>
          <a:bodyPr>
            <a:normAutofit fontScale="85000" lnSpcReduction="20000"/>
          </a:bodyPr>
          <a:lstStyle/>
          <a:p>
            <a:pPr marL="0" indent="0">
              <a:buNone/>
            </a:pPr>
            <a:r>
              <a:rPr lang="en-US" dirty="0"/>
              <a:t>Again, the Background/Problem Statement should generate a literature review that outlines </a:t>
            </a:r>
            <a:r>
              <a:rPr lang="en-US" u="sng" dirty="0">
                <a:uFill>
                  <a:solidFill>
                    <a:srgbClr val="7030A0"/>
                  </a:solidFill>
                </a:uFill>
              </a:rPr>
              <a:t>what is known about your area of research as it relates to your focus of practice (macro or clinical) </a:t>
            </a:r>
            <a:r>
              <a:rPr lang="en-US" dirty="0">
                <a:uFill>
                  <a:solidFill>
                    <a:srgbClr val="7030A0"/>
                  </a:solidFill>
                </a:uFill>
              </a:rPr>
              <a:t>and</a:t>
            </a:r>
            <a:r>
              <a:rPr lang="en-US" u="sng" dirty="0">
                <a:uFill>
                  <a:solidFill>
                    <a:srgbClr val="7030A0"/>
                  </a:solidFill>
                </a:uFill>
              </a:rPr>
              <a:t> population of interest</a:t>
            </a:r>
            <a:r>
              <a:rPr lang="en-US" dirty="0"/>
              <a:t>. </a:t>
            </a:r>
          </a:p>
          <a:p>
            <a:pPr marL="0" indent="0">
              <a:buNone/>
            </a:pPr>
            <a:r>
              <a:rPr lang="en-US" dirty="0"/>
              <a:t>To do this you need to… </a:t>
            </a:r>
          </a:p>
          <a:p>
            <a:r>
              <a:rPr lang="en-US" dirty="0"/>
              <a:t>Give a critical overview of the sources you are using</a:t>
            </a:r>
          </a:p>
          <a:p>
            <a:pPr lvl="1"/>
            <a:r>
              <a:rPr lang="en-US" sz="2100" dirty="0"/>
              <a:t>What is missing?  If you’re looking at research about your topic, what is the author’s goal? What did they miss? What did they focus on? Why?</a:t>
            </a:r>
          </a:p>
          <a:p>
            <a:pPr lvl="1"/>
            <a:r>
              <a:rPr lang="en-US" sz="2100" dirty="0"/>
              <a:t>Don’t only summarize the sources</a:t>
            </a:r>
          </a:p>
          <a:p>
            <a:r>
              <a:rPr lang="en-US" dirty="0"/>
              <a:t>Demonstrate </a:t>
            </a:r>
            <a:r>
              <a:rPr lang="en-US" i="1" dirty="0"/>
              <a:t>how </a:t>
            </a:r>
            <a:r>
              <a:rPr lang="en-US" dirty="0"/>
              <a:t>the sources you’re using fit into your topic of research</a:t>
            </a:r>
          </a:p>
          <a:p>
            <a:pPr lvl="1"/>
            <a:r>
              <a:rPr lang="en-US" sz="2100" dirty="0"/>
              <a:t>This may not be clear to your readers – make those connections!</a:t>
            </a:r>
          </a:p>
          <a:p>
            <a:pPr lvl="1"/>
            <a:r>
              <a:rPr lang="en-US" sz="2100" dirty="0"/>
              <a:t>This includes demonstrating the limitations of the sources</a:t>
            </a:r>
          </a:p>
          <a:p>
            <a:r>
              <a:rPr lang="en-US" dirty="0"/>
              <a:t>You’re not just restating information and prior research – you’re assessing the research with a critical lens and using it to lead into your research question </a:t>
            </a:r>
          </a:p>
          <a:p>
            <a:endParaRPr lang="en-US" sz="2000" dirty="0"/>
          </a:p>
          <a:p>
            <a:endParaRPr lang="en-US" sz="2000" dirty="0"/>
          </a:p>
          <a:p>
            <a:pPr marL="0" indent="0" algn="r">
              <a:buNone/>
            </a:pPr>
            <a:r>
              <a:rPr lang="en-US" sz="1800" dirty="0"/>
              <a:t>Purdue Writing Lab (2020)</a:t>
            </a:r>
          </a:p>
        </p:txBody>
      </p:sp>
    </p:spTree>
    <p:extLst>
      <p:ext uri="{BB962C8B-B14F-4D97-AF65-F5344CB8AC3E}">
        <p14:creationId xmlns:p14="http://schemas.microsoft.com/office/powerpoint/2010/main" val="404274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5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53EC3BB-FB2B-4535-A3E6-4A2E618063A7}"/>
              </a:ext>
            </a:extLst>
          </p:cNvPr>
          <p:cNvSpPr>
            <a:spLocks noGrp="1"/>
          </p:cNvSpPr>
          <p:nvPr>
            <p:ph type="title"/>
          </p:nvPr>
        </p:nvSpPr>
        <p:spPr>
          <a:xfrm>
            <a:off x="838200" y="365125"/>
            <a:ext cx="10515600" cy="1325563"/>
          </a:xfrm>
        </p:spPr>
        <p:txBody>
          <a:bodyPr>
            <a:normAutofit/>
          </a:bodyPr>
          <a:lstStyle/>
          <a:p>
            <a:r>
              <a:rPr lang="en-US" b="1" dirty="0"/>
              <a:t>Example</a:t>
            </a:r>
          </a:p>
        </p:txBody>
      </p:sp>
      <p:sp>
        <p:nvSpPr>
          <p:cNvPr id="54" name="Arc 5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E3EDBF4-F3C1-4082-A79C-4E25ED92750E}"/>
              </a:ext>
            </a:extLst>
          </p:cNvPr>
          <p:cNvSpPr>
            <a:spLocks noGrp="1"/>
          </p:cNvSpPr>
          <p:nvPr>
            <p:ph idx="1"/>
          </p:nvPr>
        </p:nvSpPr>
        <p:spPr>
          <a:xfrm>
            <a:off x="828161" y="1591878"/>
            <a:ext cx="10515600" cy="4351338"/>
          </a:xfrm>
        </p:spPr>
        <p:txBody>
          <a:bodyPr>
            <a:normAutofit/>
          </a:bodyPr>
          <a:lstStyle/>
          <a:p>
            <a:endParaRPr lang="en-US" sz="1200" i="1" dirty="0"/>
          </a:p>
          <a:p>
            <a:pPr marL="0" indent="0">
              <a:buNone/>
            </a:pPr>
            <a:endParaRPr lang="en-US" sz="1200" dirty="0"/>
          </a:p>
        </p:txBody>
      </p:sp>
      <p:pic>
        <p:nvPicPr>
          <p:cNvPr id="31" name="Picture 30">
            <a:extLst>
              <a:ext uri="{FF2B5EF4-FFF2-40B4-BE49-F238E27FC236}">
                <a16:creationId xmlns:a16="http://schemas.microsoft.com/office/drawing/2014/main" id="{368A70A9-2F61-1440-A892-A7683D0B56E8}"/>
              </a:ext>
            </a:extLst>
          </p:cNvPr>
          <p:cNvPicPr>
            <a:picLocks noChangeAspect="1"/>
          </p:cNvPicPr>
          <p:nvPr/>
        </p:nvPicPr>
        <p:blipFill>
          <a:blip r:embed="rId2"/>
          <a:stretch>
            <a:fillRect/>
          </a:stretch>
        </p:blipFill>
        <p:spPr>
          <a:xfrm>
            <a:off x="2606256" y="1591877"/>
            <a:ext cx="6979487" cy="4083434"/>
          </a:xfrm>
          <a:prstGeom prst="rect">
            <a:avLst/>
          </a:prstGeom>
        </p:spPr>
      </p:pic>
      <p:sp>
        <p:nvSpPr>
          <p:cNvPr id="20" name="TextBox 19">
            <a:extLst>
              <a:ext uri="{FF2B5EF4-FFF2-40B4-BE49-F238E27FC236}">
                <a16:creationId xmlns:a16="http://schemas.microsoft.com/office/drawing/2014/main" id="{D7C8A17F-5618-2B47-AD8F-B27A3CFBB3E6}"/>
              </a:ext>
            </a:extLst>
          </p:cNvPr>
          <p:cNvSpPr txBox="1"/>
          <p:nvPr/>
        </p:nvSpPr>
        <p:spPr>
          <a:xfrm>
            <a:off x="9383151" y="6365466"/>
            <a:ext cx="2630658" cy="369332"/>
          </a:xfrm>
          <a:prstGeom prst="rect">
            <a:avLst/>
          </a:prstGeom>
          <a:noFill/>
        </p:spPr>
        <p:txBody>
          <a:bodyPr wrap="square" rtlCol="0">
            <a:spAutoFit/>
          </a:bodyPr>
          <a:lstStyle/>
          <a:p>
            <a:r>
              <a:rPr lang="en-US" dirty="0" err="1"/>
              <a:t>Hreish</a:t>
            </a:r>
            <a:r>
              <a:rPr lang="en-US" dirty="0"/>
              <a:t>, et al. (2019)</a:t>
            </a:r>
          </a:p>
        </p:txBody>
      </p:sp>
    </p:spTree>
    <p:extLst>
      <p:ext uri="{BB962C8B-B14F-4D97-AF65-F5344CB8AC3E}">
        <p14:creationId xmlns:p14="http://schemas.microsoft.com/office/powerpoint/2010/main" val="2145184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5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53EC3BB-FB2B-4535-A3E6-4A2E618063A7}"/>
              </a:ext>
            </a:extLst>
          </p:cNvPr>
          <p:cNvSpPr>
            <a:spLocks noGrp="1"/>
          </p:cNvSpPr>
          <p:nvPr>
            <p:ph type="title"/>
          </p:nvPr>
        </p:nvSpPr>
        <p:spPr>
          <a:xfrm>
            <a:off x="838200" y="365125"/>
            <a:ext cx="10515600" cy="1325563"/>
          </a:xfrm>
        </p:spPr>
        <p:txBody>
          <a:bodyPr>
            <a:normAutofit/>
          </a:bodyPr>
          <a:lstStyle/>
          <a:p>
            <a:r>
              <a:rPr lang="en-US" b="1" dirty="0"/>
              <a:t>Example</a:t>
            </a:r>
          </a:p>
        </p:txBody>
      </p:sp>
      <p:sp>
        <p:nvSpPr>
          <p:cNvPr id="54" name="Arc 5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E3EDBF4-F3C1-4082-A79C-4E25ED92750E}"/>
              </a:ext>
            </a:extLst>
          </p:cNvPr>
          <p:cNvSpPr>
            <a:spLocks noGrp="1"/>
          </p:cNvSpPr>
          <p:nvPr>
            <p:ph idx="1"/>
          </p:nvPr>
        </p:nvSpPr>
        <p:spPr>
          <a:xfrm>
            <a:off x="828161" y="1591878"/>
            <a:ext cx="10515600" cy="4351338"/>
          </a:xfrm>
        </p:spPr>
        <p:txBody>
          <a:bodyPr>
            <a:normAutofit/>
          </a:bodyPr>
          <a:lstStyle/>
          <a:p>
            <a:endParaRPr lang="en-US" sz="1200" i="1" dirty="0"/>
          </a:p>
          <a:p>
            <a:pPr marL="0" indent="0">
              <a:buNone/>
            </a:pPr>
            <a:endParaRPr lang="en-US" sz="1200" dirty="0"/>
          </a:p>
        </p:txBody>
      </p:sp>
      <p:sp>
        <p:nvSpPr>
          <p:cNvPr id="20" name="TextBox 19">
            <a:extLst>
              <a:ext uri="{FF2B5EF4-FFF2-40B4-BE49-F238E27FC236}">
                <a16:creationId xmlns:a16="http://schemas.microsoft.com/office/drawing/2014/main" id="{D7C8A17F-5618-2B47-AD8F-B27A3CFBB3E6}"/>
              </a:ext>
            </a:extLst>
          </p:cNvPr>
          <p:cNvSpPr txBox="1"/>
          <p:nvPr/>
        </p:nvSpPr>
        <p:spPr>
          <a:xfrm>
            <a:off x="9383151" y="6365466"/>
            <a:ext cx="2630658" cy="369332"/>
          </a:xfrm>
          <a:prstGeom prst="rect">
            <a:avLst/>
          </a:prstGeom>
          <a:noFill/>
        </p:spPr>
        <p:txBody>
          <a:bodyPr wrap="square" rtlCol="0">
            <a:spAutoFit/>
          </a:bodyPr>
          <a:lstStyle/>
          <a:p>
            <a:r>
              <a:rPr lang="en-US" dirty="0" err="1"/>
              <a:t>Hreish</a:t>
            </a:r>
            <a:r>
              <a:rPr lang="en-US" dirty="0"/>
              <a:t>, et al. (2019)</a:t>
            </a:r>
          </a:p>
        </p:txBody>
      </p:sp>
      <p:pic>
        <p:nvPicPr>
          <p:cNvPr id="9" name="Picture 8">
            <a:extLst>
              <a:ext uri="{FF2B5EF4-FFF2-40B4-BE49-F238E27FC236}">
                <a16:creationId xmlns:a16="http://schemas.microsoft.com/office/drawing/2014/main" id="{FCA19B1E-C192-4E42-B9EB-B6C96492DDA5}"/>
              </a:ext>
            </a:extLst>
          </p:cNvPr>
          <p:cNvPicPr>
            <a:picLocks noChangeAspect="1"/>
          </p:cNvPicPr>
          <p:nvPr/>
        </p:nvPicPr>
        <p:blipFill rotWithShape="1">
          <a:blip r:embed="rId2"/>
          <a:srcRect l="-242" t="6322" r="-198" b="8354"/>
          <a:stretch/>
        </p:blipFill>
        <p:spPr>
          <a:xfrm>
            <a:off x="392243" y="2112938"/>
            <a:ext cx="11407514" cy="2201394"/>
          </a:xfrm>
          <a:prstGeom prst="rect">
            <a:avLst/>
          </a:prstGeom>
        </p:spPr>
      </p:pic>
    </p:spTree>
    <p:extLst>
      <p:ext uri="{BB962C8B-B14F-4D97-AF65-F5344CB8AC3E}">
        <p14:creationId xmlns:p14="http://schemas.microsoft.com/office/powerpoint/2010/main" val="3698479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DF301CB-7505-43D9-A22C-B9A004FBBA32}"/>
              </a:ext>
            </a:extLst>
          </p:cNvPr>
          <p:cNvSpPr>
            <a:spLocks noGrp="1"/>
          </p:cNvSpPr>
          <p:nvPr>
            <p:ph type="title"/>
          </p:nvPr>
        </p:nvSpPr>
        <p:spPr>
          <a:xfrm>
            <a:off x="0" y="1153572"/>
            <a:ext cx="3887234" cy="4461163"/>
          </a:xfrm>
        </p:spPr>
        <p:txBody>
          <a:bodyPr>
            <a:normAutofit/>
          </a:bodyPr>
          <a:lstStyle/>
          <a:p>
            <a:br>
              <a:rPr lang="en-US" sz="3400" dirty="0">
                <a:solidFill>
                  <a:srgbClr val="FFFFFF"/>
                </a:solidFill>
              </a:rPr>
            </a:br>
            <a:br>
              <a:rPr lang="en-US" sz="3400" dirty="0">
                <a:solidFill>
                  <a:srgbClr val="FFFFFF"/>
                </a:solidFill>
              </a:rPr>
            </a:br>
            <a:r>
              <a:rPr lang="en-US" sz="3400" dirty="0">
                <a:solidFill>
                  <a:srgbClr val="FFFFFF"/>
                </a:solidFill>
              </a:rPr>
              <a:t>Practice: Developing Background/Problem</a:t>
            </a:r>
            <a:br>
              <a:rPr lang="en-US" sz="3400" dirty="0">
                <a:solidFill>
                  <a:srgbClr val="FFFFFF"/>
                </a:solidFill>
              </a:rPr>
            </a:br>
            <a:r>
              <a:rPr lang="en-US" sz="3400" dirty="0">
                <a:solidFill>
                  <a:srgbClr val="FFFFFF"/>
                </a:solidFill>
              </a:rPr>
              <a:t>Statement </a:t>
            </a:r>
            <a:br>
              <a:rPr lang="en-US" sz="3400" dirty="0">
                <a:solidFill>
                  <a:srgbClr val="FFFFFF"/>
                </a:solidFill>
              </a:rPr>
            </a:br>
            <a:br>
              <a:rPr lang="en-US" sz="3400" dirty="0">
                <a:solidFill>
                  <a:srgbClr val="FFFFFF"/>
                </a:solidFill>
              </a:rPr>
            </a:br>
            <a:br>
              <a:rPr lang="en-US" sz="3400" dirty="0">
                <a:solidFill>
                  <a:srgbClr val="FFFFFF"/>
                </a:solidFill>
              </a:rPr>
            </a:br>
            <a:endParaRPr lang="en-US" sz="3400" dirty="0">
              <a:solidFill>
                <a:srgbClr val="FFFFFF"/>
              </a:solidFill>
            </a:endParaRP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2EE1050B-0DA8-49D5-84E8-5EE7D1128C76}"/>
              </a:ext>
            </a:extLst>
          </p:cNvPr>
          <p:cNvSpPr>
            <a:spLocks noGrp="1"/>
          </p:cNvSpPr>
          <p:nvPr>
            <p:ph idx="1"/>
          </p:nvPr>
        </p:nvSpPr>
        <p:spPr>
          <a:xfrm>
            <a:off x="4447308" y="591344"/>
            <a:ext cx="6906491" cy="5585619"/>
          </a:xfrm>
        </p:spPr>
        <p:txBody>
          <a:bodyPr anchor="ctr">
            <a:normAutofit/>
          </a:bodyPr>
          <a:lstStyle/>
          <a:p>
            <a:pPr marL="0" indent="0">
              <a:buNone/>
            </a:pPr>
            <a:r>
              <a:rPr lang="en-US" i="1" dirty="0"/>
              <a:t>If you have already started to work on your Background/Problem Statement section… </a:t>
            </a:r>
          </a:p>
          <a:p>
            <a:pPr marL="0" indent="0">
              <a:buNone/>
            </a:pPr>
            <a:endParaRPr lang="en-US" dirty="0"/>
          </a:p>
          <a:p>
            <a:pPr marL="0" indent="0">
              <a:buNone/>
            </a:pPr>
            <a:r>
              <a:rPr lang="en-US" dirty="0"/>
              <a:t>What is your research question (or topic area) and what are some questions you will be using to guide your background research/literature review?</a:t>
            </a:r>
          </a:p>
          <a:p>
            <a:endParaRPr lang="en-US" dirty="0"/>
          </a:p>
        </p:txBody>
      </p:sp>
    </p:spTree>
    <p:extLst>
      <p:ext uri="{BB962C8B-B14F-4D97-AF65-F5344CB8AC3E}">
        <p14:creationId xmlns:p14="http://schemas.microsoft.com/office/powerpoint/2010/main" val="3490169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2">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DDC498-224F-4B57-BCF7-B08C68772322}"/>
              </a:ext>
            </a:extLst>
          </p:cNvPr>
          <p:cNvSpPr>
            <a:spLocks noGrp="1"/>
          </p:cNvSpPr>
          <p:nvPr>
            <p:ph type="title"/>
          </p:nvPr>
        </p:nvSpPr>
        <p:spPr>
          <a:xfrm>
            <a:off x="838200" y="556995"/>
            <a:ext cx="10515600" cy="1133693"/>
          </a:xfrm>
        </p:spPr>
        <p:txBody>
          <a:bodyPr>
            <a:normAutofit/>
          </a:bodyPr>
          <a:lstStyle/>
          <a:p>
            <a:r>
              <a:rPr lang="en-US" sz="3600" b="1" dirty="0"/>
              <a:t>Why is the </a:t>
            </a:r>
            <a:r>
              <a:rPr lang="en-US" sz="3600" b="1" i="1" dirty="0"/>
              <a:t>Background/Problem Statement </a:t>
            </a:r>
            <a:r>
              <a:rPr lang="en-US" sz="3600" b="1" dirty="0"/>
              <a:t>important in social work research? </a:t>
            </a:r>
          </a:p>
        </p:txBody>
      </p:sp>
      <p:graphicFrame>
        <p:nvGraphicFramePr>
          <p:cNvPr id="5" name="Content Placeholder 2">
            <a:extLst>
              <a:ext uri="{FF2B5EF4-FFF2-40B4-BE49-F238E27FC236}">
                <a16:creationId xmlns:a16="http://schemas.microsoft.com/office/drawing/2014/main" id="{79B2FDF4-8980-42DC-9691-C28FC4017070}"/>
              </a:ext>
            </a:extLst>
          </p:cNvPr>
          <p:cNvGraphicFramePr>
            <a:graphicFrameLocks noGrp="1"/>
          </p:cNvGraphicFramePr>
          <p:nvPr>
            <p:ph idx="1"/>
            <p:extLst>
              <p:ext uri="{D42A27DB-BD31-4B8C-83A1-F6EECF244321}">
                <p14:modId xmlns:p14="http://schemas.microsoft.com/office/powerpoint/2010/main" val="71470525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55903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2043</TotalTime>
  <Words>674</Words>
  <Application>Microsoft Macintosh PowerPoint</Application>
  <PresentationFormat>Widescreen</PresentationFormat>
  <Paragraphs>52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Lecture Series: Preparing your Research Proposal Paper</vt:lpstr>
      <vt:lpstr>Agenda</vt:lpstr>
      <vt:lpstr>Review of Paper Assignment Guidelines: Background/Problem Statement </vt:lpstr>
      <vt:lpstr>Goals of Background/Problem Statement </vt:lpstr>
      <vt:lpstr>Core Components</vt:lpstr>
      <vt:lpstr>Example</vt:lpstr>
      <vt:lpstr>Example</vt:lpstr>
      <vt:lpstr>  Practice: Developing Background/Problem Statement    </vt:lpstr>
      <vt:lpstr>Why is the Background/Problem Statement important in social work research? </vt:lpstr>
      <vt:lpstr> TAs are here to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Series: Preparing your Research Proposal Paper</dc:title>
  <dc:creator>Mary Florence Sullivan</dc:creator>
  <cp:lastModifiedBy>Mary Florence Sullivan</cp:lastModifiedBy>
  <cp:revision>13</cp:revision>
  <dcterms:created xsi:type="dcterms:W3CDTF">2020-10-02T01:11:36Z</dcterms:created>
  <dcterms:modified xsi:type="dcterms:W3CDTF">2020-10-06T22:58:08Z</dcterms:modified>
</cp:coreProperties>
</file>