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5" r:id="rId4"/>
    <p:sldId id="267" r:id="rId5"/>
    <p:sldId id="268" r:id="rId6"/>
    <p:sldId id="269" r:id="rId7"/>
    <p:sldId id="258" r:id="rId8"/>
    <p:sldId id="273" r:id="rId9"/>
    <p:sldId id="275" r:id="rId10"/>
    <p:sldId id="276" r:id="rId11"/>
    <p:sldId id="259" r:id="rId12"/>
    <p:sldId id="274" r:id="rId13"/>
    <p:sldId id="332" r:id="rId14"/>
    <p:sldId id="305" r:id="rId15"/>
    <p:sldId id="330" r:id="rId16"/>
    <p:sldId id="318" r:id="rId17"/>
    <p:sldId id="331" r:id="rId18"/>
    <p:sldId id="319" r:id="rId19"/>
    <p:sldId id="320" r:id="rId20"/>
    <p:sldId id="334" r:id="rId21"/>
    <p:sldId id="335" r:id="rId22"/>
    <p:sldId id="302" r:id="rId23"/>
    <p:sldId id="321" r:id="rId24"/>
    <p:sldId id="336" r:id="rId25"/>
    <p:sldId id="309" r:id="rId26"/>
    <p:sldId id="310" r:id="rId27"/>
    <p:sldId id="323" r:id="rId28"/>
    <p:sldId id="325" r:id="rId29"/>
    <p:sldId id="333" r:id="rId30"/>
    <p:sldId id="26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5"/>
    <p:restoredTop sz="86461"/>
  </p:normalViewPr>
  <p:slideViewPr>
    <p:cSldViewPr snapToGrid="0" snapToObjects="1">
      <p:cViewPr varScale="1">
        <p:scale>
          <a:sx n="110" d="100"/>
          <a:sy n="110" d="100"/>
        </p:scale>
        <p:origin x="2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5E5-B0F8-8145-B4E9-A7199964383A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594DB-0692-8A46-9550-39F667BC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6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6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6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0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56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6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59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1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3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594DB-0692-8A46-9550-39F667BC68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90625" y="178594"/>
            <a:ext cx="9810750" cy="1714500"/>
          </a:xfrm>
          <a:prstGeom prst="rect">
            <a:avLst/>
          </a:prstGeom>
          <a:effectLst/>
        </p:spPr>
        <p:txBody>
          <a:bodyPr/>
          <a:lstStyle>
            <a:lvl1pPr>
              <a:defRPr sz="5625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190625" y="1946672"/>
            <a:ext cx="9810750" cy="4018359"/>
          </a:xfrm>
          <a:prstGeom prst="rect">
            <a:avLst/>
          </a:prstGeom>
        </p:spPr>
        <p:txBody>
          <a:bodyPr/>
          <a:lstStyle>
            <a:lvl1pPr marL="267881" indent="-267881">
              <a:spcBef>
                <a:spcPts val="2953"/>
              </a:spcBef>
              <a:buSzPct val="100000"/>
              <a:buFontTx/>
              <a:buChar char="•"/>
              <a:defRPr sz="267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535762" indent="-267881">
              <a:spcBef>
                <a:spcPts val="2953"/>
              </a:spcBef>
              <a:buSzPct val="100000"/>
              <a:buFontTx/>
              <a:buChar char="•"/>
              <a:defRPr sz="267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803643" indent="-267881">
              <a:spcBef>
                <a:spcPts val="2953"/>
              </a:spcBef>
              <a:buSzPct val="100000"/>
              <a:buFontTx/>
              <a:buChar char="•"/>
              <a:defRPr sz="267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071524" indent="-267881">
              <a:spcBef>
                <a:spcPts val="2953"/>
              </a:spcBef>
              <a:buSzPct val="100000"/>
              <a:buFontTx/>
              <a:buChar char="•"/>
              <a:defRPr sz="267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339406" indent="-267881">
              <a:spcBef>
                <a:spcPts val="2953"/>
              </a:spcBef>
              <a:buSzPct val="100000"/>
              <a:buFontTx/>
              <a:buChar char="•"/>
              <a:defRPr sz="2672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pPr lvl="0">
              <a:defRPr sz="1800"/>
            </a:pPr>
            <a:r>
              <a:rPr sz="2672"/>
              <a:t>Body Level One</a:t>
            </a:r>
          </a:p>
          <a:p>
            <a:pPr lvl="1">
              <a:defRPr sz="1800"/>
            </a:pPr>
            <a:r>
              <a:rPr sz="2672"/>
              <a:t>Body Level Two</a:t>
            </a:r>
          </a:p>
          <a:p>
            <a:pPr lvl="2">
              <a:defRPr sz="1800"/>
            </a:pPr>
            <a:r>
              <a:rPr sz="2672"/>
              <a:t>Body Level Three</a:t>
            </a:r>
          </a:p>
          <a:p>
            <a:pPr lvl="3">
              <a:defRPr sz="1800"/>
            </a:pPr>
            <a:r>
              <a:rPr sz="2672"/>
              <a:t>Body Level Four</a:t>
            </a:r>
          </a:p>
          <a:p>
            <a:pPr lvl="4">
              <a:defRPr sz="1800"/>
            </a:pPr>
            <a:r>
              <a:rPr sz="2672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040217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8.t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8.tif"/><Relationship Id="rId4" Type="http://schemas.openxmlformats.org/officeDocument/2006/relationships/image" Target="../media/image11.t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nnotation_id=06176f04-f1d8-44fd-a07a-e6fef6c9a89b&amp;feature=cards&amp;src_vid=rfSi9XDEAf4&amp;v=429rdXGd7AM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8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C7B73-E19C-454C-AED4-4176942EE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Образование и двадцать первый век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09CB2-AA62-2241-9868-6832E9E0B2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Урок 1</a:t>
            </a:r>
          </a:p>
          <a:p>
            <a:r>
              <a:rPr lang="en-US" dirty="0"/>
              <a:t>RUSS201</a:t>
            </a:r>
          </a:p>
        </p:txBody>
      </p:sp>
    </p:spTree>
    <p:extLst>
      <p:ext uri="{BB962C8B-B14F-4D97-AF65-F5344CB8AC3E}">
        <p14:creationId xmlns:p14="http://schemas.microsoft.com/office/powerpoint/2010/main" val="3770502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2595562" y="178594"/>
            <a:ext cx="7358063" cy="1651992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/>
          <a:lstStyle>
            <a:lvl1pPr marR="457200" indent="228600" algn="l" defTabSz="457200">
              <a:defRPr sz="36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2531"/>
              <a:t>1-11. Первая учительница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xfrm>
            <a:off x="2550914" y="1410891"/>
            <a:ext cx="7402711" cy="473273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endParaRPr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инициативный (человек)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доброжелательный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мудрый 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скромный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слабый (характер)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спокойный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справедливый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странный (человек)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строгий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сухой (человек)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тактичный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твёрдый (характер)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терпеливый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тяжёлый (характер, человек)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321457" marR="321457" indent="80364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ужасный (человек)</a:t>
            </a:r>
          </a:p>
        </p:txBody>
      </p:sp>
      <p:pic>
        <p:nvPicPr>
          <p:cNvPr id="126" name="comics_Uchilka_orig_131818555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3627" y="1579522"/>
            <a:ext cx="3763393" cy="37633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95323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8180-67EB-1C4D-95B5-403D25F0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Глагол «учить» с приставками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07826-B911-6542-AA43-B2389B44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60" y="2039574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i="1" dirty="0"/>
              <a:t>в</a:t>
            </a:r>
            <a:r>
              <a:rPr lang="en-US" sz="1800" i="1" dirty="0" err="1"/>
              <a:t>ы</a:t>
            </a:r>
            <a:r>
              <a:rPr lang="en-US" sz="1800" i="1" dirty="0"/>
              <a:t>́</a:t>
            </a:r>
            <a:r>
              <a:rPr lang="ru-RU" sz="1800" i="1" dirty="0"/>
              <a:t>учить</a:t>
            </a:r>
            <a:r>
              <a:rPr lang="ru-RU" sz="1800" dirty="0"/>
              <a:t> </a:t>
            </a:r>
            <a:r>
              <a:rPr lang="en-US" sz="1800" i="1" dirty="0" err="1"/>
              <a:t>pfv</a:t>
            </a:r>
            <a:r>
              <a:rPr lang="en-US" sz="1800" i="1" dirty="0"/>
              <a:t>. </a:t>
            </a:r>
            <a:r>
              <a:rPr lang="en-US" sz="1800" dirty="0"/>
              <a:t>(</a:t>
            </a:r>
            <a:r>
              <a:rPr lang="ru-RU" sz="1800" dirty="0"/>
              <a:t>что</a:t>
            </a:r>
            <a:r>
              <a:rPr lang="en-US" sz="1800" dirty="0"/>
              <a:t>?) </a:t>
            </a:r>
            <a:r>
              <a:rPr lang="ru-RU" sz="1800" dirty="0"/>
              <a:t>стихотворение</a:t>
            </a:r>
            <a:r>
              <a:rPr lang="en-US" sz="1800" dirty="0"/>
              <a:t> – to learn, master, memorize</a:t>
            </a:r>
          </a:p>
          <a:p>
            <a:pPr marL="0" indent="0">
              <a:buNone/>
            </a:pPr>
            <a:r>
              <a:rPr lang="ru-RU" sz="1800" i="1" dirty="0" err="1"/>
              <a:t>доуч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</a:t>
            </a:r>
            <a:r>
              <a:rPr lang="ru-RU" sz="1800" dirty="0"/>
              <a:t> </a:t>
            </a:r>
            <a:r>
              <a:rPr lang="en-US" sz="1800" i="1" dirty="0" err="1"/>
              <a:t>pfv</a:t>
            </a:r>
            <a:r>
              <a:rPr lang="en-US" sz="1800" i="1" dirty="0"/>
              <a:t>. </a:t>
            </a:r>
            <a:r>
              <a:rPr lang="en-US" sz="1800" dirty="0"/>
              <a:t>(</a:t>
            </a:r>
            <a:r>
              <a:rPr lang="ru-RU" sz="1800" dirty="0"/>
              <a:t>что</a:t>
            </a:r>
            <a:r>
              <a:rPr lang="en-US" sz="1800" dirty="0"/>
              <a:t>?) </a:t>
            </a:r>
            <a:r>
              <a:rPr lang="ru-RU" sz="1800" dirty="0"/>
              <a:t>стихотворение</a:t>
            </a:r>
            <a:r>
              <a:rPr lang="en-US" sz="1800" dirty="0"/>
              <a:t>– to learn the rest of </a:t>
            </a:r>
          </a:p>
          <a:p>
            <a:pPr marL="0" indent="0">
              <a:buNone/>
            </a:pPr>
            <a:r>
              <a:rPr lang="ru-RU" sz="1800" i="1" dirty="0" err="1"/>
              <a:t>изуч</a:t>
            </a:r>
            <a:r>
              <a:rPr lang="en-US" sz="1800" i="1" dirty="0" err="1"/>
              <a:t>а</a:t>
            </a:r>
            <a:r>
              <a:rPr lang="en-US" sz="1800" i="1" dirty="0"/>
              <a:t>́</a:t>
            </a:r>
            <a:r>
              <a:rPr lang="ru-RU" sz="1800" i="1" dirty="0" err="1"/>
              <a:t>ть</a:t>
            </a:r>
            <a:r>
              <a:rPr lang="en-US" sz="1800" i="1" dirty="0"/>
              <a:t>/</a:t>
            </a:r>
            <a:r>
              <a:rPr lang="ru-RU" sz="1800" i="1" dirty="0" err="1"/>
              <a:t>изуч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</a:t>
            </a:r>
            <a:r>
              <a:rPr lang="en-US" sz="1800" dirty="0"/>
              <a:t> (</a:t>
            </a:r>
            <a:r>
              <a:rPr lang="ru-RU" sz="1800" dirty="0"/>
              <a:t>что</a:t>
            </a:r>
            <a:r>
              <a:rPr lang="en-US" sz="1800" dirty="0"/>
              <a:t>?) </a:t>
            </a:r>
            <a:r>
              <a:rPr lang="ru-RU" sz="1800" dirty="0"/>
              <a:t>историю искусств</a:t>
            </a:r>
            <a:r>
              <a:rPr lang="en-US" sz="1800" dirty="0"/>
              <a:t>– to study seriously/learn</a:t>
            </a:r>
          </a:p>
          <a:p>
            <a:pPr marL="0" indent="0">
              <a:buNone/>
            </a:pPr>
            <a:r>
              <a:rPr lang="ru-RU" sz="1800" i="1" dirty="0" err="1"/>
              <a:t>науч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</a:t>
            </a:r>
            <a:r>
              <a:rPr lang="ru-RU" sz="1800" dirty="0"/>
              <a:t> </a:t>
            </a:r>
            <a:r>
              <a:rPr lang="en-US" sz="1800" i="1" dirty="0" err="1"/>
              <a:t>pfv</a:t>
            </a:r>
            <a:r>
              <a:rPr lang="en-US" sz="1800" i="1" dirty="0"/>
              <a:t>.</a:t>
            </a:r>
            <a:r>
              <a:rPr lang="en-US" sz="1800" dirty="0"/>
              <a:t> (</a:t>
            </a:r>
            <a:r>
              <a:rPr lang="ru-RU" sz="1800" dirty="0" err="1"/>
              <a:t>ког</a:t>
            </a:r>
            <a:r>
              <a:rPr lang="en-US" sz="1800" dirty="0" err="1"/>
              <a:t>о</a:t>
            </a:r>
            <a:r>
              <a:rPr lang="en-US" sz="1800" dirty="0"/>
              <a:t>́? </a:t>
            </a:r>
            <a:r>
              <a:rPr lang="ru-RU" sz="1800" dirty="0"/>
              <a:t>чем</a:t>
            </a:r>
            <a:r>
              <a:rPr lang="en-US" sz="1800" dirty="0" err="1"/>
              <a:t>у</a:t>
            </a:r>
            <a:r>
              <a:rPr lang="en-US" sz="1800" dirty="0"/>
              <a:t>́?) </a:t>
            </a:r>
            <a:r>
              <a:rPr lang="ru-RU" sz="1800" dirty="0"/>
              <a:t>рисованию</a:t>
            </a:r>
            <a:r>
              <a:rPr lang="en-US" sz="1800" dirty="0"/>
              <a:t>, </a:t>
            </a:r>
            <a:r>
              <a:rPr lang="ru-RU" sz="1800" dirty="0"/>
              <a:t>рисовать</a:t>
            </a:r>
            <a:r>
              <a:rPr lang="en-US" sz="1800" dirty="0"/>
              <a:t> – to teach someone something </a:t>
            </a:r>
          </a:p>
          <a:p>
            <a:pPr marL="0" indent="0">
              <a:buNone/>
            </a:pPr>
            <a:r>
              <a:rPr lang="ru-RU" sz="1800" i="1" dirty="0" err="1"/>
              <a:t>науч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ться</a:t>
            </a:r>
            <a:r>
              <a:rPr lang="ru-RU" sz="1800" dirty="0"/>
              <a:t> </a:t>
            </a:r>
            <a:r>
              <a:rPr lang="en-US" sz="1800" i="1" dirty="0" err="1"/>
              <a:t>pfv</a:t>
            </a:r>
            <a:r>
              <a:rPr lang="en-US" sz="1800" i="1" dirty="0"/>
              <a:t>.</a:t>
            </a:r>
            <a:r>
              <a:rPr lang="en-US" sz="1800" dirty="0"/>
              <a:t> (</a:t>
            </a:r>
            <a:r>
              <a:rPr lang="ru-RU" sz="1800" dirty="0"/>
              <a:t>д</a:t>
            </a:r>
            <a:r>
              <a:rPr lang="en-US" sz="1800" dirty="0" err="1"/>
              <a:t>е</a:t>
            </a:r>
            <a:r>
              <a:rPr lang="en-US" sz="1800" dirty="0"/>
              <a:t>́</a:t>
            </a:r>
            <a:r>
              <a:rPr lang="ru-RU" sz="1800" dirty="0" err="1"/>
              <a:t>лать</a:t>
            </a:r>
            <a:r>
              <a:rPr lang="ru-RU" sz="1800" dirty="0"/>
              <a:t> что</a:t>
            </a:r>
            <a:r>
              <a:rPr lang="en-US" sz="1800" dirty="0"/>
              <a:t>?) </a:t>
            </a:r>
            <a:r>
              <a:rPr lang="ru-RU" sz="1800" dirty="0"/>
              <a:t>рисовать </a:t>
            </a:r>
            <a:r>
              <a:rPr lang="en-US" sz="1800" dirty="0"/>
              <a:t>– to learn how to do something </a:t>
            </a:r>
          </a:p>
          <a:p>
            <a:pPr marL="0" indent="0">
              <a:buNone/>
            </a:pPr>
            <a:r>
              <a:rPr lang="ru-RU" sz="1800" i="1" dirty="0" err="1"/>
              <a:t>обуч</a:t>
            </a:r>
            <a:r>
              <a:rPr lang="en-US" sz="1800" i="1" dirty="0" err="1"/>
              <a:t>а</a:t>
            </a:r>
            <a:r>
              <a:rPr lang="en-US" sz="1800" i="1" dirty="0"/>
              <a:t>́</a:t>
            </a:r>
            <a:r>
              <a:rPr lang="ru-RU" sz="1800" i="1" dirty="0" err="1"/>
              <a:t>ть</a:t>
            </a:r>
            <a:r>
              <a:rPr lang="en-US" sz="1800" i="1" dirty="0"/>
              <a:t>/</a:t>
            </a:r>
            <a:r>
              <a:rPr lang="ru-RU" sz="1800" i="1" dirty="0" err="1"/>
              <a:t>обуч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</a:t>
            </a:r>
            <a:r>
              <a:rPr lang="en-US" sz="1800" dirty="0"/>
              <a:t> (</a:t>
            </a:r>
            <a:r>
              <a:rPr lang="ru-RU" sz="1800" dirty="0" err="1"/>
              <a:t>ког</a:t>
            </a:r>
            <a:r>
              <a:rPr lang="en-US" sz="1800" dirty="0" err="1"/>
              <a:t>о</a:t>
            </a:r>
            <a:r>
              <a:rPr lang="en-US" sz="1800" dirty="0"/>
              <a:t>́? </a:t>
            </a:r>
            <a:r>
              <a:rPr lang="ru-RU" sz="1800" dirty="0"/>
              <a:t>чем</a:t>
            </a:r>
            <a:r>
              <a:rPr lang="en-US" sz="1800" dirty="0" err="1"/>
              <a:t>у</a:t>
            </a:r>
            <a:r>
              <a:rPr lang="en-US" sz="1800" dirty="0"/>
              <a:t>́?) </a:t>
            </a:r>
            <a:r>
              <a:rPr lang="ru-RU" sz="1800" dirty="0"/>
              <a:t>студентов рисованию </a:t>
            </a:r>
            <a:r>
              <a:rPr lang="en-US" sz="1800" dirty="0"/>
              <a:t>– to teach someone a trade, to train </a:t>
            </a:r>
          </a:p>
          <a:p>
            <a:pPr marL="0" indent="0">
              <a:buNone/>
            </a:pPr>
            <a:r>
              <a:rPr lang="ru-RU" sz="1800" i="1" dirty="0" err="1"/>
              <a:t>обуч</a:t>
            </a:r>
            <a:r>
              <a:rPr lang="en-US" sz="1800" i="1" dirty="0" err="1"/>
              <a:t>а</a:t>
            </a:r>
            <a:r>
              <a:rPr lang="en-US" sz="1800" i="1" dirty="0"/>
              <a:t>́</a:t>
            </a:r>
            <a:r>
              <a:rPr lang="ru-RU" sz="1800" i="1" dirty="0" err="1"/>
              <a:t>ться</a:t>
            </a:r>
            <a:r>
              <a:rPr lang="en-US" sz="1800" i="1" dirty="0"/>
              <a:t>/</a:t>
            </a:r>
            <a:r>
              <a:rPr lang="ru-RU" sz="1800" i="1" dirty="0"/>
              <a:t>обучиться</a:t>
            </a:r>
            <a:r>
              <a:rPr lang="en-US" sz="1800" dirty="0"/>
              <a:t> (</a:t>
            </a:r>
            <a:r>
              <a:rPr lang="ru-RU" sz="1800" dirty="0"/>
              <a:t>чем</a:t>
            </a:r>
            <a:r>
              <a:rPr lang="en-US" sz="1800" dirty="0" err="1"/>
              <a:t>у</a:t>
            </a:r>
            <a:r>
              <a:rPr lang="en-US" sz="1800" dirty="0"/>
              <a:t>́?) </a:t>
            </a:r>
            <a:r>
              <a:rPr lang="ru-RU" sz="1800" dirty="0"/>
              <a:t>рисованию </a:t>
            </a:r>
            <a:r>
              <a:rPr lang="en-US" sz="1800" dirty="0"/>
              <a:t>– to study/learn a skill or a trade  </a:t>
            </a:r>
          </a:p>
          <a:p>
            <a:pPr marL="0" indent="0">
              <a:buNone/>
            </a:pPr>
            <a:r>
              <a:rPr lang="ru-RU" sz="1800" i="1" dirty="0" err="1"/>
              <a:t>подуч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</a:t>
            </a:r>
            <a:r>
              <a:rPr lang="en-US" sz="1800" i="1" dirty="0"/>
              <a:t> </a:t>
            </a:r>
            <a:r>
              <a:rPr lang="en-US" sz="1800" i="1" dirty="0" err="1"/>
              <a:t>pfv</a:t>
            </a:r>
            <a:r>
              <a:rPr lang="en-US" sz="1800" i="1" dirty="0"/>
              <a:t>.</a:t>
            </a:r>
            <a:r>
              <a:rPr lang="en-US" sz="1800" dirty="0"/>
              <a:t> (</a:t>
            </a:r>
            <a:r>
              <a:rPr lang="ru-RU" sz="1800" dirty="0"/>
              <a:t>что</a:t>
            </a:r>
            <a:r>
              <a:rPr lang="en-US" sz="1800" dirty="0"/>
              <a:t>?) </a:t>
            </a:r>
            <a:r>
              <a:rPr lang="ru-RU" sz="1800" dirty="0"/>
              <a:t>стихотворение </a:t>
            </a:r>
            <a:r>
              <a:rPr lang="en-US" sz="1800" dirty="0"/>
              <a:t>– to learn a bit more</a:t>
            </a:r>
          </a:p>
          <a:p>
            <a:pPr marL="0" indent="0">
              <a:buNone/>
            </a:pPr>
            <a:r>
              <a:rPr lang="ru-RU" sz="1800" i="1" dirty="0" err="1"/>
              <a:t>проуч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ться</a:t>
            </a:r>
            <a:r>
              <a:rPr lang="ru-RU" sz="1800" dirty="0"/>
              <a:t> </a:t>
            </a:r>
            <a:r>
              <a:rPr lang="en-US" sz="1800" i="1" dirty="0" err="1"/>
              <a:t>pfv</a:t>
            </a:r>
            <a:r>
              <a:rPr lang="en-US" sz="1800" i="1" dirty="0"/>
              <a:t>. </a:t>
            </a:r>
            <a:r>
              <a:rPr lang="en-US" sz="1800" dirty="0"/>
              <a:t>(</a:t>
            </a:r>
            <a:r>
              <a:rPr lang="ru-RU" sz="1800" dirty="0"/>
              <a:t>где</a:t>
            </a:r>
            <a:r>
              <a:rPr lang="en-US" sz="1800" dirty="0"/>
              <a:t>?) </a:t>
            </a:r>
            <a:r>
              <a:rPr lang="ru-RU" sz="1800" dirty="0"/>
              <a:t>в школе пять лет</a:t>
            </a:r>
            <a:r>
              <a:rPr lang="en-US" sz="1800" dirty="0"/>
              <a:t> – to spend X amount of time as a student</a:t>
            </a:r>
          </a:p>
          <a:p>
            <a:pPr marL="0" indent="0">
              <a:buNone/>
            </a:pPr>
            <a:r>
              <a:rPr lang="ru-RU" sz="1800" i="1" dirty="0" err="1"/>
              <a:t>разуч</a:t>
            </a:r>
            <a:r>
              <a:rPr lang="en-US" sz="1800" i="1" dirty="0" err="1"/>
              <a:t>и</a:t>
            </a:r>
            <a:r>
              <a:rPr lang="en-US" sz="1800" i="1" dirty="0"/>
              <a:t>́</a:t>
            </a:r>
            <a:r>
              <a:rPr lang="ru-RU" sz="1800" i="1" dirty="0" err="1"/>
              <a:t>ться</a:t>
            </a:r>
            <a:r>
              <a:rPr lang="ru-RU" sz="1800" dirty="0"/>
              <a:t> </a:t>
            </a:r>
            <a:r>
              <a:rPr lang="en-US" sz="1800" i="1" dirty="0" err="1"/>
              <a:t>pfv</a:t>
            </a:r>
            <a:r>
              <a:rPr lang="en-US" sz="1800" i="1" dirty="0"/>
              <a:t>. </a:t>
            </a:r>
            <a:r>
              <a:rPr lang="en-US" sz="1800" dirty="0"/>
              <a:t>(</a:t>
            </a:r>
            <a:r>
              <a:rPr lang="ru-RU" sz="1800" dirty="0"/>
              <a:t>д</a:t>
            </a:r>
            <a:r>
              <a:rPr lang="en-US" sz="1800" dirty="0" err="1"/>
              <a:t>е</a:t>
            </a:r>
            <a:r>
              <a:rPr lang="en-US" sz="1800" dirty="0"/>
              <a:t>́</a:t>
            </a:r>
            <a:r>
              <a:rPr lang="ru-RU" sz="1800" dirty="0" err="1"/>
              <a:t>лать</a:t>
            </a:r>
            <a:r>
              <a:rPr lang="ru-RU" sz="1800" dirty="0"/>
              <a:t> что</a:t>
            </a:r>
            <a:r>
              <a:rPr lang="en-US" sz="1800" dirty="0"/>
              <a:t>?) </a:t>
            </a:r>
            <a:r>
              <a:rPr lang="ru-RU" sz="1800" dirty="0"/>
              <a:t>рисовать </a:t>
            </a:r>
            <a:r>
              <a:rPr lang="en-US" sz="1800" dirty="0"/>
              <a:t>– to forget how to do something </a:t>
            </a:r>
          </a:p>
        </p:txBody>
      </p:sp>
    </p:spTree>
    <p:extLst>
      <p:ext uri="{BB962C8B-B14F-4D97-AF65-F5344CB8AC3E}">
        <p14:creationId xmlns:p14="http://schemas.microsoft.com/office/powerpoint/2010/main" val="244324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47B0E-EBC6-DE40-BC1F-942DD1363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562" y="840330"/>
            <a:ext cx="9810750" cy="1301290"/>
          </a:xfr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3200" dirty="0"/>
              <a:t>Родительный падеж </a:t>
            </a:r>
            <a:br>
              <a:rPr lang="ru-RU" sz="3200" dirty="0"/>
            </a:br>
            <a:r>
              <a:rPr lang="en-US" sz="2700" dirty="0" err="1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m.n</a:t>
            </a:r>
            <a:r>
              <a:rPr lang="en-US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-</a:t>
            </a:r>
            <a:r>
              <a:rPr lang="ru-RU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а/-я, </a:t>
            </a:r>
            <a:r>
              <a:rPr lang="en-US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f. -</a:t>
            </a:r>
            <a:r>
              <a:rPr lang="ru-RU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ы/-и</a:t>
            </a:r>
            <a:br>
              <a:rPr lang="ru-RU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pl. -</a:t>
            </a:r>
            <a:r>
              <a:rPr lang="ru-RU" sz="2700" dirty="0" err="1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</a:t>
            </a:r>
            <a:r>
              <a:rPr lang="ru-RU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/-ев, -ой/ей, </a:t>
            </a:r>
            <a:r>
              <a:rPr lang="en-US" sz="2700" dirty="0">
                <a:solidFill>
                  <a:srgbClr val="5B4E2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zero</a:t>
            </a:r>
            <a:endParaRPr lang="en-US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298A8-A788-7A40-92B8-EB5588B4F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6857" y="2488093"/>
            <a:ext cx="9810750" cy="401835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3662D-A947-C74F-AADA-601B2AD3C635}"/>
              </a:ext>
            </a:extLst>
          </p:cNvPr>
          <p:cNvSpPr/>
          <p:nvPr/>
        </p:nvSpPr>
        <p:spPr>
          <a:xfrm>
            <a:off x="940469" y="2254042"/>
            <a:ext cx="103110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бо</a:t>
            </a:r>
            <a:r>
              <a:rPr lang="en-US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я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ться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i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impf.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ког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́?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чег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́?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люд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е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й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всег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 клоунов , пауков 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)- to be afraid of (people, everything)</a:t>
            </a:r>
          </a:p>
          <a:p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достигать </a:t>
            </a:r>
            <a:r>
              <a:rPr lang="en-US" b="1" i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impf.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дост</a:t>
            </a:r>
            <a:r>
              <a:rPr lang="en-US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и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гнуть </a:t>
            </a:r>
            <a:r>
              <a:rPr lang="en-US" b="1" i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pfv</a:t>
            </a:r>
            <a:r>
              <a:rPr lang="en-US" b="1" i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дост</a:t>
            </a:r>
            <a:r>
              <a:rPr lang="en-US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и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чь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pfv</a:t>
            </a:r>
            <a:r>
              <a:rPr lang="en-US" b="1" i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чего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?)</a:t>
            </a:r>
            <a:r>
              <a:rPr lang="en-US" i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to achieve </a:t>
            </a:r>
          </a:p>
          <a:p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добиваться </a:t>
            </a:r>
            <a:r>
              <a:rPr lang="en-US" b="1" i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impf/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доб</a:t>
            </a:r>
            <a:r>
              <a:rPr lang="en-US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и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ться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pfv</a:t>
            </a:r>
            <a:r>
              <a:rPr lang="en-US" b="1" i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чег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́?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ц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е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ли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усп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е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ха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– to reach; to achieve (goal, success) (with effort)</a:t>
            </a:r>
          </a:p>
          <a:p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кас</a:t>
            </a:r>
            <a:r>
              <a:rPr lang="en-US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а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ться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 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косн</a:t>
            </a:r>
            <a:r>
              <a:rPr lang="en-US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у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ться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чег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́?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рук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и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́,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вопр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са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э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той т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е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мы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)– to touch (hand, question, theme; </a:t>
            </a:r>
          </a:p>
          <a:p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что касается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чег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́?  – as far as something is concerned  </a:t>
            </a:r>
          </a:p>
          <a:p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хоте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ть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захоте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ть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чего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́?) – to want (+abstract nouns, such as understanding, love, respect)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понимания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любви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уважения</a:t>
            </a:r>
            <a:endParaRPr lang="en-US" dirty="0">
              <a:latin typeface="Cambria" panose="02040503050406030204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тре́бовать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потре́бовать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(чего́? От кого?) - 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demand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require </a:t>
            </a:r>
          </a:p>
          <a:p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(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не) 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хвата́ет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/</a:t>
            </a:r>
            <a:r>
              <a:rPr lang="ru-RU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хва́тит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(кому? кого́? чего́? Родителей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вр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е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мени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сил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,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д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е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нег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– not to have enough (time, strength, money) </a:t>
            </a:r>
          </a:p>
          <a:p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зав</a:t>
            </a:r>
            <a:r>
              <a:rPr lang="en-US" b="1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и</a:t>
            </a:r>
            <a:r>
              <a:rPr lang="en-US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b="1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сеть от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(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ког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?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чег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́?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Что?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мен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я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́, 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обсто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я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</a:t>
            </a:r>
            <a:r>
              <a:rPr lang="ru-RU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тельств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; 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от тог</a:t>
            </a:r>
            <a:r>
              <a:rPr lang="en-US" dirty="0" err="1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о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́, </a:t>
            </a:r>
            <a:r>
              <a:rPr lang="ru-RU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как</a:t>
            </a:r>
            <a:r>
              <a:rPr lang="en-US" dirty="0"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) – it depends on (me, circumstance, whether…)</a:t>
            </a:r>
          </a:p>
        </p:txBody>
      </p:sp>
    </p:spTree>
    <p:extLst>
      <p:ext uri="{BB962C8B-B14F-4D97-AF65-F5344CB8AC3E}">
        <p14:creationId xmlns:p14="http://schemas.microsoft.com/office/powerpoint/2010/main" val="9794641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D029-76A0-D940-8F8B-1621175D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628650"/>
            <a:ext cx="9810750" cy="3295650"/>
          </a:xfrm>
        </p:spPr>
        <p:txBody>
          <a:bodyPr>
            <a:noAutofit/>
          </a:bodyPr>
          <a:lstStyle/>
          <a:p>
            <a:pPr lvl="0"/>
            <a:r>
              <a:rPr lang="ru-RU" sz="2400" dirty="0"/>
              <a:t>Вспоминаем, как правильно сказать </a:t>
            </a:r>
            <a:r>
              <a:rPr lang="en-US" sz="2400" dirty="0"/>
              <a:t>ON </a:t>
            </a:r>
            <a:r>
              <a:rPr lang="en-US" sz="2400"/>
              <a:t>a certain DATE</a:t>
            </a:r>
            <a:r>
              <a:rPr lang="ru-RU" sz="2400"/>
              <a:t> </a:t>
            </a:r>
            <a:r>
              <a:rPr lang="ru-RU" sz="2400" dirty="0"/>
              <a:t>по-русски. </a:t>
            </a:r>
            <a:br>
              <a:rPr lang="ru-RU" sz="2400" dirty="0"/>
            </a:br>
            <a:r>
              <a:rPr lang="ru-RU" sz="2400" b="1" i="1" dirty="0"/>
              <a:t>Знаете ли вы праздники России?</a:t>
            </a:r>
            <a:br>
              <a:rPr lang="en-US" sz="2400" dirty="0"/>
            </a:br>
            <a:r>
              <a:rPr lang="ru-RU" sz="2400" dirty="0"/>
              <a:t>Модель.     </a:t>
            </a:r>
            <a:r>
              <a:rPr lang="ru-RU" sz="2400" b="1" i="1" dirty="0"/>
              <a:t>Я знаю, что Новый год первого января</a:t>
            </a:r>
            <a:r>
              <a:rPr lang="ru-RU" sz="2400" dirty="0"/>
              <a:t>.</a:t>
            </a:r>
            <a:br>
              <a:rPr lang="en-US" sz="2400" dirty="0"/>
            </a:br>
            <a:r>
              <a:rPr lang="ru-RU" sz="2400" dirty="0"/>
              <a:t>	    </a:t>
            </a:r>
            <a:r>
              <a:rPr lang="ru-RU" sz="2400" b="1" i="1" dirty="0"/>
              <a:t>   Я не знаю, какой российский праздник шестого июня.  </a:t>
            </a:r>
            <a:br>
              <a:rPr lang="en-US" sz="2400" dirty="0"/>
            </a:br>
            <a:r>
              <a:rPr lang="ru-RU" sz="2400" b="1" i="1" dirty="0"/>
              <a:t>      А ты знаешь, </a:t>
            </a:r>
            <a:r>
              <a:rPr lang="ru-RU" sz="2400" dirty="0"/>
              <a:t>какой российский праздник </a:t>
            </a:r>
            <a:r>
              <a:rPr lang="ru-RU" sz="2400" b="1" i="1" dirty="0"/>
              <a:t>шестого июня</a:t>
            </a:r>
            <a:r>
              <a:rPr lang="ru-RU" sz="2400" dirty="0"/>
              <a:t>?</a:t>
            </a:r>
            <a:br>
              <a:rPr lang="en-US" sz="2400" dirty="0"/>
            </a:br>
            <a:r>
              <a:rPr lang="ru-RU" sz="2400" dirty="0"/>
              <a:t>                  Как ты думаешь, какой российский праздник </a:t>
            </a:r>
            <a:r>
              <a:rPr lang="ru-RU" sz="2400" b="1" dirty="0"/>
              <a:t>шестого июня</a:t>
            </a:r>
            <a:r>
              <a:rPr lang="ru-RU" sz="2400" dirty="0"/>
              <a:t>?</a:t>
            </a:r>
            <a:br>
              <a:rPr lang="en-US" sz="2400" dirty="0"/>
            </a:br>
            <a:r>
              <a:rPr lang="ru-RU" sz="2400" dirty="0"/>
              <a:t>	      Давай спросим  (кого?)…, какой российский праздник </a:t>
            </a:r>
            <a:r>
              <a:rPr lang="ru-RU" sz="2400" b="1" dirty="0"/>
              <a:t>шестого июня</a:t>
            </a:r>
            <a:r>
              <a:rPr lang="ru-RU" sz="2400" dirty="0"/>
              <a:t>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FD300-3D3A-6E4B-94AC-17646C77F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171950"/>
            <a:ext cx="10163175" cy="179308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День знаний в России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Рождество в России и в Америке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День учителя в России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День благодарения в Америке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8170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2595562" y="178594"/>
            <a:ext cx="7358063" cy="910828"/>
          </a:xfrm>
          <a:prstGeom prst="rect">
            <a:avLst/>
          </a:prstGeom>
        </p:spPr>
        <p:txBody>
          <a:bodyPr/>
          <a:lstStyle/>
          <a:p>
            <a:pPr marR="321457" indent="160729" algn="l" defTabSz="321457">
              <a:defRPr sz="1800">
                <a:solidFill>
                  <a:srgbClr val="000000"/>
                </a:solidFill>
              </a:defRPr>
            </a:pPr>
            <a:r>
              <a:rPr sz="2109" b="1" dirty="0" err="1">
                <a:latin typeface="Helvetica"/>
                <a:ea typeface="Helvetica"/>
                <a:cs typeface="Helvetica"/>
                <a:sym typeface="Helvetica"/>
              </a:rPr>
              <a:t>Выражение</a:t>
            </a:r>
            <a:r>
              <a:rPr sz="2109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2109" b="1" dirty="0" err="1">
                <a:latin typeface="Helvetica"/>
                <a:ea typeface="Helvetica"/>
                <a:cs typeface="Helvetica"/>
                <a:sym typeface="Helvetica"/>
              </a:rPr>
              <a:t>времени</a:t>
            </a:r>
            <a:r>
              <a:rPr lang="ru-RU" sz="2109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2109" b="1" dirty="0">
              <a:latin typeface="Cambria"/>
              <a:ea typeface="Cambria"/>
              <a:cs typeface="Cambria"/>
              <a:sym typeface="Cambria"/>
            </a:endParaRPr>
          </a:p>
          <a:p>
            <a:pPr marR="321457" indent="160729" algn="l" defTabSz="321457">
              <a:defRPr sz="1800">
                <a:solidFill>
                  <a:srgbClr val="000000"/>
                </a:solidFill>
              </a:defRPr>
            </a:pPr>
            <a:r>
              <a:rPr sz="2109" b="1" dirty="0">
                <a:latin typeface="Cambria"/>
                <a:ea typeface="Cambria"/>
                <a:cs typeface="Cambria"/>
                <a:sym typeface="Cambria"/>
              </a:rPr>
              <a:t>Temporal Conjunctions (1-42)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idx="1"/>
          </p:nvPr>
        </p:nvSpPr>
        <p:spPr>
          <a:xfrm>
            <a:off x="2524125" y="1232297"/>
            <a:ext cx="7893844" cy="4973836"/>
          </a:xfrm>
          <a:prstGeom prst="rect">
            <a:avLst/>
          </a:prstGeom>
        </p:spPr>
        <p:txBody>
          <a:bodyPr/>
          <a:lstStyle/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/>
              <a:t>с</a:t>
            </a:r>
            <a:r>
              <a:rPr sz="1687" b="1" dirty="0"/>
              <a:t> </a:t>
            </a:r>
            <a:r>
              <a:rPr sz="1687" b="1" dirty="0" err="1"/>
              <a:t>тех</a:t>
            </a:r>
            <a:r>
              <a:rPr sz="1687" b="1" dirty="0"/>
              <a:t> </a:t>
            </a:r>
            <a:r>
              <a:rPr sz="1687" b="1" dirty="0" err="1"/>
              <a:t>пор</a:t>
            </a:r>
            <a:r>
              <a:rPr sz="1687" b="1" dirty="0"/>
              <a:t> </a:t>
            </a:r>
            <a:r>
              <a:rPr sz="1687" b="1" dirty="0" err="1"/>
              <a:t>как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/>
              <a:t>(</a:t>
            </a:r>
            <a:r>
              <a:rPr sz="1687" b="1" dirty="0" err="1"/>
              <a:t>до</a:t>
            </a:r>
            <a:r>
              <a:rPr sz="1687" b="1" dirty="0"/>
              <a:t> </a:t>
            </a:r>
            <a:r>
              <a:rPr sz="1687" b="1" dirty="0" err="1"/>
              <a:t>тех</a:t>
            </a:r>
            <a:r>
              <a:rPr sz="1687" b="1" dirty="0"/>
              <a:t> </a:t>
            </a:r>
            <a:r>
              <a:rPr sz="1687" b="1" dirty="0" err="1"/>
              <a:t>пор</a:t>
            </a:r>
            <a:r>
              <a:rPr sz="1687" b="1" dirty="0"/>
              <a:t>) </a:t>
            </a:r>
            <a:r>
              <a:rPr sz="1687" b="1" dirty="0" err="1"/>
              <a:t>пока</a:t>
            </a:r>
            <a:r>
              <a:rPr sz="1687" b="1" dirty="0"/>
              <a:t> </a:t>
            </a:r>
            <a:r>
              <a:rPr sz="1687" b="1" dirty="0" err="1"/>
              <a:t>нет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/>
              <a:t>до</a:t>
            </a:r>
            <a:r>
              <a:rPr sz="1687" b="1" dirty="0"/>
              <a:t> </a:t>
            </a:r>
            <a:r>
              <a:rPr sz="1687" b="1" dirty="0" err="1"/>
              <a:t>того</a:t>
            </a:r>
            <a:r>
              <a:rPr sz="1687" b="1" dirty="0"/>
              <a:t> </a:t>
            </a:r>
            <a:r>
              <a:rPr sz="1687" b="1" dirty="0" err="1"/>
              <a:t>как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/>
              <a:t>прежде</a:t>
            </a:r>
            <a:r>
              <a:rPr sz="1687" b="1" dirty="0"/>
              <a:t> </a:t>
            </a:r>
            <a:r>
              <a:rPr sz="1687" b="1" dirty="0" err="1"/>
              <a:t>чем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/>
              <a:t>перед</a:t>
            </a:r>
            <a:r>
              <a:rPr sz="1687" b="1" dirty="0"/>
              <a:t> </a:t>
            </a:r>
            <a:r>
              <a:rPr sz="1687" b="1" dirty="0" err="1"/>
              <a:t>тем</a:t>
            </a:r>
            <a:r>
              <a:rPr sz="1687" b="1" dirty="0"/>
              <a:t> </a:t>
            </a:r>
            <a:r>
              <a:rPr sz="1687" b="1" dirty="0" err="1"/>
              <a:t>как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/>
              <a:t>после</a:t>
            </a:r>
            <a:r>
              <a:rPr sz="1687" b="1" dirty="0"/>
              <a:t> </a:t>
            </a:r>
            <a:r>
              <a:rPr sz="1687" b="1" dirty="0" err="1"/>
              <a:t>того</a:t>
            </a:r>
            <a:r>
              <a:rPr sz="1687" b="1" dirty="0"/>
              <a:t> </a:t>
            </a:r>
            <a:r>
              <a:rPr sz="1687" b="1" dirty="0" err="1"/>
              <a:t>как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/>
              <a:t>пока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/>
              <a:t>в</a:t>
            </a:r>
            <a:r>
              <a:rPr sz="1687" b="1" dirty="0"/>
              <a:t> </a:t>
            </a:r>
            <a:r>
              <a:rPr sz="1687" b="1" dirty="0" err="1"/>
              <a:t>то</a:t>
            </a:r>
            <a:r>
              <a:rPr sz="1687" b="1" dirty="0"/>
              <a:t> </a:t>
            </a:r>
            <a:r>
              <a:rPr sz="1687" b="1" dirty="0" err="1"/>
              <a:t>время</a:t>
            </a:r>
            <a:r>
              <a:rPr sz="1687" b="1" dirty="0"/>
              <a:t> </a:t>
            </a:r>
            <a:r>
              <a:rPr sz="1687" b="1" dirty="0" err="1"/>
              <a:t>как</a:t>
            </a: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1687" b="1" dirty="0"/>
          </a:p>
          <a:p>
            <a:pPr marL="420820" indent="-197586">
              <a:lnSpc>
                <a:spcPct val="50000"/>
              </a:lnSpc>
              <a:spcBef>
                <a:spcPts val="1547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>
                <a:latin typeface="Cambria"/>
                <a:ea typeface="Cambria"/>
                <a:cs typeface="Cambria"/>
                <a:sym typeface="Cambria"/>
              </a:rPr>
              <a:t>детский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687" b="1" dirty="0" err="1">
                <a:latin typeface="Cambria"/>
                <a:ea typeface="Cambria"/>
                <a:cs typeface="Cambria"/>
                <a:sym typeface="Cambria"/>
              </a:rPr>
              <a:t>сад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               </a:t>
            </a:r>
            <a:r>
              <a:rPr sz="1687" b="1" dirty="0" err="1">
                <a:latin typeface="Cambria"/>
                <a:ea typeface="Cambria"/>
                <a:cs typeface="Cambria"/>
                <a:sym typeface="Cambria"/>
              </a:rPr>
              <a:t>школа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                     </a:t>
            </a:r>
            <a:r>
              <a:rPr sz="1687" b="1" dirty="0" err="1">
                <a:latin typeface="Cambria"/>
                <a:ea typeface="Cambria"/>
                <a:cs typeface="Cambria"/>
                <a:sym typeface="Cambria"/>
              </a:rPr>
              <a:t>университет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                  ЦРУ</a:t>
            </a:r>
          </a:p>
          <a:p>
            <a:pPr marL="482186" marR="321457" indent="-138405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09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2854523" y="5072062"/>
            <a:ext cx="892969" cy="892969"/>
          </a:xfrm>
          <a:prstGeom prst="rect">
            <a:avLst/>
          </a:prstGeom>
          <a:solidFill>
            <a:srgbClr val="7C8532">
              <a:alpha val="75000"/>
            </a:srgbClr>
          </a:solidFill>
          <a:ln w="25400">
            <a:solidFill>
              <a:srgbClr val="6D7040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3900">
                <a:solidFill>
                  <a:srgbClr val="FFFEEB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2742"/>
          </a:p>
        </p:txBody>
      </p:sp>
      <p:sp>
        <p:nvSpPr>
          <p:cNvPr id="215" name="Shape 215"/>
          <p:cNvSpPr/>
          <p:nvPr/>
        </p:nvSpPr>
        <p:spPr>
          <a:xfrm>
            <a:off x="4845844" y="5072062"/>
            <a:ext cx="892969" cy="892969"/>
          </a:xfrm>
          <a:prstGeom prst="rect">
            <a:avLst/>
          </a:prstGeom>
          <a:solidFill>
            <a:srgbClr val="7C8532">
              <a:alpha val="75000"/>
            </a:srgbClr>
          </a:solidFill>
          <a:ln w="25400">
            <a:solidFill>
              <a:srgbClr val="6D7040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3900">
                <a:solidFill>
                  <a:srgbClr val="FFFEEB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2742"/>
          </a:p>
        </p:txBody>
      </p:sp>
      <p:sp>
        <p:nvSpPr>
          <p:cNvPr id="216" name="Shape 216"/>
          <p:cNvSpPr/>
          <p:nvPr/>
        </p:nvSpPr>
        <p:spPr>
          <a:xfrm>
            <a:off x="6765726" y="5072062"/>
            <a:ext cx="892969" cy="892969"/>
          </a:xfrm>
          <a:prstGeom prst="rect">
            <a:avLst/>
          </a:prstGeom>
          <a:solidFill>
            <a:srgbClr val="7C8532">
              <a:alpha val="75000"/>
            </a:srgbClr>
          </a:solidFill>
          <a:ln w="25400">
            <a:solidFill>
              <a:srgbClr val="6D7040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3900">
                <a:solidFill>
                  <a:srgbClr val="FFFEEB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2742"/>
          </a:p>
        </p:txBody>
      </p:sp>
      <p:sp>
        <p:nvSpPr>
          <p:cNvPr id="217" name="Shape 217"/>
          <p:cNvSpPr/>
          <p:nvPr/>
        </p:nvSpPr>
        <p:spPr>
          <a:xfrm>
            <a:off x="5156463" y="1993870"/>
            <a:ext cx="6475944" cy="75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6">
              <a:lnSpc>
                <a:spcPct val="50000"/>
              </a:lnSpc>
              <a:spcBef>
                <a:spcPts val="1547"/>
              </a:spcBef>
              <a:buFont typeface="American Typewriter"/>
              <a:defRPr sz="1800">
                <a:solidFill>
                  <a:srgbClr val="000000"/>
                </a:solidFill>
              </a:defRPr>
            </a:pPr>
            <a:r>
              <a:rPr sz="1266" b="1" dirty="0">
                <a:latin typeface="Cambria"/>
                <a:ea typeface="Cambria"/>
                <a:cs typeface="Cambria"/>
                <a:sym typeface="Cambria"/>
              </a:rPr>
              <a:t>Note that </a:t>
            </a:r>
            <a:r>
              <a:rPr sz="1266" b="1" dirty="0">
                <a:latin typeface="Helvetica"/>
                <a:ea typeface="Helvetica"/>
                <a:cs typeface="Helvetica"/>
                <a:sym typeface="Helvetica"/>
              </a:rPr>
              <a:t>ПОКА </a:t>
            </a:r>
            <a:r>
              <a:rPr sz="1266" b="1" dirty="0">
                <a:latin typeface="Cambria"/>
                <a:ea typeface="Cambria"/>
                <a:cs typeface="Cambria"/>
                <a:sym typeface="Cambria"/>
              </a:rPr>
              <a:t>has three different meanings: </a:t>
            </a:r>
            <a:r>
              <a:rPr lang="ru-RU" sz="1266" b="1" dirty="0">
                <a:latin typeface="Cambria"/>
                <a:ea typeface="Cambria"/>
                <a:cs typeface="Cambria"/>
                <a:sym typeface="Cambria"/>
              </a:rPr>
              <a:t>        </a:t>
            </a:r>
            <a:endParaRPr sz="126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3643" marR="321457" lvl="1" indent="-459863" defTabSz="321457">
              <a:buFont typeface="American Typewriter"/>
              <a:defRPr sz="1800">
                <a:solidFill>
                  <a:srgbClr val="000000"/>
                </a:solidFill>
              </a:defRPr>
            </a:pPr>
            <a:r>
              <a:rPr sz="1266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sz="1266" dirty="0" err="1">
                <a:latin typeface="Helvetica"/>
                <a:ea typeface="Helvetica"/>
                <a:cs typeface="Helvetica"/>
                <a:sym typeface="Helvetica"/>
              </a:rPr>
              <a:t>до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66" dirty="0" err="1">
                <a:latin typeface="Helvetica"/>
                <a:ea typeface="Helvetica"/>
                <a:cs typeface="Helvetica"/>
                <a:sym typeface="Helvetica"/>
              </a:rPr>
              <a:t>тех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66" dirty="0" err="1">
                <a:latin typeface="Helvetica"/>
                <a:ea typeface="Helvetica"/>
                <a:cs typeface="Helvetica"/>
                <a:sym typeface="Helvetica"/>
              </a:rPr>
              <a:t>пор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266" dirty="0" err="1">
                <a:latin typeface="Helvetica"/>
                <a:ea typeface="Helvetica"/>
                <a:cs typeface="Helvetica"/>
                <a:sym typeface="Helvetica"/>
              </a:rPr>
              <a:t>пока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66" dirty="0" err="1">
                <a:latin typeface="Helvetica"/>
                <a:ea typeface="Helvetica"/>
                <a:cs typeface="Helvetica"/>
                <a:sym typeface="Helvetica"/>
              </a:rPr>
              <a:t>не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 – </a:t>
            </a:r>
            <a:r>
              <a:rPr sz="1266" dirty="0">
                <a:latin typeface="Cambria"/>
                <a:ea typeface="Cambria"/>
                <a:cs typeface="Cambria"/>
                <a:sym typeface="Cambria"/>
              </a:rPr>
              <a:t>until</a:t>
            </a:r>
            <a:endParaRPr sz="126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03643" marR="321457" lvl="1" indent="-459863" defTabSz="321457">
              <a:buFont typeface="American Typewriter"/>
              <a:defRPr sz="1800">
                <a:solidFill>
                  <a:srgbClr val="000000"/>
                </a:solidFill>
              </a:defRPr>
            </a:pPr>
            <a:r>
              <a:rPr sz="1266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sz="1266" dirty="0" err="1">
                <a:latin typeface="Helvetica"/>
                <a:ea typeface="Helvetica"/>
                <a:cs typeface="Helvetica"/>
                <a:sym typeface="Helvetica"/>
              </a:rPr>
              <a:t>пока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 – </a:t>
            </a:r>
            <a:r>
              <a:rPr sz="1266" dirty="0">
                <a:latin typeface="Cambria"/>
                <a:ea typeface="Cambria"/>
                <a:cs typeface="Cambria"/>
                <a:sym typeface="Cambria"/>
              </a:rPr>
              <a:t>by the time</a:t>
            </a:r>
            <a:endParaRPr sz="1266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82186" marR="321457" lvl="1" indent="-138405" defTabSz="321457">
              <a:buFont typeface="American Typewriter"/>
              <a:defRPr sz="1800">
                <a:solidFill>
                  <a:srgbClr val="000000"/>
                </a:solidFill>
              </a:defRPr>
            </a:pPr>
            <a:r>
              <a:rPr sz="1266" dirty="0">
                <a:latin typeface="Times New Roman"/>
                <a:ea typeface="Times New Roman"/>
                <a:cs typeface="Times New Roman"/>
                <a:sym typeface="Times New Roman"/>
              </a:rPr>
              <a:t>                  </a:t>
            </a:r>
            <a:r>
              <a:rPr sz="1266" dirty="0" err="1">
                <a:latin typeface="Helvetica"/>
                <a:ea typeface="Helvetica"/>
                <a:cs typeface="Helvetica"/>
                <a:sym typeface="Helvetica"/>
              </a:rPr>
              <a:t>пока</a:t>
            </a:r>
            <a:r>
              <a:rPr sz="1266" dirty="0">
                <a:latin typeface="Helvetica"/>
                <a:ea typeface="Helvetica"/>
                <a:cs typeface="Helvetica"/>
                <a:sym typeface="Helvetica"/>
              </a:rPr>
              <a:t> – </a:t>
            </a:r>
            <a:r>
              <a:rPr sz="1266" dirty="0">
                <a:latin typeface="Cambria"/>
                <a:ea typeface="Cambria"/>
                <a:cs typeface="Cambria"/>
                <a:sym typeface="Cambria"/>
              </a:rPr>
              <a:t>while</a:t>
            </a:r>
          </a:p>
        </p:txBody>
      </p:sp>
      <p:sp>
        <p:nvSpPr>
          <p:cNvPr id="219" name="Shape 219"/>
          <p:cNvSpPr/>
          <p:nvPr/>
        </p:nvSpPr>
        <p:spPr>
          <a:xfrm>
            <a:off x="8623101" y="5072062"/>
            <a:ext cx="892969" cy="892969"/>
          </a:xfrm>
          <a:prstGeom prst="rect">
            <a:avLst/>
          </a:prstGeom>
          <a:solidFill>
            <a:srgbClr val="7C8532">
              <a:alpha val="75000"/>
            </a:srgbClr>
          </a:solidFill>
          <a:ln w="25400">
            <a:solidFill>
              <a:srgbClr val="6D7040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3900">
                <a:solidFill>
                  <a:srgbClr val="FFFEEB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2742"/>
          </a:p>
        </p:txBody>
      </p:sp>
      <p:sp>
        <p:nvSpPr>
          <p:cNvPr id="220" name="Shape 220"/>
          <p:cNvSpPr/>
          <p:nvPr/>
        </p:nvSpPr>
        <p:spPr>
          <a:xfrm>
            <a:off x="3785203" y="5188148"/>
            <a:ext cx="1053704" cy="660797"/>
          </a:xfrm>
          <a:prstGeom prst="rightArrow">
            <a:avLst>
              <a:gd name="adj1" fmla="val 32000"/>
              <a:gd name="adj2" fmla="val 59459"/>
            </a:avLst>
          </a:prstGeom>
          <a:solidFill>
            <a:srgbClr val="7C8532">
              <a:alpha val="75000"/>
            </a:srgbClr>
          </a:solidFill>
          <a:ln w="25400">
            <a:solidFill>
              <a:srgbClr val="6D7040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3900">
                <a:solidFill>
                  <a:srgbClr val="FFFEEB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2742"/>
          </a:p>
        </p:txBody>
      </p:sp>
      <p:sp>
        <p:nvSpPr>
          <p:cNvPr id="221" name="Shape 221"/>
          <p:cNvSpPr/>
          <p:nvPr/>
        </p:nvSpPr>
        <p:spPr>
          <a:xfrm>
            <a:off x="7642828" y="5188148"/>
            <a:ext cx="1053704" cy="660797"/>
          </a:xfrm>
          <a:prstGeom prst="rightArrow">
            <a:avLst>
              <a:gd name="adj1" fmla="val 32000"/>
              <a:gd name="adj2" fmla="val 59459"/>
            </a:avLst>
          </a:prstGeom>
          <a:solidFill>
            <a:srgbClr val="7C8532">
              <a:alpha val="75000"/>
            </a:srgbClr>
          </a:solidFill>
          <a:ln w="25400">
            <a:solidFill>
              <a:srgbClr val="6D7040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3900">
                <a:solidFill>
                  <a:srgbClr val="FFFEEB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2742"/>
          </a:p>
        </p:txBody>
      </p:sp>
      <p:sp>
        <p:nvSpPr>
          <p:cNvPr id="222" name="Shape 222"/>
          <p:cNvSpPr/>
          <p:nvPr/>
        </p:nvSpPr>
        <p:spPr>
          <a:xfrm>
            <a:off x="5745270" y="5188148"/>
            <a:ext cx="1053704" cy="660797"/>
          </a:xfrm>
          <a:prstGeom prst="rightArrow">
            <a:avLst>
              <a:gd name="adj1" fmla="val 32000"/>
              <a:gd name="adj2" fmla="val 59459"/>
            </a:avLst>
          </a:prstGeom>
          <a:solidFill>
            <a:srgbClr val="7C8532">
              <a:alpha val="75000"/>
            </a:srgbClr>
          </a:solidFill>
          <a:ln w="25400">
            <a:solidFill>
              <a:srgbClr val="6D7040"/>
            </a:solidFill>
            <a:miter lim="400000"/>
          </a:ln>
        </p:spPr>
        <p:txBody>
          <a:bodyPr lIns="35719" tIns="35719" rIns="35719" bIns="35719" anchor="ctr"/>
          <a:lstStyle/>
          <a:p>
            <a:pPr lvl="0">
              <a:defRPr sz="3900">
                <a:solidFill>
                  <a:srgbClr val="FFFEEB"/>
                </a:solidFill>
                <a:effectLst>
                  <a:outerShdw blurRad="25400" dist="12700" dir="16200000" rotWithShape="0">
                    <a:srgbClr val="000000">
                      <a:alpha val="40000"/>
                    </a:srgbClr>
                  </a:outerShdw>
                </a:effectLst>
              </a:defRPr>
            </a:pPr>
            <a:endParaRPr sz="2742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628C0-5AB7-3C49-8803-A29287A4C5ED}"/>
              </a:ext>
            </a:extLst>
          </p:cNvPr>
          <p:cNvSpPr txBox="1"/>
          <p:nvPr/>
        </p:nvSpPr>
        <p:spPr>
          <a:xfrm>
            <a:off x="11368726" y="2045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404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484" dirty="0">
                <a:solidFill>
                  <a:srgbClr val="5B4E2D"/>
                </a:solidFill>
              </a:rPr>
              <a:t>Aspects</a:t>
            </a:r>
          </a:p>
        </p:txBody>
      </p:sp>
      <p:sp>
        <p:nvSpPr>
          <p:cNvPr id="297" name="Shape 29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31" dirty="0">
                <a:solidFill>
                  <a:srgbClr val="806216"/>
                </a:solidFill>
              </a:rPr>
              <a:t>Past ?</a:t>
            </a: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Use ....?  verbs for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simultaneous 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actions in the past. </a:t>
            </a: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Use ...? verb when a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one-time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result- producing action interrupts another action in the past. </a:t>
            </a: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Use ... ? verbs to describe a) an action with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no 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specific reference or emphasis on the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result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; b)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an action in progress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or c) a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repeated 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action.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Use ... ? verbs to describe a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 one- time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result producing action that is brought to its logical completion.</a:t>
            </a: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Use ... ? verbs when describing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repeated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 (habitual) consecutive actions in the past.</a:t>
            </a: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Use ... ?verbs when describing  consecutive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one time 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actions.</a:t>
            </a: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Negated action. Use a negated ... ? verb to indicate no action or lack of an action.</a:t>
            </a:r>
          </a:p>
          <a:p>
            <a:pPr marL="1635007" lvl="4" indent="-161661">
              <a:lnSpc>
                <a:spcPct val="80000"/>
              </a:lnSpc>
              <a:spcBef>
                <a:spcPts val="105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Negated action. Use a negated ... ? verb to indicate lack of a result.</a:t>
            </a:r>
          </a:p>
        </p:txBody>
      </p:sp>
    </p:spTree>
    <p:extLst>
      <p:ext uri="{BB962C8B-B14F-4D97-AF65-F5344CB8AC3E}">
        <p14:creationId xmlns:p14="http://schemas.microsoft.com/office/powerpoint/2010/main" val="38930472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R="321457" indent="160729" algn="l" defTabSz="321457">
              <a:defRPr sz="1800">
                <a:solidFill>
                  <a:srgbClr val="000000"/>
                </a:solidFill>
              </a:defRPr>
            </a:pPr>
            <a:r>
              <a:rPr sz="2531" b="1">
                <a:latin typeface="Cambria"/>
                <a:ea typeface="Cambria"/>
                <a:cs typeface="Cambria"/>
                <a:sym typeface="Cambria"/>
              </a:rPr>
              <a:t>How to tell stories</a:t>
            </a:r>
            <a:r>
              <a:rPr sz="2531"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262" name="Shape 2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38782" indent="-215548">
              <a:lnSpc>
                <a:spcPct val="1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87" b="1">
                <a:latin typeface="Cambria"/>
                <a:ea typeface="Cambria"/>
                <a:cs typeface="Cambria"/>
                <a:sym typeface="Cambria"/>
              </a:rPr>
              <a:t>Aspects</a:t>
            </a:r>
            <a:r>
              <a:rPr sz="1687">
                <a:latin typeface="Cambria"/>
                <a:ea typeface="Cambria"/>
                <a:cs typeface="Cambria"/>
                <a:sym typeface="Cambria"/>
              </a:rPr>
              <a:t> :</a:t>
            </a:r>
            <a:r>
              <a:rPr sz="1687" b="1" i="1">
                <a:latin typeface="Cambria"/>
                <a:ea typeface="Cambria"/>
                <a:cs typeface="Cambria"/>
                <a:sym typeface="Cambria"/>
              </a:rPr>
              <a:t> past tense story, impf. or pfv., why?</a:t>
            </a:r>
            <a:endParaRPr sz="1687">
              <a:latin typeface="Cambria"/>
              <a:ea typeface="Cambria"/>
              <a:cs typeface="Cambria"/>
              <a:sym typeface="Cambria"/>
            </a:endParaRP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Я не делал домашнее задание.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Я не сделал домашнее задание. </a:t>
            </a: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Света училась в Москве и жила в общежитии, а на каникулы каждый год уезжала домой к родителям, в Самару. </a:t>
            </a: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Когда я училась в университете, я познакомилась с Андреем.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Раньше студенты сначала писали контрольную работу по русскому языку, а потом сдавали устный экзамен.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Сначала я окончила школу, а потом поступила в институт.</a:t>
            </a: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Я окончил университет в 2007 году.</a:t>
            </a:r>
          </a:p>
          <a:p>
            <a:pPr marL="1322479" lvl="3" indent="-161661">
              <a:lnSpc>
                <a:spcPct val="110000"/>
              </a:lnSpc>
              <a:spcBef>
                <a:spcPts val="422"/>
              </a:spcBef>
              <a:buAutoNum type="arabicPeriod"/>
              <a:defRPr sz="1800">
                <a:solidFill>
                  <a:srgbClr val="000000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Пока Света училась в Москве, она жила в общежитии.</a:t>
            </a:r>
          </a:p>
        </p:txBody>
      </p:sp>
    </p:spTree>
    <p:extLst>
      <p:ext uri="{BB962C8B-B14F-4D97-AF65-F5344CB8AC3E}">
        <p14:creationId xmlns:p14="http://schemas.microsoft.com/office/powerpoint/2010/main" val="26369119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B4E2D"/>
                </a:solidFill>
              </a:rPr>
              <a:t>Aspects</a:t>
            </a:r>
            <a:r>
              <a:rPr lang="ru-RU" sz="5484" dirty="0">
                <a:solidFill>
                  <a:srgbClr val="5B4E2D"/>
                </a:solidFill>
              </a:rPr>
              <a:t> </a:t>
            </a:r>
            <a:endParaRPr sz="5484" dirty="0">
              <a:solidFill>
                <a:srgbClr val="5B4E2D"/>
              </a:solidFill>
            </a:endParaRPr>
          </a:p>
        </p:txBody>
      </p:sp>
      <p:sp>
        <p:nvSpPr>
          <p:cNvPr id="300" name="Shape 3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31" dirty="0">
                <a:solidFill>
                  <a:srgbClr val="806216"/>
                </a:solidFill>
              </a:rPr>
              <a:t>Present ?</a:t>
            </a: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31" dirty="0">
                <a:solidFill>
                  <a:srgbClr val="806216"/>
                </a:solidFill>
              </a:rPr>
              <a:t>Future 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To express future action without a reference to its result or future action in progress, use ... 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To express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repeated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future actions or repeated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consecutive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actions in the future, use ... 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To describe future consecutive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one-time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actions use ...?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latin typeface="Cambria"/>
                <a:ea typeface="Cambria"/>
                <a:cs typeface="Cambria"/>
                <a:sym typeface="Cambria"/>
              </a:rPr>
              <a:t>To describe a future action that </a:t>
            </a:r>
            <a:r>
              <a:rPr b="1" dirty="0">
                <a:latin typeface="Cambria"/>
                <a:ea typeface="Cambria"/>
                <a:cs typeface="Cambria"/>
                <a:sym typeface="Cambria"/>
              </a:rPr>
              <a:t>will produce a result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, use ...?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19E78-34DD-A14E-A04A-9A28E69FFD96}"/>
              </a:ext>
            </a:extLst>
          </p:cNvPr>
          <p:cNvSpPr txBox="1"/>
          <p:nvPr/>
        </p:nvSpPr>
        <p:spPr>
          <a:xfrm>
            <a:off x="7159925" y="105242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080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5B4E2D"/>
                </a:solidFill>
              </a:rPr>
              <a:t>Aspects</a:t>
            </a:r>
            <a:r>
              <a:rPr lang="ru-RU" sz="5484" dirty="0">
                <a:solidFill>
                  <a:srgbClr val="5B4E2D"/>
                </a:solidFill>
              </a:rPr>
              <a:t> </a:t>
            </a:r>
            <a:endParaRPr sz="5484" dirty="0">
              <a:solidFill>
                <a:srgbClr val="5B4E2D"/>
              </a:solidFill>
            </a:endParaRP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2021923" y="1628938"/>
            <a:ext cx="8148154" cy="4241602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2531" dirty="0">
              <a:solidFill>
                <a:srgbClr val="806216"/>
              </a:solidFill>
            </a:endParaRPr>
          </a:p>
          <a:p>
            <a:pPr lvl="0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531" dirty="0">
                <a:solidFill>
                  <a:srgbClr val="806216"/>
                </a:solidFill>
              </a:rPr>
              <a:t>Future 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To express future </a:t>
            </a:r>
            <a:r>
              <a:rPr lang="ru-RU" sz="1687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1" indent="0">
              <a:lnSpc>
                <a:spcPct val="1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action 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without a reference to its result</a:t>
            </a: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 or future action in progress, use ... 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To express 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repeated</a:t>
            </a: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 future actions </a:t>
            </a:r>
            <a:endParaRPr lang="ru-RU" sz="1687" dirty="0">
              <a:latin typeface="Cambria"/>
              <a:ea typeface="Cambria"/>
              <a:cs typeface="Cambria"/>
              <a:sym typeface="Cambria"/>
            </a:endParaRPr>
          </a:p>
          <a:p>
            <a:pPr lvl="1" indent="0">
              <a:lnSpc>
                <a:spcPct val="1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or repeated 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consecutive</a:t>
            </a: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 actions in the future, use ... 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To describe future consecutive 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one-time</a:t>
            </a: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 actions use ...?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To describe a future action that </a:t>
            </a: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will produce a result</a:t>
            </a: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, use …?</a:t>
            </a: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697423" lvl="1" indent="-161661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426034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R="321457" indent="160729" algn="l" defTabSz="321457">
              <a:defRPr sz="1800">
                <a:solidFill>
                  <a:srgbClr val="000000"/>
                </a:solidFill>
              </a:defRPr>
            </a:pPr>
            <a:r>
              <a:rPr sz="3600" dirty="0">
                <a:latin typeface="Cambria"/>
                <a:ea typeface="Cambria"/>
                <a:cs typeface="Cambria"/>
                <a:sym typeface="Cambria"/>
              </a:rPr>
              <a:t>How to tell stories </a:t>
            </a:r>
          </a:p>
        </p:txBody>
      </p:sp>
      <p:sp>
        <p:nvSpPr>
          <p:cNvPr id="268" name="Shape 268"/>
          <p:cNvSpPr>
            <a:spLocks noGrp="1"/>
          </p:cNvSpPr>
          <p:nvPr>
            <p:ph type="body" idx="1"/>
          </p:nvPr>
        </p:nvSpPr>
        <p:spPr>
          <a:xfrm>
            <a:off x="1190625" y="1578103"/>
            <a:ext cx="8163042" cy="5108331"/>
          </a:xfrm>
          <a:prstGeom prst="rect">
            <a:avLst/>
          </a:prstGeom>
        </p:spPr>
        <p:txBody>
          <a:bodyPr/>
          <a:lstStyle/>
          <a:p>
            <a:pPr marL="438782" indent="-215548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>
                <a:latin typeface="Cambria"/>
                <a:ea typeface="Cambria"/>
                <a:cs typeface="Cambria"/>
                <a:sym typeface="Cambria"/>
              </a:rPr>
              <a:t>Aspects</a:t>
            </a:r>
            <a:r>
              <a:rPr sz="1687" dirty="0">
                <a:latin typeface="Cambria"/>
                <a:ea typeface="Cambria"/>
                <a:cs typeface="Cambria"/>
                <a:sym typeface="Cambria"/>
              </a:rPr>
              <a:t> : </a:t>
            </a:r>
            <a:r>
              <a:rPr sz="1687" b="1" i="1" dirty="0">
                <a:latin typeface="Cambria"/>
                <a:ea typeface="Cambria"/>
                <a:cs typeface="Cambria"/>
                <a:sym typeface="Cambria"/>
              </a:rPr>
              <a:t>future tense story, impf. or pfv., why?</a:t>
            </a:r>
          </a:p>
          <a:p>
            <a:pPr lvl="0">
              <a:lnSpc>
                <a:spcPct val="1000"/>
              </a:lnSpc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endParaRPr sz="1687" b="1" i="1" dirty="0">
              <a:latin typeface="Cambria"/>
              <a:ea typeface="Cambria"/>
              <a:cs typeface="Cambria"/>
              <a:sym typeface="Cambria"/>
            </a:endParaRPr>
          </a:p>
          <a:p>
            <a:pPr marL="1322479" lvl="3" indent="-161661">
              <a:lnSpc>
                <a:spcPct val="90000"/>
              </a:lnSpc>
              <a:spcBef>
                <a:spcPts val="112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Я сдам экзамены в июне.</a:t>
            </a:r>
          </a:p>
          <a:p>
            <a:pPr marL="1322479" lvl="3" indent="-161661">
              <a:lnSpc>
                <a:spcPct val="90000"/>
              </a:lnSpc>
              <a:spcBef>
                <a:spcPts val="112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После окончания университета я </a:t>
            </a:r>
            <a:r>
              <a:rPr sz="1687" u="sng" dirty="0">
                <a:latin typeface="Helvetica"/>
                <a:ea typeface="Helvetica"/>
                <a:cs typeface="Helvetica"/>
                <a:sym typeface="Helvetica"/>
              </a:rPr>
              <a:t>вернусь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 домой, немного </a:t>
            </a:r>
            <a:r>
              <a:rPr sz="1687" u="sng" dirty="0">
                <a:latin typeface="Helvetica"/>
                <a:ea typeface="Helvetica"/>
                <a:cs typeface="Helvetica"/>
                <a:sym typeface="Helvetica"/>
              </a:rPr>
              <a:t>отдохну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, а потом </a:t>
            </a:r>
            <a:r>
              <a:rPr sz="1687" u="sng" dirty="0">
                <a:latin typeface="Helvetica"/>
                <a:ea typeface="Helvetica"/>
                <a:cs typeface="Helvetica"/>
                <a:sym typeface="Helvetica"/>
              </a:rPr>
              <a:t>найду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 работу. Мы будем сдавать экзамены в июне, а потом будем отдыхать. </a:t>
            </a:r>
            <a:endParaRPr lang="en-US" sz="1687" dirty="0">
              <a:latin typeface="Helvetica"/>
              <a:ea typeface="Helvetica"/>
              <a:cs typeface="Helvetica"/>
              <a:sym typeface="Helvetica"/>
            </a:endParaRPr>
          </a:p>
          <a:p>
            <a:pPr marL="1160818" lvl="3" indent="0">
              <a:lnSpc>
                <a:spcPct val="90000"/>
              </a:lnSpc>
              <a:spcBef>
                <a:spcPts val="1125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ru-RU" sz="1687" dirty="0">
                <a:latin typeface="Helvetica"/>
                <a:ea typeface="Helvetica"/>
                <a:cs typeface="Helvetica"/>
                <a:sym typeface="Helvetica"/>
              </a:rPr>
              <a:t>Когда я </a:t>
            </a:r>
            <a:r>
              <a:rPr lang="ru-RU" sz="1687" u="sng" dirty="0">
                <a:latin typeface="Helvetica"/>
                <a:ea typeface="Helvetica"/>
                <a:cs typeface="Helvetica"/>
                <a:sym typeface="Helvetica"/>
              </a:rPr>
              <a:t>буду думать </a:t>
            </a:r>
            <a:r>
              <a:rPr lang="ru-RU" sz="1687" dirty="0">
                <a:latin typeface="Helvetica"/>
                <a:ea typeface="Helvetica"/>
                <a:cs typeface="Helvetica"/>
                <a:sym typeface="Helvetica"/>
              </a:rPr>
              <a:t>о карьере, я </a:t>
            </a:r>
            <a:r>
              <a:rPr lang="ru-RU" sz="1687" u="sng" dirty="0">
                <a:latin typeface="Helvetica"/>
                <a:ea typeface="Helvetica"/>
                <a:cs typeface="Helvetica"/>
                <a:sym typeface="Helvetica"/>
              </a:rPr>
              <a:t>буду нервничать</a:t>
            </a:r>
            <a:r>
              <a:rPr lang="ru-RU" sz="1687" dirty="0">
                <a:latin typeface="Helvetica"/>
                <a:ea typeface="Helvetica"/>
                <a:cs typeface="Helvetica"/>
                <a:sym typeface="Helvetica"/>
              </a:rPr>
              <a:t>. </a:t>
            </a:r>
            <a:endParaRPr sz="1687" dirty="0">
              <a:latin typeface="Helvetica"/>
              <a:ea typeface="Helvetica"/>
              <a:cs typeface="Helvetica"/>
              <a:sym typeface="Helvetica"/>
            </a:endParaRPr>
          </a:p>
          <a:p>
            <a:pPr marL="1322479" lvl="3" indent="-161661">
              <a:lnSpc>
                <a:spcPct val="90000"/>
              </a:lnSpc>
              <a:spcBef>
                <a:spcPts val="1125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87" dirty="0" err="1">
                <a:latin typeface="Helvetica"/>
                <a:ea typeface="Helvetica"/>
                <a:cs typeface="Helvetica"/>
                <a:sym typeface="Helvetica"/>
              </a:rPr>
              <a:t>На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687" dirty="0" err="1">
                <a:latin typeface="Helvetica"/>
                <a:ea typeface="Helvetica"/>
                <a:cs typeface="Helvetica"/>
                <a:sym typeface="Helvetica"/>
              </a:rPr>
              <a:t>каникул</a:t>
            </a:r>
            <a:r>
              <a:rPr lang="ru-RU" sz="1687" dirty="0">
                <a:latin typeface="Helvetica"/>
                <a:ea typeface="Helvetica"/>
                <a:cs typeface="Helvetica"/>
                <a:sym typeface="Helvetica"/>
              </a:rPr>
              <a:t>ах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 каждый день я </a:t>
            </a:r>
            <a:r>
              <a:rPr sz="1687" u="sng" dirty="0">
                <a:latin typeface="Helvetica"/>
                <a:ea typeface="Helvetica"/>
                <a:cs typeface="Helvetica"/>
                <a:sym typeface="Helvetica"/>
              </a:rPr>
              <a:t>буду вставать 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в 12, </a:t>
            </a:r>
            <a:r>
              <a:rPr sz="1687" u="sng" dirty="0">
                <a:latin typeface="Helvetica"/>
                <a:ea typeface="Helvetica"/>
                <a:cs typeface="Helvetica"/>
                <a:sym typeface="Helvetica"/>
              </a:rPr>
              <a:t>завтракать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687" dirty="0" err="1">
                <a:latin typeface="Helvetica"/>
                <a:ea typeface="Helvetica"/>
                <a:cs typeface="Helvetica"/>
                <a:sym typeface="Helvetica"/>
              </a:rPr>
              <a:t>и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ru-RU" sz="1687" u="sng" dirty="0">
                <a:latin typeface="Helvetica"/>
                <a:ea typeface="Helvetica"/>
                <a:cs typeface="Helvetica"/>
                <a:sym typeface="Helvetica"/>
              </a:rPr>
              <a:t>ходить</a:t>
            </a:r>
            <a:r>
              <a:rPr sz="1687" dirty="0">
                <a:latin typeface="Helvetica"/>
                <a:ea typeface="Helvetica"/>
                <a:cs typeface="Helvetica"/>
                <a:sym typeface="Helvetica"/>
              </a:rPr>
              <a:t> на пляж.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BE150-11AF-4240-A34F-5A66EF326251}"/>
              </a:ext>
            </a:extLst>
          </p:cNvPr>
          <p:cNvSpPr txBox="1"/>
          <p:nvPr/>
        </p:nvSpPr>
        <p:spPr>
          <a:xfrm>
            <a:off x="8574657" y="9316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145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2EEF-5139-0344-BB85-01534961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33" y="705407"/>
            <a:ext cx="9601196" cy="726352"/>
          </a:xfrm>
        </p:spPr>
        <p:txBody>
          <a:bodyPr>
            <a:normAutofit fontScale="90000"/>
          </a:bodyPr>
          <a:lstStyle/>
          <a:p>
            <a:r>
              <a:rPr lang="ru-RU" dirty="0"/>
              <a:t>1-3 видеорепортаж о Дне знаний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5902821-852D-B04F-AE06-16322FF750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594310"/>
              </p:ext>
            </p:extLst>
          </p:nvPr>
        </p:nvGraphicFramePr>
        <p:xfrm>
          <a:off x="1151021" y="1590307"/>
          <a:ext cx="9601200" cy="4660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2150013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21942329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278634449"/>
                    </a:ext>
                  </a:extLst>
                </a:gridCol>
              </a:tblGrid>
              <a:tr h="4660767">
                <a:tc>
                  <a:txBody>
                    <a:bodyPr/>
                    <a:lstStyle/>
                    <a:p>
                      <a:pPr lvl="0" rtl="0"/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Первое сентября.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			</a:t>
                      </a:r>
                    </a:p>
                    <a:p>
                      <a:pPr lvl="0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спо́мните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лексику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звоно́к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первая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учи́тельница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первокла́ссник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первокла́ссница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отмеча́ть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пра́здник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праздник 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кого?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пра́здновать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пра́здную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пра́зднуешь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пра́зднуют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начина́ться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(занятия, учебный год) 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начина́ется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начина́ются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на́чался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начали́сь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нача́ло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noun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 в начале учебного года, в середине учебного года, в конце учебного  года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снача́ла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 Сначала учиться было очень трудно, а потом стало немного легче.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18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долгожда́нный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день = день, который долго ждут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Какой праздник отмечают в России первого сентября?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Что происходит в этот день? Почему этот день праздник?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  <a:r>
                        <a:rPr lang="ru-RU" sz="1800" b="1" i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День мира, Урок мира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(Чей) Для кого это праздник? 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Что говорят в этот день друг другу? Как люди поздравляют друг друга?</a:t>
                      </a:r>
                      <a:endParaRPr lang="en-US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83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17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A0CC-5542-E747-9582-75A29895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Выражение времени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C099D-255D-C643-BFCA-6671A7B04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Что вы должны подучить на этой неделе?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Что вы должны доучить к следующей неделе?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Чему вы должны научиться до конца семестра?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Чего вы не будете делать до тех пор, пока не выучите глагол «учиться» с приставками?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Что вы разучитесь делать к концу учебного года?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Чего вы боитесь с тех пор, как начался семестр?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Сколько вы будете учиться в </a:t>
            </a:r>
            <a:r>
              <a:rPr lang="ru-RU" dirty="0" err="1"/>
              <a:t>Брин</a:t>
            </a:r>
            <a:r>
              <a:rPr lang="ru-RU" dirty="0"/>
              <a:t> Маре (используйте «до», дату)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Чего вам больше всего не хватает на этой неделе?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Чего вам не будет хватать в июле?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Чем вы сможете заниматься в июле?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Какие качества вы хотите развить, пока вы учитесь в </a:t>
            </a:r>
            <a:r>
              <a:rPr lang="ru-RU" dirty="0" err="1"/>
              <a:t>Брин</a:t>
            </a:r>
            <a:r>
              <a:rPr lang="ru-RU" dirty="0"/>
              <a:t> Маре?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4047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EC47B-929F-8B44-9FD6-15A873C6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Выражение времени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5AAFD-2731-E147-8D6E-970D0222E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Вы часто опаздываете?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На сколько вы опаздываете?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Куда вы опаздываете?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Когда вы в последний раз опоздали?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Вы часто приходите вовремя?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Вы часто пропускаете занятия? (раз в неделю/в месяц?) почему?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Вы хотите пройти стажировку? Когда? Какую? В правительстве? В </a:t>
            </a:r>
            <a:r>
              <a:rPr lang="ru-RU" dirty="0" err="1"/>
              <a:t>ГосДепе</a:t>
            </a:r>
            <a:r>
              <a:rPr lang="ru-RU" dirty="0"/>
              <a:t>?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3525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889682" y="502685"/>
            <a:ext cx="10627127" cy="1714500"/>
          </a:xfrm>
          <a:prstGeom prst="rect">
            <a:avLst/>
          </a:prstGeom>
        </p:spPr>
        <p:txBody>
          <a:bodyPr/>
          <a:lstStyle/>
          <a:p>
            <a:pPr marR="321457" indent="160729" algn="l" defTabSz="321457">
              <a:defRPr sz="1800">
                <a:solidFill>
                  <a:srgbClr val="000000"/>
                </a:solidFill>
              </a:defRPr>
            </a:pPr>
            <a:r>
              <a:rPr sz="3600" dirty="0">
                <a:latin typeface="Helvetica"/>
                <a:ea typeface="Helvetica"/>
                <a:cs typeface="Helvetica"/>
                <a:sym typeface="Helvetica"/>
              </a:rPr>
              <a:t>1-32. </a:t>
            </a:r>
            <a:r>
              <a:rPr sz="3600" dirty="0" err="1">
                <a:latin typeface="Helvetica"/>
                <a:ea typeface="Helvetica"/>
                <a:cs typeface="Helvetica"/>
                <a:sym typeface="Helvetica"/>
              </a:rPr>
              <a:t>Санкт-Петербургский</a:t>
            </a:r>
            <a:r>
              <a:rPr sz="36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latin typeface="Helvetica"/>
                <a:ea typeface="Helvetica"/>
                <a:cs typeface="Helvetica"/>
                <a:sym typeface="Helvetica"/>
              </a:rPr>
              <a:t>государственный</a:t>
            </a:r>
            <a:r>
              <a:rPr sz="36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latin typeface="Helvetica"/>
                <a:ea typeface="Helvetica"/>
                <a:cs typeface="Helvetica"/>
                <a:sym typeface="Helvetica"/>
              </a:rPr>
              <a:t>университет</a:t>
            </a:r>
            <a:r>
              <a:rPr lang="ru-RU" sz="3600" b="1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endParaRPr sz="36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1190624" y="2475468"/>
            <a:ext cx="7830016" cy="2976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1457" marR="321457" indent="-160729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  </a:t>
            </a:r>
            <a:r>
              <a:rPr lang="ru-RU"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Найдите в тексте слова, которые обозначают:</a:t>
            </a:r>
          </a:p>
          <a:p>
            <a:pPr marL="321457" marR="321457" indent="-160729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1. Человек, который активно и успешно занимается государственными делами –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это </a:t>
            </a:r>
            <a:r>
              <a:rPr sz="1406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государственный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_________________________________.</a:t>
            </a:r>
          </a:p>
          <a:p>
            <a:pPr marL="321457" marR="321457" indent="-160729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       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2.	Человек, который успешно занимается искусством, например, писатель, художник, композитор – это 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________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_____________________________ </a:t>
            </a:r>
            <a:r>
              <a:rPr sz="1406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искусства</a:t>
            </a:r>
            <a:r>
              <a:rPr sz="1406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21457" marR="321457" indent="-160729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6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3.	Сейчас  – __________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____________________________________________.</a:t>
            </a:r>
          </a:p>
          <a:p>
            <a:pPr marL="321457" marR="321457" indent="-160729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    4.	Форма обучения, при которой студенты ходят каждый день днём на занятия,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а в конце семестра сдают сессию – ______________________________.</a:t>
            </a:r>
            <a:endParaRPr sz="1406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-160729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6" dirty="0"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5.	Обучение, за которое надо платить – 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______________________________ .</a:t>
            </a:r>
          </a:p>
          <a:p>
            <a:pPr marL="321457" marR="321457" indent="-160729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      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6.	Обучение, за которое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406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не надо платить, так как платит государство –</a:t>
            </a:r>
            <a:r>
              <a:rPr sz="1406"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_________________________________.</a:t>
            </a:r>
          </a:p>
        </p:txBody>
      </p:sp>
    </p:spTree>
    <p:extLst>
      <p:ext uri="{BB962C8B-B14F-4D97-AF65-F5344CB8AC3E}">
        <p14:creationId xmlns:p14="http://schemas.microsoft.com/office/powerpoint/2010/main" val="244597570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1190625" y="555584"/>
            <a:ext cx="6483390" cy="1337509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321457" indent="160729" algn="l" defTabSz="321457">
              <a:defRPr sz="1800">
                <a:solidFill>
                  <a:srgbClr val="000000"/>
                </a:solidFill>
              </a:defRPr>
            </a:pPr>
            <a:r>
              <a:rPr sz="3600" b="1" dirty="0">
                <a:latin typeface="Cambria"/>
                <a:ea typeface="Cambria"/>
                <a:cs typeface="Cambria"/>
                <a:sym typeface="Cambria"/>
              </a:rPr>
              <a:t>How to tell stories</a:t>
            </a:r>
            <a:r>
              <a:rPr sz="3600" dirty="0"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1461300" y="1551008"/>
            <a:ext cx="10049000" cy="46056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4573" indent="-274824" defTabSz="349138">
              <a:spcBef>
                <a:spcPts val="196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434" b="1" dirty="0">
              <a:latin typeface="Cambria"/>
              <a:ea typeface="Cambria"/>
              <a:cs typeface="Cambria"/>
              <a:sym typeface="Cambria"/>
            </a:endParaRPr>
          </a:p>
          <a:p>
            <a:pPr marL="372965" indent="-183216" defTabSz="349138">
              <a:spcBef>
                <a:spcPts val="196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3" b="1" dirty="0">
                <a:latin typeface="Cambria"/>
                <a:ea typeface="Cambria"/>
                <a:cs typeface="Cambria"/>
                <a:sym typeface="Cambria"/>
              </a:rPr>
              <a:t>Reported speech </a:t>
            </a:r>
            <a:endParaRPr lang="ru-RU" sz="2953" b="1" dirty="0">
              <a:latin typeface="Cambria"/>
              <a:ea typeface="Cambria"/>
              <a:cs typeface="Cambria"/>
              <a:sym typeface="Cambria"/>
            </a:endParaRPr>
          </a:p>
          <a:p>
            <a:pPr marL="372965" indent="-183216" defTabSz="349138">
              <a:spcBef>
                <a:spcPts val="196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53" b="1" dirty="0">
                <a:latin typeface="Cambria"/>
                <a:ea typeface="Cambria"/>
                <a:cs typeface="Cambria"/>
                <a:sym typeface="Cambria"/>
              </a:rPr>
              <a:t>In Russian the use of tenses in reported speech is the same as in direct speech.</a:t>
            </a:r>
            <a:endParaRPr lang="ru-RU" sz="2953" b="1" dirty="0">
              <a:latin typeface="Cambria"/>
              <a:ea typeface="Cambria"/>
              <a:cs typeface="Cambria"/>
              <a:sym typeface="Cambria"/>
            </a:endParaRPr>
          </a:p>
          <a:p>
            <a:pPr marL="455398" lvl="1" indent="0" defTabSz="34913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Она сказала: «Мне нравится изучать математику». </a:t>
            </a:r>
            <a:r>
              <a:rPr lang="en-US" sz="2400" b="1" dirty="0">
                <a:latin typeface="Cambria"/>
                <a:ea typeface="Cambria"/>
                <a:cs typeface="Cambria"/>
                <a:sym typeface="Cambria"/>
              </a:rPr>
              <a:t>Present/Future</a:t>
            </a:r>
            <a:endParaRPr lang="ru-RU" sz="2400" b="1" dirty="0">
              <a:latin typeface="Cambria"/>
              <a:ea typeface="Cambria"/>
              <a:cs typeface="Cambria"/>
              <a:sym typeface="Cambria"/>
            </a:endParaRPr>
          </a:p>
          <a:p>
            <a:pPr marL="455398" lvl="1" indent="0" defTabSz="34913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Она сказала, что ей </a:t>
            </a:r>
            <a:r>
              <a:rPr lang="ru-RU" sz="2400" b="1" dirty="0">
                <a:latin typeface="Cambria"/>
                <a:ea typeface="Cambria"/>
                <a:cs typeface="Cambria"/>
                <a:sym typeface="Cambria"/>
              </a:rPr>
              <a:t>нравится</a:t>
            </a: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 изучать математику. </a:t>
            </a:r>
          </a:p>
          <a:p>
            <a:pPr marL="455398" lvl="1" indent="0" defTabSz="34913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	Он сказал: «Я вернусь завтра!» </a:t>
            </a:r>
            <a:r>
              <a:rPr lang="en-US" sz="2400" b="1" dirty="0">
                <a:latin typeface="Cambria"/>
                <a:ea typeface="Cambria"/>
                <a:cs typeface="Cambria"/>
                <a:sym typeface="Cambria"/>
              </a:rPr>
              <a:t>Past/future</a:t>
            </a:r>
            <a:endParaRPr lang="ru-RU" sz="2400" b="1" dirty="0">
              <a:latin typeface="Cambria"/>
              <a:ea typeface="Cambria"/>
              <a:cs typeface="Cambria"/>
              <a:sym typeface="Cambria"/>
            </a:endParaRPr>
          </a:p>
          <a:p>
            <a:pPr marL="455398" lvl="1" indent="0" defTabSz="34913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	Он сказал, что </a:t>
            </a:r>
            <a:r>
              <a:rPr lang="ru-RU" sz="2400" b="1" dirty="0">
                <a:latin typeface="Cambria"/>
                <a:ea typeface="Cambria"/>
                <a:cs typeface="Cambria"/>
                <a:sym typeface="Cambria"/>
              </a:rPr>
              <a:t>вернётся</a:t>
            </a: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 завтра. </a:t>
            </a:r>
          </a:p>
          <a:p>
            <a:pPr marL="455398" lvl="1" indent="0" defTabSz="34913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		Они спросили: «Вы изучаете русский язык?» </a:t>
            </a:r>
            <a:r>
              <a:rPr lang="en-US" sz="2400" b="1" dirty="0">
                <a:latin typeface="Cambria"/>
                <a:ea typeface="Cambria"/>
                <a:cs typeface="Cambria"/>
                <a:sym typeface="Cambria"/>
              </a:rPr>
              <a:t>Present/Future</a:t>
            </a:r>
            <a:endParaRPr lang="ru-RU" sz="2400" dirty="0">
              <a:latin typeface="Cambria"/>
              <a:ea typeface="Cambria"/>
              <a:cs typeface="Cambria"/>
              <a:sym typeface="Cambria"/>
            </a:endParaRPr>
          </a:p>
          <a:p>
            <a:pPr marL="455398" lvl="1" indent="0" defTabSz="349138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</a:defRPr>
            </a:pP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		Они спросили, изучают </a:t>
            </a:r>
            <a:r>
              <a:rPr lang="ru-RU" sz="2400" b="1" dirty="0">
                <a:latin typeface="Cambria"/>
                <a:ea typeface="Cambria"/>
                <a:cs typeface="Cambria"/>
                <a:sym typeface="Cambria"/>
              </a:rPr>
              <a:t>ли </a:t>
            </a:r>
            <a:r>
              <a:rPr lang="ru-RU" sz="2400" dirty="0">
                <a:latin typeface="Cambria"/>
                <a:ea typeface="Cambria"/>
                <a:cs typeface="Cambria"/>
                <a:sym typeface="Cambria"/>
              </a:rPr>
              <a:t>они русский язык. </a:t>
            </a:r>
            <a:endParaRPr lang="ru-RU" sz="2953" dirty="0">
              <a:latin typeface="Cambria"/>
              <a:ea typeface="Cambria"/>
              <a:cs typeface="Cambria"/>
              <a:sym typeface="Cambria"/>
            </a:endParaRPr>
          </a:p>
          <a:p>
            <a:pPr marL="638614" lvl="1" indent="-183216" defTabSz="349138">
              <a:spcBef>
                <a:spcPts val="196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2953" b="1"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9814985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D7C8-3689-4747-916E-F28BB7E4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810228"/>
            <a:ext cx="9527532" cy="1082866"/>
          </a:xfrm>
        </p:spPr>
        <p:txBody>
          <a:bodyPr>
            <a:normAutofit/>
          </a:bodyPr>
          <a:lstStyle/>
          <a:p>
            <a:r>
              <a:rPr lang="ru-RU" sz="3600" dirty="0"/>
              <a:t>Косвенная речь. Практика.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60D95-A93B-2D49-8545-2D6AB628E2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thought that she would have tutoring sessions every day this semester.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said to her brother that she would be applying for graduate school next fall.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knew that she would not graduate unless she defended her thesis.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realized that she had missed a class.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was not sure if she would be accepted to graduate school.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hoped that she would have an internship with the Department of State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responded to her sister that she would learn how to ski in five years.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did not know if the school year would end in May or in June.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knew that she would be 5 minutes late to class.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/>
              <a:t>She was saying that once she got into the graduate school she would think of moving.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5874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title"/>
          </p:nvPr>
        </p:nvSpPr>
        <p:spPr>
          <a:xfrm>
            <a:off x="978131" y="502685"/>
            <a:ext cx="9810750" cy="17145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2004" marR="321457" indent="-281275" algn="l" defTabSz="321457">
              <a:defRPr sz="1800">
                <a:solidFill>
                  <a:srgbClr val="000000"/>
                </a:solidFill>
              </a:defRPr>
            </a:pP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1-46.	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Разговор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Послушайте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разговор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двух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студентов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lang="ru-RU"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</a:t>
            </a:r>
            <a:endParaRPr sz="3600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34" name="Shape 234"/>
          <p:cNvSpPr>
            <a:spLocks noGrp="1"/>
          </p:cNvSpPr>
          <p:nvPr>
            <p:ph type="body" idx="1"/>
          </p:nvPr>
        </p:nvSpPr>
        <p:spPr>
          <a:xfrm>
            <a:off x="2763237" y="2052471"/>
            <a:ext cx="7358063" cy="424160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687" b="1" dirty="0" err="1">
                <a:latin typeface="Helvetica"/>
                <a:ea typeface="Helvetica"/>
                <a:cs typeface="Helvetica"/>
                <a:sym typeface="Helvetica"/>
              </a:rPr>
              <a:t>Слова</a:t>
            </a:r>
            <a:r>
              <a:rPr sz="1687" b="1" dirty="0"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687" b="1" dirty="0" err="1">
                <a:latin typeface="Helvetica"/>
                <a:ea typeface="Helvetica"/>
                <a:cs typeface="Helvetica"/>
                <a:sym typeface="Helvetica"/>
              </a:rPr>
              <a:t>слова</a:t>
            </a:r>
            <a:r>
              <a:rPr sz="1687" b="1" dirty="0">
                <a:latin typeface="Helvetica"/>
                <a:ea typeface="Helvetica"/>
                <a:cs typeface="Helvetica"/>
                <a:sym typeface="Helvetica"/>
              </a:rPr>
              <a:t> ...</a:t>
            </a:r>
            <a:endParaRPr sz="1687" b="1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2" indent="848290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прогул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–</a:t>
            </a:r>
            <a:r>
              <a:rPr dirty="0"/>
              <a:t> truancy</a:t>
            </a:r>
          </a:p>
          <a:p>
            <a:pPr marL="0" lvl="2" indent="848290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 err="1"/>
              <a:t>прогуливать</a:t>
            </a:r>
            <a:r>
              <a:rPr dirty="0"/>
              <a:t>/</a:t>
            </a:r>
            <a:r>
              <a:rPr dirty="0" err="1"/>
              <a:t>прогулять</a:t>
            </a:r>
            <a:r>
              <a:rPr dirty="0"/>
              <a:t> (</a:t>
            </a:r>
            <a:r>
              <a:rPr dirty="0" err="1"/>
              <a:t>что</a:t>
            </a:r>
            <a:r>
              <a:rPr dirty="0"/>
              <a:t>?)–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to skip </a:t>
            </a:r>
          </a:p>
          <a:p>
            <a:pPr marL="321457" marR="321457" indent="-160729" defTabSz="321457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	</a:t>
            </a:r>
          </a:p>
          <a:p>
            <a:pPr marL="321457" marR="321457" indent="-160729" defTabSz="321457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Выражения</a:t>
            </a:r>
            <a:r>
              <a:rPr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:</a:t>
            </a:r>
            <a:endParaRPr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21457" marR="321457" indent="321457" defTabSz="321457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ветер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голове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–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a scatterbrain</a:t>
            </a:r>
          </a:p>
          <a:p>
            <a:pPr marL="321457" marR="321457" indent="321457" defTabSz="321457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взяться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за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ум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–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to come to one's senses</a:t>
            </a:r>
          </a:p>
          <a:p>
            <a:pPr marL="321457" marR="321457" indent="321457" defTabSz="321457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вылететь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из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latin typeface="Helvetica"/>
                <a:ea typeface="Helvetica"/>
                <a:cs typeface="Helvetica"/>
                <a:sym typeface="Helvetica"/>
              </a:rPr>
              <a:t>головы</a:t>
            </a:r>
            <a:r>
              <a:rPr dirty="0">
                <a:latin typeface="Helvetica"/>
                <a:ea typeface="Helvetica"/>
                <a:cs typeface="Helvetica"/>
                <a:sym typeface="Helvetica"/>
              </a:rPr>
              <a:t> –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 to completely forget</a:t>
            </a:r>
          </a:p>
          <a:p>
            <a:pPr marL="321457" marR="321457" indent="321457" defTabSz="321457">
              <a:lnSpc>
                <a:spcPct val="130000"/>
              </a:lnSpc>
              <a:spcBef>
                <a:spcPts val="562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за</a:t>
            </a:r>
            <a:r>
              <a:rPr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исключением</a:t>
            </a:r>
            <a:r>
              <a:rPr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dirty="0">
                <a:latin typeface="Cambria"/>
                <a:ea typeface="Cambria"/>
                <a:cs typeface="Cambria"/>
                <a:sym typeface="Cambria"/>
              </a:rPr>
              <a:t>– with the exception of</a:t>
            </a:r>
          </a:p>
          <a:p>
            <a:pPr marL="321457" marR="321457" indent="321457" defTabSz="321457"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773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5" name="1-35 copy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337932" y="4779896"/>
            <a:ext cx="901898" cy="9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9070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0" fill="hold"/>
                                        <p:tgtEl>
                                          <p:spTgt spid="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42004" marR="321457" indent="-281275" algn="l" defTabSz="321457">
              <a:defRPr sz="1800">
                <a:solidFill>
                  <a:srgbClr val="000000"/>
                </a:solidFill>
              </a:defRPr>
            </a:pP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1-47.	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Разговор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Послушайте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разговор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  <a:p>
            <a:pPr marL="442004" marR="321457" indent="-281275" algn="l" defTabSz="321457">
              <a:defRPr sz="1800">
                <a:solidFill>
                  <a:srgbClr val="000000"/>
                </a:solidFill>
              </a:defRPr>
            </a:pP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       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преподавателя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студента</a:t>
            </a:r>
            <a:r>
              <a:rPr sz="3600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 </a:t>
            </a:r>
            <a:endParaRPr sz="3600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2416968" y="1893094"/>
            <a:ext cx="7358063" cy="4241602"/>
          </a:xfrm>
          <a:prstGeom prst="rect">
            <a:avLst/>
          </a:prstGeom>
        </p:spPr>
        <p:txBody>
          <a:bodyPr/>
          <a:lstStyle>
            <a:lvl1pPr>
              <a:buBlip>
                <a:blip r:embed="rId4"/>
              </a:buBlip>
              <a:defRPr b="1">
                <a:solidFill>
                  <a:srgbClr val="000000"/>
                </a:solidFill>
              </a:defRPr>
            </a:lvl1pPr>
          </a:lstStyle>
          <a:p>
            <a:pPr lvl="0">
              <a:defRPr sz="1800" b="0"/>
            </a:pPr>
            <a:r>
              <a:rPr sz="2531" dirty="0" err="1"/>
              <a:t>Послушайте</a:t>
            </a:r>
            <a:r>
              <a:rPr sz="2531" dirty="0"/>
              <a:t>!</a:t>
            </a:r>
          </a:p>
        </p:txBody>
      </p:sp>
      <p:pic>
        <p:nvPicPr>
          <p:cNvPr id="239" name="1-36 copy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379148" y="4337844"/>
            <a:ext cx="1009055" cy="10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2646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51" fill="hold"/>
                                        <p:tgtEl>
                                          <p:spTgt spid="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39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72516">
              <a:defRPr sz="76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5B4E2D"/>
                </a:solidFill>
              </a:rPr>
              <a:t>Дистанционное</a:t>
            </a:r>
            <a:r>
              <a:rPr sz="3600" dirty="0">
                <a:solidFill>
                  <a:srgbClr val="5B4E2D"/>
                </a:solidFill>
              </a:rPr>
              <a:t> </a:t>
            </a:r>
            <a:r>
              <a:rPr sz="3600" dirty="0" err="1">
                <a:solidFill>
                  <a:srgbClr val="5B4E2D"/>
                </a:solidFill>
              </a:rPr>
              <a:t>обучение</a:t>
            </a:r>
            <a:endParaRPr sz="3600" dirty="0">
              <a:solidFill>
                <a:srgbClr val="5B4E2D"/>
              </a:solidFill>
            </a:endParaRPr>
          </a:p>
        </p:txBody>
      </p:sp>
      <p:sp>
        <p:nvSpPr>
          <p:cNvPr id="277" name="Shape 277"/>
          <p:cNvSpPr>
            <a:spLocks noGrp="1"/>
          </p:cNvSpPr>
          <p:nvPr>
            <p:ph type="body" idx="1"/>
          </p:nvPr>
        </p:nvSpPr>
        <p:spPr>
          <a:xfrm>
            <a:off x="2096045" y="1919883"/>
            <a:ext cx="8092344" cy="4512544"/>
          </a:xfrm>
          <a:prstGeom prst="rect">
            <a:avLst/>
          </a:prstGeom>
        </p:spPr>
        <p:txBody>
          <a:bodyPr/>
          <a:lstStyle/>
          <a:p>
            <a:pPr marL="438782" indent="-215548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87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Упражнение 1-53, 1-54, 1-55, 1-56</a:t>
            </a:r>
          </a:p>
          <a:p>
            <a:pPr marL="384895" indent="-161661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dirty="0">
              <a:solidFill>
                <a:srgbClr val="0029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51310" lvl="1" indent="-215548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Ваша точка зрения: </a:t>
            </a:r>
          </a:p>
          <a:p>
            <a:pPr marL="1322479" lvl="3" indent="-161661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Я считаю, что…/По моему мнению, …</a:t>
            </a:r>
          </a:p>
          <a:p>
            <a:pPr marL="751310" lvl="1" indent="-215548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Аргументация вашей точки зрения:</a:t>
            </a:r>
          </a:p>
          <a:p>
            <a:pPr marL="1322479" lvl="3" indent="-161661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Я считаю, что…/По моему мнению, …</a:t>
            </a:r>
          </a:p>
          <a:p>
            <a:pPr marL="1322479" lvl="3" indent="-161661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Доказательством этой мысли может служить тот факт,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endParaRPr lang="ru-RU" dirty="0">
              <a:solidFill>
                <a:srgbClr val="0029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0818" lvl="3" indent="0">
              <a:lnSpc>
                <a:spcPct val="40000"/>
              </a:lnSpc>
              <a:spcBef>
                <a:spcPts val="2109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lang="ru-RU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во-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первых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 … во-вторых, …</a:t>
            </a:r>
          </a:p>
        </p:txBody>
      </p:sp>
    </p:spTree>
    <p:extLst>
      <p:ext uri="{BB962C8B-B14F-4D97-AF65-F5344CB8AC3E}">
        <p14:creationId xmlns:p14="http://schemas.microsoft.com/office/powerpoint/2010/main" val="188120080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xfrm>
            <a:off x="1190625" y="178594"/>
            <a:ext cx="10561108" cy="1714500"/>
          </a:xfrm>
          <a:prstGeom prst="rect">
            <a:avLst/>
          </a:prstGeom>
        </p:spPr>
        <p:txBody>
          <a:bodyPr>
            <a:normAutofit/>
          </a:bodyPr>
          <a:lstStyle>
            <a:lvl1pPr defTabSz="572516">
              <a:defRPr sz="7644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>
                <a:solidFill>
                  <a:srgbClr val="5B4E2D"/>
                </a:solidFill>
              </a:rPr>
              <a:t>Зачем</a:t>
            </a:r>
            <a:r>
              <a:rPr sz="3600" dirty="0">
                <a:solidFill>
                  <a:srgbClr val="5B4E2D"/>
                </a:solidFill>
              </a:rPr>
              <a:t> </a:t>
            </a:r>
            <a:r>
              <a:rPr lang="ru-RU" sz="3600" dirty="0">
                <a:solidFill>
                  <a:srgbClr val="5B4E2D"/>
                </a:solidFill>
              </a:rPr>
              <a:t>нужно </a:t>
            </a:r>
            <a:r>
              <a:rPr sz="3600" dirty="0" err="1">
                <a:solidFill>
                  <a:srgbClr val="5B4E2D"/>
                </a:solidFill>
              </a:rPr>
              <a:t>высшее</a:t>
            </a:r>
            <a:r>
              <a:rPr sz="3600" dirty="0">
                <a:solidFill>
                  <a:srgbClr val="5B4E2D"/>
                </a:solidFill>
              </a:rPr>
              <a:t> </a:t>
            </a:r>
            <a:r>
              <a:rPr sz="3600" dirty="0" err="1">
                <a:solidFill>
                  <a:srgbClr val="5B4E2D"/>
                </a:solidFill>
              </a:rPr>
              <a:t>образование</a:t>
            </a:r>
            <a:r>
              <a:rPr sz="3600" dirty="0">
                <a:solidFill>
                  <a:srgbClr val="5B4E2D"/>
                </a:solidFill>
              </a:rPr>
              <a:t>?</a:t>
            </a:r>
            <a:r>
              <a:rPr lang="ru-RU" sz="3600" dirty="0">
                <a:solidFill>
                  <a:srgbClr val="5B4E2D"/>
                </a:solidFill>
              </a:rPr>
              <a:t> </a:t>
            </a:r>
            <a:endParaRPr sz="3600" dirty="0">
              <a:solidFill>
                <a:srgbClr val="5B4E2D"/>
              </a:solidFill>
            </a:endParaRPr>
          </a:p>
        </p:txBody>
      </p:sp>
      <p:sp>
        <p:nvSpPr>
          <p:cNvPr id="283" name="Shape 283"/>
          <p:cNvSpPr>
            <a:spLocks noGrp="1"/>
          </p:cNvSpPr>
          <p:nvPr>
            <p:ph type="body" idx="1"/>
          </p:nvPr>
        </p:nvSpPr>
        <p:spPr>
          <a:xfrm>
            <a:off x="2124443" y="1915418"/>
            <a:ext cx="8300302" cy="4250532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31" dirty="0" err="1">
                <a:solidFill>
                  <a:srgbClr val="806216"/>
                </a:solidFill>
              </a:rPr>
              <a:t>Упражнение</a:t>
            </a:r>
            <a:r>
              <a:rPr sz="2531" dirty="0">
                <a:solidFill>
                  <a:srgbClr val="806216"/>
                </a:solidFill>
              </a:rPr>
              <a:t> 1-57 (ДЗ), 1-58</a:t>
            </a:r>
          </a:p>
          <a:p>
            <a:pPr marL="751310" lvl="1" indent="-215548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Ваша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точка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зрения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ваше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мнение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) — “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Нужно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ли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высшее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образование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?”: </a:t>
            </a:r>
          </a:p>
          <a:p>
            <a:pPr marL="1322479" lvl="3" indent="-161661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Я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считаю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…/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моему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мнению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</a:p>
          <a:p>
            <a:pPr marL="751310" lvl="1" indent="-215548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Аргументация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вашей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точки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z="1687" b="1"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зрения</a:t>
            </a:r>
            <a:r>
              <a:rPr sz="1687" b="1"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1322479" lvl="3" indent="-161661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Я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считаю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…/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По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моему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мнению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 …</a:t>
            </a:r>
          </a:p>
          <a:p>
            <a:pPr marL="1322479" lvl="3" indent="-161661">
              <a:lnSpc>
                <a:spcPct val="40000"/>
              </a:lnSpc>
              <a:spcBef>
                <a:spcPts val="2109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Доказательством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этой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мысли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может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служить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тот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факт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что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во-первых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 lang="ru-RU" dirty="0">
              <a:solidFill>
                <a:srgbClr val="0029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60818" lvl="3" indent="0">
              <a:lnSpc>
                <a:spcPct val="40000"/>
              </a:lnSpc>
              <a:spcBef>
                <a:spcPts val="2109"/>
              </a:spcBef>
              <a:buNone/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 … </a:t>
            </a:r>
            <a:r>
              <a:rPr dirty="0" err="1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во-вторых</a:t>
            </a:r>
            <a:r>
              <a:rPr dirty="0">
                <a:solidFill>
                  <a:srgbClr val="002939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3266098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94CE1-99D3-674D-ACDC-603DE691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812800"/>
            <a:ext cx="9810750" cy="1080294"/>
          </a:xfrm>
        </p:spPr>
        <p:txBody>
          <a:bodyPr>
            <a:normAutofit/>
          </a:bodyPr>
          <a:lstStyle/>
          <a:p>
            <a:r>
              <a:rPr lang="ru-RU" sz="3600" dirty="0"/>
              <a:t>Зачем нужно высшее образование 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5FCC6-4C95-A647-825F-9F4ADAAFB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/>
              <a:t>1:20-5:20</a:t>
            </a:r>
            <a:r>
              <a:rPr lang="ru-RU" sz="8000" dirty="0"/>
              <a:t> </a:t>
            </a: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u="sng" dirty="0">
                <a:hlinkClick r:id="rId2"/>
              </a:rPr>
              <a:t>https://www.youtube.com/watch?annotation_id=06176f04-f1d8-44fd-a07a-e6fef6c9a89b&amp;feature=cards&amp;src_vid=rfSi9XDEAf4&amp;v=429rdXGd7AM</a:t>
            </a:r>
            <a:r>
              <a:rPr lang="ru-RU" sz="8000" dirty="0"/>
              <a:t> </a:t>
            </a:r>
            <a:endParaRPr lang="en-US" sz="80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 dirty="0"/>
              <a:t> 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стипендия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круг общения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деньги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возможность заниматься любимым делом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уметь учиться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осознанный выбор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умение концентрироваться</a:t>
            </a:r>
            <a:endParaRPr lang="en-US" sz="80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/>
              <a:t>свобода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4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8602" y="1611809"/>
            <a:ext cx="3482578" cy="4518422"/>
          </a:xfrm>
          <a:prstGeom prst="rect">
            <a:avLst/>
          </a:prstGeom>
        </p:spPr>
      </p:pic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2595562" y="178594"/>
            <a:ext cx="7358063" cy="1651992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>
            <a:normAutofit/>
          </a:bodyPr>
          <a:lstStyle>
            <a:lvl1pPr>
              <a:defRPr sz="7200">
                <a:solidFill>
                  <a:srgbClr val="5B4E2D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/>
              <a:t>Читаем</a:t>
            </a:r>
            <a:r>
              <a:rPr sz="3600" dirty="0"/>
              <a:t>!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2595562" y="1750219"/>
            <a:ext cx="5206008" cy="424160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2461"/>
              </a:spcBef>
              <a:buSzTx/>
              <a:buNone/>
              <a:defRPr sz="1800"/>
            </a:pPr>
            <a:r>
              <a:rPr sz="2250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Упражнение 1-4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всенародный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ВУЗ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гордиться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125" i="1" dirty="0">
                <a:latin typeface="Cambria"/>
                <a:ea typeface="Cambria"/>
                <a:cs typeface="Cambria"/>
                <a:sym typeface="Cambria"/>
              </a:rPr>
              <a:t>impf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. (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кем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? 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чем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?)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добавлять/добавить (что?)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звонок</a:t>
            </a:r>
            <a:endParaRPr sz="1125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знание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инициативный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человек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конкурс</a:t>
            </a:r>
            <a:endParaRPr sz="1125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линейка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молодёжь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125" i="1" dirty="0">
                <a:latin typeface="Cambria"/>
                <a:ea typeface="Cambria"/>
                <a:cs typeface="Cambria"/>
                <a:sym typeface="Cambria"/>
              </a:rPr>
              <a:t>(f.)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мудрость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125" i="1" dirty="0">
                <a:latin typeface="Cambria"/>
                <a:ea typeface="Cambria"/>
                <a:cs typeface="Cambria"/>
                <a:sym typeface="Cambria"/>
              </a:rPr>
              <a:t>(f.)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опыт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относится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/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отнестись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к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кому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? 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чему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?)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по-разному</a:t>
            </a:r>
            <a:endParaRPr sz="1125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проводиться </a:t>
            </a:r>
            <a:r>
              <a:rPr sz="1125" i="1" dirty="0">
                <a:latin typeface="Cambria"/>
                <a:ea typeface="Cambria"/>
                <a:cs typeface="Cambria"/>
                <a:sym typeface="Cambria"/>
              </a:rPr>
              <a:t>impf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. (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что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? 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где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? 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урок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лекция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)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профессиональный</a:t>
            </a:r>
            <a:endParaRPr sz="1125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tabLst>
                <a:tab pos="1526922" algn="l"/>
              </a:tabLst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стать делом всей жизни</a:t>
            </a:r>
            <a:endParaRPr sz="1125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учебный</a:t>
            </a:r>
            <a:r>
              <a:rPr sz="1125" dirty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1125" dirty="0">
                <a:latin typeface="Helvetica"/>
                <a:ea typeface="Helvetica"/>
                <a:cs typeface="Helvetica"/>
                <a:sym typeface="Helvetica"/>
              </a:rPr>
              <a:t>год</a:t>
            </a:r>
            <a:endParaRPr sz="1125"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6950028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326A-7FFC-0F49-8CC7-CAA91D1A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50B47-FF36-864B-B2AF-44742B54E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9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08602" y="1611809"/>
            <a:ext cx="3482578" cy="4518422"/>
          </a:xfrm>
          <a:prstGeom prst="rect">
            <a:avLst/>
          </a:prstGeom>
        </p:spPr>
      </p:pic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2595562" y="178594"/>
            <a:ext cx="7358063" cy="1651992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>
            <a:normAutofit/>
          </a:bodyPr>
          <a:lstStyle>
            <a:lvl1pPr>
              <a:defRPr sz="7200">
                <a:solidFill>
                  <a:srgbClr val="5B4E2D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err="1"/>
              <a:t>Проверка</a:t>
            </a:r>
            <a:r>
              <a:rPr sz="3600" dirty="0"/>
              <a:t> </a:t>
            </a:r>
            <a:r>
              <a:rPr sz="3600" dirty="0" err="1"/>
              <a:t>слов</a:t>
            </a:r>
            <a:r>
              <a:rPr lang="ru-RU" sz="3600" dirty="0"/>
              <a:t> </a:t>
            </a:r>
            <a:endParaRPr sz="3600" dirty="0"/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3774281" y="1750219"/>
            <a:ext cx="4027289" cy="4241602"/>
          </a:xfrm>
          <a:prstGeom prst="rect">
            <a:avLst/>
          </a:prstGeom>
        </p:spPr>
        <p:txBody>
          <a:bodyPr/>
          <a:lstStyle/>
          <a:p>
            <a:pPr marL="0" indent="0" defTabSz="242342">
              <a:spcBef>
                <a:spcPts val="1406"/>
              </a:spcBef>
              <a:buSzTx/>
              <a:buNone/>
              <a:defRPr sz="1800"/>
            </a:pPr>
            <a:r>
              <a:rPr sz="1327" dirty="0" err="1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Как</a:t>
            </a: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sz="1327" dirty="0" err="1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по-русски</a:t>
            </a: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?</a:t>
            </a:r>
          </a:p>
          <a:p>
            <a:pPr marL="177459" indent="-177459" defTabSz="242342">
              <a:spcBef>
                <a:spcPts val="1406"/>
              </a:spcBef>
              <a:buAutoNum type="arabicPeriod"/>
              <a:defRPr sz="1800"/>
            </a:pP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school year</a:t>
            </a:r>
          </a:p>
          <a:p>
            <a:pPr marL="177459" indent="-177459" defTabSz="242342">
              <a:spcBef>
                <a:spcPts val="1406"/>
              </a:spcBef>
              <a:buAutoNum type="arabicPeriod"/>
              <a:defRPr sz="1800"/>
            </a:pP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experience</a:t>
            </a:r>
          </a:p>
          <a:p>
            <a:pPr marL="177459" indent="-177459" defTabSz="242342">
              <a:spcBef>
                <a:spcPts val="1406"/>
              </a:spcBef>
              <a:buAutoNum type="arabicPeriod"/>
              <a:defRPr sz="1800"/>
            </a:pP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to become one’s vocation</a:t>
            </a:r>
          </a:p>
          <a:p>
            <a:pPr marL="177459" indent="-177459" defTabSz="242342">
              <a:spcBef>
                <a:spcPts val="1406"/>
              </a:spcBef>
              <a:buAutoNum type="arabicPeriod"/>
              <a:defRPr sz="1800"/>
            </a:pP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to apply</a:t>
            </a:r>
          </a:p>
          <a:p>
            <a:pPr marL="177459" indent="-177459" defTabSz="242342">
              <a:spcBef>
                <a:spcPts val="1406"/>
              </a:spcBef>
              <a:buAutoNum type="arabicPeriod"/>
              <a:defRPr sz="1800"/>
            </a:pP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wisdom</a:t>
            </a:r>
          </a:p>
          <a:p>
            <a:pPr marL="177459" indent="-177459" defTabSz="242342">
              <a:spcBef>
                <a:spcPts val="1406"/>
              </a:spcBef>
              <a:buAutoNum type="arabicPeriod"/>
              <a:defRPr sz="1800"/>
            </a:pP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to be proud </a:t>
            </a:r>
          </a:p>
          <a:p>
            <a:pPr marL="0" indent="0" defTabSz="242342">
              <a:spcBef>
                <a:spcPts val="1406"/>
              </a:spcBef>
              <a:buSzTx/>
              <a:buNone/>
              <a:defRPr sz="1800"/>
            </a:pPr>
            <a:endParaRPr sz="1327" dirty="0">
              <a:solidFill>
                <a:srgbClr val="806216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0" indent="0" defTabSz="242342">
              <a:spcBef>
                <a:spcPts val="1406"/>
              </a:spcBef>
              <a:buSzTx/>
              <a:buNone/>
              <a:defRPr sz="1800"/>
            </a:pPr>
            <a:r>
              <a:rPr sz="1327" dirty="0">
                <a:solidFill>
                  <a:srgbClr val="806216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</a:p>
          <a:p>
            <a:pPr marL="0" marR="189659" indent="237074" defTabSz="189659">
              <a:spcBef>
                <a:spcPts val="0"/>
              </a:spcBef>
              <a:buSzTx/>
              <a:buNone/>
              <a:defRPr sz="1800"/>
            </a:pPr>
            <a:endParaRPr sz="539"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6022527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2547" y="1942207"/>
            <a:ext cx="3482578" cy="4518422"/>
          </a:xfrm>
          <a:prstGeom prst="rect">
            <a:avLst/>
          </a:prstGeom>
        </p:spPr>
      </p:pic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2540767" y="538678"/>
            <a:ext cx="7358063" cy="1651993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>
            <a:normAutofit/>
          </a:bodyPr>
          <a:lstStyle>
            <a:lvl1pPr>
              <a:defRPr sz="7200">
                <a:solidFill>
                  <a:srgbClr val="5B4E2D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/>
              <a:t>1-4. </a:t>
            </a:r>
            <a:r>
              <a:rPr sz="3600" dirty="0" err="1"/>
              <a:t>Читаем-проверяем</a:t>
            </a:r>
            <a:r>
              <a:rPr sz="3600" dirty="0"/>
              <a:t> </a:t>
            </a:r>
            <a:r>
              <a:rPr sz="3600" dirty="0" err="1"/>
              <a:t>ответы</a:t>
            </a:r>
            <a:r>
              <a:rPr sz="3600" dirty="0"/>
              <a:t>!</a:t>
            </a:r>
            <a:r>
              <a:rPr lang="ru-RU" sz="3600" dirty="0"/>
              <a:t> </a:t>
            </a:r>
            <a:endParaRPr sz="3600" dirty="0"/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3163988" y="2268949"/>
            <a:ext cx="4027290" cy="36343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8622" marR="289311" indent="-433967" defTabSz="289311">
              <a:spcBef>
                <a:spcPts val="0"/>
              </a:spcBef>
              <a:buSzTx/>
              <a:buNone/>
              <a:tabLst>
                <a:tab pos="285740" algn="l"/>
              </a:tabLst>
              <a:defRPr sz="1800"/>
            </a:pP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1.	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Первого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сентября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7934" marR="289311" indent="144655" defTabSz="289311">
              <a:spcBef>
                <a:spcPts val="0"/>
              </a:spcBef>
              <a:buSzTx/>
              <a:buNone/>
              <a:defRPr sz="1800"/>
            </a:pP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8622" marR="289311" indent="-433967" defTabSz="289311">
              <a:spcBef>
                <a:spcPts val="0"/>
              </a:spcBef>
              <a:buSzTx/>
              <a:buNone/>
              <a:tabLst>
                <a:tab pos="285740" algn="l"/>
              </a:tabLst>
              <a:defRPr sz="1800"/>
            </a:pP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2.	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новый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учебный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год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начинается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7934" marR="289311" indent="144655" defTabSz="289311">
              <a:spcBef>
                <a:spcPts val="0"/>
              </a:spcBef>
              <a:buSzTx/>
              <a:buNone/>
              <a:defRPr sz="1800"/>
            </a:pP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8622" marR="289311" indent="-433967" defTabSz="289311">
              <a:spcBef>
                <a:spcPts val="0"/>
              </a:spcBef>
              <a:buSzTx/>
              <a:buNone/>
              <a:tabLst>
                <a:tab pos="285740" algn="l"/>
              </a:tabLst>
              <a:defRPr sz="1800"/>
            </a:pP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3.	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День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знаний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–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это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праздник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для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7934" marR="289311" indent="144655" defTabSz="289311">
              <a:spcBef>
                <a:spcPts val="0"/>
              </a:spcBef>
              <a:buSzTx/>
              <a:buNone/>
              <a:defRPr sz="1800"/>
            </a:pP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78622" marR="289311" indent="-433967" defTabSz="289311">
              <a:spcBef>
                <a:spcPts val="0"/>
              </a:spcBef>
              <a:buSzTx/>
              <a:buNone/>
              <a:tabLst>
                <a:tab pos="285740" algn="l"/>
              </a:tabLst>
              <a:defRPr sz="1800"/>
            </a:pP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4.	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Пятого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октября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7934" marR="289311" indent="144655" defTabSz="289311">
              <a:spcBef>
                <a:spcPts val="0"/>
              </a:spcBef>
              <a:buSzTx/>
              <a:buNone/>
              <a:defRPr sz="1800"/>
            </a:pP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9311" marR="289311" indent="-144655" defTabSz="289311">
              <a:spcBef>
                <a:spcPts val="0"/>
              </a:spcBef>
              <a:buSzTx/>
              <a:buNone/>
              <a:tabLst>
                <a:tab pos="285740" algn="l"/>
              </a:tabLst>
              <a:defRPr sz="1800"/>
            </a:pP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5.	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День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учителя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–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это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7934" marR="289311" indent="144655" defTabSz="289311">
              <a:spcBef>
                <a:spcPts val="0"/>
              </a:spcBef>
              <a:buSzTx/>
              <a:buNone/>
              <a:defRPr sz="1800"/>
            </a:pP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9311" marR="289311" indent="-144655" defTabSz="289311">
              <a:spcBef>
                <a:spcPts val="0"/>
              </a:spcBef>
              <a:buSzTx/>
              <a:buNone/>
              <a:tabLst>
                <a:tab pos="285740" algn="l"/>
              </a:tabLst>
              <a:defRPr sz="1800"/>
            </a:pP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6.	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Президент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поздравил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всех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учителей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праздником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добавив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что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3279" marR="289311" indent="289311" defTabSz="289311">
              <a:spcBef>
                <a:spcPts val="0"/>
              </a:spcBef>
              <a:buSzTx/>
              <a:buNone/>
              <a:defRPr sz="1800"/>
            </a:pP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289311" indent="144655" defTabSz="289311">
              <a:spcBef>
                <a:spcPts val="0"/>
              </a:spcBef>
              <a:buSzTx/>
              <a:buNone/>
              <a:defRPr sz="1800"/>
            </a:pP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7. «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Учитель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года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» – </a:t>
            </a:r>
            <a:r>
              <a:rPr sz="1202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это</a:t>
            </a:r>
            <a:r>
              <a:rPr sz="1202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202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2590" marR="289311" indent="0" defTabSz="289311">
              <a:spcBef>
                <a:spcPts val="0"/>
              </a:spcBef>
              <a:buSzTx/>
              <a:buNone/>
              <a:defRPr sz="1800"/>
            </a:pPr>
            <a:endParaRPr sz="759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2590" marR="289311" indent="0" defTabSz="289311">
              <a:spcBef>
                <a:spcPts val="0"/>
              </a:spcBef>
              <a:buSzTx/>
              <a:buNone/>
              <a:defRPr sz="1800"/>
            </a:pPr>
            <a:endParaRPr sz="759" dirty="0">
              <a:uFill>
                <a:solidFill/>
              </a:uFill>
              <a:latin typeface="Helvetica"/>
              <a:ea typeface="Helvetica"/>
              <a:cs typeface="Helvetica"/>
              <a:sym typeface="Helvetica"/>
            </a:endParaRPr>
          </a:p>
          <a:p>
            <a:pPr marL="0" marR="289311" indent="361639" defTabSz="289311">
              <a:spcBef>
                <a:spcPts val="0"/>
              </a:spcBef>
              <a:buSzTx/>
              <a:buNone/>
              <a:defRPr sz="1800"/>
            </a:pPr>
            <a:endParaRPr sz="823"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673083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8602" y="1611809"/>
            <a:ext cx="3482578" cy="4518422"/>
          </a:xfrm>
          <a:prstGeom prst="rect">
            <a:avLst/>
          </a:prstGeom>
        </p:spPr>
      </p:pic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2595562" y="178594"/>
            <a:ext cx="7358063" cy="1651992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>
            <a:normAutofit/>
          </a:bodyPr>
          <a:lstStyle>
            <a:lvl1pPr>
              <a:defRPr sz="7200">
                <a:solidFill>
                  <a:srgbClr val="5B4E2D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/>
              <a:t>1-4. </a:t>
            </a:r>
            <a:r>
              <a:rPr sz="3600" dirty="0" err="1"/>
              <a:t>Читаем-проверяем</a:t>
            </a:r>
            <a:r>
              <a:rPr sz="3600" dirty="0"/>
              <a:t> </a:t>
            </a:r>
            <a:r>
              <a:rPr sz="3600" dirty="0" err="1"/>
              <a:t>ответы</a:t>
            </a:r>
            <a:r>
              <a:rPr sz="3600" dirty="0"/>
              <a:t>!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2792016" y="1902023"/>
            <a:ext cx="4027289" cy="424160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57166" marR="128583" indent="-192874" defTabSz="128583">
              <a:spcBef>
                <a:spcPts val="0"/>
              </a:spcBef>
              <a:buSzTx/>
              <a:buNone/>
              <a:tabLst>
                <a:tab pos="125011" algn="l"/>
              </a:tabLst>
              <a:defRPr sz="1800"/>
            </a:pP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1.	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Первого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сентября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отмечают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День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знаний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День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мира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66" marR="128583" indent="-192874" defTabSz="128583">
              <a:spcBef>
                <a:spcPts val="0"/>
              </a:spcBef>
              <a:buSzTx/>
              <a:buNone/>
              <a:tabLst>
                <a:tab pos="125011" algn="l"/>
              </a:tabLst>
              <a:defRPr sz="1800"/>
            </a:pP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2.	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новый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учебный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год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начинается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а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первого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сентября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66" marR="128583" indent="-192874" defTabSz="128583">
              <a:spcBef>
                <a:spcPts val="0"/>
              </a:spcBef>
              <a:buSzTx/>
              <a:buNone/>
              <a:tabLst>
                <a:tab pos="125011" algn="l"/>
              </a:tabLst>
              <a:defRPr sz="1800"/>
            </a:pP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3.	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День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знаний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–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это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праздник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для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40" marR="128583" indent="0" defTabSz="128583">
              <a:spcBef>
                <a:spcPts val="0"/>
              </a:spcBef>
              <a:buSzTx/>
              <a:buNone/>
              <a:defRPr sz="1800"/>
            </a:pP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учителей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преподавателей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школьников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студентов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конечно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для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их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родителей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7166" marR="128583" indent="-192874" defTabSz="128583">
              <a:spcBef>
                <a:spcPts val="0"/>
              </a:spcBef>
              <a:buSzTx/>
              <a:buNone/>
              <a:tabLst>
                <a:tab pos="125011" algn="l"/>
              </a:tabLst>
              <a:defRPr sz="1800"/>
            </a:pP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4.	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Пятого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октября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б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празднуют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День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583" marR="128583" indent="-64291" defTabSz="128583">
              <a:spcBef>
                <a:spcPts val="0"/>
              </a:spcBef>
              <a:buSzTx/>
              <a:buNone/>
              <a:tabLst>
                <a:tab pos="125011" algn="l"/>
              </a:tabLst>
              <a:defRPr sz="1800"/>
            </a:pP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5.	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День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–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это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а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профессиональный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праздник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</a:t>
            </a: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8583" marR="128583" indent="-64291" defTabSz="128583">
              <a:spcBef>
                <a:spcPts val="0"/>
              </a:spcBef>
              <a:buSzTx/>
              <a:buNone/>
              <a:tabLst>
                <a:tab pos="125011" algn="l"/>
              </a:tabLst>
              <a:defRPr sz="1800"/>
            </a:pP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6.	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Президент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поздравил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всех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учителей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России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праздником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b="1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добавив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что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б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от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них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их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опыта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мудрости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зависит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какая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будет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молодёжь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 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5749" marR="128583" indent="64291" defTabSz="128583">
              <a:spcBef>
                <a:spcPts val="0"/>
              </a:spcBef>
              <a:buSzTx/>
              <a:buNone/>
              <a:defRPr sz="1800"/>
            </a:pP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128583" indent="64291" defTabSz="128583">
              <a:spcBef>
                <a:spcPts val="0"/>
              </a:spcBef>
              <a:buSzTx/>
              <a:buNone/>
              <a:defRPr sz="1800"/>
            </a:pP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7. «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Учитель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года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» –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это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…</a:t>
            </a:r>
            <a:endParaRPr sz="1097" dirty="0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40" marR="128583" indent="0" defTabSz="128583">
              <a:spcBef>
                <a:spcPts val="0"/>
              </a:spcBef>
              <a:buSzTx/>
              <a:buNone/>
              <a:defRPr sz="1800"/>
            </a:pP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б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)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всероссийский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конкурс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на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лучшего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учителя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1097" dirty="0" err="1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года</a:t>
            </a:r>
            <a:r>
              <a:rPr sz="1097" dirty="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. </a:t>
            </a:r>
          </a:p>
          <a:p>
            <a:pPr marL="0" marR="128583" indent="160729" defTabSz="128583">
              <a:spcBef>
                <a:spcPts val="0"/>
              </a:spcBef>
              <a:buSzTx/>
              <a:buNone/>
              <a:defRPr sz="1800"/>
            </a:pPr>
            <a:endParaRPr sz="366" dirty="0"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434289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FD88-9815-954F-A1B6-D9D2FC8C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Биография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1739-3A5E-4B48-B660-C4E2C0F04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endParaRPr lang="en-US" dirty="0"/>
          </a:p>
          <a:p>
            <a:r>
              <a:rPr lang="ru-RU" dirty="0"/>
              <a:t>Я пошел/пошла в школу…</a:t>
            </a:r>
            <a:endParaRPr lang="en-US" dirty="0"/>
          </a:p>
          <a:p>
            <a:r>
              <a:rPr lang="ru-RU" dirty="0"/>
              <a:t>Учиться в первом классе было …</a:t>
            </a:r>
            <a:endParaRPr lang="en-US" dirty="0"/>
          </a:p>
          <a:p>
            <a:r>
              <a:rPr lang="ru-RU" dirty="0"/>
              <a:t>Я научился/научилась …</a:t>
            </a:r>
            <a:endParaRPr lang="en-US" dirty="0"/>
          </a:p>
          <a:p>
            <a:r>
              <a:rPr lang="ru-RU" dirty="0"/>
              <a:t>Я закончил/закончила школу …</a:t>
            </a:r>
            <a:endParaRPr lang="en-US" dirty="0"/>
          </a:p>
          <a:p>
            <a:r>
              <a:rPr lang="ru-RU" dirty="0"/>
              <a:t>После окончания школы я решил/решила поступать…</a:t>
            </a:r>
            <a:endParaRPr lang="en-US" dirty="0"/>
          </a:p>
          <a:p>
            <a:r>
              <a:rPr lang="ru-RU" dirty="0"/>
              <a:t>Я поступил/поступила …</a:t>
            </a:r>
            <a:endParaRPr lang="en-US" dirty="0"/>
          </a:p>
          <a:p>
            <a:r>
              <a:rPr lang="ru-RU" dirty="0"/>
              <a:t>В университете я изучаю …</a:t>
            </a:r>
            <a:endParaRPr lang="en-US" dirty="0"/>
          </a:p>
          <a:p>
            <a:r>
              <a:rPr lang="ru-RU" dirty="0"/>
              <a:t>В моем университете обучается …</a:t>
            </a:r>
            <a:endParaRPr lang="en-US" dirty="0"/>
          </a:p>
          <a:p>
            <a:r>
              <a:rPr lang="ru-RU" dirty="0"/>
              <a:t>Я закончу университет …</a:t>
            </a:r>
            <a:endParaRPr lang="en-US" dirty="0"/>
          </a:p>
          <a:p>
            <a:r>
              <a:rPr lang="ru-RU" dirty="0"/>
              <a:t>По окончании университета 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1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title"/>
          </p:nvPr>
        </p:nvSpPr>
        <p:spPr>
          <a:xfrm>
            <a:off x="1622226" y="695952"/>
            <a:ext cx="7358063" cy="1651992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/>
          <a:lstStyle>
            <a:lvl1pPr marR="457200" indent="228600" algn="l" defTabSz="457200">
              <a:defRPr sz="36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2531" dirty="0"/>
              <a:t>1-9. </a:t>
            </a:r>
            <a:r>
              <a:rPr sz="2531" dirty="0" err="1"/>
              <a:t>Первая</a:t>
            </a:r>
            <a:r>
              <a:rPr sz="2531" dirty="0"/>
              <a:t> </a:t>
            </a:r>
            <a:r>
              <a:rPr sz="2531" dirty="0" err="1"/>
              <a:t>учительница</a:t>
            </a:r>
            <a:r>
              <a:rPr sz="2531" dirty="0"/>
              <a:t>. </a:t>
            </a:r>
            <a:r>
              <a:rPr sz="2531" dirty="0" err="1"/>
              <a:t>Послушайте</a:t>
            </a:r>
            <a:r>
              <a:rPr sz="2531" dirty="0"/>
              <a:t> </a:t>
            </a:r>
            <a:r>
              <a:rPr sz="2531" dirty="0" err="1"/>
              <a:t>и</a:t>
            </a:r>
            <a:r>
              <a:rPr sz="2531" dirty="0"/>
              <a:t> </a:t>
            </a:r>
            <a:r>
              <a:rPr sz="2531" dirty="0" err="1"/>
              <a:t>отметьте</a:t>
            </a:r>
            <a:r>
              <a:rPr sz="2531" dirty="0"/>
              <a:t>, </a:t>
            </a:r>
            <a:r>
              <a:rPr sz="2531" dirty="0" err="1"/>
              <a:t>что</a:t>
            </a:r>
            <a:r>
              <a:rPr sz="2531" dirty="0"/>
              <a:t> </a:t>
            </a:r>
            <a:r>
              <a:rPr sz="2531" dirty="0" err="1"/>
              <a:t>правильно</a:t>
            </a:r>
            <a:r>
              <a:rPr sz="2531" dirty="0"/>
              <a:t>, </a:t>
            </a:r>
            <a:r>
              <a:rPr sz="2531" dirty="0" err="1"/>
              <a:t>а</a:t>
            </a:r>
            <a:r>
              <a:rPr sz="2531" dirty="0"/>
              <a:t> </a:t>
            </a:r>
            <a:r>
              <a:rPr sz="2531" dirty="0" err="1"/>
              <a:t>что</a:t>
            </a:r>
            <a:r>
              <a:rPr sz="2531" dirty="0"/>
              <a:t> </a:t>
            </a:r>
            <a:r>
              <a:rPr sz="2531" dirty="0" err="1"/>
              <a:t>нет</a:t>
            </a:r>
            <a:r>
              <a:rPr lang="ru-RU" sz="2531" dirty="0"/>
              <a:t>.</a:t>
            </a:r>
            <a:endParaRPr sz="2531" dirty="0"/>
          </a:p>
        </p:txBody>
      </p:sp>
      <p:sp>
        <p:nvSpPr>
          <p:cNvPr id="117" name="Shape 117"/>
          <p:cNvSpPr>
            <a:spLocks noGrp="1"/>
          </p:cNvSpPr>
          <p:nvPr>
            <p:ph type="body" idx="1"/>
          </p:nvPr>
        </p:nvSpPr>
        <p:spPr>
          <a:xfrm>
            <a:off x="2345531" y="2188390"/>
            <a:ext cx="3929063" cy="35349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всё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равно –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all the same</a:t>
            </a:r>
          </a:p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доброжелательный –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well wishing </a:t>
            </a:r>
          </a:p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незабываемый –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unforgettable </a:t>
            </a:r>
          </a:p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незнакомый –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unfamiliar</a:t>
            </a:r>
          </a:p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особый 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– special</a:t>
            </a:r>
          </a:p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прекрасный –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beautiful; excellent</a:t>
            </a:r>
          </a:p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спокойный –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calm</a:t>
            </a:r>
          </a:p>
          <a:p>
            <a:pPr marL="321457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справедливый –</a:t>
            </a:r>
            <a:r>
              <a:rPr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fair, just</a:t>
            </a:r>
          </a:p>
        </p:txBody>
      </p:sp>
      <p:pic>
        <p:nvPicPr>
          <p:cNvPr id="118" name="1-7 copy.mov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9665115" y="3955851"/>
            <a:ext cx="1518047" cy="151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2775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63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1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2595562" y="178594"/>
            <a:ext cx="7358063" cy="1651992"/>
          </a:xfrm>
          <a:prstGeom prst="rect">
            <a:avLst/>
          </a:prstGeom>
          <a:effectLst>
            <a:outerShdw blurRad="25400" dist="12700" dir="5400000" rotWithShape="0">
              <a:srgbClr val="FFFFFF"/>
            </a:outerShdw>
          </a:effectLst>
        </p:spPr>
        <p:txBody>
          <a:bodyPr/>
          <a:lstStyle>
            <a:lvl1pPr marR="457200" indent="228600" algn="l" defTabSz="457200">
              <a:defRPr sz="3600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>
                <a:uFillTx/>
              </a:defRPr>
            </a:pPr>
            <a:r>
              <a:rPr sz="2531"/>
              <a:t>1-10. Первая учительница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idx="1"/>
          </p:nvPr>
        </p:nvSpPr>
        <p:spPr>
          <a:xfrm>
            <a:off x="2595562" y="1919883"/>
            <a:ext cx="7358063" cy="424160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321457" indent="160729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    не хотела идти в школу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увидела учительницу 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учительница ей очень понравилась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была спокойной, доброжелательной и справедливой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захотела учиться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полюбила ходить в школу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стала отличницей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окончила школу; поступила в МГУ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окончила университет; получила диплом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не забыла Аллу Николаевну</a:t>
            </a:r>
          </a:p>
          <a:p>
            <a:pPr marL="0" marR="321457" indent="401822" defTabSz="321457">
              <a:spcBef>
                <a:spcPts val="0"/>
              </a:spcBef>
              <a:buSzTx/>
              <a:buNone/>
              <a:defRPr sz="1800"/>
            </a:pPr>
            <a:r>
              <a:rPr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осталась первой и незабываемой учительницей.</a:t>
            </a: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endParaRPr sz="984"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endParaRPr sz="773"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endParaRPr sz="773">
              <a:uFill>
                <a:solidFill/>
              </a:uFill>
              <a:latin typeface="Cambria"/>
              <a:ea typeface="Cambria"/>
              <a:cs typeface="Cambria"/>
              <a:sym typeface="Cambria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r>
              <a:rPr sz="914" b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Ordering of information </a:t>
            </a:r>
            <a:endParaRPr sz="914" b="1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endParaRPr sz="914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сначала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at first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 , потом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then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в дальнейшем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later on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после того как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after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, с тех пор как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since then, 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до сих пор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up to now, still, 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благодаря тому что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thanks to</a:t>
            </a:r>
            <a:endParaRPr sz="984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endParaRPr sz="914" b="1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r>
              <a:rPr sz="914" b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Adding information </a:t>
            </a: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endParaRPr sz="914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321457" indent="241093" defTabSz="321457">
              <a:spcBef>
                <a:spcPts val="0"/>
              </a:spcBef>
              <a:buSzTx/>
              <a:buNone/>
              <a:defRPr sz="1800"/>
            </a:pP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также</a:t>
            </a:r>
            <a:r>
              <a:rPr sz="984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also</a:t>
            </a:r>
            <a:r>
              <a:rPr sz="984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кроме того</a:t>
            </a:r>
            <a:r>
              <a:rPr sz="984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besides that</a:t>
            </a:r>
            <a:r>
              <a:rPr sz="984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при этом</a:t>
            </a:r>
            <a:r>
              <a:rPr sz="984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at the same time, at that,</a:t>
            </a:r>
            <a:r>
              <a:rPr sz="984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sz="984">
                <a:uFill>
                  <a:solidFill/>
                </a:uFill>
                <a:latin typeface="Helvetica"/>
                <a:ea typeface="Helvetica"/>
                <a:cs typeface="Helvetica"/>
                <a:sym typeface="Helvetica"/>
              </a:rPr>
              <a:t>более того </a:t>
            </a:r>
            <a:r>
              <a:rPr sz="984" i="1">
                <a:uFill>
                  <a:solidFill/>
                </a:uFill>
                <a:latin typeface="Cambria"/>
                <a:ea typeface="Cambria"/>
                <a:cs typeface="Cambria"/>
                <a:sym typeface="Cambria"/>
              </a:rPr>
              <a:t>moreover</a:t>
            </a:r>
            <a:endParaRPr sz="984">
              <a:uFill>
                <a:solidFill/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%2525D0%2525BB%2525D1%25258E%2525D0%2525B1%2525D0%2525B8%2525D0%2525BC%2525D0%2525B0%2525D1%25258F-%2525D1%252583%2525D1%252587%2525D0%2525B8%2525D0%2525BB%2525D0%2525BA%2525D0%2525B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3375" y="2062758"/>
            <a:ext cx="1714500" cy="20002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463788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5272</TotalTime>
  <Words>2603</Words>
  <Application>Microsoft Macintosh PowerPoint</Application>
  <PresentationFormat>Widescreen</PresentationFormat>
  <Paragraphs>334</Paragraphs>
  <Slides>30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MS Mincho</vt:lpstr>
      <vt:lpstr>American Typewriter</vt:lpstr>
      <vt:lpstr>Arial</vt:lpstr>
      <vt:lpstr>Calibri</vt:lpstr>
      <vt:lpstr>Cambria</vt:lpstr>
      <vt:lpstr>Garamond</vt:lpstr>
      <vt:lpstr>Helvetica</vt:lpstr>
      <vt:lpstr>Helvetica Light</vt:lpstr>
      <vt:lpstr>Palatino</vt:lpstr>
      <vt:lpstr>Times New Roman</vt:lpstr>
      <vt:lpstr>Organic</vt:lpstr>
      <vt:lpstr>  Образование и двадцать первый век</vt:lpstr>
      <vt:lpstr>1-3 видеорепортаж о Дне знаний </vt:lpstr>
      <vt:lpstr>Читаем!</vt:lpstr>
      <vt:lpstr>Проверка слов </vt:lpstr>
      <vt:lpstr>1-4. Читаем-проверяем ответы! </vt:lpstr>
      <vt:lpstr>1-4. Читаем-проверяем ответы!</vt:lpstr>
      <vt:lpstr>Биография </vt:lpstr>
      <vt:lpstr>1-9. Первая учительница. Послушайте и отметьте, что правильно, а что нет.</vt:lpstr>
      <vt:lpstr>1-10. Первая учительница</vt:lpstr>
      <vt:lpstr>1-11. Первая учительница</vt:lpstr>
      <vt:lpstr>Глагол «учить» с приставками</vt:lpstr>
      <vt:lpstr>Родительный падеж  m.n. -а/-я, f. -ы/-и pl. -ов/-ев, -ой/ей, zero</vt:lpstr>
      <vt:lpstr>Вспоминаем, как правильно сказать ON a certain DATE по-русски.  Знаете ли вы праздники России? Модель.     Я знаю, что Новый год первого января.         Я не знаю, какой российский праздник шестого июня.         А ты знаешь, какой российский праздник шестого июня?                   Как ты думаешь, какой российский праздник шестого июня?        Давай спросим  (кого?)…, какой российский праздник шестого июня. </vt:lpstr>
      <vt:lpstr>Выражение времени  Temporal Conjunctions (1-42)</vt:lpstr>
      <vt:lpstr>Aspects</vt:lpstr>
      <vt:lpstr>How to tell stories </vt:lpstr>
      <vt:lpstr>Aspects </vt:lpstr>
      <vt:lpstr>Aspects </vt:lpstr>
      <vt:lpstr>How to tell stories </vt:lpstr>
      <vt:lpstr>Выражение времени </vt:lpstr>
      <vt:lpstr>Выражение времени </vt:lpstr>
      <vt:lpstr>1-32. Санкт-Петербургский государственный университет </vt:lpstr>
      <vt:lpstr>How to tell stories </vt:lpstr>
      <vt:lpstr>Косвенная речь. Практика.</vt:lpstr>
      <vt:lpstr>1-46. Разговор. Послушайте разговор двух студентов.   </vt:lpstr>
      <vt:lpstr>1-47. Разговор. Послушайте разговор            преподавателя и студента. </vt:lpstr>
      <vt:lpstr>Дистанционное обучение</vt:lpstr>
      <vt:lpstr>Зачем нужно высшее образование? </vt:lpstr>
      <vt:lpstr>Зачем нужно высшее образование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Образование и двадцать первый век</dc:title>
  <dc:creator>Irina Walsh</dc:creator>
  <cp:lastModifiedBy>Irina Walsh</cp:lastModifiedBy>
  <cp:revision>22</cp:revision>
  <dcterms:created xsi:type="dcterms:W3CDTF">2020-05-25T20:07:55Z</dcterms:created>
  <dcterms:modified xsi:type="dcterms:W3CDTF">2021-07-30T00:25:27Z</dcterms:modified>
</cp:coreProperties>
</file>