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m4v" ContentType="video/unknown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63" r:id="rId5"/>
    <p:sldId id="302" r:id="rId6"/>
    <p:sldId id="260" r:id="rId7"/>
    <p:sldId id="261" r:id="rId8"/>
    <p:sldId id="262" r:id="rId9"/>
    <p:sldId id="265" r:id="rId10"/>
    <p:sldId id="267" r:id="rId11"/>
    <p:sldId id="268" r:id="rId12"/>
    <p:sldId id="269" r:id="rId13"/>
    <p:sldId id="270" r:id="rId14"/>
    <p:sldId id="271" r:id="rId15"/>
    <p:sldId id="276" r:id="rId16"/>
    <p:sldId id="305" r:id="rId17"/>
    <p:sldId id="278" r:id="rId18"/>
    <p:sldId id="280" r:id="rId19"/>
    <p:sldId id="303" r:id="rId20"/>
    <p:sldId id="304" r:id="rId21"/>
    <p:sldId id="289" r:id="rId22"/>
    <p:sldId id="290" r:id="rId23"/>
    <p:sldId id="291" r:id="rId24"/>
    <p:sldId id="282" r:id="rId25"/>
    <p:sldId id="283" r:id="rId26"/>
    <p:sldId id="286" r:id="rId27"/>
    <p:sldId id="284" r:id="rId28"/>
    <p:sldId id="285" r:id="rId29"/>
    <p:sldId id="294" r:id="rId30"/>
    <p:sldId id="301" r:id="rId31"/>
    <p:sldId id="306" r:id="rId32"/>
    <p:sldId id="296" r:id="rId33"/>
    <p:sldId id="297" r:id="rId34"/>
    <p:sldId id="300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41"/>
    <p:restoredTop sz="94623"/>
  </p:normalViewPr>
  <p:slideViewPr>
    <p:cSldViewPr snapToGrid="0" snapToObjects="1">
      <p:cViewPr varScale="1">
        <p:scale>
          <a:sx n="110" d="100"/>
          <a:sy n="110" d="100"/>
        </p:scale>
        <p:origin x="4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8/3/21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25" dirty="0"/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672"/>
              <a:t>Body Level One</a:t>
            </a:r>
          </a:p>
          <a:p>
            <a:pPr lvl="1">
              <a:defRPr sz="1800"/>
            </a:pPr>
            <a:r>
              <a:rPr sz="2672"/>
              <a:t>Body Level Two</a:t>
            </a:r>
          </a:p>
          <a:p>
            <a:pPr lvl="2">
              <a:defRPr sz="1800"/>
            </a:pPr>
            <a:r>
              <a:rPr sz="2672"/>
              <a:t>Body Level Three</a:t>
            </a:r>
          </a:p>
          <a:p>
            <a:pPr lvl="3">
              <a:defRPr sz="1800"/>
            </a:pPr>
            <a:r>
              <a:rPr sz="2672"/>
              <a:t>Body Level Four</a:t>
            </a:r>
          </a:p>
          <a:p>
            <a:pPr lvl="4">
              <a:defRPr sz="1800"/>
            </a:pPr>
            <a:r>
              <a:rPr sz="2672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38065414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8/3/21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8/3/21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8/3/21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  <p:sldLayoutId id="2147483670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4v"/><Relationship Id="rId1" Type="http://schemas.microsoft.com/office/2007/relationships/media" Target="../media/media3.m4v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BgSZFhIdZWI" TargetMode="Externa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12.t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AE9FA-6B33-5E46-B0CB-C37A781F1E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Работа и жизнь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5FFD4B-405B-CC47-8684-4DF691390B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Глава 2 </a:t>
            </a:r>
          </a:p>
          <a:p>
            <a:r>
              <a:rPr lang="ru-RU" dirty="0" err="1"/>
              <a:t>R</a:t>
            </a:r>
            <a:r>
              <a:rPr lang="en-US" dirty="0"/>
              <a:t>USS201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0742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/>
          </p:cNvSpPr>
          <p:nvPr>
            <p:ph type="title"/>
          </p:nvPr>
        </p:nvSpPr>
        <p:spPr>
          <a:xfrm>
            <a:off x="321972" y="553641"/>
            <a:ext cx="11153103" cy="1250156"/>
          </a:xfrm>
          <a:prstGeom prst="rect">
            <a:avLst/>
          </a:prstGeom>
        </p:spPr>
        <p:txBody>
          <a:bodyPr>
            <a:normAutofit/>
          </a:bodyPr>
          <a:lstStyle>
            <a:lvl1pPr defTabSz="525779">
              <a:defRPr sz="7560">
                <a:solidFill>
                  <a:srgbClr val="404040"/>
                </a:solidFill>
                <a:latin typeface="Didot"/>
                <a:ea typeface="Didot"/>
                <a:cs typeface="Didot"/>
                <a:sym typeface="Dido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5315" dirty="0">
                <a:latin typeface="+mn-lt"/>
              </a:rPr>
              <a:t>2-9. </a:t>
            </a:r>
            <a:r>
              <a:rPr sz="5315" dirty="0" err="1">
                <a:latin typeface="+mn-lt"/>
              </a:rPr>
              <a:t>Что</a:t>
            </a:r>
            <a:r>
              <a:rPr sz="5315" dirty="0">
                <a:latin typeface="+mn-lt"/>
              </a:rPr>
              <a:t> </a:t>
            </a:r>
            <a:r>
              <a:rPr sz="5315" dirty="0" err="1">
                <a:latin typeface="+mn-lt"/>
              </a:rPr>
              <a:t>ценят</a:t>
            </a:r>
            <a:r>
              <a:rPr sz="5315" dirty="0">
                <a:latin typeface="+mn-lt"/>
              </a:rPr>
              <a:t> </a:t>
            </a:r>
            <a:r>
              <a:rPr sz="5315" dirty="0" err="1">
                <a:latin typeface="+mn-lt"/>
              </a:rPr>
              <a:t>работодатели</a:t>
            </a:r>
            <a:r>
              <a:rPr sz="5315" dirty="0">
                <a:latin typeface="+mn-lt"/>
              </a:rPr>
              <a:t>?</a:t>
            </a:r>
          </a:p>
        </p:txBody>
      </p:sp>
      <p:sp>
        <p:nvSpPr>
          <p:cNvPr id="62" name="Shape 62"/>
          <p:cNvSpPr>
            <a:spLocks noGrp="1"/>
          </p:cNvSpPr>
          <p:nvPr>
            <p:ph type="body" idx="1"/>
          </p:nvPr>
        </p:nvSpPr>
        <p:spPr>
          <a:xfrm>
            <a:off x="1350765" y="1803797"/>
            <a:ext cx="3375782" cy="41433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321457" indent="160729" defTabSz="321457">
              <a:spcBef>
                <a:spcPts val="0"/>
              </a:spcBef>
              <a:buSzTx/>
              <a:buNone/>
              <a:defRPr sz="1800"/>
            </a:pPr>
            <a:r>
              <a:rPr lang="ru-RU" dirty="0">
                <a:ea typeface="Helvetica"/>
                <a:cs typeface="Helvetica"/>
                <a:sym typeface="Helvetica"/>
              </a:rPr>
              <a:t>Какую </a:t>
            </a:r>
            <a:r>
              <a:rPr dirty="0" err="1">
                <a:ea typeface="Helvetica"/>
                <a:cs typeface="Helvetica"/>
                <a:sym typeface="Helvetica"/>
              </a:rPr>
              <a:t>должность</a:t>
            </a:r>
            <a:r>
              <a:rPr lang="ru-RU" dirty="0">
                <a:ea typeface="Helvetica"/>
                <a:cs typeface="Helvetica"/>
                <a:sym typeface="Helvetica"/>
              </a:rPr>
              <a:t>?</a:t>
            </a:r>
            <a:r>
              <a:rPr dirty="0">
                <a:ea typeface="Cambria"/>
                <a:cs typeface="Cambria"/>
                <a:sym typeface="Cambria"/>
              </a:rPr>
              <a:t> </a:t>
            </a:r>
          </a:p>
          <a:p>
            <a:pPr marL="0" marR="321457" indent="160729" defTabSz="321457">
              <a:spcBef>
                <a:spcPts val="0"/>
              </a:spcBef>
              <a:buSzTx/>
              <a:buNone/>
              <a:defRPr sz="1800"/>
            </a:pPr>
            <a:r>
              <a:rPr lang="ru-RU" dirty="0">
                <a:ea typeface="Helvetica"/>
                <a:cs typeface="Helvetica"/>
                <a:sym typeface="Helvetica"/>
              </a:rPr>
              <a:t>Какой </a:t>
            </a:r>
            <a:r>
              <a:rPr dirty="0" err="1">
                <a:ea typeface="Helvetica"/>
                <a:cs typeface="Helvetica"/>
                <a:sym typeface="Helvetica"/>
              </a:rPr>
              <a:t>график</a:t>
            </a:r>
            <a:r>
              <a:rPr dirty="0">
                <a:ea typeface="Helvetica"/>
                <a:cs typeface="Helvetica"/>
                <a:sym typeface="Helvetica"/>
              </a:rPr>
              <a:t> (</a:t>
            </a:r>
            <a:r>
              <a:rPr dirty="0" err="1">
                <a:ea typeface="Helvetica"/>
                <a:cs typeface="Helvetica"/>
                <a:sym typeface="Helvetica"/>
              </a:rPr>
              <a:t>работы</a:t>
            </a:r>
            <a:r>
              <a:rPr dirty="0">
                <a:ea typeface="Helvetica"/>
                <a:cs typeface="Helvetica"/>
                <a:sym typeface="Helvetica"/>
              </a:rPr>
              <a:t>)</a:t>
            </a:r>
            <a:r>
              <a:rPr lang="ru-RU" dirty="0">
                <a:ea typeface="Helvetica"/>
                <a:cs typeface="Helvetica"/>
                <a:sym typeface="Helvetica"/>
              </a:rPr>
              <a:t>?</a:t>
            </a:r>
            <a:endParaRPr dirty="0">
              <a:ea typeface="Cambria"/>
              <a:cs typeface="Cambria"/>
              <a:sym typeface="Cambria"/>
            </a:endParaRPr>
          </a:p>
          <a:p>
            <a:pPr marL="0" marR="321457" indent="160729" defTabSz="321457">
              <a:spcBef>
                <a:spcPts val="0"/>
              </a:spcBef>
              <a:buSzTx/>
              <a:buNone/>
              <a:defRPr sz="1800"/>
            </a:pPr>
            <a:r>
              <a:rPr lang="ru-RU" dirty="0">
                <a:ea typeface="Helvetica"/>
                <a:cs typeface="Helvetica"/>
                <a:sym typeface="Helvetica"/>
              </a:rPr>
              <a:t>Какой </a:t>
            </a:r>
            <a:r>
              <a:rPr dirty="0" err="1">
                <a:ea typeface="Helvetica"/>
                <a:cs typeface="Helvetica"/>
                <a:sym typeface="Helvetica"/>
              </a:rPr>
              <a:t>испытательный</a:t>
            </a:r>
            <a:r>
              <a:rPr dirty="0"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ea typeface="Helvetica"/>
                <a:cs typeface="Helvetica"/>
                <a:sym typeface="Helvetica"/>
              </a:rPr>
              <a:t>срок</a:t>
            </a:r>
            <a:r>
              <a:rPr lang="ru-RU" dirty="0">
                <a:ea typeface="Helvetica"/>
                <a:cs typeface="Helvetica"/>
                <a:sym typeface="Helvetica"/>
              </a:rPr>
              <a:t>?</a:t>
            </a:r>
            <a:r>
              <a:rPr dirty="0">
                <a:ea typeface="Helvetica"/>
                <a:cs typeface="Helvetica"/>
                <a:sym typeface="Helvetica"/>
              </a:rPr>
              <a:t> </a:t>
            </a:r>
            <a:endParaRPr dirty="0">
              <a:ea typeface="Times New Roman"/>
              <a:cs typeface="Times New Roman"/>
              <a:sym typeface="Times New Roman"/>
            </a:endParaRPr>
          </a:p>
          <a:p>
            <a:pPr marL="0" marR="321457" indent="160729" defTabSz="321457">
              <a:spcBef>
                <a:spcPts val="0"/>
              </a:spcBef>
              <a:buSzTx/>
              <a:buNone/>
              <a:defRPr sz="1800"/>
            </a:pPr>
            <a:r>
              <a:rPr lang="ru-RU" dirty="0">
                <a:ea typeface="Helvetica"/>
                <a:cs typeface="Helvetica"/>
                <a:sym typeface="Helvetica"/>
              </a:rPr>
              <a:t>Какой </a:t>
            </a:r>
            <a:r>
              <a:rPr dirty="0" err="1">
                <a:ea typeface="Helvetica"/>
                <a:cs typeface="Helvetica"/>
                <a:sym typeface="Helvetica"/>
              </a:rPr>
              <a:t>подход</a:t>
            </a:r>
            <a:r>
              <a:rPr dirty="0">
                <a:ea typeface="Helvetica"/>
                <a:cs typeface="Helvetica"/>
                <a:sym typeface="Helvetica"/>
              </a:rPr>
              <a:t> (</a:t>
            </a:r>
            <a:r>
              <a:rPr dirty="0" err="1">
                <a:ea typeface="Helvetica"/>
                <a:cs typeface="Helvetica"/>
                <a:sym typeface="Helvetica"/>
              </a:rPr>
              <a:t>к</a:t>
            </a:r>
            <a:r>
              <a:rPr dirty="0"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ea typeface="Helvetica"/>
                <a:cs typeface="Helvetica"/>
                <a:sym typeface="Helvetica"/>
              </a:rPr>
              <a:t>чему</a:t>
            </a:r>
            <a:r>
              <a:rPr dirty="0">
                <a:ea typeface="Helvetica"/>
                <a:cs typeface="Helvetica"/>
                <a:sym typeface="Helvetica"/>
              </a:rPr>
              <a:t>? </a:t>
            </a:r>
            <a:r>
              <a:rPr dirty="0" err="1">
                <a:ea typeface="Helvetica"/>
                <a:cs typeface="Helvetica"/>
                <a:sym typeface="Helvetica"/>
              </a:rPr>
              <a:t>к</a:t>
            </a:r>
            <a:r>
              <a:rPr dirty="0"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ea typeface="Helvetica"/>
                <a:cs typeface="Helvetica"/>
                <a:sym typeface="Helvetica"/>
              </a:rPr>
              <a:t>работе</a:t>
            </a:r>
            <a:r>
              <a:rPr dirty="0">
                <a:ea typeface="Helvetica"/>
                <a:cs typeface="Helvetica"/>
                <a:sym typeface="Helvetica"/>
              </a:rPr>
              <a:t>, </a:t>
            </a:r>
            <a:r>
              <a:rPr dirty="0" err="1">
                <a:ea typeface="Helvetica"/>
                <a:cs typeface="Helvetica"/>
                <a:sym typeface="Helvetica"/>
              </a:rPr>
              <a:t>к</a:t>
            </a:r>
            <a:r>
              <a:rPr dirty="0"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ea typeface="Helvetica"/>
                <a:cs typeface="Helvetica"/>
                <a:sym typeface="Helvetica"/>
              </a:rPr>
              <a:t>делу</a:t>
            </a:r>
            <a:r>
              <a:rPr dirty="0">
                <a:ea typeface="Helvetica"/>
                <a:cs typeface="Helvetica"/>
                <a:sym typeface="Helvetica"/>
              </a:rPr>
              <a:t>)</a:t>
            </a:r>
            <a:r>
              <a:rPr lang="ru-RU" dirty="0">
                <a:ea typeface="Helvetica"/>
                <a:cs typeface="Helvetica"/>
                <a:sym typeface="Helvetica"/>
              </a:rPr>
              <a:t>?</a:t>
            </a:r>
            <a:endParaRPr dirty="0">
              <a:ea typeface="Times New Roman"/>
              <a:cs typeface="Times New Roman"/>
              <a:sym typeface="Times New Roman"/>
            </a:endParaRPr>
          </a:p>
          <a:p>
            <a:pPr marL="0" marR="321457" indent="160729" defTabSz="321457">
              <a:spcBef>
                <a:spcPts val="0"/>
              </a:spcBef>
              <a:buSzTx/>
              <a:buNone/>
              <a:defRPr sz="1800"/>
            </a:pPr>
            <a:r>
              <a:rPr dirty="0" err="1">
                <a:ea typeface="Helvetica"/>
                <a:cs typeface="Helvetica"/>
                <a:sym typeface="Helvetica"/>
              </a:rPr>
              <a:t>полставки</a:t>
            </a:r>
            <a:r>
              <a:rPr dirty="0">
                <a:ea typeface="Helvetica"/>
                <a:cs typeface="Helvetica"/>
                <a:sym typeface="Helvetica"/>
              </a:rPr>
              <a:t> </a:t>
            </a:r>
            <a:endParaRPr dirty="0">
              <a:ea typeface="Times New Roman"/>
              <a:cs typeface="Times New Roman"/>
              <a:sym typeface="Times New Roman"/>
            </a:endParaRPr>
          </a:p>
          <a:p>
            <a:pPr marL="0" marR="321457" indent="160729" defTabSz="321457">
              <a:spcBef>
                <a:spcPts val="0"/>
              </a:spcBef>
              <a:buSzTx/>
              <a:buNone/>
              <a:defRPr sz="1800"/>
            </a:pPr>
            <a:r>
              <a:rPr lang="ru-RU" dirty="0">
                <a:ea typeface="Helvetica"/>
                <a:cs typeface="Helvetica"/>
                <a:sym typeface="Helvetica"/>
              </a:rPr>
              <a:t>П</a:t>
            </a:r>
            <a:r>
              <a:rPr dirty="0" err="1">
                <a:ea typeface="Helvetica"/>
                <a:cs typeface="Helvetica"/>
                <a:sym typeface="Helvetica"/>
              </a:rPr>
              <a:t>очасов</a:t>
            </a:r>
            <a:r>
              <a:rPr lang="ru-RU" dirty="0" err="1">
                <a:ea typeface="Helvetica"/>
                <a:cs typeface="Helvetica"/>
                <a:sym typeface="Helvetica"/>
              </a:rPr>
              <a:t>ая</a:t>
            </a:r>
            <a:r>
              <a:rPr lang="ru-RU" dirty="0">
                <a:ea typeface="Helvetica"/>
                <a:cs typeface="Helvetica"/>
                <a:sym typeface="Helvetica"/>
              </a:rPr>
              <a:t> оплата</a:t>
            </a:r>
            <a:endParaRPr dirty="0">
              <a:ea typeface="Times New Roman"/>
              <a:cs typeface="Times New Roman"/>
              <a:sym typeface="Times New Roman"/>
            </a:endParaRPr>
          </a:p>
          <a:p>
            <a:pPr marL="0" marR="321457" indent="160729" defTabSz="321457">
              <a:spcBef>
                <a:spcPts val="0"/>
              </a:spcBef>
              <a:buSzTx/>
              <a:buNone/>
              <a:defRPr sz="1800"/>
            </a:pPr>
            <a:r>
              <a:rPr dirty="0">
                <a:ea typeface="Cambria"/>
                <a:cs typeface="Cambria"/>
                <a:sym typeface="Cambria"/>
              </a:rPr>
              <a:t>  </a:t>
            </a:r>
          </a:p>
          <a:p>
            <a:pPr marL="0" marR="321457" indent="160729" defTabSz="321457">
              <a:spcBef>
                <a:spcPts val="0"/>
              </a:spcBef>
              <a:buSzTx/>
              <a:buNone/>
              <a:defRPr sz="1800"/>
            </a:pPr>
            <a:endParaRPr dirty="0"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16023D-C141-3042-8550-1D93DCFB87C1}"/>
              </a:ext>
            </a:extLst>
          </p:cNvPr>
          <p:cNvSpPr txBox="1"/>
          <p:nvPr/>
        </p:nvSpPr>
        <p:spPr>
          <a:xfrm>
            <a:off x="5950039" y="1880314"/>
            <a:ext cx="351593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Какие качества? </a:t>
            </a:r>
          </a:p>
          <a:p>
            <a:pPr marL="285750" indent="-285750">
              <a:buFontTx/>
              <a:buChar char="-"/>
            </a:pPr>
            <a:r>
              <a:rPr lang="ru-RU" dirty="0"/>
              <a:t>Общительность </a:t>
            </a:r>
          </a:p>
          <a:p>
            <a:pPr marL="285750" indent="-285750">
              <a:buFontTx/>
              <a:buChar char="-"/>
            </a:pPr>
            <a:r>
              <a:rPr lang="ru-RU" dirty="0"/>
              <a:t>Аккуратность </a:t>
            </a:r>
          </a:p>
          <a:p>
            <a:pPr marL="285750" indent="-285750">
              <a:buFontTx/>
              <a:buChar char="-"/>
            </a:pPr>
            <a:r>
              <a:rPr lang="ru-RU" dirty="0"/>
              <a:t>Ответственность </a:t>
            </a:r>
          </a:p>
          <a:p>
            <a:pPr marL="285750" indent="-285750">
              <a:buFontTx/>
              <a:buChar char="-"/>
            </a:pPr>
            <a:r>
              <a:rPr lang="ru-RU" dirty="0"/>
              <a:t>Остроумие</a:t>
            </a:r>
            <a:r>
              <a:rPr lang="ru-RU" dirty="0">
                <a:ea typeface="Helvetica"/>
                <a:cs typeface="Helvetica"/>
                <a:sym typeface="Helvetica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ru-RU" dirty="0">
                <a:ea typeface="Helvetica"/>
                <a:cs typeface="Helvetica"/>
                <a:sym typeface="Helvetica"/>
              </a:rPr>
              <a:t>Работоспособность</a:t>
            </a:r>
          </a:p>
          <a:p>
            <a:pPr marL="285750" indent="-285750">
              <a:buFontTx/>
              <a:buChar char="-"/>
            </a:pPr>
            <a:r>
              <a:rPr lang="ru-RU" dirty="0">
                <a:ea typeface="Helvetica"/>
                <a:cs typeface="Helvetica"/>
                <a:sym typeface="Helvetica"/>
              </a:rPr>
              <a:t>Трудолюбие или </a:t>
            </a:r>
            <a:r>
              <a:rPr lang="ru-RU" dirty="0" err="1">
                <a:ea typeface="Helvetica"/>
                <a:cs typeface="Helvetica"/>
                <a:sym typeface="Helvetica"/>
              </a:rPr>
              <a:t>трудоголизм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1857D0-96E1-7F49-80A8-8EA7CC594ADC}"/>
              </a:ext>
            </a:extLst>
          </p:cNvPr>
          <p:cNvSpPr txBox="1"/>
          <p:nvPr/>
        </p:nvSpPr>
        <p:spPr>
          <a:xfrm>
            <a:off x="4417455" y="4365938"/>
            <a:ext cx="6117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Если бы вы нанимали сотрудника на офисную работу, на что бы вы обращали внимание?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04209347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/>
          </p:cNvSpPr>
          <p:nvPr>
            <p:ph type="title"/>
          </p:nvPr>
        </p:nvSpPr>
        <p:spPr>
          <a:xfrm>
            <a:off x="618186" y="553641"/>
            <a:ext cx="10637949" cy="1250156"/>
          </a:xfrm>
          <a:prstGeom prst="rect">
            <a:avLst/>
          </a:prstGeom>
        </p:spPr>
        <p:txBody>
          <a:bodyPr>
            <a:normAutofit/>
          </a:bodyPr>
          <a:lstStyle>
            <a:lvl1pPr defTabSz="525779">
              <a:defRPr sz="7560">
                <a:solidFill>
                  <a:srgbClr val="404040"/>
                </a:solidFill>
                <a:latin typeface="Didot"/>
                <a:ea typeface="Didot"/>
                <a:cs typeface="Didot"/>
                <a:sym typeface="Dido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315" dirty="0" err="1">
                <a:latin typeface="+mj-lt"/>
              </a:rPr>
              <a:t>Что</a:t>
            </a:r>
            <a:r>
              <a:rPr sz="5315" dirty="0">
                <a:latin typeface="+mj-lt"/>
              </a:rPr>
              <a:t> </a:t>
            </a:r>
            <a:r>
              <a:rPr sz="5315" dirty="0" err="1">
                <a:latin typeface="+mj-lt"/>
              </a:rPr>
              <a:t>ценят</a:t>
            </a:r>
            <a:r>
              <a:rPr sz="5315" dirty="0">
                <a:latin typeface="+mj-lt"/>
              </a:rPr>
              <a:t> </a:t>
            </a:r>
            <a:r>
              <a:rPr sz="5315" dirty="0" err="1">
                <a:latin typeface="+mj-lt"/>
              </a:rPr>
              <a:t>работодатели</a:t>
            </a:r>
            <a:r>
              <a:rPr sz="5315" dirty="0">
                <a:latin typeface="+mj-lt"/>
              </a:rPr>
              <a:t>?</a:t>
            </a:r>
          </a:p>
        </p:txBody>
      </p:sp>
      <p:sp>
        <p:nvSpPr>
          <p:cNvPr id="65" name="Shape 65"/>
          <p:cNvSpPr>
            <a:spLocks noGrp="1"/>
          </p:cNvSpPr>
          <p:nvPr>
            <p:ph type="body" idx="1"/>
          </p:nvPr>
        </p:nvSpPr>
        <p:spPr>
          <a:xfrm>
            <a:off x="1051810" y="1727279"/>
            <a:ext cx="5761116" cy="4170164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>
              <a:spcBef>
                <a:spcPts val="1125"/>
              </a:spcBef>
              <a:buSzTx/>
              <a:buNone/>
              <a:defRPr sz="1800"/>
            </a:pPr>
            <a:r>
              <a:rPr sz="1687" b="1" dirty="0" err="1">
                <a:latin typeface="+mj-lt"/>
                <a:ea typeface="Times New Roman"/>
                <a:cs typeface="Times New Roman"/>
                <a:sym typeface="Times New Roman"/>
              </a:rPr>
              <a:t>Упражнение</a:t>
            </a:r>
            <a:r>
              <a:rPr sz="1687" b="1" dirty="0">
                <a:latin typeface="+mj-lt"/>
                <a:ea typeface="Times New Roman"/>
                <a:cs typeface="Times New Roman"/>
                <a:sym typeface="Times New Roman"/>
              </a:rPr>
              <a:t> 2-9</a:t>
            </a:r>
            <a:r>
              <a:rPr sz="2531" b="1" dirty="0">
                <a:latin typeface="+mj-lt"/>
                <a:ea typeface="Times New Roman"/>
                <a:cs typeface="Times New Roman"/>
                <a:sym typeface="Times New Roman"/>
              </a:rPr>
              <a:t> — </a:t>
            </a:r>
            <a:r>
              <a:rPr sz="1687" b="1" dirty="0" err="1">
                <a:latin typeface="+mj-lt"/>
                <a:ea typeface="Helvetica"/>
                <a:cs typeface="Helvetica"/>
                <a:sym typeface="Helvetica"/>
              </a:rPr>
              <a:t>Российские</a:t>
            </a:r>
            <a:r>
              <a:rPr sz="1687" b="1" dirty="0">
                <a:latin typeface="+mj-lt"/>
                <a:ea typeface="Helvetica"/>
                <a:cs typeface="Helvetica"/>
                <a:sym typeface="Helvetica"/>
              </a:rPr>
              <a:t> </a:t>
            </a:r>
            <a:r>
              <a:rPr sz="1687" b="1" dirty="0" err="1">
                <a:latin typeface="+mj-lt"/>
                <a:ea typeface="Helvetica"/>
                <a:cs typeface="Helvetica"/>
                <a:sym typeface="Helvetica"/>
              </a:rPr>
              <a:t>работодатели</a:t>
            </a:r>
            <a:r>
              <a:rPr sz="1687" b="1" dirty="0">
                <a:latin typeface="+mj-lt"/>
                <a:ea typeface="Helvetica"/>
                <a:cs typeface="Helvetica"/>
                <a:sym typeface="Helvetica"/>
              </a:rPr>
              <a:t> </a:t>
            </a:r>
            <a:r>
              <a:rPr sz="1687" b="1" dirty="0" err="1">
                <a:latin typeface="+mj-lt"/>
                <a:ea typeface="Helvetica"/>
                <a:cs typeface="Helvetica"/>
                <a:sym typeface="Helvetica"/>
              </a:rPr>
              <a:t>ценят</a:t>
            </a:r>
            <a:r>
              <a:rPr sz="1687" b="1" dirty="0">
                <a:latin typeface="+mj-lt"/>
                <a:ea typeface="Helvetica"/>
                <a:cs typeface="Helvetica"/>
                <a:sym typeface="Helvetica"/>
              </a:rPr>
              <a:t>:</a:t>
            </a:r>
            <a:endParaRPr sz="1687" b="1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723279" marR="28574" indent="-160729" defTabSz="321457">
              <a:spcBef>
                <a:spcPts val="0"/>
              </a:spcBef>
              <a:buSzTx/>
              <a:buNone/>
              <a:tabLst>
                <a:tab pos="107152" algn="l"/>
                <a:tab pos="267881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</a:tabLst>
              <a:defRPr sz="1800"/>
            </a:pPr>
            <a:r>
              <a:rPr sz="1687" dirty="0" err="1">
                <a:latin typeface="+mj-lt"/>
                <a:ea typeface="Wingdings"/>
                <a:cs typeface="Wingdings"/>
                <a:sym typeface="Wingdings"/>
              </a:rPr>
              <a:t>ο</a:t>
            </a:r>
            <a:r>
              <a:rPr sz="1687" dirty="0">
                <a:latin typeface="+mj-lt"/>
                <a:ea typeface="Wingdings"/>
                <a:cs typeface="Wingdings"/>
                <a:sym typeface="Wingdings"/>
              </a:rPr>
              <a:t>	 </a:t>
            </a:r>
            <a:r>
              <a:rPr sz="1687" dirty="0" err="1">
                <a:latin typeface="+mj-lt"/>
                <a:ea typeface="Helvetica"/>
                <a:cs typeface="Helvetica"/>
                <a:sym typeface="Helvetica"/>
              </a:rPr>
              <a:t>высшее</a:t>
            </a:r>
            <a:r>
              <a:rPr sz="1687" dirty="0">
                <a:latin typeface="+mj-lt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+mj-lt"/>
                <a:ea typeface="Helvetica"/>
                <a:cs typeface="Helvetica"/>
                <a:sym typeface="Helvetica"/>
              </a:rPr>
              <a:t>образование</a:t>
            </a:r>
            <a:r>
              <a:rPr sz="1687" dirty="0">
                <a:latin typeface="+mj-lt"/>
                <a:ea typeface="Helvetica"/>
                <a:cs typeface="Helvetica"/>
                <a:sym typeface="Helvetica"/>
              </a:rPr>
              <a:t>;</a:t>
            </a:r>
            <a:endParaRPr sz="1687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723279" marR="28574" indent="-160729" defTabSz="321457">
              <a:spcBef>
                <a:spcPts val="0"/>
              </a:spcBef>
              <a:buSzTx/>
              <a:buNone/>
              <a:tabLst>
                <a:tab pos="107152" algn="l"/>
                <a:tab pos="267881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</a:tabLst>
              <a:defRPr sz="1800"/>
            </a:pPr>
            <a:r>
              <a:rPr sz="1687" dirty="0" err="1">
                <a:latin typeface="+mj-lt"/>
                <a:ea typeface="Wingdings"/>
                <a:cs typeface="Wingdings"/>
                <a:sym typeface="Wingdings"/>
              </a:rPr>
              <a:t>ο</a:t>
            </a:r>
            <a:r>
              <a:rPr sz="1687" dirty="0">
                <a:latin typeface="+mj-lt"/>
                <a:ea typeface="Wingdings"/>
                <a:cs typeface="Wingdings"/>
                <a:sym typeface="Wingdings"/>
              </a:rPr>
              <a:t>	 </a:t>
            </a:r>
            <a:r>
              <a:rPr sz="1687" dirty="0" err="1">
                <a:latin typeface="+mj-lt"/>
                <a:ea typeface="Helvetica"/>
                <a:cs typeface="Helvetica"/>
                <a:sym typeface="Helvetica"/>
              </a:rPr>
              <a:t>опыт</a:t>
            </a:r>
            <a:r>
              <a:rPr sz="1687" dirty="0">
                <a:latin typeface="+mj-lt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+mj-lt"/>
                <a:ea typeface="Helvetica"/>
                <a:cs typeface="Helvetica"/>
                <a:sym typeface="Helvetica"/>
              </a:rPr>
              <a:t>работы</a:t>
            </a:r>
            <a:r>
              <a:rPr sz="1687" dirty="0">
                <a:latin typeface="+mj-lt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+mj-lt"/>
                <a:ea typeface="Helvetica"/>
                <a:cs typeface="Helvetica"/>
                <a:sym typeface="Helvetica"/>
              </a:rPr>
              <a:t>по</a:t>
            </a:r>
            <a:r>
              <a:rPr sz="1687" dirty="0">
                <a:latin typeface="+mj-lt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+mj-lt"/>
                <a:ea typeface="Helvetica"/>
                <a:cs typeface="Helvetica"/>
                <a:sym typeface="Helvetica"/>
              </a:rPr>
              <a:t>специальности</a:t>
            </a:r>
            <a:r>
              <a:rPr sz="1687" dirty="0">
                <a:latin typeface="+mj-lt"/>
                <a:ea typeface="Helvetica"/>
                <a:cs typeface="Helvetica"/>
                <a:sym typeface="Helvetica"/>
              </a:rPr>
              <a:t>;</a:t>
            </a:r>
            <a:endParaRPr sz="1687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723279" marR="28574" indent="-160729" defTabSz="321457">
              <a:spcBef>
                <a:spcPts val="0"/>
              </a:spcBef>
              <a:buSzTx/>
              <a:buNone/>
              <a:tabLst>
                <a:tab pos="107152" algn="l"/>
                <a:tab pos="267881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</a:tabLst>
              <a:defRPr sz="1800"/>
            </a:pPr>
            <a:r>
              <a:rPr sz="1687" dirty="0" err="1">
                <a:latin typeface="+mj-lt"/>
                <a:ea typeface="Wingdings"/>
                <a:cs typeface="Wingdings"/>
                <a:sym typeface="Wingdings"/>
              </a:rPr>
              <a:t>ο</a:t>
            </a:r>
            <a:r>
              <a:rPr sz="1687" dirty="0">
                <a:latin typeface="+mj-lt"/>
                <a:ea typeface="Wingdings"/>
                <a:cs typeface="Wingdings"/>
                <a:sym typeface="Wingdings"/>
              </a:rPr>
              <a:t>	 </a:t>
            </a:r>
            <a:r>
              <a:rPr sz="1687" dirty="0" err="1">
                <a:latin typeface="+mj-lt"/>
                <a:ea typeface="Helvetica"/>
                <a:cs typeface="Helvetica"/>
                <a:sym typeface="Helvetica"/>
              </a:rPr>
              <a:t>умение</a:t>
            </a:r>
            <a:r>
              <a:rPr sz="1687" dirty="0">
                <a:latin typeface="+mj-lt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+mj-lt"/>
                <a:ea typeface="Helvetica"/>
                <a:cs typeface="Helvetica"/>
                <a:sym typeface="Helvetica"/>
              </a:rPr>
              <a:t>работать</a:t>
            </a:r>
            <a:r>
              <a:rPr sz="1687" dirty="0">
                <a:latin typeface="+mj-lt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+mj-lt"/>
                <a:ea typeface="Helvetica"/>
                <a:cs typeface="Helvetica"/>
                <a:sym typeface="Helvetica"/>
              </a:rPr>
              <a:t>на</a:t>
            </a:r>
            <a:r>
              <a:rPr sz="1687" dirty="0">
                <a:latin typeface="+mj-lt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+mj-lt"/>
                <a:ea typeface="Helvetica"/>
                <a:cs typeface="Helvetica"/>
                <a:sym typeface="Helvetica"/>
              </a:rPr>
              <a:t>компьютере</a:t>
            </a:r>
            <a:r>
              <a:rPr sz="1687" dirty="0">
                <a:latin typeface="+mj-lt"/>
                <a:ea typeface="Helvetica"/>
                <a:cs typeface="Helvetica"/>
                <a:sym typeface="Helvetica"/>
              </a:rPr>
              <a:t>;</a:t>
            </a:r>
            <a:endParaRPr sz="1687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723279" marR="28574" indent="-160729" defTabSz="321457">
              <a:spcBef>
                <a:spcPts val="0"/>
              </a:spcBef>
              <a:buSzTx/>
              <a:buNone/>
              <a:tabLst>
                <a:tab pos="107152" algn="l"/>
                <a:tab pos="267881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</a:tabLst>
              <a:defRPr sz="1800"/>
            </a:pPr>
            <a:r>
              <a:rPr sz="1687" dirty="0" err="1">
                <a:latin typeface="+mj-lt"/>
                <a:ea typeface="Wingdings"/>
                <a:cs typeface="Wingdings"/>
                <a:sym typeface="Wingdings"/>
              </a:rPr>
              <a:t>ο</a:t>
            </a:r>
            <a:r>
              <a:rPr sz="1687" dirty="0">
                <a:latin typeface="+mj-lt"/>
                <a:ea typeface="Wingdings"/>
                <a:cs typeface="Wingdings"/>
                <a:sym typeface="Wingdings"/>
              </a:rPr>
              <a:t>	 </a:t>
            </a:r>
            <a:r>
              <a:rPr sz="1687" dirty="0" err="1">
                <a:latin typeface="+mj-lt"/>
                <a:ea typeface="Helvetica"/>
                <a:cs typeface="Helvetica"/>
                <a:sym typeface="Helvetica"/>
              </a:rPr>
              <a:t>умение</a:t>
            </a:r>
            <a:r>
              <a:rPr sz="1687" dirty="0">
                <a:latin typeface="+mj-lt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+mj-lt"/>
                <a:ea typeface="Helvetica"/>
                <a:cs typeface="Helvetica"/>
                <a:sym typeface="Helvetica"/>
              </a:rPr>
              <a:t>водить</a:t>
            </a:r>
            <a:r>
              <a:rPr sz="1687" dirty="0">
                <a:latin typeface="+mj-lt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+mj-lt"/>
                <a:ea typeface="Helvetica"/>
                <a:cs typeface="Helvetica"/>
                <a:sym typeface="Helvetica"/>
              </a:rPr>
              <a:t>машину</a:t>
            </a:r>
            <a:r>
              <a:rPr sz="1687" dirty="0">
                <a:latin typeface="+mj-lt"/>
                <a:ea typeface="Helvetica"/>
                <a:cs typeface="Helvetica"/>
                <a:sym typeface="Helvetica"/>
              </a:rPr>
              <a:t>;</a:t>
            </a:r>
            <a:endParaRPr sz="1687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723279" marR="28574" indent="-160729" defTabSz="321457">
              <a:spcBef>
                <a:spcPts val="0"/>
              </a:spcBef>
              <a:buSzTx/>
              <a:buNone/>
              <a:tabLst>
                <a:tab pos="107152" algn="l"/>
                <a:tab pos="267881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</a:tabLst>
              <a:defRPr sz="1800"/>
            </a:pPr>
            <a:r>
              <a:rPr sz="1687" dirty="0" err="1">
                <a:latin typeface="+mj-lt"/>
                <a:ea typeface="Wingdings"/>
                <a:cs typeface="Wingdings"/>
                <a:sym typeface="Wingdings"/>
              </a:rPr>
              <a:t>ο</a:t>
            </a:r>
            <a:r>
              <a:rPr sz="1687" dirty="0">
                <a:latin typeface="+mj-lt"/>
                <a:ea typeface="Wingdings"/>
                <a:cs typeface="Wingdings"/>
                <a:sym typeface="Wingdings"/>
              </a:rPr>
              <a:t>	 </a:t>
            </a:r>
            <a:r>
              <a:rPr sz="1687" dirty="0" err="1">
                <a:latin typeface="+mj-lt"/>
                <a:ea typeface="Helvetica"/>
                <a:cs typeface="Helvetica"/>
                <a:sym typeface="Helvetica"/>
              </a:rPr>
              <a:t>знание</a:t>
            </a:r>
            <a:r>
              <a:rPr sz="1687" dirty="0">
                <a:latin typeface="+mj-lt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+mj-lt"/>
                <a:ea typeface="Helvetica"/>
                <a:cs typeface="Helvetica"/>
                <a:sym typeface="Helvetica"/>
              </a:rPr>
              <a:t>иностранных</a:t>
            </a:r>
            <a:r>
              <a:rPr sz="1687" dirty="0">
                <a:latin typeface="+mj-lt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+mj-lt"/>
                <a:ea typeface="Helvetica"/>
                <a:cs typeface="Helvetica"/>
                <a:sym typeface="Helvetica"/>
              </a:rPr>
              <a:t>языков</a:t>
            </a:r>
            <a:r>
              <a:rPr sz="1687" dirty="0">
                <a:latin typeface="+mj-lt"/>
                <a:ea typeface="Helvetica"/>
                <a:cs typeface="Helvetica"/>
                <a:sym typeface="Helvetica"/>
              </a:rPr>
              <a:t>;</a:t>
            </a:r>
            <a:endParaRPr sz="1687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723279" marR="28574" indent="-160729" defTabSz="321457">
              <a:spcBef>
                <a:spcPts val="0"/>
              </a:spcBef>
              <a:buSzTx/>
              <a:buNone/>
              <a:tabLst>
                <a:tab pos="107152" algn="l"/>
                <a:tab pos="267881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</a:tabLst>
              <a:defRPr sz="1800"/>
            </a:pPr>
            <a:r>
              <a:rPr sz="1687" dirty="0" err="1">
                <a:latin typeface="+mj-lt"/>
                <a:ea typeface="Wingdings"/>
                <a:cs typeface="Wingdings"/>
                <a:sym typeface="Wingdings"/>
              </a:rPr>
              <a:t>ο</a:t>
            </a:r>
            <a:r>
              <a:rPr sz="1687" dirty="0">
                <a:latin typeface="+mj-lt"/>
                <a:ea typeface="Wingdings"/>
                <a:cs typeface="Wingdings"/>
                <a:sym typeface="Wingdings"/>
              </a:rPr>
              <a:t>  </a:t>
            </a:r>
            <a:r>
              <a:rPr sz="1687" dirty="0" err="1">
                <a:latin typeface="+mj-lt"/>
                <a:ea typeface="Helvetica"/>
                <a:cs typeface="Helvetica"/>
                <a:sym typeface="Helvetica"/>
              </a:rPr>
              <a:t>личные</a:t>
            </a:r>
            <a:r>
              <a:rPr sz="1687" dirty="0">
                <a:latin typeface="+mj-lt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+mj-lt"/>
                <a:ea typeface="Helvetica"/>
                <a:cs typeface="Helvetica"/>
                <a:sym typeface="Helvetica"/>
              </a:rPr>
              <a:t>качества</a:t>
            </a:r>
            <a:r>
              <a:rPr sz="1687" dirty="0">
                <a:latin typeface="+mj-lt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+mj-lt"/>
                <a:ea typeface="Helvetica"/>
                <a:cs typeface="Helvetica"/>
                <a:sym typeface="Helvetica"/>
              </a:rPr>
              <a:t>кандидата</a:t>
            </a:r>
            <a:r>
              <a:rPr sz="1687" dirty="0">
                <a:latin typeface="+mj-lt"/>
                <a:ea typeface="Helvetica"/>
                <a:cs typeface="Helvetica"/>
                <a:sym typeface="Helvetica"/>
              </a:rPr>
              <a:t> (</a:t>
            </a:r>
            <a:r>
              <a:rPr sz="1687" dirty="0" err="1">
                <a:latin typeface="+mj-lt"/>
                <a:ea typeface="Helvetica"/>
                <a:cs typeface="Helvetica"/>
                <a:sym typeface="Helvetica"/>
              </a:rPr>
              <a:t>какой</a:t>
            </a:r>
            <a:r>
              <a:rPr sz="1687" dirty="0">
                <a:latin typeface="+mj-lt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+mj-lt"/>
                <a:ea typeface="Helvetica"/>
                <a:cs typeface="Helvetica"/>
                <a:sym typeface="Helvetica"/>
              </a:rPr>
              <a:t>он</a:t>
            </a:r>
            <a:r>
              <a:rPr sz="1687" dirty="0">
                <a:latin typeface="+mj-lt"/>
                <a:ea typeface="Helvetica"/>
                <a:cs typeface="Helvetica"/>
                <a:sym typeface="Helvetica"/>
              </a:rPr>
              <a:t>/</a:t>
            </a:r>
            <a:r>
              <a:rPr sz="1687" dirty="0" err="1">
                <a:latin typeface="+mj-lt"/>
                <a:ea typeface="Helvetica"/>
                <a:cs typeface="Helvetica"/>
                <a:sym typeface="Helvetica"/>
              </a:rPr>
              <a:t>она</a:t>
            </a:r>
            <a:r>
              <a:rPr sz="1687" dirty="0">
                <a:latin typeface="+mj-lt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+mj-lt"/>
                <a:ea typeface="Helvetica"/>
                <a:cs typeface="Helvetica"/>
                <a:sym typeface="Helvetica"/>
              </a:rPr>
              <a:t>человек</a:t>
            </a:r>
            <a:r>
              <a:rPr sz="1687" dirty="0">
                <a:latin typeface="+mj-lt"/>
                <a:ea typeface="Helvetica"/>
                <a:cs typeface="Helvetica"/>
                <a:sym typeface="Helvetica"/>
              </a:rPr>
              <a:t>);</a:t>
            </a:r>
            <a:endParaRPr sz="1687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723279" marR="28574" indent="-160729" defTabSz="321457">
              <a:spcBef>
                <a:spcPts val="0"/>
              </a:spcBef>
              <a:buSzTx/>
              <a:buNone/>
              <a:tabLst>
                <a:tab pos="107152" algn="l"/>
                <a:tab pos="267881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</a:tabLst>
              <a:defRPr sz="1800"/>
            </a:pPr>
            <a:r>
              <a:rPr sz="1687" dirty="0" err="1">
                <a:latin typeface="+mj-lt"/>
                <a:ea typeface="Wingdings"/>
                <a:cs typeface="Wingdings"/>
                <a:sym typeface="Wingdings"/>
              </a:rPr>
              <a:t>ο</a:t>
            </a:r>
            <a:r>
              <a:rPr sz="1687" dirty="0">
                <a:latin typeface="+mj-lt"/>
                <a:ea typeface="Wingdings"/>
                <a:cs typeface="Wingdings"/>
                <a:sym typeface="Wingdings"/>
              </a:rPr>
              <a:t>	 </a:t>
            </a:r>
            <a:r>
              <a:rPr sz="1687" dirty="0" err="1">
                <a:latin typeface="+mj-lt"/>
                <a:ea typeface="Helvetica"/>
                <a:cs typeface="Helvetica"/>
                <a:sym typeface="Helvetica"/>
              </a:rPr>
              <a:t>внешний</a:t>
            </a:r>
            <a:r>
              <a:rPr sz="1687" dirty="0">
                <a:latin typeface="+mj-lt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+mj-lt"/>
                <a:ea typeface="Helvetica"/>
                <a:cs typeface="Helvetica"/>
                <a:sym typeface="Helvetica"/>
              </a:rPr>
              <a:t>вид</a:t>
            </a:r>
            <a:r>
              <a:rPr sz="1687" dirty="0">
                <a:latin typeface="+mj-lt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+mj-lt"/>
                <a:ea typeface="Helvetica"/>
                <a:cs typeface="Helvetica"/>
                <a:sym typeface="Helvetica"/>
              </a:rPr>
              <a:t>кандидата</a:t>
            </a:r>
            <a:r>
              <a:rPr sz="1687" dirty="0">
                <a:latin typeface="+mj-lt"/>
                <a:ea typeface="Helvetica"/>
                <a:cs typeface="Helvetica"/>
                <a:sym typeface="Helvetica"/>
              </a:rPr>
              <a:t> (</a:t>
            </a:r>
            <a:r>
              <a:rPr sz="1687" dirty="0" err="1">
                <a:latin typeface="+mj-lt"/>
                <a:ea typeface="Helvetica"/>
                <a:cs typeface="Helvetica"/>
                <a:sym typeface="Helvetica"/>
              </a:rPr>
              <a:t>как</a:t>
            </a:r>
            <a:r>
              <a:rPr sz="1687" dirty="0">
                <a:latin typeface="+mj-lt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+mj-lt"/>
                <a:ea typeface="Helvetica"/>
                <a:cs typeface="Helvetica"/>
                <a:sym typeface="Helvetica"/>
              </a:rPr>
              <a:t>он</a:t>
            </a:r>
            <a:r>
              <a:rPr sz="1687" dirty="0">
                <a:latin typeface="+mj-lt"/>
                <a:ea typeface="Helvetica"/>
                <a:cs typeface="Helvetica"/>
                <a:sym typeface="Helvetica"/>
              </a:rPr>
              <a:t>/</a:t>
            </a:r>
            <a:r>
              <a:rPr sz="1687" dirty="0" err="1">
                <a:latin typeface="+mj-lt"/>
                <a:ea typeface="Helvetica"/>
                <a:cs typeface="Helvetica"/>
                <a:sym typeface="Helvetica"/>
              </a:rPr>
              <a:t>она</a:t>
            </a:r>
            <a:r>
              <a:rPr sz="1687" dirty="0">
                <a:latin typeface="+mj-lt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+mj-lt"/>
                <a:ea typeface="Helvetica"/>
                <a:cs typeface="Helvetica"/>
                <a:sym typeface="Helvetica"/>
              </a:rPr>
              <a:t>выглядит</a:t>
            </a:r>
            <a:r>
              <a:rPr sz="1687" dirty="0">
                <a:latin typeface="+mj-lt"/>
                <a:ea typeface="Helvetica"/>
                <a:cs typeface="Helvetica"/>
                <a:sym typeface="Helvetica"/>
              </a:rPr>
              <a:t>);</a:t>
            </a:r>
            <a:endParaRPr sz="1687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723279" marR="28574" indent="-160729" defTabSz="321457">
              <a:spcBef>
                <a:spcPts val="0"/>
              </a:spcBef>
              <a:buSzTx/>
              <a:buNone/>
              <a:tabLst>
                <a:tab pos="107152" algn="l"/>
                <a:tab pos="267881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</a:tabLst>
              <a:defRPr sz="1800"/>
            </a:pPr>
            <a:r>
              <a:rPr sz="1687" dirty="0" err="1">
                <a:latin typeface="+mj-lt"/>
                <a:ea typeface="Wingdings"/>
                <a:cs typeface="Wingdings"/>
                <a:sym typeface="Wingdings"/>
              </a:rPr>
              <a:t>ο</a:t>
            </a:r>
            <a:r>
              <a:rPr sz="1687" dirty="0">
                <a:latin typeface="+mj-lt"/>
                <a:ea typeface="Wingdings"/>
                <a:cs typeface="Wingdings"/>
                <a:sym typeface="Wingdings"/>
              </a:rPr>
              <a:t>	 </a:t>
            </a:r>
            <a:r>
              <a:rPr sz="1687" dirty="0" err="1">
                <a:latin typeface="+mj-lt"/>
                <a:ea typeface="Helvetica"/>
                <a:cs typeface="Helvetica"/>
                <a:sym typeface="Helvetica"/>
              </a:rPr>
              <a:t>другое</a:t>
            </a:r>
            <a:r>
              <a:rPr sz="1687" dirty="0">
                <a:latin typeface="+mj-lt"/>
                <a:ea typeface="Helvetica"/>
                <a:cs typeface="Helvetica"/>
                <a:sym typeface="Helvetica"/>
              </a:rPr>
              <a:t> (</a:t>
            </a:r>
            <a:r>
              <a:rPr sz="1687" dirty="0" err="1">
                <a:latin typeface="+mj-lt"/>
                <a:ea typeface="Helvetica"/>
                <a:cs typeface="Helvetica"/>
                <a:sym typeface="Helvetica"/>
              </a:rPr>
              <a:t>что</a:t>
            </a:r>
            <a:r>
              <a:rPr sz="1687" dirty="0">
                <a:latin typeface="+mj-lt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+mj-lt"/>
                <a:ea typeface="Helvetica"/>
                <a:cs typeface="Helvetica"/>
                <a:sym typeface="Helvetica"/>
              </a:rPr>
              <a:t>именно</a:t>
            </a:r>
            <a:r>
              <a:rPr sz="1687" dirty="0">
                <a:latin typeface="+mj-lt"/>
                <a:ea typeface="Helvetica"/>
                <a:cs typeface="Helvetica"/>
                <a:sym typeface="Helvetica"/>
              </a:rPr>
              <a:t>) ______________________.</a:t>
            </a:r>
            <a:endParaRPr sz="1687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indent="0">
              <a:spcBef>
                <a:spcPts val="1125"/>
              </a:spcBef>
              <a:buSzTx/>
              <a:buNone/>
              <a:defRPr sz="1800"/>
            </a:pPr>
            <a:endParaRPr sz="2531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indent="0">
              <a:spcBef>
                <a:spcPts val="1125"/>
              </a:spcBef>
              <a:buSzTx/>
              <a:buNone/>
              <a:defRPr sz="1800"/>
            </a:pPr>
            <a:r>
              <a:rPr sz="1687" b="1" dirty="0" err="1">
                <a:latin typeface="+mj-lt"/>
                <a:ea typeface="Times New Roman"/>
                <a:cs typeface="Times New Roman"/>
                <a:sym typeface="Times New Roman"/>
              </a:rPr>
              <a:t>Упражнение</a:t>
            </a:r>
            <a:r>
              <a:rPr sz="1687" b="1" dirty="0">
                <a:latin typeface="+mj-lt"/>
                <a:ea typeface="Times New Roman"/>
                <a:cs typeface="Times New Roman"/>
                <a:sym typeface="Times New Roman"/>
              </a:rPr>
              <a:t> 2-10 — </a:t>
            </a:r>
            <a:r>
              <a:rPr sz="1687" b="1" dirty="0" err="1">
                <a:latin typeface="+mj-lt"/>
                <a:ea typeface="Times New Roman"/>
                <a:cs typeface="Times New Roman"/>
                <a:sym typeface="Times New Roman"/>
              </a:rPr>
              <a:t>Личные</a:t>
            </a:r>
            <a:r>
              <a:rPr sz="1687" b="1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sz="1687" b="1" dirty="0" err="1">
                <a:latin typeface="+mj-lt"/>
                <a:ea typeface="Times New Roman"/>
                <a:cs typeface="Times New Roman"/>
                <a:sym typeface="Times New Roman"/>
              </a:rPr>
              <a:t>качества</a:t>
            </a:r>
            <a:r>
              <a:rPr sz="1687" b="1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sz="1687" b="1" dirty="0" err="1">
                <a:latin typeface="+mj-lt"/>
                <a:ea typeface="Times New Roman"/>
                <a:cs typeface="Times New Roman"/>
                <a:sym typeface="Times New Roman"/>
              </a:rPr>
              <a:t>кандидата</a:t>
            </a:r>
            <a:endParaRPr sz="1687" b="1" dirty="0"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C8E838-43E0-F44D-976B-766F977211CF}"/>
              </a:ext>
            </a:extLst>
          </p:cNvPr>
          <p:cNvSpPr txBox="1"/>
          <p:nvPr/>
        </p:nvSpPr>
        <p:spPr>
          <a:xfrm>
            <a:off x="7289442" y="2112135"/>
            <a:ext cx="39666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Вам подходит свободный график работы или работа с девяти до пяти? </a:t>
            </a:r>
          </a:p>
          <a:p>
            <a:endParaRPr lang="ru-RU" dirty="0"/>
          </a:p>
          <a:p>
            <a:r>
              <a:rPr lang="ru-RU" dirty="0"/>
              <a:t>Какая разница между испытательным сроком и стажировкой?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13994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/>
          </p:cNvSpPr>
          <p:nvPr>
            <p:ph type="title"/>
          </p:nvPr>
        </p:nvSpPr>
        <p:spPr>
          <a:xfrm>
            <a:off x="953037" y="553641"/>
            <a:ext cx="10573555" cy="12501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8400">
                <a:solidFill>
                  <a:srgbClr val="404040"/>
                </a:solidFill>
                <a:latin typeface="Didot"/>
                <a:ea typeface="Didot"/>
                <a:cs typeface="Didot"/>
                <a:sym typeface="Dido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5906" dirty="0">
                <a:latin typeface="+mn-lt"/>
              </a:rPr>
              <a:t>2-11, 2-13 поиск работы.</a:t>
            </a:r>
            <a:endParaRPr sz="5906" dirty="0">
              <a:latin typeface="+mn-lt"/>
            </a:endParaRPr>
          </a:p>
        </p:txBody>
      </p:sp>
      <p:sp>
        <p:nvSpPr>
          <p:cNvPr id="68" name="Shape 68"/>
          <p:cNvSpPr>
            <a:spLocks noGrp="1"/>
          </p:cNvSpPr>
          <p:nvPr>
            <p:ph type="body" idx="1"/>
          </p:nvPr>
        </p:nvSpPr>
        <p:spPr>
          <a:xfrm>
            <a:off x="953037" y="1875234"/>
            <a:ext cx="10225825" cy="4170164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694105" indent="-470870">
              <a:spcBef>
                <a:spcPts val="1125"/>
              </a:spcBef>
              <a:buSzPct val="25000"/>
              <a:buBlip>
                <a:blip r:embed="rId2"/>
              </a:buBlip>
              <a:defRPr sz="1800"/>
            </a:pPr>
            <a:r>
              <a:rPr sz="2953" dirty="0">
                <a:ea typeface="Didot"/>
                <a:cs typeface="Didot"/>
                <a:sym typeface="Didot"/>
              </a:rPr>
              <a:t>2-11 - </a:t>
            </a:r>
            <a:r>
              <a:rPr sz="2953" dirty="0" err="1">
                <a:ea typeface="Didot"/>
                <a:cs typeface="Didot"/>
                <a:sym typeface="Didot"/>
              </a:rPr>
              <a:t>Объявления</a:t>
            </a:r>
            <a:r>
              <a:rPr sz="2953" dirty="0">
                <a:ea typeface="Didot"/>
                <a:cs typeface="Didot"/>
                <a:sym typeface="Didot"/>
              </a:rPr>
              <a:t> </a:t>
            </a:r>
            <a:r>
              <a:rPr sz="2953" dirty="0" err="1">
                <a:ea typeface="Didot"/>
                <a:cs typeface="Didot"/>
                <a:sym typeface="Didot"/>
              </a:rPr>
              <a:t>о</a:t>
            </a:r>
            <a:r>
              <a:rPr sz="2953" dirty="0">
                <a:ea typeface="Didot"/>
                <a:cs typeface="Didot"/>
                <a:sym typeface="Didot"/>
              </a:rPr>
              <a:t> </a:t>
            </a:r>
            <a:r>
              <a:rPr sz="2953" dirty="0" err="1">
                <a:ea typeface="Didot"/>
                <a:cs typeface="Didot"/>
                <a:sym typeface="Didot"/>
              </a:rPr>
              <a:t>работе</a:t>
            </a:r>
            <a:endParaRPr sz="2953" dirty="0">
              <a:ea typeface="Didot"/>
              <a:cs typeface="Didot"/>
              <a:sym typeface="Didot"/>
            </a:endParaRPr>
          </a:p>
          <a:p>
            <a:pPr marL="1810276" lvl="5" indent="-470870">
              <a:spcBef>
                <a:spcPts val="1125"/>
              </a:spcBef>
              <a:buSzPct val="25000"/>
              <a:buBlip>
                <a:blip r:embed="rId2"/>
              </a:buBlip>
              <a:defRPr sz="1800"/>
            </a:pPr>
            <a:r>
              <a:rPr sz="2953" dirty="0" err="1">
                <a:ea typeface="Didot"/>
                <a:cs typeface="Didot"/>
                <a:sym typeface="Didot"/>
              </a:rPr>
              <a:t>Какая</a:t>
            </a:r>
            <a:r>
              <a:rPr sz="2953" dirty="0">
                <a:ea typeface="Didot"/>
                <a:cs typeface="Didot"/>
                <a:sym typeface="Didot"/>
              </a:rPr>
              <a:t> </a:t>
            </a:r>
            <a:r>
              <a:rPr sz="2953" dirty="0" err="1">
                <a:ea typeface="Didot"/>
                <a:cs typeface="Didot"/>
                <a:sym typeface="Didot"/>
              </a:rPr>
              <a:t>информация</a:t>
            </a:r>
            <a:r>
              <a:rPr sz="2953" dirty="0">
                <a:ea typeface="Didot"/>
                <a:cs typeface="Didot"/>
                <a:sym typeface="Didot"/>
              </a:rPr>
              <a:t> </a:t>
            </a:r>
            <a:r>
              <a:rPr sz="2953" dirty="0" err="1">
                <a:ea typeface="Didot"/>
                <a:cs typeface="Didot"/>
                <a:sym typeface="Didot"/>
              </a:rPr>
              <a:t>дана</a:t>
            </a:r>
            <a:r>
              <a:rPr sz="2953" dirty="0">
                <a:ea typeface="Didot"/>
                <a:cs typeface="Didot"/>
                <a:sym typeface="Didot"/>
              </a:rPr>
              <a:t> </a:t>
            </a:r>
            <a:r>
              <a:rPr sz="2953" dirty="0" err="1">
                <a:ea typeface="Didot"/>
                <a:cs typeface="Didot"/>
                <a:sym typeface="Didot"/>
              </a:rPr>
              <a:t>в</a:t>
            </a:r>
            <a:r>
              <a:rPr sz="2953" dirty="0">
                <a:ea typeface="Didot"/>
                <a:cs typeface="Didot"/>
                <a:sym typeface="Didot"/>
              </a:rPr>
              <a:t> </a:t>
            </a:r>
            <a:r>
              <a:rPr sz="2953" dirty="0" err="1">
                <a:ea typeface="Didot"/>
                <a:cs typeface="Didot"/>
                <a:sym typeface="Didot"/>
              </a:rPr>
              <a:t>объявлениях</a:t>
            </a:r>
            <a:r>
              <a:rPr sz="2953" dirty="0">
                <a:ea typeface="Didot"/>
                <a:cs typeface="Didot"/>
                <a:sym typeface="Didot"/>
              </a:rPr>
              <a:t> </a:t>
            </a:r>
            <a:r>
              <a:rPr sz="2953" dirty="0" err="1">
                <a:ea typeface="Didot"/>
                <a:cs typeface="Didot"/>
                <a:sym typeface="Didot"/>
              </a:rPr>
              <a:t>о</a:t>
            </a:r>
            <a:r>
              <a:rPr sz="2953" dirty="0">
                <a:ea typeface="Didot"/>
                <a:cs typeface="Didot"/>
                <a:sym typeface="Didot"/>
              </a:rPr>
              <a:t> </a:t>
            </a:r>
            <a:r>
              <a:rPr sz="2953" dirty="0" err="1">
                <a:ea typeface="Didot"/>
                <a:cs typeface="Didot"/>
                <a:sym typeface="Didot"/>
              </a:rPr>
              <a:t>работе</a:t>
            </a:r>
            <a:r>
              <a:rPr sz="2953" dirty="0">
                <a:ea typeface="Didot"/>
                <a:cs typeface="Didot"/>
                <a:sym typeface="Didot"/>
              </a:rPr>
              <a:t>?</a:t>
            </a:r>
            <a:endParaRPr lang="ru-RU" sz="2953" dirty="0">
              <a:ea typeface="Didot"/>
              <a:cs typeface="Didot"/>
              <a:sym typeface="Didot"/>
            </a:endParaRPr>
          </a:p>
          <a:p>
            <a:pPr marL="1810276" lvl="5" indent="-470870">
              <a:spcBef>
                <a:spcPts val="1125"/>
              </a:spcBef>
              <a:buSzPct val="25000"/>
              <a:buBlip>
                <a:blip r:embed="rId2"/>
              </a:buBlip>
              <a:defRPr sz="1800"/>
            </a:pPr>
            <a:r>
              <a:rPr lang="ru-RU" sz="2953" dirty="0">
                <a:ea typeface="Didot"/>
                <a:cs typeface="Didot"/>
                <a:sym typeface="Didot"/>
              </a:rPr>
              <a:t>Что-то здесь вам кажется странным? </a:t>
            </a:r>
            <a:endParaRPr sz="2953" dirty="0">
              <a:ea typeface="Didot"/>
              <a:cs typeface="Didot"/>
              <a:sym typeface="Didot"/>
            </a:endParaRPr>
          </a:p>
          <a:p>
            <a:pPr marL="694105" indent="-470870">
              <a:spcBef>
                <a:spcPts val="1125"/>
              </a:spcBef>
              <a:buSzPct val="25000"/>
              <a:buBlip>
                <a:blip r:embed="rId2"/>
              </a:buBlip>
              <a:defRPr sz="1800"/>
            </a:pPr>
            <a:r>
              <a:rPr sz="2953" dirty="0">
                <a:ea typeface="Didot"/>
                <a:cs typeface="Didot"/>
                <a:sym typeface="Didot"/>
              </a:rPr>
              <a:t>2-13 - </a:t>
            </a:r>
            <a:r>
              <a:rPr sz="2953" dirty="0" err="1">
                <a:ea typeface="Didot"/>
                <a:cs typeface="Didot"/>
                <a:sym typeface="Didot"/>
              </a:rPr>
              <a:t>Резюме</a:t>
            </a:r>
            <a:r>
              <a:rPr sz="2953" dirty="0">
                <a:ea typeface="Didot"/>
                <a:cs typeface="Didot"/>
                <a:sym typeface="Didot"/>
              </a:rPr>
              <a:t>. </a:t>
            </a:r>
            <a:r>
              <a:rPr sz="2953" dirty="0" err="1">
                <a:ea typeface="Didot"/>
                <a:cs typeface="Didot"/>
                <a:sym typeface="Didot"/>
              </a:rPr>
              <a:t>Прочитайте</a:t>
            </a:r>
            <a:r>
              <a:rPr sz="2953" dirty="0">
                <a:ea typeface="Didot"/>
                <a:cs typeface="Didot"/>
                <a:sym typeface="Didot"/>
              </a:rPr>
              <a:t>. </a:t>
            </a:r>
            <a:endParaRPr lang="ru-RU" sz="2953" dirty="0">
              <a:ea typeface="Didot"/>
              <a:cs typeface="Didot"/>
              <a:sym typeface="Didot"/>
            </a:endParaRPr>
          </a:p>
          <a:p>
            <a:pPr marL="223235" indent="0">
              <a:spcBef>
                <a:spcPts val="1125"/>
              </a:spcBef>
              <a:buSzPct val="25000"/>
              <a:buNone/>
              <a:defRPr sz="1800"/>
            </a:pPr>
            <a:r>
              <a:rPr sz="2953" dirty="0" err="1">
                <a:ea typeface="Didot"/>
                <a:cs typeface="Didot"/>
                <a:sym typeface="Didot"/>
              </a:rPr>
              <a:t>Чем</a:t>
            </a:r>
            <a:r>
              <a:rPr sz="2953" dirty="0">
                <a:ea typeface="Didot"/>
                <a:cs typeface="Didot"/>
                <a:sym typeface="Didot"/>
              </a:rPr>
              <a:t> </a:t>
            </a:r>
            <a:r>
              <a:rPr sz="2953" dirty="0" err="1">
                <a:ea typeface="Didot"/>
                <a:cs typeface="Didot"/>
                <a:sym typeface="Didot"/>
              </a:rPr>
              <a:t>отличается</a:t>
            </a:r>
            <a:r>
              <a:rPr sz="2953" dirty="0">
                <a:ea typeface="Didot"/>
                <a:cs typeface="Didot"/>
                <a:sym typeface="Didot"/>
              </a:rPr>
              <a:t> </a:t>
            </a:r>
            <a:r>
              <a:rPr sz="2953" dirty="0" err="1">
                <a:ea typeface="Didot"/>
                <a:cs typeface="Didot"/>
                <a:sym typeface="Didot"/>
              </a:rPr>
              <a:t>это</a:t>
            </a:r>
            <a:r>
              <a:rPr sz="2953" dirty="0">
                <a:ea typeface="Didot"/>
                <a:cs typeface="Didot"/>
                <a:sym typeface="Didot"/>
              </a:rPr>
              <a:t> </a:t>
            </a:r>
            <a:r>
              <a:rPr sz="2953" dirty="0" err="1">
                <a:ea typeface="Didot"/>
                <a:cs typeface="Didot"/>
                <a:sym typeface="Didot"/>
              </a:rPr>
              <a:t>резюме</a:t>
            </a:r>
            <a:r>
              <a:rPr sz="2953" dirty="0">
                <a:ea typeface="Didot"/>
                <a:cs typeface="Didot"/>
                <a:sym typeface="Didot"/>
              </a:rPr>
              <a:t> </a:t>
            </a:r>
            <a:r>
              <a:rPr sz="2953" dirty="0" err="1">
                <a:ea typeface="Didot"/>
                <a:cs typeface="Didot"/>
                <a:sym typeface="Didot"/>
              </a:rPr>
              <a:t>от</a:t>
            </a:r>
            <a:r>
              <a:rPr sz="2953" dirty="0">
                <a:ea typeface="Didot"/>
                <a:cs typeface="Didot"/>
                <a:sym typeface="Didot"/>
              </a:rPr>
              <a:t> </a:t>
            </a:r>
            <a:r>
              <a:rPr sz="2953" dirty="0" err="1">
                <a:ea typeface="Didot"/>
                <a:cs typeface="Didot"/>
                <a:sym typeface="Didot"/>
              </a:rPr>
              <a:t>американского</a:t>
            </a:r>
            <a:r>
              <a:rPr sz="2953" dirty="0">
                <a:ea typeface="Didot"/>
                <a:cs typeface="Didot"/>
                <a:sym typeface="Didot"/>
              </a:rPr>
              <a:t>?</a:t>
            </a:r>
            <a:r>
              <a:rPr lang="ru-RU" sz="2953" dirty="0">
                <a:ea typeface="Didot"/>
                <a:cs typeface="Didot"/>
                <a:sym typeface="Didot"/>
              </a:rPr>
              <a:t> </a:t>
            </a:r>
          </a:p>
          <a:p>
            <a:pPr marL="223235" indent="0">
              <a:spcBef>
                <a:spcPts val="1125"/>
              </a:spcBef>
              <a:buSzPct val="25000"/>
              <a:buNone/>
              <a:defRPr sz="1800"/>
            </a:pPr>
            <a:r>
              <a:rPr lang="ru-RU" sz="2953" dirty="0">
                <a:ea typeface="Didot"/>
                <a:cs typeface="Didot"/>
                <a:sym typeface="Didot"/>
              </a:rPr>
              <a:t>Что вам кажется странным?</a:t>
            </a:r>
          </a:p>
          <a:p>
            <a:pPr marL="223235" indent="0">
              <a:spcBef>
                <a:spcPts val="1125"/>
              </a:spcBef>
              <a:buSzPct val="25000"/>
              <a:buNone/>
              <a:defRPr sz="1800"/>
            </a:pPr>
            <a:r>
              <a:rPr lang="ru-RU" sz="2953" dirty="0">
                <a:ea typeface="Didot"/>
                <a:cs typeface="Didot"/>
                <a:sym typeface="Didot"/>
              </a:rPr>
              <a:t>Вы бы приняли эту девушку на работу? </a:t>
            </a:r>
          </a:p>
          <a:p>
            <a:pPr marL="223235" indent="0">
              <a:spcBef>
                <a:spcPts val="1125"/>
              </a:spcBef>
              <a:buSzPct val="25000"/>
              <a:buNone/>
              <a:defRPr sz="1800"/>
            </a:pPr>
            <a:r>
              <a:rPr lang="ru-RU" sz="2953" dirty="0">
                <a:ea typeface="Didot"/>
                <a:cs typeface="Didot"/>
                <a:sym typeface="Didot"/>
              </a:rPr>
              <a:t>Если бы вы проводили собеседование, какие вопросы вы бы задавали Ирине? </a:t>
            </a:r>
            <a:endParaRPr sz="2953" dirty="0">
              <a:ea typeface="Didot"/>
              <a:cs typeface="Didot"/>
              <a:sym typeface="Didot"/>
            </a:endParaRPr>
          </a:p>
        </p:txBody>
      </p:sp>
    </p:spTree>
    <p:extLst>
      <p:ext uri="{BB962C8B-B14F-4D97-AF65-F5344CB8AC3E}">
        <p14:creationId xmlns:p14="http://schemas.microsoft.com/office/powerpoint/2010/main" val="264066904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/>
          </p:cNvSpPr>
          <p:nvPr>
            <p:ph type="title"/>
          </p:nvPr>
        </p:nvSpPr>
        <p:spPr>
          <a:xfrm>
            <a:off x="631065" y="553641"/>
            <a:ext cx="10882648" cy="1250156"/>
          </a:xfrm>
          <a:prstGeom prst="rect">
            <a:avLst/>
          </a:prstGeom>
        </p:spPr>
        <p:txBody>
          <a:bodyPr/>
          <a:lstStyle>
            <a:lvl1pPr defTabSz="397256">
              <a:defRPr sz="5712">
                <a:solidFill>
                  <a:srgbClr val="404040"/>
                </a:solidFill>
                <a:latin typeface="Didot"/>
                <a:ea typeface="Didot"/>
                <a:cs typeface="Didot"/>
                <a:sym typeface="Dido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16" dirty="0">
                <a:latin typeface="+mj-lt"/>
              </a:rPr>
              <a:t>2-15. </a:t>
            </a:r>
            <a:r>
              <a:rPr sz="4016" dirty="0" err="1">
                <a:latin typeface="+mj-lt"/>
              </a:rPr>
              <a:t>Ищу</a:t>
            </a:r>
            <a:r>
              <a:rPr sz="4016" dirty="0">
                <a:latin typeface="+mj-lt"/>
              </a:rPr>
              <a:t> </a:t>
            </a:r>
            <a:r>
              <a:rPr sz="4016" dirty="0" err="1">
                <a:latin typeface="+mj-lt"/>
              </a:rPr>
              <a:t>работу</a:t>
            </a:r>
            <a:r>
              <a:rPr sz="4016" dirty="0">
                <a:latin typeface="+mj-lt"/>
              </a:rPr>
              <a:t>: </a:t>
            </a:r>
            <a:r>
              <a:rPr sz="4016" dirty="0" err="1">
                <a:latin typeface="+mj-lt"/>
              </a:rPr>
              <a:t>собеседование</a:t>
            </a:r>
            <a:r>
              <a:rPr lang="ru-RU" sz="4016" dirty="0">
                <a:latin typeface="+mj-lt"/>
              </a:rPr>
              <a:t>.</a:t>
            </a:r>
            <a:endParaRPr sz="4016" dirty="0">
              <a:latin typeface="+mj-lt"/>
            </a:endParaRPr>
          </a:p>
        </p:txBody>
      </p:sp>
      <p:sp>
        <p:nvSpPr>
          <p:cNvPr id="72" name="Shape 72"/>
          <p:cNvSpPr/>
          <p:nvPr/>
        </p:nvSpPr>
        <p:spPr>
          <a:xfrm>
            <a:off x="1617668" y="1803797"/>
            <a:ext cx="2786907" cy="3721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 algn="l">
              <a:defRPr sz="1800"/>
            </a:pPr>
            <a:r>
              <a:rPr sz="773" dirty="0">
                <a:latin typeface="+mj-lt"/>
                <a:ea typeface="Helvetica"/>
                <a:cs typeface="Helvetica"/>
                <a:sym typeface="Helvetica"/>
              </a:rPr>
              <a:t>                    </a:t>
            </a:r>
            <a:r>
              <a:rPr sz="2000" dirty="0" err="1">
                <a:latin typeface="+mj-lt"/>
                <a:ea typeface="Helvetica"/>
                <a:cs typeface="Helvetica"/>
                <a:sym typeface="Helvetica"/>
              </a:rPr>
              <a:t>вести</a:t>
            </a:r>
            <a:r>
              <a:rPr sz="2000" dirty="0">
                <a:latin typeface="+mj-lt"/>
                <a:ea typeface="Cambria"/>
                <a:cs typeface="Cambria"/>
                <a:sym typeface="Cambria"/>
              </a:rPr>
              <a:t> </a:t>
            </a:r>
            <a:r>
              <a:rPr sz="2000" dirty="0" err="1">
                <a:latin typeface="+mj-lt"/>
                <a:ea typeface="Helvetica"/>
                <a:cs typeface="Helvetica"/>
                <a:sym typeface="Helvetica"/>
              </a:rPr>
              <a:t>себя</a:t>
            </a:r>
            <a:r>
              <a:rPr sz="2000" dirty="0">
                <a:latin typeface="+mj-lt"/>
                <a:ea typeface="Cambria"/>
                <a:cs typeface="Cambria"/>
                <a:sym typeface="Cambria"/>
              </a:rPr>
              <a:t> – to behave</a:t>
            </a:r>
          </a:p>
          <a:p>
            <a:pPr marL="401822" marR="321457" indent="160729" defTabSz="321457">
              <a:defRPr sz="1800"/>
            </a:pPr>
            <a:r>
              <a:rPr sz="2000" dirty="0" err="1">
                <a:latin typeface="+mj-lt"/>
                <a:ea typeface="Helvetica"/>
                <a:cs typeface="Helvetica"/>
                <a:sym typeface="Helvetica"/>
              </a:rPr>
              <a:t>достоинство</a:t>
            </a:r>
            <a:r>
              <a:rPr sz="2000" dirty="0">
                <a:latin typeface="+mj-lt"/>
                <a:ea typeface="Cambria"/>
                <a:cs typeface="Cambria"/>
                <a:sym typeface="Cambria"/>
              </a:rPr>
              <a:t> – strong point</a:t>
            </a:r>
          </a:p>
          <a:p>
            <a:pPr marL="401822" marR="321457" indent="160729" defTabSz="321457">
              <a:defRPr sz="1800"/>
            </a:pPr>
            <a:r>
              <a:rPr sz="2000" dirty="0" err="1">
                <a:latin typeface="+mj-lt"/>
                <a:ea typeface="Helvetica"/>
                <a:cs typeface="Helvetica"/>
                <a:sym typeface="Helvetica"/>
              </a:rPr>
              <a:t>недостаток</a:t>
            </a:r>
            <a:r>
              <a:rPr sz="2000" dirty="0">
                <a:latin typeface="+mj-lt"/>
                <a:ea typeface="Cambria"/>
                <a:cs typeface="Cambria"/>
                <a:sym typeface="Cambria"/>
              </a:rPr>
              <a:t> – lack, weakness</a:t>
            </a:r>
          </a:p>
          <a:p>
            <a:pPr marL="401822" marR="321457" indent="160729" defTabSz="321457">
              <a:defRPr sz="1800"/>
            </a:pPr>
            <a:r>
              <a:rPr sz="2000" dirty="0" err="1">
                <a:latin typeface="+mj-lt"/>
                <a:ea typeface="Helvetica"/>
                <a:cs typeface="Helvetica"/>
                <a:sym typeface="Helvetica"/>
              </a:rPr>
              <a:t>собеседование</a:t>
            </a:r>
            <a:r>
              <a:rPr sz="2000" dirty="0">
                <a:latin typeface="+mj-lt"/>
                <a:ea typeface="Cambria"/>
                <a:cs typeface="Cambria"/>
                <a:sym typeface="Cambria"/>
              </a:rPr>
              <a:t> – job  interview</a:t>
            </a:r>
          </a:p>
          <a:p>
            <a:pPr marL="401822" marR="321457" indent="160729" defTabSz="321457">
              <a:defRPr sz="1800"/>
            </a:pPr>
            <a:r>
              <a:rPr sz="2000" dirty="0" err="1">
                <a:latin typeface="+mj-lt"/>
                <a:ea typeface="Helvetica"/>
                <a:cs typeface="Helvetica"/>
                <a:sym typeface="Helvetica"/>
              </a:rPr>
              <a:t>хотеть</a:t>
            </a:r>
            <a:r>
              <a:rPr sz="2000" dirty="0">
                <a:latin typeface="+mj-lt"/>
                <a:ea typeface="Cambria"/>
                <a:cs typeface="Cambria"/>
                <a:sym typeface="Cambria"/>
              </a:rPr>
              <a:t> </a:t>
            </a:r>
            <a:r>
              <a:rPr sz="2000" i="1" dirty="0">
                <a:latin typeface="+mj-lt"/>
                <a:ea typeface="Cambria"/>
                <a:cs typeface="Cambria"/>
                <a:sym typeface="Cambria"/>
              </a:rPr>
              <a:t>impf</a:t>
            </a:r>
            <a:r>
              <a:rPr sz="2000" dirty="0">
                <a:latin typeface="+mj-lt"/>
                <a:ea typeface="Cambria"/>
                <a:cs typeface="Cambria"/>
                <a:sym typeface="Cambria"/>
              </a:rPr>
              <a:t>. (</a:t>
            </a:r>
            <a:r>
              <a:rPr sz="2000" dirty="0" err="1">
                <a:latin typeface="+mj-lt"/>
                <a:ea typeface="Helvetica"/>
                <a:cs typeface="Helvetica"/>
                <a:sym typeface="Helvetica"/>
              </a:rPr>
              <a:t>чего</a:t>
            </a:r>
            <a:r>
              <a:rPr sz="2000" dirty="0">
                <a:latin typeface="+mj-lt"/>
                <a:ea typeface="Cambria"/>
                <a:cs typeface="Cambria"/>
                <a:sym typeface="Cambria"/>
              </a:rPr>
              <a:t>? </a:t>
            </a:r>
            <a:r>
              <a:rPr sz="2000" dirty="0" err="1">
                <a:latin typeface="+mj-lt"/>
                <a:ea typeface="Helvetica"/>
                <a:cs typeface="Helvetica"/>
                <a:sym typeface="Helvetica"/>
              </a:rPr>
              <a:t>от</a:t>
            </a:r>
            <a:r>
              <a:rPr sz="2000" dirty="0">
                <a:latin typeface="+mj-lt"/>
                <a:ea typeface="Cambria"/>
                <a:cs typeface="Cambria"/>
                <a:sym typeface="Cambria"/>
              </a:rPr>
              <a:t> </a:t>
            </a:r>
            <a:r>
              <a:rPr sz="2000" dirty="0" err="1">
                <a:latin typeface="+mj-lt"/>
                <a:ea typeface="Helvetica"/>
                <a:cs typeface="Helvetica"/>
                <a:sym typeface="Helvetica"/>
              </a:rPr>
              <a:t>кого</a:t>
            </a:r>
            <a:r>
              <a:rPr sz="2000" dirty="0">
                <a:latin typeface="+mj-lt"/>
                <a:ea typeface="Cambria"/>
                <a:cs typeface="Cambria"/>
                <a:sym typeface="Cambria"/>
              </a:rPr>
              <a:t>?) – to make demands on someone </a:t>
            </a:r>
          </a:p>
        </p:txBody>
      </p:sp>
      <p:pic>
        <p:nvPicPr>
          <p:cNvPr id="73" name="JobInterview copy.m4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057052" y="1760281"/>
            <a:ext cx="6334218" cy="364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750683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7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title"/>
          </p:nvPr>
        </p:nvSpPr>
        <p:spPr>
          <a:xfrm>
            <a:off x="631065" y="553641"/>
            <a:ext cx="10908405" cy="1250156"/>
          </a:xfrm>
          <a:prstGeom prst="rect">
            <a:avLst/>
          </a:prstGeom>
        </p:spPr>
        <p:txBody>
          <a:bodyPr>
            <a:normAutofit/>
          </a:bodyPr>
          <a:lstStyle>
            <a:lvl1pPr defTabSz="531622">
              <a:defRPr sz="7644">
                <a:solidFill>
                  <a:srgbClr val="404040"/>
                </a:solidFill>
                <a:latin typeface="Didot"/>
                <a:ea typeface="Didot"/>
                <a:cs typeface="Didot"/>
                <a:sym typeface="Dido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374" dirty="0" err="1">
                <a:latin typeface="+mj-lt"/>
              </a:rPr>
              <a:t>Ситуация</a:t>
            </a:r>
            <a:r>
              <a:rPr sz="5374" dirty="0">
                <a:latin typeface="+mj-lt"/>
              </a:rPr>
              <a:t>: </a:t>
            </a:r>
            <a:r>
              <a:rPr sz="5374" dirty="0" err="1">
                <a:latin typeface="+mj-lt"/>
              </a:rPr>
              <a:t>собеседование</a:t>
            </a:r>
            <a:r>
              <a:rPr lang="ru-RU" sz="5374" dirty="0">
                <a:latin typeface="+mj-lt"/>
              </a:rPr>
              <a:t>.</a:t>
            </a:r>
            <a:endParaRPr sz="5374" dirty="0">
              <a:latin typeface="+mj-lt"/>
            </a:endParaRPr>
          </a:p>
        </p:txBody>
      </p:sp>
      <p:sp>
        <p:nvSpPr>
          <p:cNvPr id="76" name="Shape 76"/>
          <p:cNvSpPr>
            <a:spLocks noGrp="1"/>
          </p:cNvSpPr>
          <p:nvPr>
            <p:ph type="body" idx="1"/>
          </p:nvPr>
        </p:nvSpPr>
        <p:spPr>
          <a:xfrm>
            <a:off x="2416969" y="1875234"/>
            <a:ext cx="7358063" cy="4170164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223235" indent="0">
              <a:spcBef>
                <a:spcPts val="1125"/>
              </a:spcBef>
              <a:buSzPct val="25000"/>
              <a:buNone/>
              <a:defRPr sz="1800"/>
            </a:pPr>
            <a:r>
              <a:rPr lang="ru-RU" sz="2109" dirty="0">
                <a:latin typeface="+mj-lt"/>
                <a:ea typeface="Didot"/>
                <a:cs typeface="Didot"/>
                <a:sym typeface="Didot"/>
              </a:rPr>
              <a:t>Вы проходили собеседование, когда устраивались на работу? Что у вас спрашивали? </a:t>
            </a:r>
          </a:p>
          <a:p>
            <a:pPr marL="223235" indent="0">
              <a:spcBef>
                <a:spcPts val="1125"/>
              </a:spcBef>
              <a:buSzPct val="25000"/>
              <a:buNone/>
              <a:defRPr sz="1800"/>
            </a:pPr>
            <a:r>
              <a:rPr lang="ru-RU" sz="2109" dirty="0">
                <a:latin typeface="+mj-lt"/>
                <a:ea typeface="Didot"/>
                <a:cs typeface="Didot"/>
                <a:sym typeface="Didot"/>
              </a:rPr>
              <a:t>О чем вы спрашивали работодателей? </a:t>
            </a:r>
          </a:p>
          <a:p>
            <a:pPr marL="223235" indent="0">
              <a:spcBef>
                <a:spcPts val="1125"/>
              </a:spcBef>
              <a:buSzPct val="25000"/>
              <a:buNone/>
              <a:defRPr sz="1800"/>
            </a:pPr>
            <a:r>
              <a:rPr lang="ru-RU" sz="2109" dirty="0">
                <a:latin typeface="+mj-lt"/>
                <a:ea typeface="Didot"/>
                <a:cs typeface="Didot"/>
                <a:sym typeface="Didot"/>
              </a:rPr>
              <a:t>Вы готовились к собеседованию? </a:t>
            </a:r>
          </a:p>
          <a:p>
            <a:pPr marL="223235" indent="0">
              <a:spcBef>
                <a:spcPts val="1125"/>
              </a:spcBef>
              <a:buSzPct val="25000"/>
              <a:buNone/>
              <a:defRPr sz="1800"/>
            </a:pPr>
            <a:r>
              <a:rPr lang="ru-RU" sz="2109" dirty="0">
                <a:latin typeface="+mj-lt"/>
                <a:ea typeface="Didot"/>
                <a:cs typeface="Didot"/>
                <a:sym typeface="Didot"/>
              </a:rPr>
              <a:t>СИТУАЦИЯ: </a:t>
            </a:r>
            <a:r>
              <a:rPr sz="2109" dirty="0" err="1">
                <a:latin typeface="+mj-lt"/>
                <a:ea typeface="Didot"/>
                <a:cs typeface="Didot"/>
                <a:sym typeface="Didot"/>
              </a:rPr>
              <a:t>В</a:t>
            </a:r>
            <a:r>
              <a:rPr lang="ru-RU" sz="2109" dirty="0" err="1">
                <a:latin typeface="+mj-lt"/>
                <a:ea typeface="Didot"/>
                <a:cs typeface="Didot"/>
                <a:sym typeface="Didot"/>
              </a:rPr>
              <a:t>ам</a:t>
            </a:r>
            <a:r>
              <a:rPr lang="ru-RU" sz="2109" dirty="0">
                <a:latin typeface="+mj-lt"/>
                <a:ea typeface="Didot"/>
                <a:cs typeface="Didot"/>
                <a:sym typeface="Didot"/>
              </a:rPr>
              <a:t> нужно найти </a:t>
            </a:r>
            <a:r>
              <a:rPr sz="2109" dirty="0" err="1">
                <a:latin typeface="+mj-lt"/>
                <a:ea typeface="Didot"/>
                <a:cs typeface="Didot"/>
                <a:sym typeface="Didot"/>
              </a:rPr>
              <a:t>секретаря</a:t>
            </a:r>
            <a:r>
              <a:rPr sz="2109" dirty="0">
                <a:latin typeface="+mj-lt"/>
                <a:ea typeface="Didot"/>
                <a:cs typeface="Didot"/>
                <a:sym typeface="Didot"/>
              </a:rPr>
              <a:t>. </a:t>
            </a:r>
          </a:p>
          <a:p>
            <a:pPr marL="1810276" lvl="5" indent="-470870">
              <a:spcBef>
                <a:spcPts val="1125"/>
              </a:spcBef>
              <a:buSzPct val="25000"/>
              <a:buBlip>
                <a:blip r:embed="rId2"/>
              </a:buBlip>
              <a:defRPr sz="1800"/>
            </a:pPr>
            <a:r>
              <a:rPr sz="2109" dirty="0" err="1">
                <a:latin typeface="+mj-lt"/>
                <a:ea typeface="Didot"/>
                <a:cs typeface="Didot"/>
                <a:sym typeface="Didot"/>
              </a:rPr>
              <a:t>Какие</a:t>
            </a:r>
            <a:r>
              <a:rPr sz="2109" dirty="0">
                <a:latin typeface="+mj-lt"/>
                <a:ea typeface="Didot"/>
                <a:cs typeface="Didot"/>
                <a:sym typeface="Didot"/>
              </a:rPr>
              <a:t> </a:t>
            </a:r>
            <a:r>
              <a:rPr sz="2109" dirty="0" err="1">
                <a:latin typeface="+mj-lt"/>
                <a:ea typeface="Didot"/>
                <a:cs typeface="Didot"/>
                <a:sym typeface="Didot"/>
              </a:rPr>
              <a:t>личные</a:t>
            </a:r>
            <a:r>
              <a:rPr sz="2109" dirty="0">
                <a:latin typeface="+mj-lt"/>
                <a:ea typeface="Didot"/>
                <a:cs typeface="Didot"/>
                <a:sym typeface="Didot"/>
              </a:rPr>
              <a:t> </a:t>
            </a:r>
            <a:r>
              <a:rPr sz="2109" dirty="0" err="1">
                <a:latin typeface="+mj-lt"/>
                <a:ea typeface="Didot"/>
                <a:cs typeface="Didot"/>
                <a:sym typeface="Didot"/>
              </a:rPr>
              <a:t>качества</a:t>
            </a:r>
            <a:r>
              <a:rPr sz="2109" dirty="0">
                <a:latin typeface="+mj-lt"/>
                <a:ea typeface="Didot"/>
                <a:cs typeface="Didot"/>
                <a:sym typeface="Didot"/>
              </a:rPr>
              <a:t> </a:t>
            </a:r>
            <a:r>
              <a:rPr sz="2109" dirty="0" err="1">
                <a:latin typeface="+mj-lt"/>
                <a:ea typeface="Didot"/>
                <a:cs typeface="Didot"/>
                <a:sym typeface="Didot"/>
              </a:rPr>
              <a:t>важны</a:t>
            </a:r>
            <a:endParaRPr sz="2109" dirty="0">
              <a:latin typeface="+mj-lt"/>
              <a:ea typeface="Didot"/>
              <a:cs typeface="Didot"/>
              <a:sym typeface="Didot"/>
            </a:endParaRPr>
          </a:p>
          <a:p>
            <a:pPr marL="1810276" lvl="5" indent="-470870">
              <a:spcBef>
                <a:spcPts val="1125"/>
              </a:spcBef>
              <a:buSzPct val="25000"/>
              <a:buBlip>
                <a:blip r:embed="rId2"/>
              </a:buBlip>
              <a:defRPr sz="1800"/>
            </a:pPr>
            <a:r>
              <a:rPr sz="2109" dirty="0" err="1">
                <a:latin typeface="+mj-lt"/>
                <a:ea typeface="Didot"/>
                <a:cs typeface="Didot"/>
                <a:sym typeface="Didot"/>
              </a:rPr>
              <a:t>Составьте</a:t>
            </a:r>
            <a:r>
              <a:rPr sz="2109" dirty="0">
                <a:latin typeface="+mj-lt"/>
                <a:ea typeface="Didot"/>
                <a:cs typeface="Didot"/>
                <a:sym typeface="Didot"/>
              </a:rPr>
              <a:t> </a:t>
            </a:r>
            <a:r>
              <a:rPr sz="2109" dirty="0" err="1">
                <a:latin typeface="+mj-lt"/>
                <a:ea typeface="Didot"/>
                <a:cs typeface="Didot"/>
                <a:sym typeface="Didot"/>
              </a:rPr>
              <a:t>список</a:t>
            </a:r>
            <a:r>
              <a:rPr sz="2109" dirty="0">
                <a:latin typeface="+mj-lt"/>
                <a:ea typeface="Didot"/>
                <a:cs typeface="Didot"/>
                <a:sym typeface="Didot"/>
              </a:rPr>
              <a:t> </a:t>
            </a:r>
            <a:r>
              <a:rPr sz="2109" dirty="0" err="1">
                <a:latin typeface="+mj-lt"/>
                <a:ea typeface="Didot"/>
                <a:cs typeface="Didot"/>
                <a:sym typeface="Didot"/>
              </a:rPr>
              <a:t>вопросов</a:t>
            </a:r>
            <a:r>
              <a:rPr sz="2109" dirty="0">
                <a:latin typeface="+mj-lt"/>
                <a:ea typeface="Didot"/>
                <a:cs typeface="Didot"/>
                <a:sym typeface="Didot"/>
              </a:rPr>
              <a:t>, </a:t>
            </a:r>
            <a:r>
              <a:rPr sz="2109" dirty="0" err="1">
                <a:latin typeface="+mj-lt"/>
                <a:ea typeface="Didot"/>
                <a:cs typeface="Didot"/>
                <a:sym typeface="Didot"/>
              </a:rPr>
              <a:t>которые</a:t>
            </a:r>
            <a:r>
              <a:rPr sz="2109" dirty="0">
                <a:latin typeface="+mj-lt"/>
                <a:ea typeface="Didot"/>
                <a:cs typeface="Didot"/>
                <a:sym typeface="Didot"/>
              </a:rPr>
              <a:t> </a:t>
            </a:r>
            <a:r>
              <a:rPr sz="2109" dirty="0" err="1">
                <a:latin typeface="+mj-lt"/>
                <a:ea typeface="Didot"/>
                <a:cs typeface="Didot"/>
                <a:sym typeface="Didot"/>
              </a:rPr>
              <a:t>вы</a:t>
            </a:r>
            <a:r>
              <a:rPr sz="2109" dirty="0">
                <a:latin typeface="+mj-lt"/>
                <a:ea typeface="Didot"/>
                <a:cs typeface="Didot"/>
                <a:sym typeface="Didot"/>
              </a:rPr>
              <a:t> </a:t>
            </a:r>
            <a:r>
              <a:rPr sz="2109" dirty="0" err="1">
                <a:latin typeface="+mj-lt"/>
                <a:ea typeface="Didot"/>
                <a:cs typeface="Didot"/>
                <a:sym typeface="Didot"/>
              </a:rPr>
              <a:t>зададите</a:t>
            </a:r>
            <a:endParaRPr sz="2109" dirty="0">
              <a:latin typeface="+mj-lt"/>
              <a:ea typeface="Didot"/>
              <a:cs typeface="Didot"/>
              <a:sym typeface="Didot"/>
            </a:endParaRPr>
          </a:p>
          <a:p>
            <a:pPr marL="1810276" lvl="5" indent="-470870">
              <a:spcBef>
                <a:spcPts val="1125"/>
              </a:spcBef>
              <a:buSzPct val="25000"/>
              <a:buBlip>
                <a:blip r:embed="rId2"/>
              </a:buBlip>
              <a:defRPr sz="1800"/>
            </a:pPr>
            <a:r>
              <a:rPr sz="2109" dirty="0" err="1">
                <a:latin typeface="+mj-lt"/>
                <a:ea typeface="Didot"/>
                <a:cs typeface="Didot"/>
                <a:sym typeface="Didot"/>
              </a:rPr>
              <a:t>Разыграйте</a:t>
            </a:r>
            <a:r>
              <a:rPr sz="2109" dirty="0">
                <a:latin typeface="+mj-lt"/>
                <a:ea typeface="Didot"/>
                <a:cs typeface="Didot"/>
                <a:sym typeface="Didot"/>
              </a:rPr>
              <a:t> </a:t>
            </a:r>
            <a:r>
              <a:rPr sz="2109" dirty="0" err="1">
                <a:latin typeface="+mj-lt"/>
                <a:ea typeface="Didot"/>
                <a:cs typeface="Didot"/>
                <a:sym typeface="Didot"/>
              </a:rPr>
              <a:t>ситуацию</a:t>
            </a:r>
            <a:r>
              <a:rPr sz="2109" dirty="0">
                <a:latin typeface="+mj-lt"/>
                <a:ea typeface="Didot"/>
                <a:cs typeface="Didot"/>
                <a:sym typeface="Dido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746260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/>
          </p:cNvSpPr>
          <p:nvPr>
            <p:ph type="title"/>
          </p:nvPr>
        </p:nvSpPr>
        <p:spPr>
          <a:xfrm>
            <a:off x="2416969" y="553641"/>
            <a:ext cx="9032349" cy="1250156"/>
          </a:xfrm>
          <a:prstGeom prst="rect">
            <a:avLst/>
          </a:prstGeom>
        </p:spPr>
        <p:txBody>
          <a:bodyPr/>
          <a:lstStyle/>
          <a:p>
            <a:pPr defTabSz="271096">
              <a:defRPr sz="1800"/>
            </a:pPr>
            <a:r>
              <a:rPr sz="3898" dirty="0">
                <a:solidFill>
                  <a:srgbClr val="404040"/>
                </a:solidFill>
                <a:latin typeface="Didot"/>
                <a:ea typeface="Didot"/>
                <a:cs typeface="Didot"/>
                <a:sym typeface="Didot"/>
              </a:rPr>
              <a:t>2-17. </a:t>
            </a:r>
            <a:r>
              <a:rPr sz="3898" dirty="0">
                <a:latin typeface="Helvetica"/>
                <a:ea typeface="Helvetica"/>
                <a:cs typeface="Helvetica"/>
                <a:sym typeface="Helvetica"/>
              </a:rPr>
              <a:t>Как вы нашли </a:t>
            </a:r>
            <a:r>
              <a:rPr sz="3898" dirty="0" err="1">
                <a:latin typeface="Helvetica"/>
                <a:ea typeface="Helvetica"/>
                <a:cs typeface="Helvetica"/>
                <a:sym typeface="Helvetica"/>
              </a:rPr>
              <a:t>работу</a:t>
            </a:r>
            <a:r>
              <a:rPr sz="3898" dirty="0">
                <a:latin typeface="Helvetica"/>
                <a:ea typeface="Helvetica"/>
                <a:cs typeface="Helvetica"/>
                <a:sym typeface="Helvetica"/>
              </a:rPr>
              <a:t>?</a:t>
            </a:r>
          </a:p>
        </p:txBody>
      </p:sp>
      <p:sp>
        <p:nvSpPr>
          <p:cNvPr id="91" name="Shape 91"/>
          <p:cNvSpPr>
            <a:spLocks noGrp="1"/>
          </p:cNvSpPr>
          <p:nvPr>
            <p:ph type="body" idx="1"/>
          </p:nvPr>
        </p:nvSpPr>
        <p:spPr>
          <a:xfrm>
            <a:off x="2416969" y="1875234"/>
            <a:ext cx="7358063" cy="4170164"/>
          </a:xfrm>
          <a:prstGeom prst="rect">
            <a:avLst/>
          </a:prstGeom>
        </p:spPr>
        <p:txBody>
          <a:bodyPr/>
          <a:lstStyle/>
          <a:p>
            <a:pPr marL="694105" indent="-470870">
              <a:spcBef>
                <a:spcPts val="1125"/>
              </a:spcBef>
              <a:buSzPct val="25000"/>
              <a:buBlip>
                <a:blip r:embed="rId2"/>
              </a:buBlip>
              <a:defRPr sz="1800"/>
            </a:pP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Подробно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расскажите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:</a:t>
            </a:r>
            <a:endParaRPr sz="1687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42915" marR="321457" indent="80364" defTabSz="321457">
              <a:spcBef>
                <a:spcPts val="0"/>
              </a:spcBef>
              <a:buSzTx/>
              <a:buNone/>
              <a:defRPr sz="1800"/>
            </a:pPr>
            <a:r>
              <a:rPr sz="1687" dirty="0">
                <a:latin typeface="Courier New"/>
                <a:ea typeface="Courier New"/>
                <a:cs typeface="Courier New"/>
                <a:sym typeface="Courier New"/>
              </a:rPr>
              <a:t>o	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какую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работу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вы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хотели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найти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и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почему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;</a:t>
            </a:r>
            <a:endParaRPr sz="1687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42915" marR="321457" indent="80364" defTabSz="321457">
              <a:spcBef>
                <a:spcPts val="0"/>
              </a:spcBef>
              <a:buSzTx/>
              <a:buNone/>
              <a:defRPr sz="1800"/>
            </a:pPr>
            <a:r>
              <a:rPr sz="1687" dirty="0">
                <a:latin typeface="Courier New"/>
                <a:ea typeface="Courier New"/>
                <a:cs typeface="Courier New"/>
                <a:sym typeface="Courier New"/>
              </a:rPr>
              <a:t>o	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как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вы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нашли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работу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;</a:t>
            </a:r>
            <a:endParaRPr sz="1687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42915" marR="321457" indent="80364" defTabSz="321457">
              <a:spcBef>
                <a:spcPts val="0"/>
              </a:spcBef>
              <a:buSzTx/>
              <a:buNone/>
              <a:defRPr sz="1800"/>
            </a:pPr>
            <a:r>
              <a:rPr sz="1687" dirty="0">
                <a:latin typeface="Courier New"/>
                <a:ea typeface="Courier New"/>
                <a:cs typeface="Courier New"/>
                <a:sym typeface="Courier New"/>
              </a:rPr>
              <a:t>o	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что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вы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написали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в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своём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резюме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;</a:t>
            </a:r>
            <a:endParaRPr sz="1687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42915" marR="321457" indent="80364" defTabSz="321457">
              <a:spcBef>
                <a:spcPts val="0"/>
              </a:spcBef>
              <a:buSzTx/>
              <a:buNone/>
              <a:defRPr sz="1800"/>
            </a:pPr>
            <a:r>
              <a:rPr sz="1687" dirty="0">
                <a:latin typeface="Courier New"/>
                <a:ea typeface="Courier New"/>
                <a:cs typeface="Courier New"/>
                <a:sym typeface="Courier New"/>
              </a:rPr>
              <a:t>o	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как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вы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прошли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собеседование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; </a:t>
            </a:r>
            <a:endParaRPr sz="1687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42915" marR="321457" indent="80364" defTabSz="321457">
              <a:spcBef>
                <a:spcPts val="0"/>
              </a:spcBef>
              <a:buSzTx/>
              <a:buNone/>
              <a:defRPr sz="1800"/>
            </a:pPr>
            <a:r>
              <a:rPr sz="1687" dirty="0">
                <a:latin typeface="Courier New"/>
                <a:ea typeface="Courier New"/>
                <a:cs typeface="Courier New"/>
                <a:sym typeface="Courier New"/>
              </a:rPr>
              <a:t>o	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какие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вопросы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ru-RU" sz="1687" dirty="0">
                <a:latin typeface="Helvetica"/>
                <a:ea typeface="Helvetica"/>
                <a:cs typeface="Helvetica"/>
                <a:sym typeface="Helvetica"/>
              </a:rPr>
              <a:t>вам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задавали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на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собеседовании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и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как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вы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на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них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отвечали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;</a:t>
            </a:r>
            <a:endParaRPr sz="1687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42915" marR="321457" indent="80364" defTabSz="321457">
              <a:spcBef>
                <a:spcPts val="0"/>
              </a:spcBef>
              <a:buSzTx/>
              <a:buNone/>
              <a:defRPr sz="1800"/>
            </a:pPr>
            <a:r>
              <a:rPr sz="1687" dirty="0">
                <a:latin typeface="Courier New"/>
                <a:ea typeface="Courier New"/>
                <a:cs typeface="Courier New"/>
                <a:sym typeface="Courier New"/>
              </a:rPr>
              <a:t>o	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какие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вопросы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вы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задали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вашему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работодателю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;</a:t>
            </a:r>
            <a:endParaRPr sz="1687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42915" marR="321457" indent="80364" defTabSz="321457">
              <a:spcBef>
                <a:spcPts val="0"/>
              </a:spcBef>
              <a:buSzTx/>
              <a:buNone/>
              <a:defRPr sz="1800"/>
            </a:pPr>
            <a:r>
              <a:rPr sz="1687" dirty="0">
                <a:latin typeface="Courier New"/>
                <a:ea typeface="Courier New"/>
                <a:cs typeface="Courier New"/>
                <a:sym typeface="Courier New"/>
              </a:rPr>
              <a:t>o	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сколько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всего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было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кандидатов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на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эту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работу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;</a:t>
            </a:r>
            <a:endParaRPr lang="en-US" sz="1687" dirty="0">
              <a:latin typeface="Helvetica"/>
              <a:ea typeface="Helvetica"/>
              <a:cs typeface="Helvetica"/>
              <a:sym typeface="Helvetica"/>
            </a:endParaRPr>
          </a:p>
          <a:p>
            <a:pPr marL="642915" marR="321457" indent="80364" defTabSz="321457">
              <a:spcBef>
                <a:spcPts val="0"/>
              </a:spcBef>
              <a:buSzTx/>
              <a:buNone/>
              <a:defRPr sz="1800"/>
            </a:pPr>
            <a:r>
              <a:rPr lang="en-US" sz="1687" dirty="0">
                <a:latin typeface="Courier New"/>
                <a:ea typeface="Courier New"/>
                <a:cs typeface="Courier New"/>
                <a:sym typeface="Courier New"/>
              </a:rPr>
              <a:t>o	</a:t>
            </a:r>
            <a:r>
              <a:rPr lang="ru-RU" sz="1687">
                <a:latin typeface="Courier New"/>
                <a:ea typeface="Courier New"/>
                <a:cs typeface="Courier New"/>
                <a:sym typeface="Courier New"/>
              </a:rPr>
              <a:t>к</a:t>
            </a:r>
            <a:r>
              <a:rPr lang="ru-RU" sz="1687">
                <a:latin typeface="Helvetica"/>
                <a:ea typeface="Times New Roman"/>
                <a:cs typeface="Times New Roman"/>
                <a:sym typeface="Helvetica"/>
              </a:rPr>
              <a:t>аких </a:t>
            </a:r>
            <a:r>
              <a:rPr lang="ru-RU" sz="1687" dirty="0">
                <a:latin typeface="Helvetica"/>
                <a:ea typeface="Times New Roman"/>
                <a:cs typeface="Times New Roman"/>
                <a:sym typeface="Helvetica"/>
              </a:rPr>
              <a:t>вопросов вы избегали на собеседовании</a:t>
            </a:r>
            <a:endParaRPr sz="1687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42915" marR="321457" indent="80364" defTabSz="321457">
              <a:spcBef>
                <a:spcPts val="0"/>
              </a:spcBef>
              <a:buSzTx/>
              <a:buNone/>
              <a:defRPr sz="1800"/>
            </a:pPr>
            <a:r>
              <a:rPr sz="1687" dirty="0">
                <a:latin typeface="Courier New"/>
                <a:ea typeface="Courier New"/>
                <a:cs typeface="Courier New"/>
                <a:sym typeface="Courier New"/>
              </a:rPr>
              <a:t>o	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как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вы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думаете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,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почему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ru-RU" sz="1687" dirty="0">
                <a:latin typeface="Helvetica"/>
                <a:ea typeface="Helvetica"/>
                <a:cs typeface="Helvetica"/>
                <a:sym typeface="Helvetica"/>
              </a:rPr>
              <a:t>выбрали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именно</a:t>
            </a:r>
            <a:r>
              <a:rPr lang="ru-RU" sz="1687" dirty="0">
                <a:latin typeface="Helvetica"/>
                <a:ea typeface="Helvetica"/>
                <a:cs typeface="Helvetica"/>
                <a:sym typeface="Helvetica"/>
              </a:rPr>
              <a:t> вас</a:t>
            </a:r>
            <a:endParaRPr sz="1687" dirty="0">
              <a:latin typeface="Helvetica"/>
              <a:ea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790685139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F894D-D9F0-924F-BC3B-C260EA0CC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6" cy="877148"/>
          </a:xfrm>
        </p:spPr>
        <p:txBody>
          <a:bodyPr/>
          <a:lstStyle/>
          <a:p>
            <a:r>
              <a:rPr lang="ru-RU" dirty="0"/>
              <a:t>2-27. Безработица.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F1C723-B50E-D243-BF59-33739457F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5401" y="1859281"/>
            <a:ext cx="6431279" cy="4511039"/>
          </a:xfrm>
        </p:spPr>
        <p:txBody>
          <a:bodyPr>
            <a:normAutofit/>
          </a:bodyPr>
          <a:lstStyle/>
          <a:p>
            <a:r>
              <a:rPr lang="en-US" dirty="0" err="1"/>
              <a:t>в</a:t>
            </a:r>
            <a:r>
              <a:rPr lang="en-US" dirty="0"/>
              <a:t> </a:t>
            </a:r>
            <a:r>
              <a:rPr lang="en-US" dirty="0" err="1"/>
              <a:t>последнее</a:t>
            </a:r>
            <a:r>
              <a:rPr lang="en-US" dirty="0"/>
              <a:t> </a:t>
            </a:r>
            <a:r>
              <a:rPr lang="en-US" dirty="0" err="1"/>
              <a:t>время</a:t>
            </a:r>
            <a:endParaRPr lang="en-US" dirty="0"/>
          </a:p>
          <a:p>
            <a:r>
              <a:rPr lang="en-US" dirty="0" err="1"/>
              <a:t>безрабо́тный</a:t>
            </a:r>
            <a:r>
              <a:rPr lang="en-US" dirty="0"/>
              <a:t> (</a:t>
            </a:r>
            <a:r>
              <a:rPr lang="en-US" dirty="0" err="1"/>
              <a:t>человек</a:t>
            </a:r>
            <a:r>
              <a:rPr lang="en-US" dirty="0"/>
              <a:t>), </a:t>
            </a:r>
            <a:r>
              <a:rPr lang="en-US" dirty="0" err="1"/>
              <a:t>безрабо́тица</a:t>
            </a:r>
            <a:endParaRPr lang="en-US" dirty="0"/>
          </a:p>
          <a:p>
            <a:r>
              <a:rPr lang="en-US" dirty="0" err="1"/>
              <a:t>тема</a:t>
            </a:r>
            <a:r>
              <a:rPr lang="en-US" dirty="0"/>
              <a:t> </a:t>
            </a:r>
            <a:r>
              <a:rPr lang="en-US" dirty="0" err="1"/>
              <a:t>безрабо́тицы</a:t>
            </a:r>
            <a:endParaRPr lang="en-US" dirty="0"/>
          </a:p>
          <a:p>
            <a:r>
              <a:rPr lang="en-US" dirty="0" err="1"/>
              <a:t>потерять</a:t>
            </a:r>
            <a:r>
              <a:rPr lang="en-US" dirty="0"/>
              <a:t> </a:t>
            </a:r>
            <a:r>
              <a:rPr lang="en-US" dirty="0" err="1"/>
              <a:t>работу</a:t>
            </a:r>
            <a:endParaRPr lang="en-US" dirty="0"/>
          </a:p>
          <a:p>
            <a:r>
              <a:rPr lang="en-US" dirty="0" err="1"/>
              <a:t>боя́ться</a:t>
            </a:r>
            <a:r>
              <a:rPr lang="en-US" dirty="0"/>
              <a:t> (</a:t>
            </a:r>
            <a:r>
              <a:rPr lang="en-US" dirty="0" err="1"/>
              <a:t>я</a:t>
            </a:r>
            <a:r>
              <a:rPr lang="en-US" dirty="0"/>
              <a:t> </a:t>
            </a:r>
            <a:r>
              <a:rPr lang="en-US" dirty="0" err="1"/>
              <a:t>бою́сь</a:t>
            </a:r>
            <a:r>
              <a:rPr lang="en-US" dirty="0"/>
              <a:t>, </a:t>
            </a:r>
            <a:r>
              <a:rPr lang="en-US" dirty="0" err="1"/>
              <a:t>ты</a:t>
            </a:r>
            <a:r>
              <a:rPr lang="en-US" dirty="0"/>
              <a:t> </a:t>
            </a:r>
            <a:r>
              <a:rPr lang="en-US" dirty="0" err="1"/>
              <a:t>бои́шься</a:t>
            </a:r>
            <a:r>
              <a:rPr lang="en-US" dirty="0"/>
              <a:t>, </a:t>
            </a:r>
            <a:r>
              <a:rPr lang="en-US" dirty="0" err="1"/>
              <a:t>они</a:t>
            </a:r>
            <a:r>
              <a:rPr lang="en-US" dirty="0"/>
              <a:t> </a:t>
            </a:r>
            <a:r>
              <a:rPr lang="en-US" dirty="0" err="1"/>
              <a:t>боя́тся</a:t>
            </a:r>
            <a:r>
              <a:rPr lang="en-US" dirty="0"/>
              <a:t>)</a:t>
            </a:r>
          </a:p>
          <a:p>
            <a:r>
              <a:rPr lang="en-US" dirty="0" err="1"/>
              <a:t>волнова́ть</a:t>
            </a:r>
            <a:r>
              <a:rPr lang="en-US" dirty="0"/>
              <a:t> </a:t>
            </a:r>
            <a:r>
              <a:rPr lang="en-US" i="1" dirty="0" err="1"/>
              <a:t>кого</a:t>
            </a:r>
            <a:r>
              <a:rPr lang="en-US" i="1" dirty="0"/>
              <a:t>?</a:t>
            </a:r>
            <a:r>
              <a:rPr lang="en-US" dirty="0"/>
              <a:t> </a:t>
            </a:r>
          </a:p>
          <a:p>
            <a:r>
              <a:rPr lang="en-US" dirty="0" err="1"/>
              <a:t>заниматься</a:t>
            </a:r>
            <a:r>
              <a:rPr lang="en-US" dirty="0"/>
              <a:t> (</a:t>
            </a:r>
            <a:r>
              <a:rPr lang="en-US" i="1" dirty="0" err="1"/>
              <a:t>чем</a:t>
            </a:r>
            <a:r>
              <a:rPr lang="en-US" i="1" dirty="0"/>
              <a:t>?)</a:t>
            </a:r>
            <a:r>
              <a:rPr lang="en-US" dirty="0"/>
              <a:t> </a:t>
            </a:r>
            <a:r>
              <a:rPr lang="en-US" dirty="0" err="1"/>
              <a:t>домашним</a:t>
            </a:r>
            <a:r>
              <a:rPr lang="en-US" dirty="0"/>
              <a:t> </a:t>
            </a:r>
            <a:r>
              <a:rPr lang="en-US" dirty="0" err="1"/>
              <a:t>хозя́йством</a:t>
            </a:r>
            <a:endParaRPr lang="en-US" dirty="0"/>
          </a:p>
          <a:p>
            <a:r>
              <a:rPr lang="en-US" dirty="0" err="1"/>
              <a:t>дово́лен</a:t>
            </a:r>
            <a:r>
              <a:rPr lang="en-US" dirty="0"/>
              <a:t>, </a:t>
            </a:r>
            <a:r>
              <a:rPr lang="en-US" dirty="0" err="1"/>
              <a:t>дово́льна</a:t>
            </a:r>
            <a:r>
              <a:rPr lang="en-US" dirty="0"/>
              <a:t>, </a:t>
            </a:r>
            <a:r>
              <a:rPr lang="en-US" dirty="0" err="1"/>
              <a:t>дово́льны</a:t>
            </a:r>
            <a:r>
              <a:rPr lang="en-US" dirty="0"/>
              <a:t> </a:t>
            </a:r>
            <a:r>
              <a:rPr lang="en-US" dirty="0" err="1"/>
              <a:t>жи́знью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36653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/>
          </p:cNvSpPr>
          <p:nvPr>
            <p:ph type="title"/>
          </p:nvPr>
        </p:nvSpPr>
        <p:spPr>
          <a:xfrm>
            <a:off x="528035" y="553641"/>
            <a:ext cx="11101588" cy="1250156"/>
          </a:xfrm>
          <a:prstGeom prst="rect">
            <a:avLst/>
          </a:prstGeom>
        </p:spPr>
        <p:txBody>
          <a:bodyPr>
            <a:normAutofit/>
          </a:bodyPr>
          <a:lstStyle>
            <a:lvl1pPr defTabSz="554990">
              <a:defRPr sz="7979">
                <a:solidFill>
                  <a:srgbClr val="404040"/>
                </a:solidFill>
                <a:latin typeface="Didot"/>
                <a:ea typeface="Didot"/>
                <a:cs typeface="Didot"/>
                <a:sym typeface="Dido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5610" dirty="0">
                <a:latin typeface="+mj-lt"/>
              </a:rPr>
              <a:t>2-28. </a:t>
            </a:r>
            <a:r>
              <a:rPr sz="5610" dirty="0" err="1">
                <a:latin typeface="+mj-lt"/>
              </a:rPr>
              <a:t>Факты</a:t>
            </a:r>
            <a:r>
              <a:rPr sz="5610" dirty="0">
                <a:latin typeface="+mj-lt"/>
              </a:rPr>
              <a:t>: </a:t>
            </a:r>
            <a:r>
              <a:rPr sz="5610" dirty="0" err="1">
                <a:latin typeface="+mj-lt"/>
              </a:rPr>
              <a:t>Работа</a:t>
            </a:r>
            <a:r>
              <a:rPr sz="5610" dirty="0">
                <a:latin typeface="+mj-lt"/>
              </a:rPr>
              <a:t> </a:t>
            </a:r>
            <a:r>
              <a:rPr sz="5610" dirty="0" err="1">
                <a:latin typeface="+mj-lt"/>
              </a:rPr>
              <a:t>и</a:t>
            </a:r>
            <a:r>
              <a:rPr sz="5610" dirty="0">
                <a:latin typeface="+mj-lt"/>
              </a:rPr>
              <a:t> </a:t>
            </a:r>
            <a:r>
              <a:rPr sz="5610" dirty="0" err="1">
                <a:latin typeface="+mj-lt"/>
              </a:rPr>
              <a:t>кризис</a:t>
            </a:r>
            <a:r>
              <a:rPr lang="ru-RU" sz="5610" dirty="0">
                <a:latin typeface="+mj-lt"/>
              </a:rPr>
              <a:t>.</a:t>
            </a:r>
            <a:endParaRPr sz="5610" dirty="0">
              <a:latin typeface="+mj-lt"/>
            </a:endParaRPr>
          </a:p>
        </p:txBody>
      </p:sp>
      <p:sp>
        <p:nvSpPr>
          <p:cNvPr id="97" name="Shape 97"/>
          <p:cNvSpPr>
            <a:spLocks noGrp="1"/>
          </p:cNvSpPr>
          <p:nvPr>
            <p:ph type="body" idx="1"/>
          </p:nvPr>
        </p:nvSpPr>
        <p:spPr>
          <a:xfrm>
            <a:off x="875763" y="1740157"/>
            <a:ext cx="5422006" cy="4170164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marL="563714" lvl="1" indent="-263687" defTabSz="230021">
              <a:lnSpc>
                <a:spcPct val="80000"/>
              </a:lnSpc>
              <a:spcBef>
                <a:spcPts val="562"/>
              </a:spcBef>
              <a:buSzPct val="25000"/>
              <a:buBlip>
                <a:blip r:embed="rId2"/>
              </a:buBlip>
              <a:defRPr sz="1800"/>
            </a:pPr>
            <a:endParaRPr sz="433" dirty="0">
              <a:latin typeface="Helvetica"/>
              <a:ea typeface="Helvetica"/>
              <a:cs typeface="Helvetica"/>
              <a:sym typeface="Helvetica"/>
            </a:endParaRPr>
          </a:p>
          <a:p>
            <a:pPr marL="270023" marR="180015" indent="90007" defTabSz="180015">
              <a:lnSpc>
                <a:spcPct val="80000"/>
              </a:lnSpc>
              <a:spcBef>
                <a:spcPts val="492"/>
              </a:spcBef>
              <a:buSzTx/>
              <a:buNone/>
              <a:defRPr sz="1800"/>
            </a:pPr>
            <a:r>
              <a:rPr sz="7200" dirty="0" err="1">
                <a:latin typeface="Helvetica"/>
                <a:ea typeface="Helvetica"/>
                <a:cs typeface="Helvetica"/>
                <a:sym typeface="Helvetica"/>
              </a:rPr>
              <a:t>большинство</a:t>
            </a:r>
            <a:r>
              <a:rPr sz="7200" dirty="0">
                <a:latin typeface="Helvetica"/>
                <a:ea typeface="Helvetica"/>
                <a:cs typeface="Helvetica"/>
                <a:sym typeface="Helvetica"/>
              </a:rPr>
              <a:t> (</a:t>
            </a:r>
            <a:r>
              <a:rPr sz="7200" dirty="0" err="1">
                <a:latin typeface="Helvetica"/>
                <a:ea typeface="Helvetica"/>
                <a:cs typeface="Helvetica"/>
                <a:sym typeface="Helvetica"/>
              </a:rPr>
              <a:t>кого</a:t>
            </a:r>
            <a:r>
              <a:rPr sz="7200" dirty="0">
                <a:latin typeface="Helvetica"/>
                <a:ea typeface="Helvetica"/>
                <a:cs typeface="Helvetica"/>
                <a:sym typeface="Helvetica"/>
              </a:rPr>
              <a:t>? </a:t>
            </a:r>
            <a:r>
              <a:rPr sz="7200" dirty="0" err="1">
                <a:latin typeface="Helvetica"/>
                <a:ea typeface="Helvetica"/>
                <a:cs typeface="Helvetica"/>
                <a:sym typeface="Helvetica"/>
              </a:rPr>
              <a:t>чего</a:t>
            </a:r>
            <a:r>
              <a:rPr sz="7200" dirty="0">
                <a:latin typeface="Helvetica"/>
                <a:ea typeface="Helvetica"/>
                <a:cs typeface="Helvetica"/>
                <a:sym typeface="Helvetica"/>
              </a:rPr>
              <a:t>?) </a:t>
            </a:r>
          </a:p>
          <a:p>
            <a:pPr marL="270023" marR="180015" indent="90007" defTabSz="180015">
              <a:lnSpc>
                <a:spcPct val="80000"/>
              </a:lnSpc>
              <a:spcBef>
                <a:spcPts val="492"/>
              </a:spcBef>
              <a:buSzTx/>
              <a:buNone/>
              <a:defRPr sz="1800"/>
            </a:pPr>
            <a:r>
              <a:rPr sz="7200" dirty="0" err="1">
                <a:latin typeface="Helvetica"/>
                <a:ea typeface="Helvetica"/>
                <a:cs typeface="Helvetica"/>
                <a:sym typeface="Helvetica"/>
              </a:rPr>
              <a:t>возможность</a:t>
            </a:r>
            <a:r>
              <a:rPr sz="7200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7200" i="1" dirty="0">
                <a:latin typeface="Cambria"/>
                <a:ea typeface="Cambria"/>
                <a:cs typeface="Cambria"/>
                <a:sym typeface="Cambria"/>
              </a:rPr>
              <a:t>(f.)</a:t>
            </a:r>
            <a:r>
              <a:rPr sz="7200" dirty="0">
                <a:latin typeface="Cambria"/>
                <a:ea typeface="Cambria"/>
                <a:cs typeface="Cambria"/>
                <a:sym typeface="Cambria"/>
              </a:rPr>
              <a:t> </a:t>
            </a:r>
          </a:p>
          <a:p>
            <a:pPr marL="270023" marR="180015" indent="90007" defTabSz="180015">
              <a:lnSpc>
                <a:spcPct val="80000"/>
              </a:lnSpc>
              <a:spcBef>
                <a:spcPts val="492"/>
              </a:spcBef>
              <a:buSzTx/>
              <a:buNone/>
              <a:defRPr sz="1800"/>
            </a:pPr>
            <a:r>
              <a:rPr sz="7200" dirty="0" err="1">
                <a:latin typeface="Helvetica"/>
                <a:ea typeface="Helvetica"/>
                <a:cs typeface="Helvetica"/>
                <a:sym typeface="Helvetica"/>
              </a:rPr>
              <a:t>выбор</a:t>
            </a:r>
            <a:r>
              <a:rPr sz="7200" dirty="0">
                <a:latin typeface="Helvetica"/>
                <a:ea typeface="Helvetica"/>
                <a:cs typeface="Helvetica"/>
                <a:sym typeface="Helvetica"/>
              </a:rPr>
              <a:t> </a:t>
            </a:r>
          </a:p>
          <a:p>
            <a:pPr marL="270023" marR="180015" indent="90007" defTabSz="180015">
              <a:lnSpc>
                <a:spcPct val="80000"/>
              </a:lnSpc>
              <a:spcBef>
                <a:spcPts val="492"/>
              </a:spcBef>
              <a:buSzTx/>
              <a:buNone/>
              <a:defRPr sz="1800"/>
            </a:pPr>
            <a:r>
              <a:rPr sz="7200" dirty="0" err="1">
                <a:latin typeface="Helvetica"/>
                <a:ea typeface="Helvetica"/>
                <a:cs typeface="Helvetica"/>
                <a:sym typeface="Helvetica"/>
              </a:rPr>
              <a:t>держать</a:t>
            </a:r>
            <a:r>
              <a:rPr sz="7200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7200" i="1" dirty="0">
                <a:latin typeface="Cambria"/>
                <a:ea typeface="Cambria"/>
                <a:cs typeface="Cambria"/>
                <a:sym typeface="Cambria"/>
              </a:rPr>
              <a:t>impf.</a:t>
            </a:r>
            <a:r>
              <a:rPr sz="7200" dirty="0">
                <a:latin typeface="Helvetica"/>
                <a:ea typeface="Helvetica"/>
                <a:cs typeface="Helvetica"/>
                <a:sym typeface="Helvetica"/>
              </a:rPr>
              <a:t> (</a:t>
            </a:r>
            <a:r>
              <a:rPr sz="7200" dirty="0" err="1">
                <a:latin typeface="Helvetica"/>
                <a:ea typeface="Helvetica"/>
                <a:cs typeface="Helvetica"/>
                <a:sym typeface="Helvetica"/>
              </a:rPr>
              <a:t>кто</a:t>
            </a:r>
            <a:r>
              <a:rPr sz="7200" dirty="0">
                <a:latin typeface="Helvetica"/>
                <a:ea typeface="Helvetica"/>
                <a:cs typeface="Helvetica"/>
                <a:sym typeface="Helvetica"/>
              </a:rPr>
              <a:t>? </a:t>
            </a:r>
            <a:r>
              <a:rPr sz="7200" dirty="0" err="1">
                <a:latin typeface="Helvetica"/>
                <a:ea typeface="Helvetica"/>
                <a:cs typeface="Helvetica"/>
                <a:sym typeface="Helvetica"/>
              </a:rPr>
              <a:t>что</a:t>
            </a:r>
            <a:r>
              <a:rPr sz="7200" dirty="0">
                <a:latin typeface="Helvetica"/>
                <a:ea typeface="Helvetica"/>
                <a:cs typeface="Helvetica"/>
                <a:sym typeface="Helvetica"/>
              </a:rPr>
              <a:t>?) </a:t>
            </a:r>
            <a:endParaRPr sz="7200" dirty="0">
              <a:latin typeface="Cambria"/>
              <a:ea typeface="Cambria"/>
              <a:cs typeface="Cambria"/>
              <a:sym typeface="Cambria"/>
            </a:endParaRPr>
          </a:p>
          <a:p>
            <a:pPr marL="270023" marR="180015" indent="90007" defTabSz="180015">
              <a:lnSpc>
                <a:spcPct val="80000"/>
              </a:lnSpc>
              <a:spcBef>
                <a:spcPts val="492"/>
              </a:spcBef>
              <a:buSzTx/>
              <a:buNone/>
              <a:defRPr sz="1800"/>
            </a:pPr>
            <a:r>
              <a:rPr sz="7200" dirty="0" err="1">
                <a:latin typeface="Helvetica"/>
                <a:ea typeface="Helvetica"/>
                <a:cs typeface="Helvetica"/>
                <a:sym typeface="Helvetica"/>
              </a:rPr>
              <a:t>держаться</a:t>
            </a:r>
            <a:r>
              <a:rPr sz="7200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7200" i="1" dirty="0">
                <a:latin typeface="Cambria"/>
                <a:ea typeface="Cambria"/>
                <a:cs typeface="Cambria"/>
                <a:sym typeface="Cambria"/>
              </a:rPr>
              <a:t>impf.</a:t>
            </a:r>
            <a:r>
              <a:rPr sz="7200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7200" dirty="0" err="1">
                <a:latin typeface="Helvetica"/>
                <a:ea typeface="Helvetica"/>
                <a:cs typeface="Helvetica"/>
                <a:sym typeface="Helvetica"/>
              </a:rPr>
              <a:t>за</a:t>
            </a:r>
            <a:r>
              <a:rPr sz="7200" dirty="0">
                <a:latin typeface="Helvetica"/>
                <a:ea typeface="Helvetica"/>
                <a:cs typeface="Helvetica"/>
                <a:sym typeface="Helvetica"/>
              </a:rPr>
              <a:t> (</a:t>
            </a:r>
            <a:r>
              <a:rPr sz="7200" dirty="0" err="1">
                <a:latin typeface="Helvetica"/>
                <a:ea typeface="Helvetica"/>
                <a:cs typeface="Helvetica"/>
                <a:sym typeface="Helvetica"/>
              </a:rPr>
              <a:t>что</a:t>
            </a:r>
            <a:r>
              <a:rPr sz="7200" dirty="0">
                <a:latin typeface="Helvetica"/>
                <a:ea typeface="Helvetica"/>
                <a:cs typeface="Helvetica"/>
                <a:sym typeface="Helvetica"/>
              </a:rPr>
              <a:t>? </a:t>
            </a:r>
            <a:r>
              <a:rPr sz="7200" dirty="0" err="1">
                <a:latin typeface="Helvetica"/>
                <a:ea typeface="Helvetica"/>
                <a:cs typeface="Helvetica"/>
                <a:sym typeface="Helvetica"/>
              </a:rPr>
              <a:t>за</a:t>
            </a:r>
            <a:r>
              <a:rPr sz="7200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7200" dirty="0" err="1">
                <a:latin typeface="Helvetica"/>
                <a:ea typeface="Helvetica"/>
                <a:cs typeface="Helvetica"/>
                <a:sym typeface="Helvetica"/>
              </a:rPr>
              <a:t>рабочее</a:t>
            </a:r>
            <a:r>
              <a:rPr sz="7200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7200" dirty="0" err="1">
                <a:latin typeface="Helvetica"/>
                <a:ea typeface="Helvetica"/>
                <a:cs typeface="Helvetica"/>
                <a:sym typeface="Helvetica"/>
              </a:rPr>
              <a:t>место</a:t>
            </a:r>
            <a:r>
              <a:rPr sz="7200" dirty="0">
                <a:latin typeface="Helvetica"/>
                <a:ea typeface="Helvetica"/>
                <a:cs typeface="Helvetica"/>
                <a:sym typeface="Helvetica"/>
              </a:rPr>
              <a:t>) </a:t>
            </a:r>
            <a:endParaRPr sz="7200" dirty="0">
              <a:latin typeface="Cambria"/>
              <a:ea typeface="Cambria"/>
              <a:cs typeface="Cambria"/>
              <a:sym typeface="Cambria"/>
            </a:endParaRPr>
          </a:p>
          <a:p>
            <a:pPr marL="270023" marR="180015" indent="90007" defTabSz="180015">
              <a:lnSpc>
                <a:spcPct val="80000"/>
              </a:lnSpc>
              <a:spcBef>
                <a:spcPts val="492"/>
              </a:spcBef>
              <a:buSzTx/>
              <a:buNone/>
              <a:defRPr sz="1800"/>
            </a:pPr>
            <a:r>
              <a:rPr sz="7200" dirty="0" err="1">
                <a:latin typeface="Helvetica"/>
                <a:ea typeface="Helvetica"/>
                <a:cs typeface="Helvetica"/>
                <a:sym typeface="Helvetica"/>
              </a:rPr>
              <a:t>душа</a:t>
            </a:r>
            <a:r>
              <a:rPr sz="7200" dirty="0">
                <a:latin typeface="Helvetica"/>
                <a:ea typeface="Helvetica"/>
                <a:cs typeface="Helvetica"/>
                <a:sym typeface="Helvetica"/>
              </a:rPr>
              <a:t> (</a:t>
            </a:r>
            <a:r>
              <a:rPr sz="7200" dirty="0" err="1">
                <a:latin typeface="Helvetica"/>
                <a:ea typeface="Helvetica"/>
                <a:cs typeface="Helvetica"/>
                <a:sym typeface="Helvetica"/>
              </a:rPr>
              <a:t>кому</a:t>
            </a:r>
            <a:r>
              <a:rPr sz="7200" dirty="0">
                <a:latin typeface="Helvetica"/>
                <a:ea typeface="Helvetica"/>
                <a:cs typeface="Helvetica"/>
                <a:sym typeface="Helvetica"/>
              </a:rPr>
              <a:t>? </a:t>
            </a:r>
            <a:r>
              <a:rPr sz="7200" dirty="0" err="1">
                <a:latin typeface="Helvetica"/>
                <a:ea typeface="Helvetica"/>
                <a:cs typeface="Helvetica"/>
                <a:sym typeface="Helvetica"/>
              </a:rPr>
              <a:t>по</a:t>
            </a:r>
            <a:r>
              <a:rPr sz="7200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7200" dirty="0" err="1">
                <a:latin typeface="Helvetica"/>
                <a:ea typeface="Helvetica"/>
                <a:cs typeface="Helvetica"/>
                <a:sym typeface="Helvetica"/>
              </a:rPr>
              <a:t>душе</a:t>
            </a:r>
            <a:r>
              <a:rPr sz="7200" dirty="0">
                <a:latin typeface="Helvetica"/>
                <a:ea typeface="Helvetica"/>
                <a:cs typeface="Helvetica"/>
                <a:sym typeface="Helvetica"/>
              </a:rPr>
              <a:t>)</a:t>
            </a:r>
            <a:r>
              <a:rPr sz="7200" dirty="0">
                <a:latin typeface="Cambria"/>
                <a:ea typeface="Cambria"/>
                <a:cs typeface="Cambria"/>
                <a:sym typeface="Cambria"/>
              </a:rPr>
              <a:t> – soul (to one's liking)</a:t>
            </a:r>
          </a:p>
          <a:p>
            <a:pPr marL="270023" marR="180015" indent="90007" defTabSz="180015">
              <a:lnSpc>
                <a:spcPct val="80000"/>
              </a:lnSpc>
              <a:spcBef>
                <a:spcPts val="492"/>
              </a:spcBef>
              <a:buSzTx/>
              <a:buNone/>
              <a:defRPr sz="1800"/>
            </a:pPr>
            <a:r>
              <a:rPr sz="7200" dirty="0" err="1">
                <a:latin typeface="Helvetica"/>
                <a:ea typeface="Helvetica"/>
                <a:cs typeface="Helvetica"/>
                <a:sym typeface="Helvetica"/>
              </a:rPr>
              <a:t>ежедневно</a:t>
            </a:r>
            <a:r>
              <a:rPr sz="7200" dirty="0">
                <a:latin typeface="Helvetica"/>
                <a:ea typeface="Helvetica"/>
                <a:cs typeface="Helvetica"/>
                <a:sym typeface="Helvetica"/>
              </a:rPr>
              <a:t> </a:t>
            </a:r>
          </a:p>
          <a:p>
            <a:pPr marL="270023" marR="180015" indent="90007" defTabSz="180015">
              <a:lnSpc>
                <a:spcPct val="80000"/>
              </a:lnSpc>
              <a:spcBef>
                <a:spcPts val="492"/>
              </a:spcBef>
              <a:buSzTx/>
              <a:buNone/>
              <a:defRPr sz="1800"/>
            </a:pPr>
            <a:r>
              <a:rPr sz="7200" dirty="0" err="1">
                <a:latin typeface="Helvetica"/>
                <a:ea typeface="Helvetica"/>
                <a:cs typeface="Helvetica"/>
                <a:sym typeface="Helvetica"/>
              </a:rPr>
              <a:t>изменить</a:t>
            </a:r>
            <a:r>
              <a:rPr sz="7200" dirty="0">
                <a:latin typeface="Helvetica"/>
                <a:ea typeface="Helvetica"/>
                <a:cs typeface="Helvetica"/>
                <a:sym typeface="Helvetica"/>
              </a:rPr>
              <a:t>/</a:t>
            </a:r>
            <a:r>
              <a:rPr sz="7200" dirty="0" err="1">
                <a:latin typeface="Helvetica"/>
                <a:ea typeface="Helvetica"/>
                <a:cs typeface="Helvetica"/>
                <a:sym typeface="Helvetica"/>
              </a:rPr>
              <a:t>изменять</a:t>
            </a:r>
            <a:r>
              <a:rPr sz="7200" dirty="0">
                <a:latin typeface="Helvetica"/>
                <a:ea typeface="Helvetica"/>
                <a:cs typeface="Helvetica"/>
                <a:sym typeface="Helvetica"/>
              </a:rPr>
              <a:t> (</a:t>
            </a:r>
            <a:r>
              <a:rPr sz="7200" dirty="0" err="1">
                <a:latin typeface="Helvetica"/>
                <a:ea typeface="Helvetica"/>
                <a:cs typeface="Helvetica"/>
                <a:sym typeface="Helvetica"/>
              </a:rPr>
              <a:t>кого</a:t>
            </a:r>
            <a:r>
              <a:rPr sz="7200" dirty="0">
                <a:latin typeface="Helvetica"/>
                <a:ea typeface="Helvetica"/>
                <a:cs typeface="Helvetica"/>
                <a:sym typeface="Helvetica"/>
              </a:rPr>
              <a:t>? </a:t>
            </a:r>
            <a:r>
              <a:rPr sz="7200" dirty="0" err="1">
                <a:latin typeface="Helvetica"/>
                <a:ea typeface="Helvetica"/>
                <a:cs typeface="Helvetica"/>
                <a:sym typeface="Helvetica"/>
              </a:rPr>
              <a:t>что</a:t>
            </a:r>
            <a:r>
              <a:rPr sz="7200" dirty="0">
                <a:latin typeface="Helvetica"/>
                <a:ea typeface="Helvetica"/>
                <a:cs typeface="Helvetica"/>
                <a:sym typeface="Helvetica"/>
              </a:rPr>
              <a:t>?) </a:t>
            </a:r>
          </a:p>
          <a:p>
            <a:pPr marL="270023" marR="180015" indent="90007" defTabSz="180015">
              <a:lnSpc>
                <a:spcPct val="80000"/>
              </a:lnSpc>
              <a:spcBef>
                <a:spcPts val="492"/>
              </a:spcBef>
              <a:buSzTx/>
              <a:buNone/>
              <a:defRPr sz="1800"/>
            </a:pPr>
            <a:r>
              <a:rPr sz="7200" dirty="0" err="1">
                <a:latin typeface="Helvetica"/>
                <a:ea typeface="Helvetica"/>
                <a:cs typeface="Helvetica"/>
                <a:sym typeface="Helvetica"/>
              </a:rPr>
              <a:t>каторга</a:t>
            </a:r>
            <a:r>
              <a:rPr sz="7200" dirty="0">
                <a:latin typeface="Cambria"/>
                <a:ea typeface="Cambria"/>
                <a:cs typeface="Cambria"/>
                <a:sym typeface="Cambria"/>
              </a:rPr>
              <a:t> </a:t>
            </a:r>
          </a:p>
          <a:p>
            <a:pPr marL="270023" marR="180015" indent="90007" defTabSz="180015">
              <a:lnSpc>
                <a:spcPct val="80000"/>
              </a:lnSpc>
              <a:spcBef>
                <a:spcPts val="492"/>
              </a:spcBef>
              <a:buSzTx/>
              <a:buNone/>
              <a:defRPr sz="1800"/>
            </a:pPr>
            <a:r>
              <a:rPr sz="7200" dirty="0" err="1">
                <a:latin typeface="Helvetica"/>
                <a:ea typeface="Helvetica"/>
                <a:cs typeface="Helvetica"/>
                <a:sym typeface="Helvetica"/>
              </a:rPr>
              <a:t>коллектив</a:t>
            </a:r>
            <a:r>
              <a:rPr sz="7200" dirty="0">
                <a:latin typeface="Cambria"/>
                <a:ea typeface="Cambria"/>
                <a:cs typeface="Cambria"/>
                <a:sym typeface="Cambria"/>
              </a:rPr>
              <a:t> </a:t>
            </a:r>
          </a:p>
          <a:p>
            <a:pPr marL="270023" marR="180015" indent="90007" defTabSz="180015">
              <a:lnSpc>
                <a:spcPct val="80000"/>
              </a:lnSpc>
              <a:spcBef>
                <a:spcPts val="492"/>
              </a:spcBef>
              <a:buSzTx/>
              <a:buNone/>
              <a:defRPr sz="1800"/>
            </a:pPr>
            <a:r>
              <a:rPr sz="7200" dirty="0" err="1">
                <a:latin typeface="Helvetica"/>
                <a:ea typeface="Helvetica"/>
                <a:cs typeface="Helvetica"/>
                <a:sym typeface="Helvetica"/>
              </a:rPr>
              <a:t>лишать</a:t>
            </a:r>
            <a:r>
              <a:rPr sz="7200" dirty="0">
                <a:latin typeface="Helvetica"/>
                <a:ea typeface="Helvetica"/>
                <a:cs typeface="Helvetica"/>
                <a:sym typeface="Helvetica"/>
              </a:rPr>
              <a:t>/</a:t>
            </a:r>
            <a:r>
              <a:rPr sz="7200" dirty="0" err="1">
                <a:latin typeface="Helvetica"/>
                <a:ea typeface="Helvetica"/>
                <a:cs typeface="Helvetica"/>
                <a:sym typeface="Helvetica"/>
              </a:rPr>
              <a:t>лишить</a:t>
            </a:r>
            <a:r>
              <a:rPr sz="7200" dirty="0">
                <a:latin typeface="Helvetica"/>
                <a:ea typeface="Helvetica"/>
                <a:cs typeface="Helvetica"/>
                <a:sym typeface="Helvetica"/>
              </a:rPr>
              <a:t>  (</a:t>
            </a:r>
            <a:r>
              <a:rPr sz="7200" dirty="0" err="1">
                <a:latin typeface="Helvetica"/>
                <a:ea typeface="Helvetica"/>
                <a:cs typeface="Helvetica"/>
                <a:sym typeface="Helvetica"/>
              </a:rPr>
              <a:t>кого</a:t>
            </a:r>
            <a:r>
              <a:rPr sz="7200" dirty="0">
                <a:latin typeface="Helvetica"/>
                <a:ea typeface="Helvetica"/>
                <a:cs typeface="Helvetica"/>
                <a:sym typeface="Helvetica"/>
              </a:rPr>
              <a:t>? </a:t>
            </a:r>
            <a:r>
              <a:rPr sz="7200" dirty="0" err="1">
                <a:latin typeface="Helvetica"/>
                <a:ea typeface="Helvetica"/>
                <a:cs typeface="Helvetica"/>
                <a:sym typeface="Helvetica"/>
              </a:rPr>
              <a:t>чего</a:t>
            </a:r>
            <a:r>
              <a:rPr sz="7200" dirty="0">
                <a:latin typeface="Helvetica"/>
                <a:ea typeface="Helvetica"/>
                <a:cs typeface="Helvetica"/>
                <a:sym typeface="Helvetica"/>
              </a:rPr>
              <a:t>?) </a:t>
            </a:r>
          </a:p>
          <a:p>
            <a:pPr marL="270023" marR="180015" indent="90007" defTabSz="180015">
              <a:lnSpc>
                <a:spcPct val="80000"/>
              </a:lnSpc>
              <a:spcBef>
                <a:spcPts val="492"/>
              </a:spcBef>
              <a:buSzTx/>
              <a:buNone/>
              <a:defRPr sz="1800"/>
            </a:pPr>
            <a:r>
              <a:rPr sz="7200" dirty="0" err="1">
                <a:latin typeface="Helvetica"/>
                <a:ea typeface="Helvetica"/>
                <a:cs typeface="Helvetica"/>
                <a:sym typeface="Helvetica"/>
              </a:rPr>
              <a:t>на</a:t>
            </a:r>
            <a:r>
              <a:rPr sz="7200"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sz="7200" dirty="0" err="1">
                <a:latin typeface="Helvetica"/>
                <a:ea typeface="Helvetica"/>
                <a:cs typeface="Helvetica"/>
                <a:sym typeface="Helvetica"/>
              </a:rPr>
              <a:t>протяжении</a:t>
            </a:r>
            <a:r>
              <a:rPr sz="7200" dirty="0">
                <a:latin typeface="Cambria"/>
                <a:ea typeface="Cambria"/>
                <a:cs typeface="Cambria"/>
                <a:sym typeface="Cambria"/>
              </a:rPr>
              <a:t> (</a:t>
            </a:r>
            <a:r>
              <a:rPr sz="7200" dirty="0" err="1">
                <a:latin typeface="Helvetica"/>
                <a:ea typeface="Helvetica"/>
                <a:cs typeface="Helvetica"/>
                <a:sym typeface="Helvetica"/>
              </a:rPr>
              <a:t>чего</a:t>
            </a:r>
            <a:r>
              <a:rPr sz="7200" dirty="0">
                <a:latin typeface="Cambria"/>
                <a:ea typeface="Cambria"/>
                <a:cs typeface="Cambria"/>
                <a:sym typeface="Cambria"/>
              </a:rPr>
              <a:t>?)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B44F32-9E3E-B945-A2F9-ADF87C12972A}"/>
              </a:ext>
            </a:extLst>
          </p:cNvPr>
          <p:cNvSpPr txBox="1"/>
          <p:nvPr/>
        </p:nvSpPr>
        <p:spPr>
          <a:xfrm>
            <a:off x="6001554" y="1803797"/>
            <a:ext cx="5314684" cy="3891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0023" marR="180015" indent="90007" defTabSz="180015">
              <a:lnSpc>
                <a:spcPct val="80000"/>
              </a:lnSpc>
              <a:spcBef>
                <a:spcPts val="492"/>
              </a:spcBef>
              <a:buSzTx/>
              <a:buNone/>
              <a:defRPr sz="1800"/>
            </a:pPr>
            <a:r>
              <a:rPr lang="ru-RU" dirty="0">
                <a:latin typeface="Helvetica"/>
                <a:ea typeface="Helvetica"/>
                <a:cs typeface="Helvetica"/>
                <a:sym typeface="Helvetica"/>
              </a:rPr>
              <a:t>наоборот </a:t>
            </a:r>
          </a:p>
          <a:p>
            <a:pPr marL="270023" marR="180015" indent="90007" defTabSz="180015">
              <a:lnSpc>
                <a:spcPct val="80000"/>
              </a:lnSpc>
              <a:spcBef>
                <a:spcPts val="492"/>
              </a:spcBef>
              <a:buSzTx/>
              <a:buNone/>
              <a:defRPr sz="1800"/>
            </a:pPr>
            <a:r>
              <a:rPr lang="ru-RU" dirty="0">
                <a:latin typeface="Helvetica"/>
                <a:ea typeface="Helvetica"/>
                <a:cs typeface="Helvetica"/>
                <a:sym typeface="Helvetica"/>
              </a:rPr>
              <a:t>повод </a:t>
            </a:r>
            <a:endParaRPr lang="ru-RU" dirty="0">
              <a:latin typeface="Cambria"/>
              <a:ea typeface="Cambria"/>
              <a:cs typeface="Cambria"/>
              <a:sym typeface="Cambria"/>
            </a:endParaRPr>
          </a:p>
          <a:p>
            <a:pPr marL="270023" marR="180015" indent="90007" defTabSz="180015">
              <a:lnSpc>
                <a:spcPct val="80000"/>
              </a:lnSpc>
              <a:spcBef>
                <a:spcPts val="492"/>
              </a:spcBef>
              <a:buSzTx/>
              <a:buNone/>
              <a:defRPr sz="1800"/>
            </a:pPr>
            <a:r>
              <a:rPr lang="ru-RU" dirty="0">
                <a:latin typeface="Helvetica"/>
                <a:ea typeface="Helvetica"/>
                <a:cs typeface="Helvetica"/>
                <a:sym typeface="Helvetica"/>
              </a:rPr>
              <a:t>разбираться/разобраться (в ком? в чём?) </a:t>
            </a:r>
            <a:endParaRPr lang="ru-RU" dirty="0">
              <a:latin typeface="Cambria"/>
              <a:ea typeface="Cambria"/>
              <a:cs typeface="Cambria"/>
              <a:sym typeface="Cambria"/>
            </a:endParaRPr>
          </a:p>
          <a:p>
            <a:pPr marL="270023" marR="180015" indent="90007" defTabSz="180015">
              <a:lnSpc>
                <a:spcPct val="80000"/>
              </a:lnSpc>
              <a:spcBef>
                <a:spcPts val="492"/>
              </a:spcBef>
              <a:buSzTx/>
              <a:buNone/>
              <a:defRPr sz="1800"/>
            </a:pPr>
            <a:r>
              <a:rPr lang="ru-RU" dirty="0">
                <a:latin typeface="Helvetica"/>
                <a:ea typeface="Helvetica"/>
                <a:cs typeface="Helvetica"/>
                <a:sym typeface="Helvetica"/>
              </a:rPr>
              <a:t>сомневаться (в ком? в чём?) </a:t>
            </a:r>
          </a:p>
          <a:p>
            <a:pPr marL="270023" marR="180015" indent="90007" defTabSz="180015">
              <a:lnSpc>
                <a:spcPct val="80000"/>
              </a:lnSpc>
              <a:spcBef>
                <a:spcPts val="492"/>
              </a:spcBef>
              <a:buSzTx/>
              <a:buNone/>
              <a:defRPr sz="1800"/>
            </a:pPr>
            <a:r>
              <a:rPr lang="ru-RU" dirty="0">
                <a:latin typeface="Helvetica"/>
                <a:ea typeface="Helvetica"/>
                <a:cs typeface="Helvetica"/>
                <a:sym typeface="Helvetica"/>
              </a:rPr>
              <a:t>страх</a:t>
            </a:r>
            <a:r>
              <a:rPr lang="ru-RU" dirty="0">
                <a:latin typeface="Cambria"/>
                <a:ea typeface="Cambria"/>
                <a:cs typeface="Cambria"/>
                <a:sym typeface="Cambria"/>
              </a:rPr>
              <a:t> </a:t>
            </a:r>
          </a:p>
          <a:p>
            <a:pPr marL="270023" marR="180015" indent="90007" defTabSz="180015">
              <a:lnSpc>
                <a:spcPct val="80000"/>
              </a:lnSpc>
              <a:spcBef>
                <a:spcPts val="492"/>
              </a:spcBef>
              <a:buSzTx/>
              <a:buNone/>
              <a:defRPr sz="1800"/>
            </a:pPr>
            <a:r>
              <a:rPr lang="ru-RU" dirty="0">
                <a:latin typeface="Helvetica"/>
                <a:ea typeface="Helvetica"/>
                <a:cs typeface="Helvetica"/>
                <a:sym typeface="Helvetica"/>
              </a:rPr>
              <a:t>трудовой</a:t>
            </a:r>
            <a:r>
              <a:rPr lang="ru-RU" dirty="0">
                <a:latin typeface="Cambria"/>
                <a:ea typeface="Cambria"/>
                <a:cs typeface="Cambria"/>
                <a:sym typeface="Cambria"/>
              </a:rPr>
              <a:t> </a:t>
            </a:r>
          </a:p>
          <a:p>
            <a:pPr marL="270023" marR="180015" indent="90007" defTabSz="180015">
              <a:lnSpc>
                <a:spcPct val="80000"/>
              </a:lnSpc>
              <a:spcBef>
                <a:spcPts val="492"/>
              </a:spcBef>
              <a:buSzTx/>
              <a:buNone/>
              <a:defRPr sz="1800"/>
            </a:pPr>
            <a:r>
              <a:rPr lang="ru-RU" dirty="0">
                <a:latin typeface="Helvetica"/>
                <a:ea typeface="Helvetica"/>
                <a:cs typeface="Helvetica"/>
                <a:sym typeface="Helvetica"/>
              </a:rPr>
              <a:t>удовольствие от чего? </a:t>
            </a:r>
          </a:p>
          <a:p>
            <a:pPr marL="270023" marR="180015" indent="90007" defTabSz="180015">
              <a:lnSpc>
                <a:spcPct val="80000"/>
              </a:lnSpc>
              <a:spcBef>
                <a:spcPts val="492"/>
              </a:spcBef>
              <a:buSzTx/>
              <a:buNone/>
              <a:defRPr sz="1800"/>
            </a:pPr>
            <a:r>
              <a:rPr lang="ru-RU" dirty="0">
                <a:latin typeface="Helvetica"/>
                <a:ea typeface="Helvetica"/>
                <a:cs typeface="Helvetica"/>
                <a:sym typeface="Helvetica"/>
              </a:rPr>
              <a:t>Выражения</a:t>
            </a:r>
          </a:p>
          <a:p>
            <a:pPr marL="1110099" marR="180015" lvl="4" indent="-150013" defTabSz="180015">
              <a:lnSpc>
                <a:spcPct val="80000"/>
              </a:lnSpc>
              <a:spcBef>
                <a:spcPts val="492"/>
              </a:spcBef>
              <a:defRPr sz="1800"/>
            </a:pPr>
            <a:r>
              <a:rPr lang="ru-RU" dirty="0">
                <a:latin typeface="Helvetica"/>
                <a:ea typeface="Helvetica"/>
                <a:cs typeface="Helvetica"/>
                <a:sym typeface="Helvetica"/>
              </a:rPr>
              <a:t>Рукой подать – </a:t>
            </a:r>
            <a:r>
              <a:rPr lang="en-US" dirty="0">
                <a:latin typeface="Helvetica"/>
                <a:ea typeface="Helvetica"/>
                <a:cs typeface="Helvetica"/>
                <a:sym typeface="Helvetica"/>
              </a:rPr>
              <a:t>a stone's throw</a:t>
            </a:r>
          </a:p>
          <a:p>
            <a:pPr marL="1110099" marR="180015" lvl="4" indent="-150013" defTabSz="180015">
              <a:lnSpc>
                <a:spcPct val="80000"/>
              </a:lnSpc>
              <a:spcBef>
                <a:spcPts val="492"/>
              </a:spcBef>
              <a:defRPr sz="1800"/>
            </a:pPr>
            <a:r>
              <a:rPr lang="ru-RU" dirty="0">
                <a:latin typeface="Helvetica"/>
                <a:ea typeface="Helvetica"/>
                <a:cs typeface="Helvetica"/>
                <a:sym typeface="Helvetica"/>
              </a:rPr>
              <a:t>По</a:t>
            </a:r>
            <a:r>
              <a:rPr lang="ru-RU" dirty="0">
                <a:latin typeface="Cambria"/>
                <a:ea typeface="Cambria"/>
                <a:cs typeface="Cambria"/>
                <a:sym typeface="Cambria"/>
              </a:rPr>
              <a:t>/</a:t>
            </a:r>
            <a:r>
              <a:rPr lang="ru-RU" dirty="0">
                <a:latin typeface="Helvetica"/>
                <a:ea typeface="Helvetica"/>
                <a:cs typeface="Helvetica"/>
                <a:sym typeface="Helvetica"/>
              </a:rPr>
              <a:t>смотреть</a:t>
            </a:r>
            <a:r>
              <a:rPr lang="ru-RU"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ru-RU" dirty="0">
                <a:latin typeface="Helvetica"/>
                <a:ea typeface="Helvetica"/>
                <a:cs typeface="Helvetica"/>
                <a:sym typeface="Helvetica"/>
              </a:rPr>
              <a:t>другими</a:t>
            </a:r>
            <a:r>
              <a:rPr lang="ru-RU"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ru-RU" dirty="0">
                <a:latin typeface="Helvetica"/>
                <a:ea typeface="Helvetica"/>
                <a:cs typeface="Helvetica"/>
                <a:sym typeface="Helvetica"/>
              </a:rPr>
              <a:t>глазами</a:t>
            </a:r>
            <a:r>
              <a:rPr lang="ru-RU" dirty="0">
                <a:latin typeface="Cambria"/>
                <a:ea typeface="Cambria"/>
                <a:cs typeface="Cambria"/>
                <a:sym typeface="Cambria"/>
              </a:rPr>
              <a:t> – </a:t>
            </a:r>
            <a:r>
              <a:rPr lang="en-US" dirty="0">
                <a:latin typeface="Cambria"/>
                <a:ea typeface="Cambria"/>
                <a:cs typeface="Cambria"/>
                <a:sym typeface="Cambria"/>
              </a:rPr>
              <a:t>to see in a different light</a:t>
            </a:r>
          </a:p>
          <a:p>
            <a:pPr marL="1110099" marR="180015" lvl="4" indent="-150013" defTabSz="180015">
              <a:lnSpc>
                <a:spcPct val="80000"/>
              </a:lnSpc>
              <a:spcBef>
                <a:spcPts val="492"/>
              </a:spcBef>
              <a:defRPr sz="1800"/>
            </a:pPr>
            <a:r>
              <a:rPr lang="ru-RU" dirty="0">
                <a:latin typeface="Helvetica"/>
                <a:ea typeface="Helvetica"/>
                <a:cs typeface="Helvetica"/>
                <a:sym typeface="Helvetica"/>
              </a:rPr>
              <a:t>Лучше поздно, чем никогда! – </a:t>
            </a:r>
            <a:r>
              <a:rPr lang="en-US" dirty="0">
                <a:latin typeface="Helvetica"/>
                <a:ea typeface="Helvetica"/>
                <a:cs typeface="Helvetica"/>
                <a:sym typeface="Helvetica"/>
              </a:rPr>
              <a:t>Better late than never!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12188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title"/>
          </p:nvPr>
        </p:nvSpPr>
        <p:spPr>
          <a:xfrm>
            <a:off x="759855" y="553641"/>
            <a:ext cx="9015178" cy="1250156"/>
          </a:xfrm>
          <a:prstGeom prst="rect">
            <a:avLst/>
          </a:prstGeom>
        </p:spPr>
        <p:txBody>
          <a:bodyPr>
            <a:normAutofit/>
          </a:bodyPr>
          <a:lstStyle>
            <a:lvl1pPr defTabSz="426466">
              <a:defRPr sz="6132">
                <a:solidFill>
                  <a:srgbClr val="404040"/>
                </a:solidFill>
                <a:latin typeface="Didot"/>
                <a:ea typeface="Didot"/>
                <a:cs typeface="Didot"/>
                <a:sym typeface="Dido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311" dirty="0">
                <a:latin typeface="+mn-lt"/>
              </a:rPr>
              <a:t>2-31-2-32. </a:t>
            </a:r>
            <a:r>
              <a:rPr sz="4311" dirty="0" err="1">
                <a:latin typeface="+mn-lt"/>
              </a:rPr>
              <a:t>Видео</a:t>
            </a:r>
            <a:r>
              <a:rPr sz="4311" dirty="0">
                <a:latin typeface="+mn-lt"/>
              </a:rPr>
              <a:t>: </a:t>
            </a:r>
            <a:r>
              <a:rPr sz="4311" dirty="0" err="1">
                <a:latin typeface="+mn-lt"/>
              </a:rPr>
              <a:t>Безработица</a:t>
            </a:r>
            <a:r>
              <a:rPr lang="ru-RU" sz="4311" dirty="0">
                <a:latin typeface="+mn-lt"/>
              </a:rPr>
              <a:t>.</a:t>
            </a:r>
            <a:endParaRPr sz="4311" dirty="0">
              <a:latin typeface="+mn-lt"/>
            </a:endParaRPr>
          </a:p>
        </p:txBody>
      </p:sp>
      <p:pic>
        <p:nvPicPr>
          <p:cNvPr id="104" name="Bezrabotitsa copy.m4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832819" y="1830586"/>
            <a:ext cx="6619312" cy="3299616"/>
          </a:xfrm>
          <a:prstGeom prst="rect">
            <a:avLst/>
          </a:prstGeom>
        </p:spPr>
      </p:pic>
      <p:sp>
        <p:nvSpPr>
          <p:cNvPr id="105" name="Shape 105"/>
          <p:cNvSpPr/>
          <p:nvPr/>
        </p:nvSpPr>
        <p:spPr>
          <a:xfrm>
            <a:off x="1593679" y="1832372"/>
            <a:ext cx="2733622" cy="3589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marL="482186" marR="321457" indent="160729" defTabSz="321457">
              <a:defRPr sz="1800"/>
            </a:pPr>
            <a:r>
              <a:rPr dirty="0" err="1">
                <a:ea typeface="Helvetica"/>
                <a:cs typeface="Helvetica"/>
                <a:sym typeface="Helvetica"/>
              </a:rPr>
              <a:t>нравственные</a:t>
            </a:r>
            <a:r>
              <a:rPr dirty="0">
                <a:ea typeface="Cambria"/>
                <a:cs typeface="Cambria"/>
                <a:sym typeface="Cambria"/>
              </a:rPr>
              <a:t> </a:t>
            </a:r>
            <a:r>
              <a:rPr dirty="0" err="1">
                <a:ea typeface="Helvetica"/>
                <a:cs typeface="Helvetica"/>
                <a:sym typeface="Helvetica"/>
              </a:rPr>
              <a:t>ценности</a:t>
            </a:r>
            <a:r>
              <a:rPr dirty="0">
                <a:ea typeface="Cambria"/>
                <a:cs typeface="Cambria"/>
                <a:sym typeface="Cambria"/>
              </a:rPr>
              <a:t> – moral values</a:t>
            </a:r>
          </a:p>
          <a:p>
            <a:pPr marL="482186" marR="321457" indent="160729" defTabSz="321457">
              <a:defRPr sz="1800"/>
            </a:pPr>
            <a:r>
              <a:rPr dirty="0" err="1">
                <a:ea typeface="Helvetica"/>
                <a:cs typeface="Helvetica"/>
                <a:sym typeface="Helvetica"/>
              </a:rPr>
              <a:t>поколение</a:t>
            </a:r>
            <a:r>
              <a:rPr dirty="0">
                <a:ea typeface="Cambria"/>
                <a:cs typeface="Cambria"/>
                <a:sym typeface="Cambria"/>
              </a:rPr>
              <a:t> – generation</a:t>
            </a:r>
          </a:p>
          <a:p>
            <a:pPr marL="482186" marR="321457" indent="160729" defTabSz="321457">
              <a:defRPr sz="1800"/>
            </a:pPr>
            <a:r>
              <a:rPr dirty="0" err="1">
                <a:ea typeface="Helvetica"/>
                <a:cs typeface="Helvetica"/>
                <a:sym typeface="Helvetica"/>
              </a:rPr>
              <a:t>пособие</a:t>
            </a:r>
            <a:r>
              <a:rPr dirty="0">
                <a:ea typeface="Cambria"/>
                <a:cs typeface="Cambria"/>
                <a:sym typeface="Cambria"/>
              </a:rPr>
              <a:t> (</a:t>
            </a:r>
            <a:r>
              <a:rPr dirty="0" err="1">
                <a:ea typeface="Helvetica"/>
                <a:cs typeface="Helvetica"/>
                <a:sym typeface="Helvetica"/>
              </a:rPr>
              <a:t>по</a:t>
            </a:r>
            <a:r>
              <a:rPr dirty="0">
                <a:ea typeface="Cambria"/>
                <a:cs typeface="Cambria"/>
                <a:sym typeface="Cambria"/>
              </a:rPr>
              <a:t> </a:t>
            </a:r>
            <a:r>
              <a:rPr dirty="0" err="1">
                <a:ea typeface="Helvetica"/>
                <a:cs typeface="Helvetica"/>
                <a:sym typeface="Helvetica"/>
              </a:rPr>
              <a:t>безработице</a:t>
            </a:r>
            <a:r>
              <a:rPr dirty="0">
                <a:ea typeface="Cambria"/>
                <a:cs typeface="Cambria"/>
                <a:sym typeface="Cambria"/>
              </a:rPr>
              <a:t>) – unemployment insurance</a:t>
            </a:r>
          </a:p>
          <a:p>
            <a:pPr marL="482186" marR="321457" indent="160729" defTabSz="321457">
              <a:defRPr sz="1800"/>
            </a:pPr>
            <a:r>
              <a:rPr dirty="0" err="1">
                <a:ea typeface="Helvetica"/>
                <a:cs typeface="Helvetica"/>
                <a:sym typeface="Helvetica"/>
              </a:rPr>
              <a:t>прожиточный</a:t>
            </a:r>
            <a:r>
              <a:rPr dirty="0">
                <a:ea typeface="Cambria"/>
                <a:cs typeface="Cambria"/>
                <a:sym typeface="Cambria"/>
              </a:rPr>
              <a:t> </a:t>
            </a:r>
            <a:r>
              <a:rPr dirty="0" err="1">
                <a:ea typeface="Helvetica"/>
                <a:cs typeface="Helvetica"/>
                <a:sym typeface="Helvetica"/>
              </a:rPr>
              <a:t>минимум</a:t>
            </a:r>
            <a:r>
              <a:rPr dirty="0">
                <a:ea typeface="Cambria"/>
                <a:cs typeface="Cambria"/>
                <a:sym typeface="Cambria"/>
              </a:rPr>
              <a:t> – minimum wage</a:t>
            </a:r>
          </a:p>
        </p:txBody>
      </p:sp>
    </p:spTree>
    <p:extLst>
      <p:ext uri="{BB962C8B-B14F-4D97-AF65-F5344CB8AC3E}">
        <p14:creationId xmlns:p14="http://schemas.microsoft.com/office/powerpoint/2010/main" val="338423388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0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0B2D5-83DF-F54E-857A-F23A812D4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Безработица в Европе.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B14CD7-A27F-6C48-8E88-9862974023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5401" y="2057400"/>
            <a:ext cx="9601196" cy="3818468"/>
          </a:xfrm>
        </p:spPr>
        <p:txBody>
          <a:bodyPr>
            <a:normAutofit/>
          </a:bodyPr>
          <a:lstStyle/>
          <a:p>
            <a:r>
              <a:rPr lang="ru-RU" sz="2900" u="sng" dirty="0">
                <a:hlinkClick r:id="rId2"/>
              </a:rPr>
              <a:t>https://www.youtube.com/watch?v=BgSZFhIdZWI</a:t>
            </a:r>
            <a:r>
              <a:rPr lang="ru-RU" sz="2900" dirty="0"/>
              <a:t>) </a:t>
            </a:r>
          </a:p>
          <a:p>
            <a:r>
              <a:rPr lang="ru-RU" sz="2900" dirty="0"/>
              <a:t>Посмотрите репортаж  и ответьте на следующие вопросы:</a:t>
            </a:r>
            <a:endParaRPr lang="en-US" sz="2900" dirty="0"/>
          </a:p>
          <a:p>
            <a:pPr marL="0" indent="0">
              <a:buNone/>
            </a:pPr>
            <a:r>
              <a:rPr lang="ru-RU" sz="2900" dirty="0"/>
              <a:t>Что является главной причиной увеличения безработицы в Европе?</a:t>
            </a:r>
          </a:p>
          <a:p>
            <a:pPr marL="0" indent="0">
              <a:buNone/>
            </a:pPr>
            <a:r>
              <a:rPr lang="ru-RU" sz="2900" dirty="0"/>
              <a:t>Что могут сделать политики, чтобы улучшить ситуацию?</a:t>
            </a:r>
          </a:p>
          <a:p>
            <a:pPr marL="0" indent="0">
              <a:buNone/>
            </a:pPr>
            <a:r>
              <a:rPr lang="ru-RU" dirty="0"/>
              <a:t>Кому особенно трудно в поиске работы? 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32493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1AA27-2AB2-0848-85CC-E93C89B26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Работать/работа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5DA02-E874-B744-BBAF-78E63E03A0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Я работаю где? (+ предложный): библиотека, кафетерий, ресторан, общежитие, офис</a:t>
            </a:r>
          </a:p>
          <a:p>
            <a:r>
              <a:rPr lang="ru-RU" dirty="0"/>
              <a:t>Я работаю кем? (+ творительный): библиотекарь, официант, секретарь</a:t>
            </a:r>
          </a:p>
          <a:p>
            <a:r>
              <a:rPr lang="ru-RU" dirty="0"/>
              <a:t>Я работаю на кого?/на что? (+ винительный): правительство, федеральное правительство, правительство Москвы</a:t>
            </a:r>
          </a:p>
          <a:p>
            <a:r>
              <a:rPr lang="ru-RU" dirty="0"/>
              <a:t>Я работаю над чем? (+ творительный): курсовая работа, дипломная работа, проект, </a:t>
            </a:r>
            <a:r>
              <a:rPr lang="ru-RU" dirty="0" err="1"/>
              <a:t>пазл</a:t>
            </a:r>
            <a:endParaRPr lang="en-US" dirty="0"/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D0C94F41-C63B-E449-A423-EC123910BEDC}"/>
              </a:ext>
            </a:extLst>
          </p:cNvPr>
          <p:cNvSpPr/>
          <p:nvPr/>
        </p:nvSpPr>
        <p:spPr>
          <a:xfrm>
            <a:off x="2627290" y="148190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 Arrow 4">
            <a:extLst>
              <a:ext uri="{FF2B5EF4-FFF2-40B4-BE49-F238E27FC236}">
                <a16:creationId xmlns:a16="http://schemas.microsoft.com/office/drawing/2014/main" id="{53C5CE97-F0A6-0A49-97CE-559CFA798FF7}"/>
              </a:ext>
            </a:extLst>
          </p:cNvPr>
          <p:cNvSpPr/>
          <p:nvPr/>
        </p:nvSpPr>
        <p:spPr>
          <a:xfrm>
            <a:off x="8744755" y="1480349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9476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FE846-A239-B845-BDEC-02024FAC7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2" y="-1303867"/>
            <a:ext cx="9601196" cy="130386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380637-7F7E-E74D-8219-4F75A5D279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518160"/>
            <a:ext cx="10424160" cy="56997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У многих здесь злость переросла в </a:t>
            </a:r>
            <a:r>
              <a:rPr lang="ru-RU" u="sng" dirty="0"/>
              <a:t>отчаяние (1)</a:t>
            </a:r>
            <a:r>
              <a:rPr lang="ru-RU" dirty="0"/>
              <a:t>. Постоянные очереди перед агентством занятости и снова отказ. Ситуация на грани катастрофы, например, здесь, в Испании. Международная организация труда </a:t>
            </a:r>
            <a:r>
              <a:rPr lang="ru-RU" u="sng" dirty="0"/>
              <a:t>бьёт тревогу (2)</a:t>
            </a:r>
            <a:r>
              <a:rPr lang="ru-RU" dirty="0"/>
              <a:t>. Из-за финансово-экономического кризиса уровень безработицы в мире резко вырос. В прошлом году не могли найти работу около 200 миллионов человек. В этом году цифра может вырасти ещё на 5 миллионов. Новых рабочих мест мало, так как мировая экономика продолжает </a:t>
            </a:r>
            <a:r>
              <a:rPr lang="ru-RU" u="sng" dirty="0"/>
              <a:t>пробуксовывать (3)</a:t>
            </a:r>
            <a:r>
              <a:rPr lang="ru-RU" dirty="0"/>
              <a:t>. Таково заключение экспертов. Исправить положение должны политики, например, с помощью мер стимулирования экономики. Для того чтобы помочь безработным молодым людям, международная организация труда предлагает программы обучения и профессиональной переподготовки, ведь именно молодёжь больше других страдает от экономического кризиса. Сильнее всего это </a:t>
            </a:r>
            <a:r>
              <a:rPr lang="ru-RU" u="sng" dirty="0"/>
              <a:t>коснулось (4)</a:t>
            </a:r>
            <a:r>
              <a:rPr lang="ru-RU" dirty="0"/>
              <a:t> молодых людей до 24 лет в индустриально развитых странах. Треть из них не может найти работу. (1) </a:t>
            </a:r>
            <a:r>
              <a:rPr lang="en-US" dirty="0" err="1"/>
              <a:t>Dispair</a:t>
            </a:r>
            <a:r>
              <a:rPr lang="ru-RU" dirty="0"/>
              <a:t> (2) </a:t>
            </a:r>
            <a:r>
              <a:rPr lang="en-US" dirty="0"/>
              <a:t>sound the alarm</a:t>
            </a:r>
            <a:r>
              <a:rPr lang="ru-RU" dirty="0"/>
              <a:t> (3) </a:t>
            </a:r>
            <a:r>
              <a:rPr lang="en-US" dirty="0"/>
              <a:t>be stuck, lose momentum, lose traction</a:t>
            </a:r>
            <a:r>
              <a:rPr lang="ru-RU" dirty="0"/>
              <a:t> (4) </a:t>
            </a:r>
            <a:r>
              <a:rPr lang="en-US" dirty="0"/>
              <a:t>touch, concern, bear on</a:t>
            </a:r>
            <a:r>
              <a:rPr lang="ru-RU" dirty="0"/>
              <a:t>.    </a:t>
            </a:r>
          </a:p>
          <a:p>
            <a:pPr marL="0" indent="0" algn="ctr">
              <a:buNone/>
            </a:pPr>
            <a:r>
              <a:rPr lang="ru-RU" dirty="0"/>
              <a:t> </a:t>
            </a:r>
            <a:r>
              <a:rPr lang="ru-RU" b="1" dirty="0"/>
              <a:t>ПЕРЕСКАЖИТЕ ТЕКСТ СВОИМИ СЛОВАМИ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837462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/>
          </p:cNvSpPr>
          <p:nvPr>
            <p:ph type="title"/>
          </p:nvPr>
        </p:nvSpPr>
        <p:spPr>
          <a:xfrm>
            <a:off x="1004553" y="553641"/>
            <a:ext cx="10225824" cy="1250156"/>
          </a:xfrm>
          <a:prstGeom prst="rect">
            <a:avLst/>
          </a:prstGeom>
        </p:spPr>
        <p:txBody>
          <a:bodyPr/>
          <a:lstStyle/>
          <a:p>
            <a:pPr marR="282882" indent="141441" algn="l" defTabSz="282882">
              <a:defRPr sz="1800"/>
            </a:pPr>
            <a:r>
              <a:rPr sz="2970" b="1" dirty="0" err="1">
                <a:latin typeface="Helvetica"/>
                <a:ea typeface="Helvetica"/>
                <a:cs typeface="Helvetica"/>
                <a:sym typeface="Helvetica"/>
              </a:rPr>
              <a:t>Условие</a:t>
            </a:r>
            <a:r>
              <a:rPr sz="2970" b="1" dirty="0">
                <a:latin typeface="Helvetica"/>
                <a:ea typeface="Helvetica"/>
                <a:cs typeface="Helvetica"/>
                <a:sym typeface="Helvetica"/>
              </a:rPr>
              <a:t>. </a:t>
            </a:r>
            <a:r>
              <a:rPr sz="2970" b="1" dirty="0">
                <a:latin typeface="Cambria"/>
                <a:ea typeface="Cambria"/>
                <a:cs typeface="Cambria"/>
                <a:sym typeface="Cambria"/>
              </a:rPr>
              <a:t>Real and Unreal conditionals</a:t>
            </a:r>
            <a:r>
              <a:rPr lang="ru-RU" sz="2970" b="1" dirty="0">
                <a:latin typeface="Cambria"/>
                <a:ea typeface="Cambria"/>
                <a:cs typeface="Cambria"/>
                <a:sym typeface="Cambria"/>
              </a:rPr>
              <a:t>.</a:t>
            </a:r>
            <a:endParaRPr sz="297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5" name="Shape 135"/>
          <p:cNvSpPr>
            <a:spLocks noGrp="1"/>
          </p:cNvSpPr>
          <p:nvPr>
            <p:ph type="body" idx="1"/>
          </p:nvPr>
        </p:nvSpPr>
        <p:spPr>
          <a:xfrm>
            <a:off x="2006203" y="1571625"/>
            <a:ext cx="8179594" cy="4580930"/>
          </a:xfrm>
          <a:prstGeom prst="rect">
            <a:avLst/>
          </a:prstGeom>
        </p:spPr>
        <p:txBody>
          <a:bodyPr/>
          <a:lstStyle/>
          <a:p>
            <a:pPr marL="321457" marR="321457" indent="80364" defTabSz="321457">
              <a:spcBef>
                <a:spcPts val="0"/>
              </a:spcBef>
              <a:buSzTx/>
              <a:buNone/>
              <a:defRPr sz="1800"/>
            </a:pPr>
            <a:r>
              <a:rPr sz="2531" b="1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Упражнение</a:t>
            </a:r>
            <a:r>
              <a:rPr sz="2531" b="1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2-38 </a:t>
            </a:r>
            <a:endParaRPr sz="2531" dirty="0">
              <a:uFill>
                <a:solidFill/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21457" marR="321457" indent="80364" defTabSz="321457">
              <a:spcBef>
                <a:spcPts val="0"/>
              </a:spcBef>
              <a:buSzTx/>
              <a:buNone/>
              <a:defRPr sz="1800"/>
            </a:pPr>
            <a:endParaRPr sz="1687" dirty="0">
              <a:uFill>
                <a:solidFill/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21457" marR="321457" indent="-321457" defTabSz="321457">
              <a:spcBef>
                <a:spcPts val="0"/>
              </a:spcBef>
              <a:buAutoNum type="arabicPeriod"/>
              <a:defRPr sz="1800"/>
            </a:pP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Если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ты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ищешь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работу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,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то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...</a:t>
            </a:r>
          </a:p>
          <a:p>
            <a:pPr marL="321457" marR="321457" indent="-321457" defTabSz="321457">
              <a:spcBef>
                <a:spcPts val="0"/>
              </a:spcBef>
              <a:buAutoNum type="arabicPeriod"/>
              <a:defRPr sz="1800"/>
            </a:pP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Если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ru-RU" sz="1687" dirty="0">
                <a:latin typeface="Helvetica"/>
                <a:ea typeface="Helvetica"/>
                <a:cs typeface="Helvetica"/>
                <a:sym typeface="Helvetica"/>
              </a:rPr>
              <a:t>тебя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уволили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,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то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…</a:t>
            </a:r>
          </a:p>
          <a:p>
            <a:pPr marL="321457" marR="321457" indent="-321457" defTabSz="321457">
              <a:spcBef>
                <a:spcPts val="0"/>
              </a:spcBef>
              <a:buAutoNum type="arabicPeriod"/>
              <a:defRPr sz="1800"/>
            </a:pP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Если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ru-RU" sz="1687" dirty="0">
                <a:latin typeface="Helvetica"/>
                <a:ea typeface="Helvetica"/>
                <a:cs typeface="Helvetica"/>
                <a:sym typeface="Helvetica"/>
              </a:rPr>
              <a:t>ты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буде</a:t>
            </a:r>
            <a:r>
              <a:rPr lang="ru-RU" sz="1687" dirty="0" err="1">
                <a:latin typeface="Helvetica"/>
                <a:ea typeface="Helvetica"/>
                <a:cs typeface="Helvetica"/>
                <a:sym typeface="Helvetica"/>
              </a:rPr>
              <a:t>шь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плохо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работать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,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то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…</a:t>
            </a:r>
          </a:p>
          <a:p>
            <a:pPr marL="321457" marR="321457" indent="-321457" defTabSz="321457">
              <a:spcBef>
                <a:spcPts val="0"/>
              </a:spcBef>
              <a:buAutoNum type="arabicPeriod"/>
              <a:defRPr sz="1800"/>
            </a:pP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Если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бы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ru-RU" sz="1687" dirty="0">
                <a:latin typeface="Helvetica"/>
                <a:ea typeface="Helvetica"/>
                <a:cs typeface="Helvetica"/>
                <a:sym typeface="Helvetica"/>
              </a:rPr>
              <a:t>ты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заработал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много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денег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,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то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… </a:t>
            </a:r>
          </a:p>
          <a:p>
            <a:pPr marL="160729" marR="321457" indent="80364" defTabSz="321457">
              <a:spcBef>
                <a:spcPts val="0"/>
              </a:spcBef>
              <a:buSzTx/>
              <a:buNone/>
              <a:defRPr sz="1800"/>
            </a:pPr>
            <a:endParaRPr sz="844" dirty="0">
              <a:latin typeface="Helvetica"/>
              <a:ea typeface="Helvetica"/>
              <a:cs typeface="Helvetica"/>
              <a:sym typeface="Helvetica"/>
            </a:endParaRPr>
          </a:p>
          <a:p>
            <a:pPr marL="160729" marR="321457" indent="80364" defTabSz="321457">
              <a:spcBef>
                <a:spcPts val="0"/>
              </a:spcBef>
              <a:buSzTx/>
              <a:buNone/>
              <a:defRPr sz="1800"/>
            </a:pPr>
            <a:endParaRPr sz="844" dirty="0">
              <a:latin typeface="Helvetica"/>
              <a:ea typeface="Helvetica"/>
              <a:cs typeface="Helvetica"/>
              <a:sym typeface="Helvetica"/>
            </a:endParaRPr>
          </a:p>
          <a:p>
            <a:pPr marL="321457" marR="321457" indent="80364" defTabSz="321457">
              <a:spcBef>
                <a:spcPts val="0"/>
              </a:spcBef>
              <a:buSzTx/>
              <a:buNone/>
              <a:defRPr sz="1800"/>
            </a:pPr>
            <a:endParaRPr sz="1687" dirty="0">
              <a:uFill>
                <a:solidFill/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21457" marR="321457" indent="80364" defTabSz="321457">
              <a:spcBef>
                <a:spcPts val="0"/>
              </a:spcBef>
              <a:buSzTx/>
              <a:buNone/>
              <a:defRPr sz="1800"/>
            </a:pPr>
            <a:endParaRPr sz="2531" b="1" dirty="0">
              <a:uFill>
                <a:solidFill/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2488018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title"/>
          </p:nvPr>
        </p:nvSpPr>
        <p:spPr>
          <a:xfrm>
            <a:off x="746975" y="553641"/>
            <a:ext cx="9028057" cy="1250156"/>
          </a:xfrm>
          <a:prstGeom prst="rect">
            <a:avLst/>
          </a:prstGeom>
        </p:spPr>
        <p:txBody>
          <a:bodyPr/>
          <a:lstStyle/>
          <a:p>
            <a:pPr marR="282882" indent="141441" algn="l" defTabSz="282882">
              <a:defRPr sz="1800"/>
            </a:pPr>
            <a:r>
              <a:rPr sz="2970" b="1" dirty="0" err="1">
                <a:latin typeface="Helvetica"/>
                <a:ea typeface="Helvetica"/>
                <a:cs typeface="Helvetica"/>
                <a:sym typeface="Helvetica"/>
              </a:rPr>
              <a:t>Условие</a:t>
            </a:r>
            <a:r>
              <a:rPr sz="2970" b="1" dirty="0">
                <a:latin typeface="Helvetica"/>
                <a:ea typeface="Helvetica"/>
                <a:cs typeface="Helvetica"/>
                <a:sym typeface="Helvetica"/>
              </a:rPr>
              <a:t>. </a:t>
            </a:r>
            <a:r>
              <a:rPr sz="2970" b="1" dirty="0">
                <a:latin typeface="Cambria"/>
                <a:ea typeface="Cambria"/>
                <a:cs typeface="Cambria"/>
                <a:sym typeface="Cambria"/>
              </a:rPr>
              <a:t>Real and Unreal conditionals</a:t>
            </a:r>
            <a:endParaRPr sz="297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8" name="Shape 138"/>
          <p:cNvSpPr>
            <a:spLocks noGrp="1"/>
          </p:cNvSpPr>
          <p:nvPr>
            <p:ph type="body" idx="1"/>
          </p:nvPr>
        </p:nvSpPr>
        <p:spPr>
          <a:xfrm>
            <a:off x="1943695" y="1875234"/>
            <a:ext cx="8179594" cy="4580930"/>
          </a:xfrm>
          <a:prstGeom prst="rect">
            <a:avLst/>
          </a:prstGeom>
        </p:spPr>
        <p:txBody>
          <a:bodyPr/>
          <a:lstStyle/>
          <a:p>
            <a:pPr marL="321457" marR="321457" indent="80364" defTabSz="321457">
              <a:spcBef>
                <a:spcPts val="0"/>
              </a:spcBef>
              <a:buSzTx/>
              <a:buNone/>
              <a:defRPr sz="1800"/>
            </a:pPr>
            <a:r>
              <a:rPr sz="2531" b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Совет:</a:t>
            </a:r>
          </a:p>
          <a:p>
            <a:pPr marL="321457" marR="321457" indent="80364" defTabSz="321457">
              <a:spcBef>
                <a:spcPts val="0"/>
              </a:spcBef>
              <a:buSzTx/>
              <a:buNone/>
              <a:defRPr sz="1800"/>
            </a:pPr>
            <a:r>
              <a:rPr sz="253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Уже хватит сидеть дома! </a:t>
            </a:r>
            <a:r>
              <a:rPr sz="2531" u="sng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Нашёл бы</a:t>
            </a:r>
            <a:r>
              <a:rPr sz="253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ты работу!!!</a:t>
            </a:r>
          </a:p>
          <a:p>
            <a:pPr marL="321457" marR="321457" indent="80364" defTabSz="321457">
              <a:spcBef>
                <a:spcPts val="0"/>
              </a:spcBef>
              <a:buSzTx/>
              <a:buNone/>
              <a:defRPr sz="1800"/>
            </a:pPr>
            <a:endParaRPr sz="2531" b="1">
              <a:uFill>
                <a:solidFill/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21457" marR="321457" indent="80364" defTabSz="321457">
              <a:spcBef>
                <a:spcPts val="0"/>
              </a:spcBef>
              <a:buSzTx/>
              <a:buNone/>
              <a:defRPr sz="1800"/>
            </a:pPr>
            <a:endParaRPr sz="2531" b="1">
              <a:uFill>
                <a:solidFill/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21457" marR="321457" indent="80364" defTabSz="321457">
              <a:spcBef>
                <a:spcPts val="0"/>
              </a:spcBef>
              <a:buSzTx/>
              <a:buNone/>
              <a:defRPr sz="1800"/>
            </a:pPr>
            <a:r>
              <a:rPr sz="2531" b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Желание:</a:t>
            </a:r>
          </a:p>
          <a:p>
            <a:pPr marL="321457" marR="321457" indent="80364" defTabSz="321457">
              <a:spcBef>
                <a:spcPts val="0"/>
              </a:spcBef>
              <a:buSzTx/>
              <a:buNone/>
              <a:defRPr sz="1800"/>
            </a:pPr>
            <a:r>
              <a:rPr sz="2531" u="sng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Получить бы</a:t>
            </a:r>
            <a:r>
              <a:rPr sz="253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работу в этой компании!</a:t>
            </a:r>
          </a:p>
          <a:p>
            <a:pPr marL="160729" marR="321457" indent="80364" defTabSz="321457">
              <a:spcBef>
                <a:spcPts val="0"/>
              </a:spcBef>
              <a:buSzTx/>
              <a:buNone/>
              <a:defRPr sz="1800"/>
            </a:pPr>
            <a:endParaRPr sz="844">
              <a:latin typeface="Helvetica"/>
              <a:ea typeface="Helvetica"/>
              <a:cs typeface="Helvetica"/>
              <a:sym typeface="Helvetica"/>
            </a:endParaRPr>
          </a:p>
          <a:p>
            <a:pPr marL="160729" marR="321457" indent="80364" defTabSz="321457">
              <a:spcBef>
                <a:spcPts val="0"/>
              </a:spcBef>
              <a:buSzTx/>
              <a:buNone/>
              <a:defRPr sz="1800"/>
            </a:pPr>
            <a:endParaRPr sz="844">
              <a:latin typeface="Helvetica"/>
              <a:ea typeface="Helvetica"/>
              <a:cs typeface="Helvetica"/>
              <a:sym typeface="Helvetica"/>
            </a:endParaRPr>
          </a:p>
          <a:p>
            <a:pPr marL="321457" marR="321457" indent="80364" defTabSz="321457">
              <a:spcBef>
                <a:spcPts val="0"/>
              </a:spcBef>
              <a:buSzTx/>
              <a:buNone/>
              <a:defRPr sz="1800"/>
            </a:pPr>
            <a:endParaRPr sz="1687">
              <a:uFill>
                <a:solidFill/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21457" marR="321457" indent="80364" defTabSz="321457">
              <a:spcBef>
                <a:spcPts val="0"/>
              </a:spcBef>
              <a:buSzTx/>
              <a:buNone/>
              <a:defRPr sz="1800"/>
            </a:pPr>
            <a:endParaRPr sz="1687">
              <a:uFill>
                <a:solidFill/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21457" marR="321457" indent="80364" defTabSz="321457">
              <a:spcBef>
                <a:spcPts val="0"/>
              </a:spcBef>
              <a:buSzTx/>
              <a:buNone/>
              <a:defRPr sz="1800"/>
            </a:pPr>
            <a:r>
              <a:rPr sz="2531" b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Упражнение 2- 39—40</a:t>
            </a:r>
          </a:p>
        </p:txBody>
      </p:sp>
    </p:spTree>
    <p:extLst>
      <p:ext uri="{BB962C8B-B14F-4D97-AF65-F5344CB8AC3E}">
        <p14:creationId xmlns:p14="http://schemas.microsoft.com/office/powerpoint/2010/main" val="1801510151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/>
          </p:cNvSpPr>
          <p:nvPr>
            <p:ph type="title"/>
          </p:nvPr>
        </p:nvSpPr>
        <p:spPr>
          <a:xfrm>
            <a:off x="1943695" y="642938"/>
            <a:ext cx="9170773" cy="1250156"/>
          </a:xfrm>
          <a:prstGeom prst="rect">
            <a:avLst/>
          </a:prstGeom>
        </p:spPr>
        <p:txBody>
          <a:bodyPr/>
          <a:lstStyle/>
          <a:p>
            <a:pPr defTabSz="172515">
              <a:defRPr sz="1800"/>
            </a:pPr>
            <a:endParaRPr sz="2392" b="1" dirty="0">
              <a:solidFill>
                <a:srgbClr val="404040"/>
              </a:solidFill>
              <a:latin typeface="Didot"/>
              <a:ea typeface="Didot"/>
              <a:cs typeface="Didot"/>
              <a:sym typeface="Didot"/>
            </a:endParaRPr>
          </a:p>
          <a:p>
            <a:pPr defTabSz="172515">
              <a:defRPr sz="1800"/>
            </a:pPr>
            <a:r>
              <a:rPr sz="2392" b="1" dirty="0" err="1">
                <a:latin typeface="Didot"/>
                <a:ea typeface="Didot"/>
                <a:cs typeface="Didot"/>
                <a:sym typeface="Didot"/>
              </a:rPr>
              <a:t>Грамматика</a:t>
            </a:r>
            <a:r>
              <a:rPr sz="2392" b="1" dirty="0">
                <a:latin typeface="Didot"/>
                <a:ea typeface="Didot"/>
                <a:cs typeface="Didot"/>
                <a:sym typeface="Didot"/>
              </a:rPr>
              <a:t>: </a:t>
            </a:r>
            <a:r>
              <a:rPr sz="2392" b="1" dirty="0" err="1">
                <a:latin typeface="Didot"/>
                <a:ea typeface="Didot"/>
                <a:cs typeface="Didot"/>
                <a:sym typeface="Didot"/>
              </a:rPr>
              <a:t>Виды</a:t>
            </a:r>
            <a:r>
              <a:rPr sz="2392" b="1" dirty="0">
                <a:latin typeface="Didot"/>
                <a:ea typeface="Didot"/>
                <a:cs typeface="Didot"/>
                <a:sym typeface="Didot"/>
              </a:rPr>
              <a:t> </a:t>
            </a:r>
            <a:r>
              <a:rPr sz="2392" b="1" dirty="0" err="1">
                <a:latin typeface="Didot"/>
                <a:ea typeface="Didot"/>
                <a:cs typeface="Didot"/>
                <a:sym typeface="Didot"/>
              </a:rPr>
              <a:t>глаголов</a:t>
            </a:r>
            <a:r>
              <a:rPr sz="2392" b="1" dirty="0">
                <a:latin typeface="Didot"/>
                <a:ea typeface="Didot"/>
                <a:cs typeface="Didot"/>
                <a:sym typeface="Didot"/>
              </a:rPr>
              <a:t> </a:t>
            </a:r>
            <a:r>
              <a:rPr sz="2392" b="1" dirty="0" err="1">
                <a:latin typeface="Didot"/>
                <a:ea typeface="Didot"/>
                <a:cs typeface="Didot"/>
                <a:sym typeface="Didot"/>
              </a:rPr>
              <a:t>в</a:t>
            </a:r>
            <a:r>
              <a:rPr sz="2392" b="1" dirty="0">
                <a:latin typeface="Didot"/>
                <a:ea typeface="Didot"/>
                <a:cs typeface="Didot"/>
                <a:sym typeface="Didot"/>
              </a:rPr>
              <a:t> </a:t>
            </a:r>
            <a:r>
              <a:rPr sz="2392" b="1" dirty="0" err="1">
                <a:latin typeface="Didot"/>
                <a:ea typeface="Didot"/>
                <a:cs typeface="Didot"/>
                <a:sym typeface="Didot"/>
              </a:rPr>
              <a:t>инфинитиве</a:t>
            </a:r>
            <a:r>
              <a:rPr lang="ru-RU" sz="2392" b="1" dirty="0">
                <a:latin typeface="Didot"/>
                <a:ea typeface="Didot"/>
                <a:cs typeface="Didot"/>
                <a:sym typeface="Didot"/>
              </a:rPr>
              <a:t>.</a:t>
            </a:r>
            <a:endParaRPr sz="2392" b="1" dirty="0">
              <a:latin typeface="Didot"/>
              <a:ea typeface="Didot"/>
              <a:cs typeface="Didot"/>
              <a:sym typeface="Didot"/>
            </a:endParaRPr>
          </a:p>
        </p:txBody>
      </p:sp>
      <p:sp>
        <p:nvSpPr>
          <p:cNvPr id="141" name="Shape 141"/>
          <p:cNvSpPr>
            <a:spLocks noGrp="1"/>
          </p:cNvSpPr>
          <p:nvPr>
            <p:ph type="body" idx="1"/>
          </p:nvPr>
        </p:nvSpPr>
        <p:spPr>
          <a:xfrm>
            <a:off x="1934766" y="1870770"/>
            <a:ext cx="8179594" cy="4170164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157415" marR="247521" indent="-157415" defTabSz="247521">
              <a:spcBef>
                <a:spcPts val="0"/>
              </a:spcBef>
              <a:defRPr sz="1800"/>
            </a:pPr>
            <a:r>
              <a:rPr sz="1570" b="1">
                <a:latin typeface="Cambria"/>
                <a:ea typeface="Cambria"/>
                <a:cs typeface="Cambria"/>
                <a:sym typeface="Cambria"/>
              </a:rPr>
              <a:t>Когда употребляем совершенный вид в инфинитиве?</a:t>
            </a:r>
          </a:p>
          <a:p>
            <a:pPr marL="157415" marR="247521" indent="-157415" defTabSz="247521">
              <a:spcBef>
                <a:spcPts val="0"/>
              </a:spcBef>
              <a:defRPr sz="1800"/>
            </a:pPr>
            <a:r>
              <a:rPr sz="1570" b="1">
                <a:latin typeface="Cambria"/>
                <a:ea typeface="Cambria"/>
                <a:cs typeface="Cambria"/>
                <a:sym typeface="Cambria"/>
              </a:rPr>
              <a:t>Когда употребляем несовершенный вид  в инфинитиве?</a:t>
            </a:r>
          </a:p>
          <a:p>
            <a:pPr marL="0" marR="247521" indent="185641" defTabSz="247521">
              <a:spcBef>
                <a:spcPts val="0"/>
              </a:spcBef>
              <a:buSzTx/>
              <a:buNone/>
              <a:defRPr sz="1800"/>
            </a:pPr>
            <a:endParaRPr sz="1570" b="1">
              <a:latin typeface="Cambria"/>
              <a:ea typeface="Cambria"/>
              <a:cs typeface="Cambria"/>
              <a:sym typeface="Cambria"/>
            </a:endParaRPr>
          </a:p>
          <a:p>
            <a:pPr marL="0" marR="247521" lvl="1" indent="455509" defTabSz="247521">
              <a:spcBef>
                <a:spcPts val="0"/>
              </a:spcBef>
              <a:buSzTx/>
              <a:buNone/>
              <a:defRPr sz="1800"/>
            </a:pPr>
            <a:r>
              <a:rPr sz="1570" b="1">
                <a:latin typeface="Cambria"/>
                <a:ea typeface="Cambria"/>
                <a:cs typeface="Cambria"/>
                <a:sym typeface="Cambria"/>
              </a:rPr>
              <a:t>after </a:t>
            </a:r>
          </a:p>
          <a:p>
            <a:pPr marL="1309985" marR="247521" lvl="4" indent="-209887" defTabSz="247521">
              <a:spcBef>
                <a:spcPts val="0"/>
              </a:spcBef>
              <a:buAutoNum type="arabicPeriod"/>
              <a:defRPr sz="1800"/>
            </a:pPr>
            <a:r>
              <a:rPr sz="1570">
                <a:latin typeface="Cambria"/>
                <a:ea typeface="Cambria"/>
                <a:cs typeface="Cambria"/>
                <a:sym typeface="Cambria"/>
              </a:rPr>
              <a:t>забыть, успеть, удаться, остаться</a:t>
            </a:r>
          </a:p>
          <a:p>
            <a:pPr marL="1309985" marR="247521" lvl="4" indent="-209887" defTabSz="247521">
              <a:spcBef>
                <a:spcPts val="0"/>
              </a:spcBef>
              <a:buAutoNum type="arabicPeriod"/>
              <a:defRPr sz="1800"/>
            </a:pPr>
            <a:r>
              <a:rPr sz="1570">
                <a:latin typeface="Cambria"/>
                <a:ea typeface="Cambria"/>
                <a:cs typeface="Cambria"/>
                <a:sym typeface="Cambria"/>
              </a:rPr>
              <a:t>устать, надоесть, запрещаться, привыкнуть</a:t>
            </a:r>
          </a:p>
          <a:p>
            <a:pPr marL="1309985" marR="247521" lvl="4" indent="-209887" defTabSz="247521">
              <a:spcBef>
                <a:spcPts val="0"/>
              </a:spcBef>
              <a:buAutoNum type="arabicPeriod"/>
              <a:defRPr sz="1800"/>
            </a:pPr>
            <a:r>
              <a:rPr sz="1570">
                <a:latin typeface="Cambria"/>
                <a:ea typeface="Cambria"/>
                <a:cs typeface="Cambria"/>
                <a:sym typeface="Cambria"/>
              </a:rPr>
              <a:t>начать, продолжить, заканчивать, перестать, бросать</a:t>
            </a:r>
          </a:p>
          <a:p>
            <a:pPr marL="1309985" marR="247521" lvl="4" indent="-209887" defTabSz="247521">
              <a:spcBef>
                <a:spcPts val="0"/>
              </a:spcBef>
              <a:buAutoNum type="arabicPeriod"/>
              <a:defRPr sz="1800"/>
            </a:pPr>
            <a:r>
              <a:rPr sz="1570">
                <a:latin typeface="Cambria"/>
                <a:ea typeface="Cambria"/>
                <a:cs typeface="Cambria"/>
                <a:sym typeface="Cambria"/>
              </a:rPr>
              <a:t>in the negative to express impossibility (нельзя)</a:t>
            </a:r>
          </a:p>
          <a:p>
            <a:pPr marL="1309985" marR="247521" lvl="4" indent="-209887" defTabSz="247521">
              <a:spcBef>
                <a:spcPts val="0"/>
              </a:spcBef>
              <a:buAutoNum type="arabicPeriod"/>
              <a:defRPr sz="1800"/>
            </a:pPr>
            <a:r>
              <a:rPr sz="1570">
                <a:latin typeface="Cambria"/>
                <a:ea typeface="Cambria"/>
                <a:cs typeface="Cambria"/>
                <a:sym typeface="Cambria"/>
              </a:rPr>
              <a:t>in the negative to express prohibition  (нельзя)</a:t>
            </a:r>
          </a:p>
          <a:p>
            <a:pPr marL="1309985" marR="247521" lvl="4" indent="-209887" defTabSz="247521">
              <a:spcBef>
                <a:spcPts val="0"/>
              </a:spcBef>
              <a:buAutoNum type="arabicPeriod"/>
              <a:defRPr sz="1800"/>
            </a:pPr>
            <a:r>
              <a:rPr sz="1570">
                <a:latin typeface="Cambria"/>
                <a:ea typeface="Cambria"/>
                <a:cs typeface="Cambria"/>
                <a:sym typeface="Cambria"/>
              </a:rPr>
              <a:t>учится, научиться, разучиться, привыкнуть, полюбить, понравиться</a:t>
            </a:r>
          </a:p>
          <a:p>
            <a:pPr marL="1309985" marR="247521" lvl="4" indent="-209887" defTabSz="247521">
              <a:spcBef>
                <a:spcPts val="0"/>
              </a:spcBef>
              <a:buAutoNum type="arabicPeriod"/>
              <a:defRPr sz="1800"/>
            </a:pPr>
            <a:r>
              <a:rPr sz="1570">
                <a:latin typeface="Cambria"/>
                <a:ea typeface="Cambria"/>
                <a:cs typeface="Cambria"/>
                <a:sym typeface="Cambria"/>
              </a:rPr>
              <a:t>не хочется, не надо, не следует,  не стоит, не советую, довольно, хватит, вредно </a:t>
            </a:r>
          </a:p>
          <a:p>
            <a:pPr marL="0" marR="247521" lvl="1" indent="455509" defTabSz="247521">
              <a:spcBef>
                <a:spcPts val="0"/>
              </a:spcBef>
              <a:buSzTx/>
              <a:buNone/>
              <a:defRPr sz="1800"/>
            </a:pPr>
            <a:r>
              <a:rPr sz="1570" b="1">
                <a:latin typeface="Cambria"/>
                <a:ea typeface="Cambria"/>
                <a:cs typeface="Cambria"/>
                <a:sym typeface="Cambria"/>
              </a:rPr>
              <a:t>after</a:t>
            </a:r>
            <a:endParaRPr sz="1570">
              <a:latin typeface="Cambria"/>
              <a:ea typeface="Cambria"/>
              <a:cs typeface="Cambria"/>
              <a:sym typeface="Cambria"/>
            </a:endParaRPr>
          </a:p>
          <a:p>
            <a:pPr marL="0" marR="247521" lvl="1" indent="455509" defTabSz="247521">
              <a:spcBef>
                <a:spcPts val="0"/>
              </a:spcBef>
              <a:buSzTx/>
              <a:buNone/>
              <a:defRPr sz="1800"/>
            </a:pPr>
            <a:r>
              <a:rPr sz="1570">
                <a:latin typeface="Cambria"/>
                <a:ea typeface="Cambria"/>
                <a:cs typeface="Cambria"/>
                <a:sym typeface="Cambria"/>
              </a:rPr>
              <a:t>надо, пора, хотеть, обещать, мочь, просить, требовать, советовать???</a:t>
            </a:r>
            <a:endParaRPr sz="1570" b="1">
              <a:latin typeface="Cambria"/>
              <a:ea typeface="Cambria"/>
              <a:cs typeface="Cambria"/>
              <a:sym typeface="Cambria"/>
            </a:endParaRPr>
          </a:p>
          <a:p>
            <a:pPr marL="247521" marR="247521" indent="61880" defTabSz="247521">
              <a:spcBef>
                <a:spcPts val="0"/>
              </a:spcBef>
              <a:buSzTx/>
              <a:buNone/>
              <a:defRPr sz="1800"/>
            </a:pPr>
            <a:endParaRPr sz="1299">
              <a:uFill>
                <a:solidFill/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27218922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title"/>
          </p:nvPr>
        </p:nvSpPr>
        <p:spPr>
          <a:xfrm>
            <a:off x="965915" y="553641"/>
            <a:ext cx="8809117" cy="12501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8400">
                <a:solidFill>
                  <a:srgbClr val="404040"/>
                </a:solidFill>
                <a:latin typeface="Didot"/>
                <a:ea typeface="Didot"/>
                <a:cs typeface="Didot"/>
                <a:sym typeface="Dido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906" dirty="0" err="1">
                <a:latin typeface="+mn-lt"/>
              </a:rPr>
              <a:t>Родительный</a:t>
            </a:r>
            <a:r>
              <a:rPr sz="5906" dirty="0">
                <a:latin typeface="+mn-lt"/>
              </a:rPr>
              <a:t> </a:t>
            </a:r>
            <a:r>
              <a:rPr sz="5906" dirty="0" err="1">
                <a:latin typeface="+mn-lt"/>
              </a:rPr>
              <a:t>падеж</a:t>
            </a:r>
            <a:r>
              <a:rPr lang="ru-RU" sz="5906" dirty="0">
                <a:latin typeface="+mn-lt"/>
              </a:rPr>
              <a:t>.</a:t>
            </a:r>
            <a:r>
              <a:rPr sz="5906" dirty="0">
                <a:latin typeface="+mn-lt"/>
              </a:rPr>
              <a:t> </a:t>
            </a:r>
          </a:p>
        </p:txBody>
      </p:sp>
      <p:sp>
        <p:nvSpPr>
          <p:cNvPr id="111" name="Shape 111"/>
          <p:cNvSpPr>
            <a:spLocks noGrp="1"/>
          </p:cNvSpPr>
          <p:nvPr>
            <p:ph type="body" idx="1"/>
          </p:nvPr>
        </p:nvSpPr>
        <p:spPr>
          <a:xfrm>
            <a:off x="2006203" y="1482328"/>
            <a:ext cx="8179594" cy="41701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26617" marR="318242" indent="-167496" defTabSz="318242">
              <a:spcBef>
                <a:spcPts val="0"/>
              </a:spcBef>
              <a:defRPr sz="1800"/>
            </a:pPr>
            <a:r>
              <a:rPr sz="1671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выиграть</a:t>
            </a:r>
            <a:r>
              <a:rPr sz="167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71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у</a:t>
            </a:r>
            <a:r>
              <a:rPr sz="167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(</a:t>
            </a:r>
            <a:r>
              <a:rPr sz="1671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кого</a:t>
            </a:r>
            <a:r>
              <a:rPr sz="167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?) </a:t>
            </a:r>
            <a:r>
              <a:rPr sz="1671" dirty="0">
                <a:uFill>
                  <a:solidFill/>
                </a:uFill>
                <a:latin typeface="Cambria"/>
                <a:ea typeface="Cambria"/>
                <a:cs typeface="Cambria"/>
                <a:sym typeface="Cambria"/>
              </a:rPr>
              <a:t>– to win</a:t>
            </a:r>
            <a:endParaRPr sz="1671" dirty="0">
              <a:uFill>
                <a:solidFill/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26617" marR="318242" indent="-167496" defTabSz="318242">
              <a:spcBef>
                <a:spcPts val="0"/>
              </a:spcBef>
              <a:defRPr sz="1800"/>
            </a:pPr>
            <a:r>
              <a:rPr sz="1671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желать</a:t>
            </a:r>
            <a:r>
              <a:rPr sz="167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/</a:t>
            </a:r>
            <a:r>
              <a:rPr sz="1671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пожелать</a:t>
            </a:r>
            <a:r>
              <a:rPr sz="167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(</a:t>
            </a:r>
            <a:r>
              <a:rPr sz="1671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чего</a:t>
            </a:r>
            <a:r>
              <a:rPr sz="167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? </a:t>
            </a:r>
            <a:r>
              <a:rPr sz="1671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счастья</a:t>
            </a:r>
            <a:r>
              <a:rPr sz="167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, </a:t>
            </a:r>
            <a:r>
              <a:rPr sz="1671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удачи</a:t>
            </a:r>
            <a:r>
              <a:rPr sz="167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, </a:t>
            </a:r>
            <a:r>
              <a:rPr sz="1671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успехов</a:t>
            </a:r>
            <a:r>
              <a:rPr sz="167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) – to wish </a:t>
            </a:r>
          </a:p>
          <a:p>
            <a:pPr marL="326617" marR="318242" indent="-167496" defTabSz="318242">
              <a:spcBef>
                <a:spcPts val="0"/>
              </a:spcBef>
              <a:defRPr sz="1800"/>
            </a:pPr>
            <a:r>
              <a:rPr sz="1671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избегать</a:t>
            </a:r>
            <a:r>
              <a:rPr sz="167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/</a:t>
            </a:r>
            <a:r>
              <a:rPr sz="1671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избежать</a:t>
            </a:r>
            <a:r>
              <a:rPr sz="167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(</a:t>
            </a:r>
            <a:r>
              <a:rPr sz="1671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кого</a:t>
            </a:r>
            <a:r>
              <a:rPr sz="167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? </a:t>
            </a:r>
            <a:r>
              <a:rPr sz="1671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чего</a:t>
            </a:r>
            <a:r>
              <a:rPr sz="167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?) </a:t>
            </a:r>
            <a:r>
              <a:rPr sz="1671" dirty="0">
                <a:uFill>
                  <a:solidFill/>
                </a:uFill>
                <a:latin typeface="Cambria"/>
                <a:ea typeface="Cambria"/>
                <a:cs typeface="Cambria"/>
                <a:sym typeface="Cambria"/>
              </a:rPr>
              <a:t>– to avoid</a:t>
            </a:r>
            <a:endParaRPr sz="1671" dirty="0">
              <a:uFill>
                <a:solidFill/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26617" marR="318242" indent="-167496" defTabSz="318242">
              <a:spcBef>
                <a:spcPts val="0"/>
              </a:spcBef>
              <a:defRPr sz="1800"/>
            </a:pPr>
            <a:r>
              <a:rPr sz="1671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лишать</a:t>
            </a:r>
            <a:r>
              <a:rPr sz="167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/</a:t>
            </a:r>
            <a:r>
              <a:rPr sz="1671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лишить</a:t>
            </a:r>
            <a:r>
              <a:rPr sz="167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, </a:t>
            </a:r>
            <a:r>
              <a:rPr sz="1671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лишаться</a:t>
            </a:r>
            <a:r>
              <a:rPr sz="167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/</a:t>
            </a:r>
            <a:r>
              <a:rPr sz="1671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лишиться</a:t>
            </a:r>
            <a:r>
              <a:rPr sz="167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(</a:t>
            </a:r>
            <a:r>
              <a:rPr sz="1671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кого</a:t>
            </a:r>
            <a:r>
              <a:rPr sz="167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? </a:t>
            </a:r>
            <a:r>
              <a:rPr sz="1671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чего</a:t>
            </a:r>
            <a:r>
              <a:rPr sz="167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? </a:t>
            </a:r>
            <a:r>
              <a:rPr sz="1671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всего</a:t>
            </a:r>
            <a:r>
              <a:rPr sz="167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, </a:t>
            </a:r>
            <a:r>
              <a:rPr sz="1671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возможности</a:t>
            </a:r>
            <a:r>
              <a:rPr sz="167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, </a:t>
            </a:r>
            <a:r>
              <a:rPr sz="1671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здоровья</a:t>
            </a:r>
            <a:r>
              <a:rPr sz="167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) – </a:t>
            </a:r>
            <a:r>
              <a:rPr sz="1671" dirty="0">
                <a:uFill>
                  <a:solidFill/>
                </a:uFill>
                <a:latin typeface="Cambria"/>
                <a:ea typeface="Cambria"/>
                <a:cs typeface="Cambria"/>
                <a:sym typeface="Cambria"/>
              </a:rPr>
              <a:t>to lose</a:t>
            </a:r>
            <a:endParaRPr sz="1671" dirty="0">
              <a:uFill>
                <a:solidFill/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26617" marR="318242" indent="-167496" defTabSz="318242">
              <a:spcBef>
                <a:spcPts val="0"/>
              </a:spcBef>
              <a:defRPr sz="1800"/>
            </a:pPr>
            <a:r>
              <a:rPr sz="1671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наговорить</a:t>
            </a:r>
            <a:r>
              <a:rPr sz="167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71" i="1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pvf</a:t>
            </a:r>
            <a:r>
              <a:rPr sz="1671" i="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.</a:t>
            </a:r>
            <a:r>
              <a:rPr sz="167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(</a:t>
            </a:r>
            <a:r>
              <a:rPr sz="1671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чего</a:t>
            </a:r>
            <a:r>
              <a:rPr sz="167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? </a:t>
            </a:r>
            <a:r>
              <a:rPr sz="1671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лишнего</a:t>
            </a:r>
            <a:r>
              <a:rPr sz="167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, </a:t>
            </a:r>
            <a:r>
              <a:rPr sz="1671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глупостей</a:t>
            </a:r>
            <a:r>
              <a:rPr sz="167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) – to say what would better be left unsaid</a:t>
            </a:r>
            <a:endParaRPr sz="1671" dirty="0">
              <a:uFill>
                <a:solidFill/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26617" marR="318242" indent="-167496" defTabSz="318242">
              <a:spcBef>
                <a:spcPts val="0"/>
              </a:spcBef>
              <a:defRPr sz="1800"/>
            </a:pPr>
            <a:r>
              <a:rPr sz="1671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насмотреться</a:t>
            </a:r>
            <a:r>
              <a:rPr sz="167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71" i="1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pvf</a:t>
            </a:r>
            <a:r>
              <a:rPr sz="1671" i="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.</a:t>
            </a:r>
            <a:r>
              <a:rPr sz="167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(</a:t>
            </a:r>
            <a:r>
              <a:rPr sz="1671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чего</a:t>
            </a:r>
            <a:r>
              <a:rPr sz="167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?) – to have seen a lot</a:t>
            </a:r>
            <a:endParaRPr sz="1671" dirty="0">
              <a:uFill>
                <a:solidFill/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26617" marR="318242" indent="-167496" defTabSz="318242">
              <a:spcBef>
                <a:spcPts val="0"/>
              </a:spcBef>
              <a:defRPr sz="1800"/>
            </a:pPr>
            <a:r>
              <a:rPr sz="1671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наготовить</a:t>
            </a:r>
            <a:r>
              <a:rPr sz="167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71" i="1" dirty="0" err="1">
                <a:uFill>
                  <a:solidFill/>
                </a:uFill>
                <a:latin typeface="Cambria"/>
                <a:ea typeface="Cambria"/>
                <a:cs typeface="Cambria"/>
                <a:sym typeface="Cambria"/>
              </a:rPr>
              <a:t>pvf</a:t>
            </a:r>
            <a:r>
              <a:rPr sz="1671" i="1" dirty="0">
                <a:uFill>
                  <a:solidFill/>
                </a:uFill>
                <a:latin typeface="Cambria"/>
                <a:ea typeface="Cambria"/>
                <a:cs typeface="Cambria"/>
                <a:sym typeface="Cambria"/>
              </a:rPr>
              <a:t>.</a:t>
            </a:r>
            <a:r>
              <a:rPr sz="167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(</a:t>
            </a:r>
            <a:r>
              <a:rPr sz="1671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чего</a:t>
            </a:r>
            <a:r>
              <a:rPr sz="167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? </a:t>
            </a:r>
            <a:r>
              <a:rPr sz="1671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всякой</a:t>
            </a:r>
            <a:r>
              <a:rPr sz="167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71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еды</a:t>
            </a:r>
            <a:r>
              <a:rPr sz="167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) </a:t>
            </a:r>
            <a:r>
              <a:rPr sz="1671" dirty="0">
                <a:uFill>
                  <a:solidFill/>
                </a:uFill>
                <a:latin typeface="Cambria"/>
                <a:ea typeface="Cambria"/>
                <a:cs typeface="Cambria"/>
                <a:sym typeface="Cambria"/>
              </a:rPr>
              <a:t>– to cook a lot </a:t>
            </a:r>
            <a:endParaRPr sz="1671" dirty="0">
              <a:uFill>
                <a:solidFill/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26617" marR="318242" indent="-167496" defTabSz="318242">
              <a:spcBef>
                <a:spcPts val="0"/>
              </a:spcBef>
              <a:defRPr sz="1800"/>
            </a:pPr>
            <a:r>
              <a:rPr sz="1671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спорить</a:t>
            </a:r>
            <a:r>
              <a:rPr sz="167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/</a:t>
            </a:r>
            <a:r>
              <a:rPr sz="1671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поспорить</a:t>
            </a:r>
            <a:r>
              <a:rPr sz="167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71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из-за</a:t>
            </a:r>
            <a:r>
              <a:rPr sz="167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(</a:t>
            </a:r>
            <a:r>
              <a:rPr sz="1671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чего</a:t>
            </a:r>
            <a:r>
              <a:rPr sz="167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? </a:t>
            </a:r>
            <a:r>
              <a:rPr sz="1671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ерунды</a:t>
            </a:r>
            <a:r>
              <a:rPr sz="167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, </a:t>
            </a:r>
            <a:r>
              <a:rPr sz="1671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пустяков</a:t>
            </a:r>
            <a:r>
              <a:rPr sz="167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) –</a:t>
            </a:r>
            <a:r>
              <a:rPr sz="1671" dirty="0">
                <a:uFill>
                  <a:solidFill/>
                </a:uFill>
                <a:latin typeface="Cambria"/>
                <a:ea typeface="Cambria"/>
                <a:cs typeface="Cambria"/>
                <a:sym typeface="Cambria"/>
              </a:rPr>
              <a:t> to argue</a:t>
            </a:r>
            <a:endParaRPr lang="ru-RU" sz="1671" dirty="0">
              <a:uFill>
                <a:solidFill/>
              </a:uFill>
              <a:latin typeface="Cambria"/>
              <a:ea typeface="Cambria"/>
              <a:cs typeface="Cambria"/>
              <a:sym typeface="Cambria"/>
            </a:endParaRPr>
          </a:p>
          <a:p>
            <a:pPr marL="326617" marR="318242" indent="-167496" defTabSz="318242">
              <a:spcBef>
                <a:spcPts val="0"/>
              </a:spcBef>
              <a:defRPr sz="1800"/>
            </a:pPr>
            <a:r>
              <a:rPr lang="ru-RU" sz="1800" dirty="0"/>
              <a:t>Достиг</a:t>
            </a:r>
            <a:r>
              <a:rPr lang="ru-RU" sz="1800" b="1" dirty="0"/>
              <a:t>а</a:t>
            </a:r>
            <a:r>
              <a:rPr lang="ru-RU" sz="1800" dirty="0"/>
              <a:t>ть/дост</a:t>
            </a:r>
            <a:r>
              <a:rPr lang="ru-RU" sz="1800" b="1" dirty="0"/>
              <a:t>и</a:t>
            </a:r>
            <a:r>
              <a:rPr lang="ru-RU" sz="1800" dirty="0"/>
              <a:t>чь (чего? Цели, успеха) - </a:t>
            </a:r>
            <a:r>
              <a:rPr lang="en-US" sz="1800" dirty="0"/>
              <a:t>To achieve a goal</a:t>
            </a:r>
            <a:r>
              <a:rPr lang="ru-RU" sz="1800" dirty="0"/>
              <a:t>, </a:t>
            </a:r>
            <a:r>
              <a:rPr lang="en-US" sz="1800" dirty="0"/>
              <a:t>success</a:t>
            </a:r>
          </a:p>
          <a:p>
            <a:pPr marL="159121" marR="318242" indent="0" defTabSz="318242">
              <a:spcBef>
                <a:spcPts val="0"/>
              </a:spcBef>
              <a:buNone/>
              <a:defRPr sz="1800"/>
            </a:pPr>
            <a:endParaRPr sz="1671" dirty="0">
              <a:uFill>
                <a:solidFill/>
              </a:uFill>
              <a:latin typeface="Cambria"/>
              <a:ea typeface="Cambria"/>
              <a:cs typeface="Cambria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536535476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/>
          </p:cNvSpPr>
          <p:nvPr>
            <p:ph type="title"/>
          </p:nvPr>
        </p:nvSpPr>
        <p:spPr>
          <a:xfrm>
            <a:off x="1506829" y="553641"/>
            <a:ext cx="8268204" cy="12501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8400">
                <a:solidFill>
                  <a:srgbClr val="404040"/>
                </a:solidFill>
                <a:latin typeface="Didot"/>
                <a:ea typeface="Didot"/>
                <a:cs typeface="Didot"/>
                <a:sym typeface="Dido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906" dirty="0" err="1">
                <a:latin typeface="+mn-lt"/>
              </a:rPr>
              <a:t>Родительный</a:t>
            </a:r>
            <a:r>
              <a:rPr sz="5906" dirty="0">
                <a:latin typeface="+mn-lt"/>
              </a:rPr>
              <a:t> </a:t>
            </a:r>
            <a:r>
              <a:rPr sz="5906" dirty="0" err="1">
                <a:latin typeface="+mn-lt"/>
              </a:rPr>
              <a:t>падеж</a:t>
            </a:r>
            <a:r>
              <a:rPr lang="ru-RU" sz="5906" dirty="0">
                <a:latin typeface="+mn-lt"/>
              </a:rPr>
              <a:t>.</a:t>
            </a:r>
            <a:r>
              <a:rPr sz="5906" dirty="0">
                <a:latin typeface="+mn-lt"/>
              </a:rPr>
              <a:t> </a:t>
            </a:r>
          </a:p>
        </p:txBody>
      </p:sp>
      <p:sp>
        <p:nvSpPr>
          <p:cNvPr id="114" name="Shape 114"/>
          <p:cNvSpPr>
            <a:spLocks noGrp="1"/>
          </p:cNvSpPr>
          <p:nvPr>
            <p:ph type="body" idx="1"/>
          </p:nvPr>
        </p:nvSpPr>
        <p:spPr>
          <a:xfrm>
            <a:off x="2006203" y="1651992"/>
            <a:ext cx="8179594" cy="4170164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321457" marR="321457" indent="80364" defTabSz="321457">
              <a:spcBef>
                <a:spcPts val="0"/>
              </a:spcBef>
              <a:buSzTx/>
              <a:buNone/>
              <a:defRPr sz="1800"/>
            </a:pPr>
            <a:endParaRPr sz="1687">
              <a:uFill>
                <a:solidFill/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21457" marR="321457" indent="80364" defTabSz="321457">
              <a:spcBef>
                <a:spcPts val="0"/>
              </a:spcBef>
              <a:buSzTx/>
              <a:buNone/>
              <a:defRPr sz="1800"/>
            </a:pPr>
            <a:r>
              <a:rPr sz="1687">
                <a:uFill>
                  <a:solidFill/>
                </a:uFill>
                <a:latin typeface="Cambria"/>
                <a:ea typeface="Cambria"/>
                <a:cs typeface="Cambria"/>
                <a:sym typeface="Cambria"/>
              </a:rPr>
              <a:t> to touch</a:t>
            </a:r>
          </a:p>
          <a:p>
            <a:pPr marL="321457" marR="321457" indent="80364" defTabSz="321457">
              <a:spcBef>
                <a:spcPts val="0"/>
              </a:spcBef>
              <a:buSzTx/>
              <a:buNone/>
              <a:defRPr sz="1800"/>
            </a:pPr>
            <a:r>
              <a:rPr sz="1687">
                <a:uFill>
                  <a:solidFill/>
                </a:uFill>
                <a:latin typeface="Cambria"/>
                <a:ea typeface="Cambria"/>
                <a:cs typeface="Cambria"/>
                <a:sym typeface="Cambria"/>
              </a:rPr>
              <a:t> worthy of</a:t>
            </a:r>
          </a:p>
          <a:p>
            <a:pPr marL="321457" marR="321457" indent="80364" defTabSz="321457">
              <a:spcBef>
                <a:spcPts val="0"/>
              </a:spcBef>
              <a:buSzTx/>
              <a:buNone/>
              <a:defRPr sz="1800"/>
            </a:pPr>
            <a:r>
              <a:rPr sz="1687">
                <a:uFill>
                  <a:solidFill/>
                </a:uFill>
                <a:latin typeface="Cambria"/>
                <a:ea typeface="Cambria"/>
                <a:cs typeface="Cambria"/>
                <a:sym typeface="Cambria"/>
              </a:rPr>
              <a:t> to win</a:t>
            </a:r>
            <a:endParaRPr sz="1687">
              <a:uFill>
                <a:solidFill/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21457" marR="321457" indent="80364" defTabSz="321457">
              <a:spcBef>
                <a:spcPts val="0"/>
              </a:spcBef>
              <a:buSzTx/>
              <a:buNone/>
              <a:defRPr sz="1800"/>
            </a:pPr>
            <a:r>
              <a:rPr sz="1687">
                <a:uFill>
                  <a:solidFill/>
                </a:uFill>
                <a:latin typeface="Symbol"/>
                <a:ea typeface="Symbol"/>
                <a:cs typeface="Symbol"/>
                <a:sym typeface="Symbol"/>
              </a:rPr>
              <a:t> </a:t>
            </a:r>
            <a:r>
              <a:rPr sz="1687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to wish </a:t>
            </a:r>
          </a:p>
          <a:p>
            <a:pPr marL="321457" marR="321457" indent="80364" defTabSz="321457">
              <a:spcBef>
                <a:spcPts val="0"/>
              </a:spcBef>
              <a:buSzTx/>
              <a:buNone/>
              <a:defRPr sz="1800"/>
            </a:pPr>
            <a:r>
              <a:rPr sz="1687">
                <a:uFill>
                  <a:solidFill/>
                </a:uFill>
                <a:latin typeface="Symbol"/>
                <a:ea typeface="Symbol"/>
                <a:cs typeface="Symbol"/>
                <a:sym typeface="Symbol"/>
              </a:rPr>
              <a:t> </a:t>
            </a:r>
            <a:r>
              <a:rPr sz="1687">
                <a:uFill>
                  <a:solidFill/>
                </a:uFill>
                <a:latin typeface="Cambria"/>
                <a:ea typeface="Cambria"/>
                <a:cs typeface="Cambria"/>
                <a:sym typeface="Cambria"/>
              </a:rPr>
              <a:t>to avoid</a:t>
            </a:r>
            <a:endParaRPr sz="1687">
              <a:uFill>
                <a:solidFill/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21457" marR="321457" indent="80364" defTabSz="321457">
              <a:spcBef>
                <a:spcPts val="0"/>
              </a:spcBef>
              <a:buSzTx/>
              <a:buNone/>
              <a:defRPr sz="1800"/>
            </a:pPr>
            <a:r>
              <a:rPr sz="1687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>
                <a:uFill>
                  <a:solidFill/>
                </a:uFill>
                <a:latin typeface="Cambria"/>
                <a:ea typeface="Cambria"/>
                <a:cs typeface="Cambria"/>
                <a:sym typeface="Cambria"/>
              </a:rPr>
              <a:t>to lose</a:t>
            </a:r>
            <a:endParaRPr sz="1687">
              <a:uFill>
                <a:solidFill/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21457" marR="321457" indent="80364" defTabSz="321457">
              <a:spcBef>
                <a:spcPts val="0"/>
              </a:spcBef>
              <a:buSzTx/>
              <a:buNone/>
              <a:defRPr sz="1800"/>
            </a:pPr>
            <a:r>
              <a:rPr sz="1687">
                <a:uFill>
                  <a:solidFill/>
                </a:uFill>
                <a:latin typeface="Cambria"/>
                <a:ea typeface="Cambria"/>
                <a:cs typeface="Cambria"/>
                <a:sym typeface="Cambria"/>
              </a:rPr>
              <a:t> to say what would better be left unsaid</a:t>
            </a:r>
            <a:endParaRPr sz="1687">
              <a:uFill>
                <a:solidFill/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21457" marR="321457" indent="80364" defTabSz="321457">
              <a:spcBef>
                <a:spcPts val="0"/>
              </a:spcBef>
              <a:buSzTx/>
              <a:buNone/>
              <a:defRPr sz="1800"/>
            </a:pPr>
            <a:r>
              <a:rPr sz="1687">
                <a:uFill>
                  <a:solidFill/>
                </a:uFill>
                <a:latin typeface="Symbol"/>
                <a:ea typeface="Symbol"/>
                <a:cs typeface="Symbol"/>
                <a:sym typeface="Symbol"/>
              </a:rPr>
              <a:t> </a:t>
            </a:r>
            <a:r>
              <a:rPr sz="1687">
                <a:uFill>
                  <a:solidFill/>
                </a:uFill>
                <a:latin typeface="Cambria"/>
                <a:ea typeface="Cambria"/>
                <a:cs typeface="Cambria"/>
                <a:sym typeface="Cambria"/>
              </a:rPr>
              <a:t>to have seen a lot</a:t>
            </a:r>
            <a:endParaRPr sz="1687">
              <a:uFill>
                <a:solidFill/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21457" marR="321457" indent="80364" defTabSz="321457">
              <a:spcBef>
                <a:spcPts val="0"/>
              </a:spcBef>
              <a:buSzTx/>
              <a:buNone/>
              <a:defRPr sz="1800"/>
            </a:pPr>
            <a:r>
              <a:rPr sz="1687">
                <a:uFill>
                  <a:solidFill/>
                </a:uFill>
                <a:latin typeface="Symbol"/>
                <a:ea typeface="Symbol"/>
                <a:cs typeface="Symbol"/>
                <a:sym typeface="Symbol"/>
              </a:rPr>
              <a:t> </a:t>
            </a:r>
            <a:r>
              <a:rPr sz="1687">
                <a:uFill>
                  <a:solidFill/>
                </a:uFill>
                <a:latin typeface="Cambria"/>
                <a:ea typeface="Cambria"/>
                <a:cs typeface="Cambria"/>
                <a:sym typeface="Cambria"/>
              </a:rPr>
              <a:t>to cook a lot </a:t>
            </a:r>
            <a:endParaRPr sz="1687">
              <a:uFill>
                <a:solidFill/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21457" marR="321457" indent="80364" defTabSz="321457">
              <a:spcBef>
                <a:spcPts val="0"/>
              </a:spcBef>
              <a:buSzTx/>
              <a:buNone/>
              <a:defRPr sz="1800"/>
            </a:pPr>
            <a:r>
              <a:rPr sz="1687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>
                <a:uFill>
                  <a:solidFill/>
                </a:uFill>
                <a:latin typeface="Cambria"/>
                <a:ea typeface="Cambria"/>
                <a:cs typeface="Cambria"/>
                <a:sym typeface="Cambria"/>
              </a:rPr>
              <a:t>to deviate from; to digress from</a:t>
            </a:r>
            <a:endParaRPr sz="1687">
              <a:uFill>
                <a:solidFill/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21457" marR="321457" indent="80364" defTabSz="321457">
              <a:spcBef>
                <a:spcPts val="0"/>
              </a:spcBef>
              <a:buSzTx/>
              <a:buNone/>
              <a:defRPr sz="1800"/>
            </a:pPr>
            <a:r>
              <a:rPr sz="1687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>
                <a:uFill>
                  <a:solidFill/>
                </a:uFill>
                <a:latin typeface="Cambria"/>
                <a:ea typeface="Cambria"/>
                <a:cs typeface="Cambria"/>
                <a:sym typeface="Cambria"/>
              </a:rPr>
              <a:t>to take away</a:t>
            </a:r>
            <a:endParaRPr sz="1687">
              <a:uFill>
                <a:solidFill/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21457" marR="321457" indent="80364" defTabSz="321457">
              <a:spcBef>
                <a:spcPts val="0"/>
              </a:spcBef>
              <a:buSzTx/>
              <a:buNone/>
              <a:defRPr sz="1800"/>
            </a:pPr>
            <a:r>
              <a:rPr sz="1687">
                <a:uFill>
                  <a:solidFill/>
                </a:uFill>
                <a:latin typeface="Cambria"/>
                <a:ea typeface="Cambria"/>
                <a:cs typeface="Cambria"/>
                <a:sym typeface="Cambria"/>
              </a:rPr>
              <a:t> to argue</a:t>
            </a:r>
            <a:endParaRPr sz="1687">
              <a:uFill>
                <a:solidFill/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spcBef>
                <a:spcPts val="1125"/>
              </a:spcBef>
              <a:buSzTx/>
              <a:buNone/>
              <a:defRPr sz="1800"/>
            </a:pPr>
            <a:r>
              <a:rPr sz="2953">
                <a:latin typeface="Times New Roman"/>
                <a:ea typeface="Times New Roman"/>
                <a:cs typeface="Times New Roman"/>
                <a:sym typeface="Times New Roman"/>
              </a:rPr>
              <a:t>Упражнения 2-36</a:t>
            </a:r>
          </a:p>
        </p:txBody>
      </p:sp>
    </p:spTree>
    <p:extLst>
      <p:ext uri="{BB962C8B-B14F-4D97-AF65-F5344CB8AC3E}">
        <p14:creationId xmlns:p14="http://schemas.microsoft.com/office/powerpoint/2010/main" val="657911761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/>
          </p:cNvSpPr>
          <p:nvPr>
            <p:ph type="title"/>
          </p:nvPr>
        </p:nvSpPr>
        <p:spPr>
          <a:xfrm>
            <a:off x="2416969" y="553641"/>
            <a:ext cx="8916439" cy="12501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8400">
                <a:solidFill>
                  <a:srgbClr val="404040"/>
                </a:solidFill>
                <a:latin typeface="Didot"/>
                <a:ea typeface="Didot"/>
                <a:cs typeface="Didot"/>
                <a:sym typeface="Dido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906" dirty="0" err="1">
                <a:latin typeface="+mj-lt"/>
              </a:rPr>
              <a:t>Проблемная</a:t>
            </a:r>
            <a:r>
              <a:rPr sz="5906" dirty="0">
                <a:latin typeface="+mj-lt"/>
              </a:rPr>
              <a:t> </a:t>
            </a:r>
            <a:r>
              <a:rPr sz="5906" dirty="0" err="1">
                <a:latin typeface="+mj-lt"/>
              </a:rPr>
              <a:t>ситуация</a:t>
            </a:r>
            <a:r>
              <a:rPr lang="ru-RU" sz="5906" dirty="0">
                <a:latin typeface="+mj-lt"/>
              </a:rPr>
              <a:t>. </a:t>
            </a:r>
            <a:endParaRPr sz="5906" dirty="0">
              <a:latin typeface="+mj-lt"/>
            </a:endParaRPr>
          </a:p>
        </p:txBody>
      </p:sp>
      <p:sp>
        <p:nvSpPr>
          <p:cNvPr id="124" name="Shape 124"/>
          <p:cNvSpPr>
            <a:spLocks noGrp="1"/>
          </p:cNvSpPr>
          <p:nvPr>
            <p:ph type="body" idx="1"/>
          </p:nvPr>
        </p:nvSpPr>
        <p:spPr>
          <a:xfrm>
            <a:off x="2140148" y="1866305"/>
            <a:ext cx="8179594" cy="4170164"/>
          </a:xfrm>
          <a:prstGeom prst="rect">
            <a:avLst/>
          </a:prstGeom>
        </p:spPr>
        <p:txBody>
          <a:bodyPr/>
          <a:lstStyle/>
          <a:p>
            <a:pPr marL="321457" marR="321457" indent="80364" defTabSz="321457">
              <a:spcBef>
                <a:spcPts val="0"/>
              </a:spcBef>
              <a:buSzTx/>
              <a:buNone/>
              <a:defRPr sz="1800"/>
            </a:pPr>
            <a:r>
              <a:rPr sz="1687" b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Упражнение 2-45, стр. 58</a:t>
            </a:r>
          </a:p>
          <a:p>
            <a:pPr marL="0" marR="321457" indent="241093" defTabSz="321457">
              <a:spcBef>
                <a:spcPts val="0"/>
              </a:spcBef>
              <a:buSzTx/>
              <a:buNone/>
              <a:defRPr sz="1800"/>
            </a:pPr>
            <a:endParaRPr sz="844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321457" indent="401822" defTabSz="321457">
              <a:spcBef>
                <a:spcPts val="0"/>
              </a:spcBef>
              <a:buSzTx/>
              <a:buNone/>
              <a:defRPr sz="1800"/>
            </a:pPr>
            <a:r>
              <a:rPr sz="1687">
                <a:latin typeface="Helvetica"/>
                <a:ea typeface="Helvetica"/>
                <a:cs typeface="Helvetica"/>
                <a:sym typeface="Helvetica"/>
              </a:rPr>
              <a:t>иметь</a:t>
            </a:r>
            <a:r>
              <a:rPr sz="1687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sz="1687">
                <a:latin typeface="Helvetica"/>
                <a:ea typeface="Helvetica"/>
                <a:cs typeface="Helvetica"/>
                <a:sym typeface="Helvetica"/>
              </a:rPr>
              <a:t>в</a:t>
            </a:r>
            <a:r>
              <a:rPr sz="1687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sz="1687">
                <a:latin typeface="Helvetica"/>
                <a:ea typeface="Helvetica"/>
                <a:cs typeface="Helvetica"/>
                <a:sym typeface="Helvetica"/>
              </a:rPr>
              <a:t>виду</a:t>
            </a:r>
            <a:r>
              <a:rPr sz="1687">
                <a:latin typeface="Cambria"/>
                <a:ea typeface="Cambria"/>
                <a:cs typeface="Cambria"/>
                <a:sym typeface="Cambria"/>
              </a:rPr>
              <a:t> – to have in mind</a:t>
            </a:r>
          </a:p>
          <a:p>
            <a:pPr marL="0" marR="321457" indent="401822" defTabSz="321457">
              <a:spcBef>
                <a:spcPts val="0"/>
              </a:spcBef>
              <a:buSzTx/>
              <a:buNone/>
              <a:defRPr sz="1800"/>
            </a:pPr>
            <a:r>
              <a:rPr sz="1687">
                <a:latin typeface="Helvetica"/>
                <a:ea typeface="Helvetica"/>
                <a:cs typeface="Helvetica"/>
                <a:sym typeface="Helvetica"/>
              </a:rPr>
              <a:t>(заявление) по собственному желанию – </a:t>
            </a:r>
            <a:r>
              <a:rPr sz="1687">
                <a:latin typeface="Cambria"/>
                <a:ea typeface="Cambria"/>
                <a:cs typeface="Cambria"/>
                <a:sym typeface="Cambria"/>
              </a:rPr>
              <a:t>on one's own accord</a:t>
            </a:r>
            <a:endParaRPr sz="1687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321457" indent="241093" defTabSz="321457">
              <a:spcBef>
                <a:spcPts val="0"/>
              </a:spcBef>
              <a:buSzTx/>
              <a:buNone/>
              <a:defRPr sz="1800"/>
            </a:pPr>
            <a:endParaRPr sz="1687">
              <a:uFill>
                <a:solidFill/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82186" marR="321457" indent="80364" defTabSz="321457">
              <a:spcBef>
                <a:spcPts val="0"/>
              </a:spcBef>
              <a:buSzTx/>
              <a:buNone/>
              <a:defRPr sz="1800"/>
            </a:pPr>
            <a:r>
              <a:rPr sz="1687">
                <a:latin typeface="Helvetica"/>
                <a:ea typeface="Helvetica"/>
                <a:cs typeface="Helvetica"/>
                <a:sym typeface="Helvetica"/>
              </a:rPr>
              <a:t>1.	Какое правило компании «Рекорд» ( в 2-43) нарушила Алла?</a:t>
            </a:r>
            <a:endParaRPr sz="1687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82186" marR="321457" indent="80364" defTabSz="321457">
              <a:spcBef>
                <a:spcPts val="0"/>
              </a:spcBef>
              <a:buSzTx/>
              <a:buNone/>
              <a:defRPr sz="1800"/>
            </a:pPr>
            <a:r>
              <a:rPr sz="1687">
                <a:latin typeface="Helvetica"/>
                <a:ea typeface="Helvetica"/>
                <a:cs typeface="Helvetica"/>
                <a:sym typeface="Helvetica"/>
              </a:rPr>
              <a:t>2.	Что собирается сделать Игорь Васильевич?</a:t>
            </a:r>
            <a:endParaRPr sz="1687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82186" marR="321457" indent="80364" defTabSz="321457">
              <a:spcBef>
                <a:spcPts val="0"/>
              </a:spcBef>
              <a:buSzTx/>
              <a:buNone/>
              <a:defRPr sz="1800"/>
            </a:pPr>
            <a:r>
              <a:rPr sz="1687">
                <a:latin typeface="Helvetica"/>
                <a:ea typeface="Helvetica"/>
                <a:cs typeface="Helvetica"/>
                <a:sym typeface="Helvetica"/>
              </a:rPr>
              <a:t>3.	Боится ли Алла потерять работу?</a:t>
            </a:r>
            <a:endParaRPr sz="1687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82186" marR="321457" indent="80364" defTabSz="321457">
              <a:spcBef>
                <a:spcPts val="0"/>
              </a:spcBef>
              <a:buSzTx/>
              <a:buNone/>
              <a:defRPr sz="1800"/>
            </a:pPr>
            <a:r>
              <a:rPr sz="1687">
                <a:latin typeface="Helvetica"/>
                <a:ea typeface="Helvetica"/>
                <a:cs typeface="Helvetica"/>
                <a:sym typeface="Helvetica"/>
              </a:rPr>
              <a:t>4.	Что Алла решила сделать?</a:t>
            </a:r>
            <a:endParaRPr sz="1687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21457" marR="321457" indent="80364" defTabSz="321457">
              <a:spcBef>
                <a:spcPts val="0"/>
              </a:spcBef>
              <a:buSzTx/>
              <a:buNone/>
              <a:defRPr sz="1800"/>
            </a:pPr>
            <a:endParaRPr sz="1687">
              <a:uFill>
                <a:solidFill/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5" name="2-42.mp3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8265914" y="2044899"/>
            <a:ext cx="1160859" cy="58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087695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1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2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540913" y="553641"/>
            <a:ext cx="10637949" cy="12501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8400">
                <a:solidFill>
                  <a:srgbClr val="404040"/>
                </a:solidFill>
                <a:latin typeface="Didot"/>
                <a:ea typeface="Didot"/>
                <a:cs typeface="Didot"/>
                <a:sym typeface="Dido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5906" dirty="0">
                <a:latin typeface="+mn-lt"/>
              </a:rPr>
              <a:t>2-43. </a:t>
            </a:r>
            <a:r>
              <a:rPr sz="5906" dirty="0" err="1">
                <a:latin typeface="+mn-lt"/>
              </a:rPr>
              <a:t>Проблемная</a:t>
            </a:r>
            <a:r>
              <a:rPr sz="5906" dirty="0">
                <a:latin typeface="+mn-lt"/>
              </a:rPr>
              <a:t> </a:t>
            </a:r>
            <a:r>
              <a:rPr sz="5906" dirty="0" err="1">
                <a:latin typeface="+mn-lt"/>
              </a:rPr>
              <a:t>ситуация</a:t>
            </a:r>
            <a:r>
              <a:rPr lang="ru-RU" sz="5906" dirty="0">
                <a:latin typeface="+mn-lt"/>
              </a:rPr>
              <a:t>.</a:t>
            </a:r>
            <a:endParaRPr sz="5906" dirty="0">
              <a:latin typeface="+mn-lt"/>
            </a:endParaRPr>
          </a:p>
        </p:txBody>
      </p:sp>
      <p:sp>
        <p:nvSpPr>
          <p:cNvPr id="117" name="Shape 117"/>
          <p:cNvSpPr>
            <a:spLocks noGrp="1"/>
          </p:cNvSpPr>
          <p:nvPr>
            <p:ph type="body" idx="1"/>
          </p:nvPr>
        </p:nvSpPr>
        <p:spPr>
          <a:xfrm>
            <a:off x="862885" y="1875234"/>
            <a:ext cx="9260404" cy="41701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21457" marR="321457" indent="80364" defTabSz="321457">
              <a:spcBef>
                <a:spcPts val="0"/>
              </a:spcBef>
              <a:buSzTx/>
              <a:buNone/>
              <a:defRPr sz="1800"/>
            </a:pPr>
            <a:r>
              <a:rPr lang="ru-RU"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Напишите список: </a:t>
            </a:r>
          </a:p>
          <a:p>
            <a:pPr marL="321457" marR="321457" indent="80364" defTabSz="321457">
              <a:spcBef>
                <a:spcPts val="0"/>
              </a:spcBef>
              <a:buSzTx/>
              <a:buNone/>
              <a:defRPr sz="1800"/>
            </a:pPr>
            <a:r>
              <a:rPr lang="ru-RU"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Любой работодатель требует от сотрудников </a:t>
            </a:r>
            <a:r>
              <a:rPr lang="en-US"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(</a:t>
            </a:r>
            <a:r>
              <a:rPr lang="ru-RU"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чего?</a:t>
            </a:r>
            <a:r>
              <a:rPr lang="en-US"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)</a:t>
            </a:r>
            <a:r>
              <a:rPr lang="ru-RU"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</a:p>
          <a:p>
            <a:pPr marL="321457" marR="321457" indent="80364" defTabSz="321457">
              <a:spcBef>
                <a:spcPts val="0"/>
              </a:spcBef>
              <a:buSzTx/>
              <a:buNone/>
              <a:defRPr sz="1800"/>
            </a:pPr>
            <a:r>
              <a:rPr lang="ru-RU"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Любой работодатель требует от сотрудников, чтобы они ( +прошедшее время) </a:t>
            </a:r>
          </a:p>
          <a:p>
            <a:pPr marL="321457" marR="321457" indent="80364" defTabSz="321457">
              <a:spcBef>
                <a:spcPts val="0"/>
              </a:spcBef>
              <a:buSzTx/>
              <a:buNone/>
              <a:defRPr sz="1800"/>
            </a:pPr>
            <a:r>
              <a:rPr lang="ru-RU"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Любой работодатель избегает сотрудников, которые …</a:t>
            </a:r>
            <a:endParaRPr lang="en-US" sz="1687" dirty="0">
              <a:uFill>
                <a:solidFill/>
              </a:uFill>
              <a:latin typeface="Helvetica"/>
              <a:ea typeface="Helvetica"/>
              <a:cs typeface="Helvetica"/>
              <a:sym typeface="Helvetica"/>
            </a:endParaRPr>
          </a:p>
          <a:p>
            <a:pPr marL="321457" marR="321457" indent="80364" defTabSz="321457">
              <a:spcBef>
                <a:spcPts val="0"/>
              </a:spcBef>
              <a:buSzTx/>
              <a:buNone/>
              <a:defRPr sz="1800"/>
            </a:pPr>
            <a:endParaRPr lang="en-US" sz="1687" dirty="0">
              <a:uFill>
                <a:solidFill/>
              </a:uFill>
              <a:latin typeface="Helvetica"/>
              <a:ea typeface="Helvetica"/>
              <a:cs typeface="Helvetica"/>
              <a:sym typeface="Helvetica"/>
            </a:endParaRPr>
          </a:p>
          <a:p>
            <a:pPr marL="321457" marR="321457" indent="80364" defTabSz="321457">
              <a:spcBef>
                <a:spcPts val="0"/>
              </a:spcBef>
              <a:buSzTx/>
              <a:buNone/>
              <a:defRPr sz="1800"/>
            </a:pPr>
            <a:r>
              <a:rPr lang="ru-RU"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Любой офисный работник должен … (+инфинитив несов. вида)</a:t>
            </a:r>
            <a:endParaRPr sz="1687" dirty="0">
              <a:uFill>
                <a:solidFill/>
              </a:uFill>
              <a:latin typeface="Helvetica"/>
              <a:ea typeface="Helvetica"/>
              <a:cs typeface="Helvetica"/>
              <a:sym typeface="Helvetica"/>
            </a:endParaRPr>
          </a:p>
          <a:p>
            <a:pPr marL="321457" marR="321457" indent="80364" defTabSz="321457">
              <a:spcBef>
                <a:spcPts val="0"/>
              </a:spcBef>
              <a:buSzTx/>
              <a:buNone/>
              <a:defRPr sz="1800"/>
            </a:pPr>
            <a:endParaRPr sz="1687" dirty="0">
              <a:uFill>
                <a:solidFill/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21457" marR="321457" indent="80364" defTabSz="321457">
              <a:spcBef>
                <a:spcPts val="0"/>
              </a:spcBef>
              <a:buSzTx/>
              <a:buNone/>
              <a:defRPr sz="1800"/>
            </a:pPr>
            <a:r>
              <a:rPr sz="1687" b="1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Упражнение</a:t>
            </a:r>
            <a:r>
              <a:rPr sz="1687" b="1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2-43</a:t>
            </a:r>
            <a:r>
              <a:rPr sz="1687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87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–</a:t>
            </a:r>
            <a:r>
              <a:rPr sz="1687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687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Изучите принципы работы в компании «Рекорд» </a:t>
            </a:r>
          </a:p>
          <a:p>
            <a:pPr marL="607207" marR="321457" defTabSz="321457">
              <a:spcBef>
                <a:spcPts val="0"/>
              </a:spcBef>
              <a:buSzTx/>
              <a:buFontTx/>
              <a:buChar char="-"/>
              <a:defRPr sz="1800"/>
            </a:pPr>
            <a:r>
              <a:rPr sz="1687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Какие</a:t>
            </a:r>
            <a:r>
              <a:rPr sz="1687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1687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из</a:t>
            </a:r>
            <a:r>
              <a:rPr sz="1687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1687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этих</a:t>
            </a:r>
            <a:r>
              <a:rPr sz="1687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1687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принципов</a:t>
            </a:r>
            <a:r>
              <a:rPr sz="1687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1687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и</a:t>
            </a:r>
            <a:r>
              <a:rPr sz="1687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1687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правил</a:t>
            </a:r>
            <a:r>
              <a:rPr sz="1687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1687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являются</a:t>
            </a:r>
            <a:r>
              <a:rPr sz="1687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1687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самыми</a:t>
            </a:r>
            <a:r>
              <a:rPr sz="1687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1687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важными</a:t>
            </a:r>
            <a:r>
              <a:rPr sz="1687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1687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для</a:t>
            </a:r>
            <a:r>
              <a:rPr sz="1687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1687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хорошей</a:t>
            </a:r>
            <a:r>
              <a:rPr sz="1687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1687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работы</a:t>
            </a:r>
            <a:r>
              <a:rPr sz="1687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1687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в</a:t>
            </a:r>
            <a:r>
              <a:rPr sz="1687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1687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компании</a:t>
            </a:r>
            <a:r>
              <a:rPr sz="1687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1687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и</a:t>
            </a:r>
            <a:r>
              <a:rPr sz="1687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1687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почему</a:t>
            </a:r>
            <a:r>
              <a:rPr sz="1687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endParaRPr lang="ru-RU" sz="1687" dirty="0">
              <a:uFill>
                <a:solidFill/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07207" marR="321457" defTabSz="321457">
              <a:spcBef>
                <a:spcPts val="0"/>
              </a:spcBef>
              <a:buSzTx/>
              <a:buFontTx/>
              <a:buChar char="-"/>
              <a:defRPr sz="1800"/>
            </a:pPr>
            <a:r>
              <a:rPr lang="ru-RU" sz="1687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Вы бы хотели работать в этой компании? Чем она вам интересна? </a:t>
            </a:r>
            <a:endParaRPr sz="1687" dirty="0">
              <a:uFill>
                <a:solidFill/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10043558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title"/>
          </p:nvPr>
        </p:nvSpPr>
        <p:spPr>
          <a:xfrm>
            <a:off x="1313645" y="553641"/>
            <a:ext cx="9736428" cy="12501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8400">
                <a:solidFill>
                  <a:srgbClr val="404040"/>
                </a:solidFill>
                <a:latin typeface="Didot"/>
                <a:ea typeface="Didot"/>
                <a:cs typeface="Didot"/>
                <a:sym typeface="Dido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906" dirty="0" err="1">
                <a:latin typeface="+mj-lt"/>
              </a:rPr>
              <a:t>Проблемная</a:t>
            </a:r>
            <a:r>
              <a:rPr sz="5906" dirty="0">
                <a:latin typeface="+mj-lt"/>
              </a:rPr>
              <a:t> </a:t>
            </a:r>
            <a:r>
              <a:rPr sz="5906" dirty="0" err="1">
                <a:latin typeface="+mj-lt"/>
              </a:rPr>
              <a:t>ситуация</a:t>
            </a:r>
            <a:r>
              <a:rPr lang="ru-RU" sz="5906" dirty="0">
                <a:latin typeface="+mj-lt"/>
              </a:rPr>
              <a:t>.</a:t>
            </a:r>
            <a:endParaRPr sz="5906" dirty="0">
              <a:latin typeface="+mj-lt"/>
            </a:endParaRPr>
          </a:p>
        </p:txBody>
      </p:sp>
      <p:sp>
        <p:nvSpPr>
          <p:cNvPr id="120" name="Shape 120"/>
          <p:cNvSpPr>
            <a:spLocks noGrp="1"/>
          </p:cNvSpPr>
          <p:nvPr>
            <p:ph type="body" idx="1"/>
          </p:nvPr>
        </p:nvSpPr>
        <p:spPr>
          <a:xfrm>
            <a:off x="1943695" y="1875234"/>
            <a:ext cx="8179594" cy="4170164"/>
          </a:xfrm>
          <a:prstGeom prst="rect">
            <a:avLst/>
          </a:prstGeom>
        </p:spPr>
        <p:txBody>
          <a:bodyPr/>
          <a:lstStyle/>
          <a:p>
            <a:pPr marL="266809" marR="266809" indent="-133404" defTabSz="266809">
              <a:spcBef>
                <a:spcPts val="0"/>
              </a:spcBef>
              <a:buSzTx/>
              <a:buNone/>
              <a:defRPr sz="1800"/>
            </a:pPr>
            <a:r>
              <a:rPr sz="2101" b="1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Упражнение</a:t>
            </a:r>
            <a:r>
              <a:rPr sz="2101" b="1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2-44, </a:t>
            </a:r>
            <a:r>
              <a:rPr sz="2101" b="1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стр</a:t>
            </a:r>
            <a:r>
              <a:rPr sz="2101" b="1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. 57</a:t>
            </a:r>
          </a:p>
          <a:p>
            <a:pPr marL="266809" marR="266809" indent="-133404" defTabSz="266809">
              <a:spcBef>
                <a:spcPts val="0"/>
              </a:spcBef>
              <a:buSzTx/>
              <a:buNone/>
              <a:defRPr sz="1800"/>
            </a:pPr>
            <a:endParaRPr sz="1401" dirty="0">
              <a:uFill>
                <a:solidFill/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266809" lvl="4" indent="133404" defTabSz="340923">
              <a:lnSpc>
                <a:spcPct val="20000"/>
              </a:lnSpc>
              <a:spcBef>
                <a:spcPts val="1195"/>
              </a:spcBef>
              <a:buSzTx/>
              <a:buNone/>
              <a:defRPr sz="1800"/>
            </a:pPr>
            <a:r>
              <a:rPr sz="1600" dirty="0" err="1"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иметь</a:t>
            </a:r>
            <a:r>
              <a:rPr sz="1600" dirty="0"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 </a:t>
            </a:r>
            <a:r>
              <a:rPr sz="1600" dirty="0" err="1"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полное</a:t>
            </a:r>
            <a:r>
              <a:rPr sz="1600" dirty="0"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 </a:t>
            </a:r>
            <a:r>
              <a:rPr sz="1600" dirty="0" err="1"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право</a:t>
            </a:r>
            <a:r>
              <a:rPr sz="1600" dirty="0"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 – to have a full right </a:t>
            </a:r>
          </a:p>
          <a:p>
            <a:pPr marL="0" marR="266809" lvl="4" indent="133404" defTabSz="340923">
              <a:lnSpc>
                <a:spcPct val="20000"/>
              </a:lnSpc>
              <a:spcBef>
                <a:spcPts val="1195"/>
              </a:spcBef>
              <a:buSzTx/>
              <a:buNone/>
              <a:defRPr sz="1800"/>
            </a:pPr>
            <a:r>
              <a:rPr sz="1600" dirty="0" err="1">
                <a:latin typeface="Arial" panose="020B0604020202020204" pitchFamily="34" charset="0"/>
                <a:cs typeface="Arial" panose="020B0604020202020204" pitchFamily="34" charset="0"/>
              </a:rPr>
              <a:t>оставаться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sz="1600" dirty="0" err="1">
                <a:latin typeface="Arial" panose="020B0604020202020204" pitchFamily="34" charset="0"/>
                <a:cs typeface="Arial" panose="020B0604020202020204" pitchFamily="34" charset="0"/>
              </a:rPr>
              <a:t>остаться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 – to stay</a:t>
            </a:r>
            <a:endParaRPr sz="1600" dirty="0"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0" marR="266809" lvl="4" indent="133404" defTabSz="340923">
              <a:lnSpc>
                <a:spcPct val="20000"/>
              </a:lnSpc>
              <a:spcBef>
                <a:spcPts val="1195"/>
              </a:spcBef>
              <a:buSzTx/>
              <a:buNone/>
              <a:defRPr sz="1800"/>
            </a:pPr>
            <a:r>
              <a:rPr sz="1600" dirty="0" err="1">
                <a:latin typeface="Arial" panose="020B0604020202020204" pitchFamily="34" charset="0"/>
                <a:cs typeface="Arial" panose="020B0604020202020204" pitchFamily="34" charset="0"/>
              </a:rPr>
              <a:t>предупреждать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sz="1600" dirty="0" err="1">
                <a:latin typeface="Arial" panose="020B0604020202020204" pitchFamily="34" charset="0"/>
                <a:cs typeface="Arial" panose="020B0604020202020204" pitchFamily="34" charset="0"/>
              </a:rPr>
              <a:t>предупредить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sz="1600" dirty="0" err="1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 err="1">
                <a:latin typeface="Arial" panose="020B0604020202020204" pitchFamily="34" charset="0"/>
                <a:cs typeface="Arial" panose="020B0604020202020204" pitchFamily="34" charset="0"/>
              </a:rPr>
              <a:t>ком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sz="1600" dirty="0" err="1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 err="1">
                <a:latin typeface="Arial" panose="020B0604020202020204" pitchFamily="34" charset="0"/>
                <a:cs typeface="Arial" panose="020B0604020202020204" pitchFamily="34" charset="0"/>
              </a:rPr>
              <a:t>чём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?) – to warn</a:t>
            </a:r>
          </a:p>
          <a:p>
            <a:pPr marL="0" marR="266809" lvl="4" indent="133404" defTabSz="340923">
              <a:lnSpc>
                <a:spcPct val="20000"/>
              </a:lnSpc>
              <a:spcBef>
                <a:spcPts val="1195"/>
              </a:spcBef>
              <a:buSzTx/>
              <a:buNone/>
              <a:defRPr sz="1800"/>
            </a:pPr>
            <a:endParaRPr sz="1600" dirty="0"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0" marR="266809" indent="133404" defTabSz="266809">
              <a:spcBef>
                <a:spcPts val="0"/>
              </a:spcBef>
              <a:buSzTx/>
              <a:buNone/>
              <a:defRPr sz="1800"/>
            </a:pPr>
            <a:endParaRPr sz="140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00214" marR="266809" indent="-133404" defTabSz="266809">
              <a:spcBef>
                <a:spcPts val="0"/>
              </a:spcBef>
              <a:buSzTx/>
              <a:buNone/>
              <a:defRPr sz="1800"/>
            </a:pPr>
            <a:r>
              <a:rPr sz="1401" dirty="0">
                <a:latin typeface="Helvetica"/>
                <a:ea typeface="Helvetica"/>
                <a:cs typeface="Helvetica"/>
                <a:sym typeface="Helvetica"/>
              </a:rPr>
              <a:t>1.	</a:t>
            </a:r>
            <a:r>
              <a:rPr sz="1401" dirty="0" err="1">
                <a:latin typeface="Helvetica"/>
                <a:ea typeface="Helvetica"/>
                <a:cs typeface="Helvetica"/>
                <a:sym typeface="Helvetica"/>
              </a:rPr>
              <a:t>Что</a:t>
            </a:r>
            <a:r>
              <a:rPr sz="140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401" dirty="0" err="1">
                <a:latin typeface="Helvetica"/>
                <a:ea typeface="Helvetica"/>
                <a:cs typeface="Helvetica"/>
                <a:sym typeface="Helvetica"/>
              </a:rPr>
              <a:t>собирается</a:t>
            </a:r>
            <a:r>
              <a:rPr sz="140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401" dirty="0" err="1">
                <a:latin typeface="Helvetica"/>
                <a:ea typeface="Helvetica"/>
                <a:cs typeface="Helvetica"/>
                <a:sym typeface="Helvetica"/>
              </a:rPr>
              <a:t>сделать</a:t>
            </a:r>
            <a:r>
              <a:rPr sz="140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401" dirty="0" err="1">
                <a:latin typeface="Helvetica"/>
                <a:ea typeface="Helvetica"/>
                <a:cs typeface="Helvetica"/>
                <a:sym typeface="Helvetica"/>
              </a:rPr>
              <a:t>Анна</a:t>
            </a:r>
            <a:r>
              <a:rPr sz="140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401" dirty="0" err="1">
                <a:latin typeface="Helvetica"/>
                <a:ea typeface="Helvetica"/>
                <a:cs typeface="Helvetica"/>
                <a:sym typeface="Helvetica"/>
              </a:rPr>
              <a:t>Петровна</a:t>
            </a:r>
            <a:r>
              <a:rPr sz="1401" dirty="0">
                <a:latin typeface="Helvetica"/>
                <a:ea typeface="Helvetica"/>
                <a:cs typeface="Helvetica"/>
                <a:sym typeface="Helvetica"/>
              </a:rPr>
              <a:t>?</a:t>
            </a:r>
            <a:endParaRPr sz="140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00214" marR="266809" indent="-133404" defTabSz="266809">
              <a:spcBef>
                <a:spcPts val="0"/>
              </a:spcBef>
              <a:buSzTx/>
              <a:buNone/>
              <a:defRPr sz="1800"/>
            </a:pPr>
            <a:r>
              <a:rPr sz="1401" dirty="0">
                <a:latin typeface="Helvetica"/>
                <a:ea typeface="Helvetica"/>
                <a:cs typeface="Helvetica"/>
                <a:sym typeface="Helvetica"/>
              </a:rPr>
              <a:t>2.	</a:t>
            </a:r>
            <a:r>
              <a:rPr sz="1401" dirty="0" err="1">
                <a:latin typeface="Helvetica"/>
                <a:ea typeface="Helvetica"/>
                <a:cs typeface="Helvetica"/>
                <a:sym typeface="Helvetica"/>
              </a:rPr>
              <a:t>Какое</a:t>
            </a:r>
            <a:r>
              <a:rPr sz="140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401" dirty="0" err="1">
                <a:latin typeface="Helvetica"/>
                <a:ea typeface="Helvetica"/>
                <a:cs typeface="Helvetica"/>
                <a:sym typeface="Helvetica"/>
              </a:rPr>
              <a:t>правило</a:t>
            </a:r>
            <a:r>
              <a:rPr sz="140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401" dirty="0" err="1">
                <a:latin typeface="Helvetica"/>
                <a:ea typeface="Helvetica"/>
                <a:cs typeface="Helvetica"/>
                <a:sym typeface="Helvetica"/>
              </a:rPr>
              <a:t>компании</a:t>
            </a:r>
            <a:r>
              <a:rPr sz="1401" dirty="0">
                <a:latin typeface="Helvetica"/>
                <a:ea typeface="Helvetica"/>
                <a:cs typeface="Helvetica"/>
                <a:sym typeface="Helvetica"/>
              </a:rPr>
              <a:t> «</a:t>
            </a:r>
            <a:r>
              <a:rPr sz="1401" dirty="0" err="1">
                <a:latin typeface="Helvetica"/>
                <a:ea typeface="Helvetica"/>
                <a:cs typeface="Helvetica"/>
                <a:sym typeface="Helvetica"/>
              </a:rPr>
              <a:t>Рекорд</a:t>
            </a:r>
            <a:r>
              <a:rPr sz="1401" dirty="0">
                <a:latin typeface="Helvetica"/>
                <a:ea typeface="Helvetica"/>
                <a:cs typeface="Helvetica"/>
                <a:sym typeface="Helvetica"/>
              </a:rPr>
              <a:t>» </a:t>
            </a:r>
            <a:r>
              <a:rPr sz="1401" dirty="0" err="1">
                <a:latin typeface="Helvetica"/>
                <a:ea typeface="Helvetica"/>
                <a:cs typeface="Helvetica"/>
                <a:sym typeface="Helvetica"/>
              </a:rPr>
              <a:t>нарушил</a:t>
            </a:r>
            <a:r>
              <a:rPr sz="140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401" dirty="0" err="1">
                <a:latin typeface="Helvetica"/>
                <a:ea typeface="Helvetica"/>
                <a:cs typeface="Helvetica"/>
                <a:sym typeface="Helvetica"/>
              </a:rPr>
              <a:t>её</a:t>
            </a:r>
            <a:r>
              <a:rPr sz="140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401" dirty="0" err="1">
                <a:latin typeface="Helvetica"/>
                <a:ea typeface="Helvetica"/>
                <a:cs typeface="Helvetica"/>
                <a:sym typeface="Helvetica"/>
              </a:rPr>
              <a:t>сотрудник</a:t>
            </a:r>
            <a:r>
              <a:rPr sz="140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401" dirty="0" err="1">
                <a:latin typeface="Helvetica"/>
                <a:ea typeface="Helvetica"/>
                <a:cs typeface="Helvetica"/>
                <a:sym typeface="Helvetica"/>
              </a:rPr>
              <a:t>Антон</a:t>
            </a:r>
            <a:r>
              <a:rPr sz="1401" dirty="0">
                <a:latin typeface="Helvetica"/>
                <a:ea typeface="Helvetica"/>
                <a:cs typeface="Helvetica"/>
                <a:sym typeface="Helvetica"/>
              </a:rPr>
              <a:t>? (</a:t>
            </a:r>
            <a:r>
              <a:rPr sz="1401" dirty="0" err="1">
                <a:latin typeface="Helvetica"/>
                <a:ea typeface="Helvetica"/>
                <a:cs typeface="Helvetica"/>
                <a:sym typeface="Helvetica"/>
              </a:rPr>
              <a:t>См</a:t>
            </a:r>
            <a:r>
              <a:rPr sz="1401" dirty="0">
                <a:latin typeface="Helvetica"/>
                <a:ea typeface="Helvetica"/>
                <a:cs typeface="Helvetica"/>
                <a:sym typeface="Helvetica"/>
              </a:rPr>
              <a:t>. 2-43</a:t>
            </a:r>
            <a:r>
              <a:rPr sz="1401" dirty="0">
                <a:latin typeface="Cambria"/>
                <a:ea typeface="Cambria"/>
                <a:cs typeface="Cambria"/>
                <a:sym typeface="Cambria"/>
              </a:rPr>
              <a:t>)</a:t>
            </a:r>
          </a:p>
          <a:p>
            <a:pPr marL="400214" marR="266809" indent="-133404" defTabSz="266809">
              <a:spcBef>
                <a:spcPts val="0"/>
              </a:spcBef>
              <a:buSzTx/>
              <a:buNone/>
              <a:defRPr sz="1800"/>
            </a:pPr>
            <a:r>
              <a:rPr sz="1401" dirty="0">
                <a:latin typeface="Helvetica"/>
                <a:ea typeface="Helvetica"/>
                <a:cs typeface="Helvetica"/>
                <a:sym typeface="Helvetica"/>
              </a:rPr>
              <a:t>3.	</a:t>
            </a:r>
            <a:r>
              <a:rPr sz="1401" dirty="0" err="1">
                <a:latin typeface="Helvetica"/>
                <a:ea typeface="Helvetica"/>
                <a:cs typeface="Helvetica"/>
                <a:sym typeface="Helvetica"/>
              </a:rPr>
              <a:t>Боится</a:t>
            </a:r>
            <a:r>
              <a:rPr sz="140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401" dirty="0" err="1">
                <a:latin typeface="Helvetica"/>
                <a:ea typeface="Helvetica"/>
                <a:cs typeface="Helvetica"/>
                <a:sym typeface="Helvetica"/>
              </a:rPr>
              <a:t>ли</a:t>
            </a:r>
            <a:r>
              <a:rPr sz="140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401" dirty="0" err="1">
                <a:latin typeface="Helvetica"/>
                <a:ea typeface="Helvetica"/>
                <a:cs typeface="Helvetica"/>
                <a:sym typeface="Helvetica"/>
              </a:rPr>
              <a:t>Антон</a:t>
            </a:r>
            <a:r>
              <a:rPr sz="140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401" dirty="0" err="1">
                <a:latin typeface="Helvetica"/>
                <a:ea typeface="Helvetica"/>
                <a:cs typeface="Helvetica"/>
                <a:sym typeface="Helvetica"/>
              </a:rPr>
              <a:t>потерять</a:t>
            </a:r>
            <a:r>
              <a:rPr sz="140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401" dirty="0" err="1">
                <a:latin typeface="Helvetica"/>
                <a:ea typeface="Helvetica"/>
                <a:cs typeface="Helvetica"/>
                <a:sym typeface="Helvetica"/>
              </a:rPr>
              <a:t>работу</a:t>
            </a:r>
            <a:r>
              <a:rPr sz="1401" dirty="0">
                <a:latin typeface="Helvetica"/>
                <a:ea typeface="Helvetica"/>
                <a:cs typeface="Helvetica"/>
                <a:sym typeface="Helvetica"/>
              </a:rPr>
              <a:t>?</a:t>
            </a:r>
            <a:endParaRPr sz="140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00214" marR="266809" indent="-133404" defTabSz="266809">
              <a:spcBef>
                <a:spcPts val="0"/>
              </a:spcBef>
              <a:buSzTx/>
              <a:buNone/>
              <a:defRPr sz="1800"/>
            </a:pPr>
            <a:r>
              <a:rPr sz="1401" dirty="0">
                <a:latin typeface="Helvetica"/>
                <a:ea typeface="Helvetica"/>
                <a:cs typeface="Helvetica"/>
                <a:sym typeface="Helvetica"/>
              </a:rPr>
              <a:t>4.	</a:t>
            </a:r>
            <a:r>
              <a:rPr sz="1401" dirty="0" err="1">
                <a:latin typeface="Helvetica"/>
                <a:ea typeface="Helvetica"/>
                <a:cs typeface="Helvetica"/>
                <a:sym typeface="Helvetica"/>
              </a:rPr>
              <a:t>Что</a:t>
            </a:r>
            <a:r>
              <a:rPr sz="140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401" dirty="0" err="1">
                <a:latin typeface="Helvetica"/>
                <a:ea typeface="Helvetica"/>
                <a:cs typeface="Helvetica"/>
                <a:sym typeface="Helvetica"/>
              </a:rPr>
              <a:t>предлагает</a:t>
            </a:r>
            <a:r>
              <a:rPr sz="140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401" dirty="0" err="1">
                <a:latin typeface="Helvetica"/>
                <a:ea typeface="Helvetica"/>
                <a:cs typeface="Helvetica"/>
                <a:sym typeface="Helvetica"/>
              </a:rPr>
              <a:t>сделать</a:t>
            </a:r>
            <a:r>
              <a:rPr lang="ru-RU" sz="1401" dirty="0">
                <a:latin typeface="Helvetica"/>
                <a:ea typeface="Helvetica"/>
                <a:cs typeface="Helvetica"/>
                <a:sym typeface="Helvetica"/>
              </a:rPr>
              <a:t> Антон</a:t>
            </a:r>
            <a:r>
              <a:rPr sz="1401" dirty="0">
                <a:latin typeface="Helvetica"/>
                <a:ea typeface="Helvetica"/>
                <a:cs typeface="Helvetica"/>
                <a:sym typeface="Helvetica"/>
              </a:rPr>
              <a:t>, </a:t>
            </a:r>
            <a:r>
              <a:rPr sz="1401" dirty="0" err="1">
                <a:latin typeface="Helvetica"/>
                <a:ea typeface="Helvetica"/>
                <a:cs typeface="Helvetica"/>
                <a:sym typeface="Helvetica"/>
              </a:rPr>
              <a:t>чтобы</a:t>
            </a:r>
            <a:r>
              <a:rPr sz="140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401" dirty="0" err="1">
                <a:latin typeface="Helvetica"/>
                <a:ea typeface="Helvetica"/>
                <a:cs typeface="Helvetica"/>
                <a:sym typeface="Helvetica"/>
              </a:rPr>
              <a:t>его</a:t>
            </a:r>
            <a:r>
              <a:rPr sz="140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401" dirty="0" err="1">
                <a:latin typeface="Helvetica"/>
                <a:ea typeface="Helvetica"/>
                <a:cs typeface="Helvetica"/>
                <a:sym typeface="Helvetica"/>
              </a:rPr>
              <a:t>не</a:t>
            </a:r>
            <a:r>
              <a:rPr sz="140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401" dirty="0" err="1">
                <a:latin typeface="Helvetica"/>
                <a:ea typeface="Helvetica"/>
                <a:cs typeface="Helvetica"/>
                <a:sym typeface="Helvetica"/>
              </a:rPr>
              <a:t>уволили</a:t>
            </a:r>
            <a:r>
              <a:rPr sz="1401" dirty="0">
                <a:latin typeface="Helvetica"/>
                <a:ea typeface="Helvetica"/>
                <a:cs typeface="Helvetica"/>
                <a:sym typeface="Helvetica"/>
              </a:rPr>
              <a:t>?</a:t>
            </a:r>
            <a:endParaRPr sz="140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00214" marR="266809" indent="-133404" defTabSz="266809">
              <a:spcBef>
                <a:spcPts val="0"/>
              </a:spcBef>
              <a:buSzTx/>
              <a:buNone/>
              <a:defRPr sz="1800"/>
            </a:pPr>
            <a:r>
              <a:rPr sz="1401" dirty="0">
                <a:latin typeface="Helvetica"/>
                <a:ea typeface="Helvetica"/>
                <a:cs typeface="Helvetica"/>
                <a:sym typeface="Helvetica"/>
              </a:rPr>
              <a:t>5.	</a:t>
            </a:r>
            <a:r>
              <a:rPr sz="1401" dirty="0" err="1">
                <a:latin typeface="Helvetica"/>
                <a:ea typeface="Helvetica"/>
                <a:cs typeface="Helvetica"/>
                <a:sym typeface="Helvetica"/>
              </a:rPr>
              <a:t>Во</a:t>
            </a:r>
            <a:r>
              <a:rPr sz="140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401" dirty="0" err="1">
                <a:latin typeface="Helvetica"/>
                <a:ea typeface="Helvetica"/>
                <a:cs typeface="Helvetica"/>
                <a:sym typeface="Helvetica"/>
              </a:rPr>
              <a:t>сколько</a:t>
            </a:r>
            <a:r>
              <a:rPr sz="140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401" dirty="0" err="1">
                <a:latin typeface="Helvetica"/>
                <a:ea typeface="Helvetica"/>
                <a:cs typeface="Helvetica"/>
                <a:sym typeface="Helvetica"/>
              </a:rPr>
              <a:t>Антон</a:t>
            </a:r>
            <a:r>
              <a:rPr sz="140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401" dirty="0" err="1">
                <a:latin typeface="Helvetica"/>
                <a:ea typeface="Helvetica"/>
                <a:cs typeface="Helvetica"/>
                <a:sym typeface="Helvetica"/>
              </a:rPr>
              <a:t>сегодня</a:t>
            </a:r>
            <a:r>
              <a:rPr sz="140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401" dirty="0" err="1">
                <a:latin typeface="Helvetica"/>
                <a:ea typeface="Helvetica"/>
                <a:cs typeface="Helvetica"/>
                <a:sym typeface="Helvetica"/>
              </a:rPr>
              <a:t>закончит</a:t>
            </a:r>
            <a:r>
              <a:rPr sz="140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401" dirty="0" err="1">
                <a:latin typeface="Helvetica"/>
                <a:ea typeface="Helvetica"/>
                <a:cs typeface="Helvetica"/>
                <a:sym typeface="Helvetica"/>
              </a:rPr>
              <a:t>работу</a:t>
            </a:r>
            <a:r>
              <a:rPr sz="1401" dirty="0">
                <a:latin typeface="Helvetica"/>
                <a:ea typeface="Helvetica"/>
                <a:cs typeface="Helvetica"/>
                <a:sym typeface="Helvetica"/>
              </a:rPr>
              <a:t>, </a:t>
            </a:r>
            <a:r>
              <a:rPr sz="1401" dirty="0" err="1">
                <a:latin typeface="Helvetica"/>
                <a:ea typeface="Helvetica"/>
                <a:cs typeface="Helvetica"/>
                <a:sym typeface="Helvetica"/>
              </a:rPr>
              <a:t>если</a:t>
            </a:r>
            <a:r>
              <a:rPr sz="140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401" dirty="0" err="1">
                <a:latin typeface="Helvetica"/>
                <a:ea typeface="Helvetica"/>
                <a:cs typeface="Helvetica"/>
                <a:sym typeface="Helvetica"/>
              </a:rPr>
              <a:t>обычно</a:t>
            </a:r>
            <a:r>
              <a:rPr sz="140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401" dirty="0" err="1">
                <a:latin typeface="Helvetica"/>
                <a:ea typeface="Helvetica"/>
                <a:cs typeface="Helvetica"/>
                <a:sym typeface="Helvetica"/>
              </a:rPr>
              <a:t>он</a:t>
            </a:r>
            <a:r>
              <a:rPr sz="140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401" dirty="0" err="1">
                <a:latin typeface="Helvetica"/>
                <a:ea typeface="Helvetica"/>
                <a:cs typeface="Helvetica"/>
                <a:sym typeface="Helvetica"/>
              </a:rPr>
              <a:t>работает</a:t>
            </a:r>
            <a:r>
              <a:rPr sz="140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401" dirty="0" err="1">
                <a:latin typeface="Helvetica"/>
                <a:ea typeface="Helvetica"/>
                <a:cs typeface="Helvetica"/>
                <a:sym typeface="Helvetica"/>
              </a:rPr>
              <a:t>до</a:t>
            </a:r>
            <a:r>
              <a:rPr sz="1401" dirty="0">
                <a:latin typeface="Helvetica"/>
                <a:ea typeface="Helvetica"/>
                <a:cs typeface="Helvetica"/>
                <a:sym typeface="Helvetica"/>
              </a:rPr>
              <a:t> 6 </a:t>
            </a:r>
            <a:r>
              <a:rPr sz="1401" dirty="0" err="1">
                <a:latin typeface="Helvetica"/>
                <a:ea typeface="Helvetica"/>
                <a:cs typeface="Helvetica"/>
                <a:sym typeface="Helvetica"/>
              </a:rPr>
              <a:t>часов</a:t>
            </a:r>
            <a:r>
              <a:rPr sz="140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401" dirty="0" err="1">
                <a:latin typeface="Helvetica"/>
                <a:ea typeface="Helvetica"/>
                <a:cs typeface="Helvetica"/>
                <a:sym typeface="Helvetica"/>
              </a:rPr>
              <a:t>вечера</a:t>
            </a:r>
            <a:r>
              <a:rPr sz="1401" dirty="0">
                <a:latin typeface="Helvetica"/>
                <a:ea typeface="Helvetica"/>
                <a:cs typeface="Helvetica"/>
                <a:sym typeface="Helvetica"/>
              </a:rPr>
              <a:t>?</a:t>
            </a:r>
            <a:endParaRPr sz="140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66809" marR="266809" indent="-133404" defTabSz="266809">
              <a:spcBef>
                <a:spcPts val="0"/>
              </a:spcBef>
              <a:buSzTx/>
              <a:buNone/>
              <a:defRPr sz="1800"/>
            </a:pPr>
            <a:endParaRPr sz="1401" dirty="0">
              <a:uFill>
                <a:solidFill/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66809" marR="266809" indent="-133404" defTabSz="266809">
              <a:spcBef>
                <a:spcPts val="0"/>
              </a:spcBef>
              <a:buSzTx/>
              <a:buNone/>
              <a:defRPr sz="1800"/>
            </a:pPr>
            <a:endParaRPr sz="1401" dirty="0">
              <a:uFill>
                <a:solidFill/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66809" marR="266809" indent="-133404" defTabSz="266809">
              <a:spcBef>
                <a:spcPts val="0"/>
              </a:spcBef>
              <a:buSzTx/>
              <a:buNone/>
              <a:defRPr sz="1800"/>
            </a:pPr>
            <a:endParaRPr sz="1401" dirty="0">
              <a:uFill>
                <a:solidFill/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66809" marR="266809" indent="-133404" defTabSz="266809">
              <a:spcBef>
                <a:spcPts val="0"/>
              </a:spcBef>
              <a:buSzTx/>
              <a:buNone/>
              <a:defRPr sz="1800"/>
            </a:pPr>
            <a:endParaRPr sz="1401" dirty="0">
              <a:uFill>
                <a:solidFill/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1" name="2-41 copy.mp3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8114109" y="1721336"/>
            <a:ext cx="1366242" cy="136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080989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75" fill="hold"/>
                                        <p:tgtEl>
                                          <p:spTgt spid="1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21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title"/>
          </p:nvPr>
        </p:nvSpPr>
        <p:spPr>
          <a:xfrm>
            <a:off x="2416969" y="553641"/>
            <a:ext cx="7358063" cy="1250156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404040"/>
                </a:solidFill>
                <a:latin typeface="Didot"/>
                <a:ea typeface="Didot"/>
                <a:cs typeface="Didot"/>
                <a:sym typeface="Dido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906" dirty="0" err="1">
                <a:latin typeface="+mj-lt"/>
              </a:rPr>
              <a:t>Аргументы</a:t>
            </a:r>
            <a:r>
              <a:rPr lang="ru-RU" sz="5906" dirty="0">
                <a:latin typeface="+mj-lt"/>
              </a:rPr>
              <a:t>.</a:t>
            </a:r>
            <a:endParaRPr sz="5906" dirty="0">
              <a:latin typeface="+mj-lt"/>
            </a:endParaRPr>
          </a:p>
        </p:txBody>
      </p:sp>
      <p:sp>
        <p:nvSpPr>
          <p:cNvPr id="150" name="Shape 150"/>
          <p:cNvSpPr>
            <a:spLocks noGrp="1"/>
          </p:cNvSpPr>
          <p:nvPr>
            <p:ph type="body" idx="1"/>
          </p:nvPr>
        </p:nvSpPr>
        <p:spPr>
          <a:xfrm>
            <a:off x="1943695" y="1875234"/>
            <a:ext cx="8179594" cy="4170164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286097" marR="286097" indent="71524" defTabSz="286097">
              <a:spcBef>
                <a:spcPts val="0"/>
              </a:spcBef>
              <a:buSzTx/>
              <a:buNone/>
              <a:defRPr sz="1800"/>
            </a:pPr>
            <a:endParaRPr sz="2253" b="1">
              <a:uFill>
                <a:solidFill/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6097" marR="286097" indent="71524" defTabSz="286097">
              <a:spcBef>
                <a:spcPts val="0"/>
              </a:spcBef>
              <a:buSzTx/>
              <a:buNone/>
              <a:defRPr sz="1800"/>
            </a:pPr>
            <a:r>
              <a:rPr sz="2253" b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2-50. Форум о работе: слова, слова... </a:t>
            </a:r>
          </a:p>
          <a:p>
            <a:pPr marL="286097" marR="286097" indent="71524" defTabSz="286097">
              <a:spcBef>
                <a:spcPts val="0"/>
              </a:spcBef>
              <a:buSzTx/>
              <a:buNone/>
              <a:defRPr sz="1800"/>
            </a:pPr>
            <a:endParaRPr sz="1502">
              <a:uFill>
                <a:solidFill/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6097" marR="286097" indent="71524" defTabSz="286097">
              <a:spcBef>
                <a:spcPts val="0"/>
              </a:spcBef>
              <a:buSzTx/>
              <a:buNone/>
              <a:defRPr sz="1800"/>
            </a:pPr>
            <a:endParaRPr sz="1502">
              <a:uFill>
                <a:solidFill/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43049" marR="286097" indent="357621" defTabSz="286097">
              <a:spcBef>
                <a:spcPts val="0"/>
              </a:spcBef>
              <a:buSzTx/>
              <a:buNone/>
              <a:defRPr sz="1800"/>
            </a:pPr>
            <a:r>
              <a:rPr sz="1502">
                <a:latin typeface="Helvetica"/>
                <a:ea typeface="Helvetica"/>
                <a:cs typeface="Helvetica"/>
                <a:sym typeface="Helvetica"/>
              </a:rPr>
              <a:t>жаловаться/пожаловаться </a:t>
            </a:r>
            <a:endParaRPr sz="1502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43049" marR="286097" indent="357621" defTabSz="286097">
              <a:spcBef>
                <a:spcPts val="0"/>
              </a:spcBef>
              <a:buSzTx/>
              <a:buNone/>
              <a:defRPr sz="1800"/>
            </a:pPr>
            <a:r>
              <a:rPr sz="1502">
                <a:latin typeface="Helvetica"/>
                <a:ea typeface="Helvetica"/>
                <a:cs typeface="Helvetica"/>
                <a:sym typeface="Helvetica"/>
              </a:rPr>
              <a:t>account, report</a:t>
            </a:r>
          </a:p>
          <a:p>
            <a:pPr marL="143049" marR="286097" indent="357621" defTabSz="286097">
              <a:spcBef>
                <a:spcPts val="0"/>
              </a:spcBef>
              <a:buSzTx/>
              <a:buNone/>
              <a:defRPr sz="1800"/>
            </a:pPr>
            <a:r>
              <a:rPr sz="1502">
                <a:latin typeface="Helvetica"/>
                <a:ea typeface="Helvetica"/>
                <a:cs typeface="Helvetica"/>
                <a:sym typeface="Helvetica"/>
              </a:rPr>
              <a:t>позволять/позволить  (кому? себе) </a:t>
            </a:r>
            <a:endParaRPr sz="1502">
              <a:latin typeface="Cambria"/>
              <a:ea typeface="Cambria"/>
              <a:cs typeface="Cambria"/>
              <a:sym typeface="Cambria"/>
            </a:endParaRPr>
          </a:p>
          <a:p>
            <a:pPr marL="143049" marR="286097" indent="357621" defTabSz="286097">
              <a:spcBef>
                <a:spcPts val="0"/>
              </a:spcBef>
              <a:buSzTx/>
              <a:buNone/>
              <a:defRPr sz="1800"/>
            </a:pPr>
            <a:r>
              <a:rPr sz="1502">
                <a:latin typeface="Helvetica"/>
                <a:ea typeface="Helvetica"/>
                <a:cs typeface="Helvetica"/>
                <a:sym typeface="Helvetica"/>
              </a:rPr>
              <a:t>приходится/пришлось (кому?) </a:t>
            </a:r>
          </a:p>
          <a:p>
            <a:pPr marL="143049" marR="286097" indent="357621" defTabSz="286097">
              <a:spcBef>
                <a:spcPts val="0"/>
              </a:spcBef>
              <a:buSzTx/>
              <a:buNone/>
              <a:defRPr sz="1800"/>
            </a:pPr>
            <a:r>
              <a:rPr sz="1502">
                <a:latin typeface="Helvetica"/>
                <a:ea typeface="Helvetica"/>
                <a:cs typeface="Helvetica"/>
                <a:sym typeface="Helvetica"/>
              </a:rPr>
              <a:t>to bloom, blossom fully</a:t>
            </a:r>
          </a:p>
          <a:p>
            <a:pPr marL="143049" marR="286097" indent="357621" defTabSz="286097">
              <a:spcBef>
                <a:spcPts val="0"/>
              </a:spcBef>
              <a:buSzTx/>
              <a:buNone/>
              <a:defRPr sz="1800"/>
            </a:pPr>
            <a:r>
              <a:rPr sz="1502">
                <a:latin typeface="Helvetica"/>
                <a:ea typeface="Helvetica"/>
                <a:cs typeface="Helvetica"/>
                <a:sym typeface="Helvetica"/>
              </a:rPr>
              <a:t>workaholism</a:t>
            </a:r>
          </a:p>
          <a:p>
            <a:pPr marL="143049" marR="286097" indent="357621" defTabSz="286097">
              <a:spcBef>
                <a:spcPts val="0"/>
              </a:spcBef>
              <a:buSzTx/>
              <a:buNone/>
              <a:defRPr sz="1800"/>
            </a:pPr>
            <a:r>
              <a:rPr sz="1502">
                <a:latin typeface="Helvetica"/>
                <a:ea typeface="Helvetica"/>
                <a:cs typeface="Helvetica"/>
                <a:sym typeface="Helvetica"/>
              </a:rPr>
              <a:t>трудоголик </a:t>
            </a:r>
          </a:p>
          <a:p>
            <a:pPr marL="0" marR="286097" indent="357621" defTabSz="286097">
              <a:spcBef>
                <a:spcPts val="0"/>
              </a:spcBef>
              <a:buSzTx/>
              <a:buNone/>
              <a:defRPr sz="1800"/>
            </a:pPr>
            <a:r>
              <a:rPr sz="1502">
                <a:latin typeface="Helvetica"/>
                <a:ea typeface="Helvetica"/>
                <a:cs typeface="Helvetica"/>
                <a:sym typeface="Helvetica"/>
              </a:rPr>
              <a:t>      Выражения:</a:t>
            </a:r>
          </a:p>
          <a:p>
            <a:pPr marL="429145" marR="286097" indent="357621" defTabSz="286097">
              <a:spcBef>
                <a:spcPts val="0"/>
              </a:spcBef>
              <a:buSzTx/>
              <a:buNone/>
              <a:defRPr sz="1800"/>
            </a:pPr>
            <a:r>
              <a:rPr sz="1502">
                <a:latin typeface="Helvetica"/>
                <a:ea typeface="Helvetica"/>
                <a:cs typeface="Helvetica"/>
                <a:sym typeface="Helvetica"/>
              </a:rPr>
              <a:t>работать засучив рукава – to work hard (with sleeves rolled up)</a:t>
            </a:r>
          </a:p>
          <a:p>
            <a:pPr marL="143049" marR="286097" indent="357621" defTabSz="286097">
              <a:spcBef>
                <a:spcPts val="0"/>
              </a:spcBef>
              <a:buSzTx/>
              <a:buNone/>
              <a:defRPr sz="1800"/>
            </a:pPr>
            <a:r>
              <a:rPr sz="1502">
                <a:latin typeface="Times New Roman"/>
                <a:ea typeface="Times New Roman"/>
                <a:cs typeface="Times New Roman"/>
                <a:sym typeface="Times New Roman"/>
              </a:rPr>
              <a:t>	     </a:t>
            </a:r>
            <a:r>
              <a:rPr sz="1502">
                <a:latin typeface="Helvetica"/>
                <a:ea typeface="Helvetica"/>
                <a:cs typeface="Helvetica"/>
                <a:sym typeface="Helvetica"/>
              </a:rPr>
              <a:t>всё</a:t>
            </a:r>
            <a:r>
              <a:rPr sz="1502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sz="1502">
                <a:latin typeface="Helvetica"/>
                <a:ea typeface="Helvetica"/>
                <a:cs typeface="Helvetica"/>
                <a:sym typeface="Helvetica"/>
              </a:rPr>
              <a:t>хорошо</a:t>
            </a:r>
            <a:r>
              <a:rPr sz="1502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sz="1502">
                <a:latin typeface="Helvetica"/>
                <a:ea typeface="Helvetica"/>
                <a:cs typeface="Helvetica"/>
                <a:sym typeface="Helvetica"/>
              </a:rPr>
              <a:t>в</a:t>
            </a:r>
            <a:r>
              <a:rPr sz="1502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sz="1502">
                <a:latin typeface="Helvetica"/>
                <a:ea typeface="Helvetica"/>
                <a:cs typeface="Helvetica"/>
                <a:sym typeface="Helvetica"/>
              </a:rPr>
              <a:t>меру</a:t>
            </a:r>
            <a:r>
              <a:rPr sz="1502">
                <a:latin typeface="Cambria"/>
                <a:ea typeface="Cambria"/>
                <a:cs typeface="Cambria"/>
                <a:sym typeface="Cambria"/>
              </a:rPr>
              <a:t> – all is well in moderation</a:t>
            </a:r>
            <a:endParaRPr sz="1502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6097" marR="286097" indent="71524" defTabSz="286097">
              <a:spcBef>
                <a:spcPts val="0"/>
              </a:spcBef>
              <a:buSzTx/>
              <a:buNone/>
              <a:defRPr sz="1800"/>
            </a:pPr>
            <a:endParaRPr sz="1502">
              <a:uFill>
                <a:solidFill/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1590651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title"/>
          </p:nvPr>
        </p:nvSpPr>
        <p:spPr>
          <a:xfrm>
            <a:off x="2416969" y="553641"/>
            <a:ext cx="7358063" cy="12501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8400">
                <a:solidFill>
                  <a:srgbClr val="404040"/>
                </a:solidFill>
                <a:latin typeface="Didot"/>
                <a:ea typeface="Didot"/>
                <a:cs typeface="Didot"/>
                <a:sym typeface="Dido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906" dirty="0">
                <a:latin typeface="+mj-lt"/>
              </a:rPr>
              <a:t>2-1. </a:t>
            </a:r>
            <a:r>
              <a:rPr sz="5906" dirty="0" err="1">
                <a:latin typeface="+mj-lt"/>
              </a:rPr>
              <a:t>О</a:t>
            </a:r>
            <a:r>
              <a:rPr sz="5906" dirty="0">
                <a:latin typeface="+mj-lt"/>
              </a:rPr>
              <a:t> </a:t>
            </a:r>
            <a:r>
              <a:rPr sz="5906" dirty="0" err="1">
                <a:latin typeface="+mj-lt"/>
              </a:rPr>
              <a:t>работе</a:t>
            </a:r>
            <a:r>
              <a:rPr lang="ru-RU" sz="5906" dirty="0">
                <a:latin typeface="+mj-lt"/>
              </a:rPr>
              <a:t>.</a:t>
            </a:r>
            <a:endParaRPr sz="5906" dirty="0">
              <a:latin typeface="+mj-lt"/>
            </a:endParaRPr>
          </a:p>
        </p:txBody>
      </p:sp>
      <p:sp>
        <p:nvSpPr>
          <p:cNvPr id="37" name="Shape 37"/>
          <p:cNvSpPr>
            <a:spLocks noGrp="1"/>
          </p:cNvSpPr>
          <p:nvPr>
            <p:ph type="body" idx="1"/>
          </p:nvPr>
        </p:nvSpPr>
        <p:spPr>
          <a:xfrm>
            <a:off x="2416969" y="1875234"/>
            <a:ext cx="7358063" cy="4170164"/>
          </a:xfrm>
          <a:prstGeom prst="rect">
            <a:avLst/>
          </a:prstGeom>
        </p:spPr>
        <p:txBody>
          <a:bodyPr/>
          <a:lstStyle/>
          <a:p>
            <a:pPr marL="0" indent="0" defTabSz="386106">
              <a:spcBef>
                <a:spcPts val="1828"/>
              </a:spcBef>
              <a:buSzTx/>
              <a:buNone/>
              <a:defRPr sz="1800"/>
            </a:pPr>
            <a:r>
              <a:rPr sz="1586" dirty="0">
                <a:latin typeface="Helvetica"/>
                <a:ea typeface="Helvetica"/>
                <a:cs typeface="Helvetica"/>
                <a:sym typeface="Helvetica"/>
              </a:rPr>
              <a:t>    1.  </a:t>
            </a:r>
            <a:r>
              <a:rPr sz="1586" dirty="0" err="1">
                <a:latin typeface="Helvetica"/>
                <a:ea typeface="Helvetica"/>
                <a:cs typeface="Helvetica"/>
                <a:sym typeface="Helvetica"/>
              </a:rPr>
              <a:t>Где</a:t>
            </a:r>
            <a:r>
              <a:rPr sz="1586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586" dirty="0" err="1">
                <a:latin typeface="Helvetica"/>
                <a:ea typeface="Helvetica"/>
                <a:cs typeface="Helvetica"/>
                <a:sym typeface="Helvetica"/>
              </a:rPr>
              <a:t>вы</a:t>
            </a:r>
            <a:r>
              <a:rPr sz="1586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586" dirty="0" err="1">
                <a:latin typeface="Helvetica"/>
                <a:ea typeface="Helvetica"/>
                <a:cs typeface="Helvetica"/>
                <a:sym typeface="Helvetica"/>
              </a:rPr>
              <a:t>работаете</a:t>
            </a:r>
            <a:r>
              <a:rPr sz="1586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586" dirty="0" err="1">
                <a:latin typeface="Helvetica"/>
                <a:ea typeface="Helvetica"/>
                <a:cs typeface="Helvetica"/>
                <a:sym typeface="Helvetica"/>
              </a:rPr>
              <a:t>сейчас</a:t>
            </a:r>
            <a:r>
              <a:rPr sz="1586" dirty="0">
                <a:latin typeface="Helvetica"/>
                <a:ea typeface="Helvetica"/>
                <a:cs typeface="Helvetica"/>
                <a:sym typeface="Helvetica"/>
              </a:rPr>
              <a:t>?</a:t>
            </a:r>
            <a:endParaRPr sz="1586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28797" marR="302170" indent="-151085" defTabSz="302170">
              <a:spcBef>
                <a:spcPts val="1828"/>
              </a:spcBef>
              <a:buSzTx/>
              <a:buNone/>
              <a:defRPr sz="1800"/>
            </a:pPr>
            <a:r>
              <a:rPr sz="1586" dirty="0">
                <a:latin typeface="Helvetica"/>
                <a:ea typeface="Helvetica"/>
                <a:cs typeface="Helvetica"/>
                <a:sym typeface="Helvetica"/>
              </a:rPr>
              <a:t>2.	</a:t>
            </a:r>
            <a:r>
              <a:rPr sz="1586" dirty="0" err="1">
                <a:latin typeface="Helvetica"/>
                <a:ea typeface="Helvetica"/>
                <a:cs typeface="Helvetica"/>
                <a:sym typeface="Helvetica"/>
              </a:rPr>
              <a:t>Кем</a:t>
            </a:r>
            <a:r>
              <a:rPr sz="1586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586" dirty="0" err="1">
                <a:latin typeface="Helvetica"/>
                <a:ea typeface="Helvetica"/>
                <a:cs typeface="Helvetica"/>
                <a:sym typeface="Helvetica"/>
              </a:rPr>
              <a:t>вы</a:t>
            </a:r>
            <a:r>
              <a:rPr sz="1586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586" dirty="0" err="1">
                <a:latin typeface="Helvetica"/>
                <a:ea typeface="Helvetica"/>
                <a:cs typeface="Helvetica"/>
                <a:sym typeface="Helvetica"/>
              </a:rPr>
              <a:t>работаете</a:t>
            </a:r>
            <a:r>
              <a:rPr sz="1586" dirty="0">
                <a:latin typeface="Helvetica"/>
                <a:ea typeface="Helvetica"/>
                <a:cs typeface="Helvetica"/>
                <a:sym typeface="Helvetica"/>
              </a:rPr>
              <a:t>? </a:t>
            </a:r>
            <a:endParaRPr sz="1586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28797" marR="302170" indent="-151085" defTabSz="302170">
              <a:spcBef>
                <a:spcPts val="1828"/>
              </a:spcBef>
              <a:buSzTx/>
              <a:buNone/>
              <a:defRPr sz="1800"/>
            </a:pPr>
            <a:r>
              <a:rPr sz="1586" dirty="0">
                <a:latin typeface="Helvetica"/>
                <a:ea typeface="Helvetica"/>
                <a:cs typeface="Helvetica"/>
                <a:sym typeface="Helvetica"/>
              </a:rPr>
              <a:t>3.	</a:t>
            </a:r>
            <a:r>
              <a:rPr sz="1586" dirty="0" err="1">
                <a:latin typeface="Helvetica"/>
                <a:ea typeface="Helvetica"/>
                <a:cs typeface="Helvetica"/>
                <a:sym typeface="Helvetica"/>
              </a:rPr>
              <a:t>Что</a:t>
            </a:r>
            <a:r>
              <a:rPr sz="1586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586" dirty="0" err="1">
                <a:latin typeface="Helvetica"/>
                <a:ea typeface="Helvetica"/>
                <a:cs typeface="Helvetica"/>
                <a:sym typeface="Helvetica"/>
              </a:rPr>
              <a:t>вы</a:t>
            </a:r>
            <a:r>
              <a:rPr sz="1586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586" dirty="0" err="1">
                <a:latin typeface="Helvetica"/>
                <a:ea typeface="Helvetica"/>
                <a:cs typeface="Helvetica"/>
                <a:sym typeface="Helvetica"/>
              </a:rPr>
              <a:t>делаете</a:t>
            </a:r>
            <a:r>
              <a:rPr sz="1586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586" dirty="0" err="1">
                <a:latin typeface="Helvetica"/>
                <a:ea typeface="Helvetica"/>
                <a:cs typeface="Helvetica"/>
                <a:sym typeface="Helvetica"/>
              </a:rPr>
              <a:t>на</a:t>
            </a:r>
            <a:r>
              <a:rPr sz="1586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586" dirty="0" err="1">
                <a:latin typeface="Helvetica"/>
                <a:ea typeface="Helvetica"/>
                <a:cs typeface="Helvetica"/>
                <a:sym typeface="Helvetica"/>
              </a:rPr>
              <a:t>работе</a:t>
            </a:r>
            <a:r>
              <a:rPr sz="1586" dirty="0">
                <a:latin typeface="Helvetica"/>
                <a:ea typeface="Helvetica"/>
                <a:cs typeface="Helvetica"/>
                <a:sym typeface="Helvetica"/>
              </a:rPr>
              <a:t>?</a:t>
            </a:r>
            <a:endParaRPr sz="1586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28797" marR="302170" indent="-151085" defTabSz="302170">
              <a:spcBef>
                <a:spcPts val="1828"/>
              </a:spcBef>
              <a:buSzTx/>
              <a:buNone/>
              <a:defRPr sz="1800"/>
            </a:pPr>
            <a:r>
              <a:rPr sz="1586" dirty="0">
                <a:latin typeface="Helvetica"/>
                <a:ea typeface="Helvetica"/>
                <a:cs typeface="Helvetica"/>
                <a:sym typeface="Helvetica"/>
              </a:rPr>
              <a:t>4.	</a:t>
            </a:r>
            <a:r>
              <a:rPr sz="1586" dirty="0" err="1">
                <a:latin typeface="Helvetica"/>
                <a:ea typeface="Helvetica"/>
                <a:cs typeface="Helvetica"/>
                <a:sym typeface="Helvetica"/>
              </a:rPr>
              <a:t>Сколько</a:t>
            </a:r>
            <a:r>
              <a:rPr sz="1586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586" dirty="0" err="1">
                <a:latin typeface="Helvetica"/>
                <a:ea typeface="Helvetica"/>
                <a:cs typeface="Helvetica"/>
                <a:sym typeface="Helvetica"/>
              </a:rPr>
              <a:t>часов</a:t>
            </a:r>
            <a:r>
              <a:rPr sz="1586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586" dirty="0" err="1">
                <a:latin typeface="Helvetica"/>
                <a:ea typeface="Helvetica"/>
                <a:cs typeface="Helvetica"/>
                <a:sym typeface="Helvetica"/>
              </a:rPr>
              <a:t>в</a:t>
            </a:r>
            <a:r>
              <a:rPr sz="1586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586" dirty="0" err="1">
                <a:latin typeface="Helvetica"/>
                <a:ea typeface="Helvetica"/>
                <a:cs typeface="Helvetica"/>
                <a:sym typeface="Helvetica"/>
              </a:rPr>
              <a:t>неделю</a:t>
            </a:r>
            <a:r>
              <a:rPr sz="1586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586" dirty="0" err="1">
                <a:latin typeface="Helvetica"/>
                <a:ea typeface="Helvetica"/>
                <a:cs typeface="Helvetica"/>
                <a:sym typeface="Helvetica"/>
              </a:rPr>
              <a:t>вы</a:t>
            </a:r>
            <a:r>
              <a:rPr sz="1586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586" dirty="0" err="1">
                <a:latin typeface="Helvetica"/>
                <a:ea typeface="Helvetica"/>
                <a:cs typeface="Helvetica"/>
                <a:sym typeface="Helvetica"/>
              </a:rPr>
              <a:t>работаете</a:t>
            </a:r>
            <a:r>
              <a:rPr sz="1586" dirty="0">
                <a:latin typeface="Helvetica"/>
                <a:ea typeface="Helvetica"/>
                <a:cs typeface="Helvetica"/>
                <a:sym typeface="Helvetica"/>
              </a:rPr>
              <a:t>? </a:t>
            </a:r>
            <a:r>
              <a:rPr sz="1586" dirty="0" err="1">
                <a:latin typeface="Helvetica"/>
                <a:ea typeface="Helvetica"/>
                <a:cs typeface="Helvetica"/>
                <a:sym typeface="Helvetica"/>
              </a:rPr>
              <a:t>По</a:t>
            </a:r>
            <a:r>
              <a:rPr sz="1586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586" dirty="0" err="1">
                <a:latin typeface="Helvetica"/>
                <a:ea typeface="Helvetica"/>
                <a:cs typeface="Helvetica"/>
                <a:sym typeface="Helvetica"/>
              </a:rPr>
              <a:t>каким</a:t>
            </a:r>
            <a:r>
              <a:rPr sz="1586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586" dirty="0" err="1">
                <a:latin typeface="Helvetica"/>
                <a:ea typeface="Helvetica"/>
                <a:cs typeface="Helvetica"/>
                <a:sym typeface="Helvetica"/>
              </a:rPr>
              <a:t>дням</a:t>
            </a:r>
            <a:r>
              <a:rPr sz="1586" dirty="0">
                <a:latin typeface="Helvetica"/>
                <a:ea typeface="Helvetica"/>
                <a:cs typeface="Helvetica"/>
                <a:sym typeface="Helvetica"/>
              </a:rPr>
              <a:t>?</a:t>
            </a:r>
            <a:endParaRPr sz="1586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28797" marR="302170" indent="-151085" defTabSz="302170">
              <a:spcBef>
                <a:spcPts val="1828"/>
              </a:spcBef>
              <a:buSzTx/>
              <a:buNone/>
              <a:defRPr sz="1800"/>
            </a:pPr>
            <a:r>
              <a:rPr sz="1586" dirty="0">
                <a:latin typeface="Helvetica"/>
                <a:ea typeface="Helvetica"/>
                <a:cs typeface="Helvetica"/>
                <a:sym typeface="Helvetica"/>
              </a:rPr>
              <a:t>5.	</a:t>
            </a:r>
            <a:r>
              <a:rPr lang="ru-RU" sz="1586" dirty="0">
                <a:latin typeface="Helvetica"/>
                <a:ea typeface="Helvetica"/>
                <a:cs typeface="Helvetica"/>
                <a:sym typeface="Helvetica"/>
              </a:rPr>
              <a:t>Если не секрет, с</a:t>
            </a:r>
            <a:r>
              <a:rPr sz="1586" dirty="0" err="1">
                <a:latin typeface="Helvetica"/>
                <a:ea typeface="Helvetica"/>
                <a:cs typeface="Helvetica"/>
                <a:sym typeface="Helvetica"/>
              </a:rPr>
              <a:t>колько</a:t>
            </a:r>
            <a:r>
              <a:rPr sz="1586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586" dirty="0" err="1">
                <a:latin typeface="Helvetica"/>
                <a:ea typeface="Helvetica"/>
                <a:cs typeface="Helvetica"/>
                <a:sym typeface="Helvetica"/>
              </a:rPr>
              <a:t>вы</a:t>
            </a:r>
            <a:r>
              <a:rPr sz="1586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586" dirty="0" err="1">
                <a:latin typeface="Helvetica"/>
                <a:ea typeface="Helvetica"/>
                <a:cs typeface="Helvetica"/>
                <a:sym typeface="Helvetica"/>
              </a:rPr>
              <a:t>получаете</a:t>
            </a:r>
            <a:r>
              <a:rPr sz="1586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586" dirty="0" err="1">
                <a:latin typeface="Helvetica"/>
                <a:ea typeface="Helvetica"/>
                <a:cs typeface="Helvetica"/>
                <a:sym typeface="Helvetica"/>
              </a:rPr>
              <a:t>за</a:t>
            </a:r>
            <a:r>
              <a:rPr sz="1586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586" dirty="0" err="1">
                <a:latin typeface="Helvetica"/>
                <a:ea typeface="Helvetica"/>
                <a:cs typeface="Helvetica"/>
                <a:sym typeface="Helvetica"/>
              </a:rPr>
              <a:t>час</a:t>
            </a:r>
            <a:r>
              <a:rPr sz="1586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586" dirty="0" err="1">
                <a:latin typeface="Helvetica"/>
                <a:ea typeface="Helvetica"/>
                <a:cs typeface="Helvetica"/>
                <a:sym typeface="Helvetica"/>
              </a:rPr>
              <a:t>работы</a:t>
            </a:r>
            <a:r>
              <a:rPr sz="1586" dirty="0">
                <a:latin typeface="Helvetica"/>
                <a:ea typeface="Helvetica"/>
                <a:cs typeface="Helvetica"/>
                <a:sym typeface="Helvetica"/>
              </a:rPr>
              <a:t>? </a:t>
            </a:r>
            <a:endParaRPr sz="1586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28797" marR="302170" indent="-151085" defTabSz="302170">
              <a:spcBef>
                <a:spcPts val="1828"/>
              </a:spcBef>
              <a:buSzTx/>
              <a:buNone/>
              <a:defRPr sz="1800"/>
            </a:pPr>
            <a:r>
              <a:rPr sz="1586" dirty="0">
                <a:latin typeface="Helvetica"/>
                <a:ea typeface="Helvetica"/>
                <a:cs typeface="Helvetica"/>
                <a:sym typeface="Helvetica"/>
              </a:rPr>
              <a:t>6.	</a:t>
            </a:r>
            <a:r>
              <a:rPr sz="1586" dirty="0" err="1">
                <a:latin typeface="Helvetica"/>
                <a:ea typeface="Helvetica"/>
                <a:cs typeface="Helvetica"/>
                <a:sym typeface="Helvetica"/>
              </a:rPr>
              <a:t>Что</a:t>
            </a:r>
            <a:r>
              <a:rPr sz="1586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586" dirty="0" err="1">
                <a:latin typeface="Helvetica"/>
                <a:ea typeface="Helvetica"/>
                <a:cs typeface="Helvetica"/>
                <a:sym typeface="Helvetica"/>
              </a:rPr>
              <a:t>вам</a:t>
            </a:r>
            <a:r>
              <a:rPr sz="1586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586" dirty="0" err="1">
                <a:latin typeface="Helvetica"/>
                <a:ea typeface="Helvetica"/>
                <a:cs typeface="Helvetica"/>
                <a:sym typeface="Helvetica"/>
              </a:rPr>
              <a:t>нравится</a:t>
            </a:r>
            <a:r>
              <a:rPr sz="1586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586" dirty="0" err="1">
                <a:latin typeface="Helvetica"/>
                <a:ea typeface="Helvetica"/>
                <a:cs typeface="Helvetica"/>
                <a:sym typeface="Helvetica"/>
              </a:rPr>
              <a:t>и</a:t>
            </a:r>
            <a:r>
              <a:rPr sz="1586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586" dirty="0" err="1">
                <a:latin typeface="Helvetica"/>
                <a:ea typeface="Helvetica"/>
                <a:cs typeface="Helvetica"/>
                <a:sym typeface="Helvetica"/>
              </a:rPr>
              <a:t>что</a:t>
            </a:r>
            <a:r>
              <a:rPr sz="1586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586" dirty="0" err="1">
                <a:latin typeface="Helvetica"/>
                <a:ea typeface="Helvetica"/>
                <a:cs typeface="Helvetica"/>
                <a:sym typeface="Helvetica"/>
              </a:rPr>
              <a:t>не</a:t>
            </a:r>
            <a:r>
              <a:rPr sz="1586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586" dirty="0" err="1">
                <a:latin typeface="Helvetica"/>
                <a:ea typeface="Helvetica"/>
                <a:cs typeface="Helvetica"/>
                <a:sym typeface="Helvetica"/>
              </a:rPr>
              <a:t>нравится</a:t>
            </a:r>
            <a:r>
              <a:rPr sz="1586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586" dirty="0" err="1">
                <a:latin typeface="Helvetica"/>
                <a:ea typeface="Helvetica"/>
                <a:cs typeface="Helvetica"/>
                <a:sym typeface="Helvetica"/>
              </a:rPr>
              <a:t>в</a:t>
            </a:r>
            <a:r>
              <a:rPr sz="1586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586" dirty="0" err="1">
                <a:latin typeface="Helvetica"/>
                <a:ea typeface="Helvetica"/>
                <a:cs typeface="Helvetica"/>
                <a:sym typeface="Helvetica"/>
              </a:rPr>
              <a:t>вашей</a:t>
            </a:r>
            <a:r>
              <a:rPr sz="1586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586" dirty="0" err="1">
                <a:latin typeface="Helvetica"/>
                <a:ea typeface="Helvetica"/>
                <a:cs typeface="Helvetica"/>
                <a:sym typeface="Helvetica"/>
              </a:rPr>
              <a:t>работе</a:t>
            </a:r>
            <a:r>
              <a:rPr sz="1586" dirty="0">
                <a:latin typeface="Helvetica"/>
                <a:ea typeface="Helvetica"/>
                <a:cs typeface="Helvetica"/>
                <a:sym typeface="Helvetica"/>
              </a:rPr>
              <a:t>?   </a:t>
            </a:r>
          </a:p>
          <a:p>
            <a:pPr marL="528797" marR="302170" indent="-151085" defTabSz="302170">
              <a:spcBef>
                <a:spcPts val="1828"/>
              </a:spcBef>
              <a:buSzTx/>
              <a:buNone/>
              <a:defRPr sz="1800"/>
            </a:pPr>
            <a:r>
              <a:rPr sz="1586" dirty="0">
                <a:latin typeface="Helvetica"/>
                <a:ea typeface="Helvetica"/>
                <a:cs typeface="Helvetica"/>
                <a:sym typeface="Helvetica"/>
              </a:rPr>
              <a:t>     </a:t>
            </a:r>
            <a:r>
              <a:rPr sz="1586" dirty="0" err="1">
                <a:latin typeface="Helvetica"/>
                <a:ea typeface="Helvetica"/>
                <a:cs typeface="Helvetica"/>
                <a:sym typeface="Helvetica"/>
              </a:rPr>
              <a:t>Почему</a:t>
            </a:r>
            <a:r>
              <a:rPr sz="1586" dirty="0">
                <a:latin typeface="Helvetica"/>
                <a:ea typeface="Helvetica"/>
                <a:cs typeface="Helvetica"/>
                <a:sym typeface="Helvetica"/>
              </a:rPr>
              <a:t>?</a:t>
            </a:r>
            <a:endParaRPr sz="1586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28797" marR="302170" indent="-151085" defTabSz="302170">
              <a:spcBef>
                <a:spcPts val="1828"/>
              </a:spcBef>
              <a:buSzTx/>
              <a:buNone/>
              <a:defRPr sz="1800"/>
            </a:pPr>
            <a:r>
              <a:rPr sz="1586" dirty="0">
                <a:latin typeface="Helvetica"/>
                <a:ea typeface="Helvetica"/>
                <a:cs typeface="Helvetica"/>
                <a:sym typeface="Helvetica"/>
              </a:rPr>
              <a:t>7.	</a:t>
            </a:r>
            <a:r>
              <a:rPr sz="1586" dirty="0" err="1">
                <a:latin typeface="Helvetica"/>
                <a:ea typeface="Helvetica"/>
                <a:cs typeface="Helvetica"/>
                <a:sym typeface="Helvetica"/>
              </a:rPr>
              <a:t>Было</a:t>
            </a:r>
            <a:r>
              <a:rPr sz="1586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586" dirty="0" err="1">
                <a:latin typeface="Helvetica"/>
                <a:ea typeface="Helvetica"/>
                <a:cs typeface="Helvetica"/>
                <a:sym typeface="Helvetica"/>
              </a:rPr>
              <a:t>легко</a:t>
            </a:r>
            <a:r>
              <a:rPr sz="1586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586" dirty="0" err="1">
                <a:latin typeface="Helvetica"/>
                <a:ea typeface="Helvetica"/>
                <a:cs typeface="Helvetica"/>
                <a:sym typeface="Helvetica"/>
              </a:rPr>
              <a:t>или</a:t>
            </a:r>
            <a:r>
              <a:rPr sz="1586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586" dirty="0" err="1">
                <a:latin typeface="Helvetica"/>
                <a:ea typeface="Helvetica"/>
                <a:cs typeface="Helvetica"/>
                <a:sym typeface="Helvetica"/>
              </a:rPr>
              <a:t>трудно</a:t>
            </a:r>
            <a:r>
              <a:rPr sz="1586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586" dirty="0" err="1">
                <a:latin typeface="Helvetica"/>
                <a:ea typeface="Helvetica"/>
                <a:cs typeface="Helvetica"/>
                <a:sym typeface="Helvetica"/>
              </a:rPr>
              <a:t>найти</a:t>
            </a:r>
            <a:r>
              <a:rPr sz="1586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586" dirty="0" err="1">
                <a:latin typeface="Helvetica"/>
                <a:ea typeface="Helvetica"/>
                <a:cs typeface="Helvetica"/>
                <a:sym typeface="Helvetica"/>
              </a:rPr>
              <a:t>работу</a:t>
            </a:r>
            <a:r>
              <a:rPr sz="1586" dirty="0">
                <a:latin typeface="Helvetica"/>
                <a:ea typeface="Helvetica"/>
                <a:cs typeface="Helvetica"/>
                <a:sym typeface="Helvetica"/>
              </a:rPr>
              <a:t>? </a:t>
            </a:r>
            <a:r>
              <a:rPr sz="1586" dirty="0" err="1">
                <a:latin typeface="Helvetica"/>
                <a:ea typeface="Helvetica"/>
                <a:cs typeface="Helvetica"/>
                <a:sym typeface="Helvetica"/>
              </a:rPr>
              <a:t>Почему</a:t>
            </a:r>
            <a:r>
              <a:rPr sz="1586" dirty="0">
                <a:latin typeface="Helvetica"/>
                <a:ea typeface="Helvetica"/>
                <a:cs typeface="Helvetica"/>
                <a:sym typeface="Helvetica"/>
              </a:rPr>
              <a:t>?</a:t>
            </a:r>
            <a:endParaRPr sz="1586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15221127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/>
          </p:cNvSpPr>
          <p:nvPr>
            <p:ph type="title"/>
          </p:nvPr>
        </p:nvSpPr>
        <p:spPr>
          <a:xfrm>
            <a:off x="2416969" y="553641"/>
            <a:ext cx="7358063" cy="1250156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404040"/>
                </a:solidFill>
                <a:latin typeface="Didot"/>
                <a:ea typeface="Didot"/>
                <a:cs typeface="Didot"/>
                <a:sym typeface="Dido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906" dirty="0" err="1">
                <a:latin typeface="+mj-lt"/>
              </a:rPr>
              <a:t>Аргументы</a:t>
            </a:r>
            <a:r>
              <a:rPr lang="ru-RU" sz="5906" dirty="0">
                <a:latin typeface="+mj-lt"/>
              </a:rPr>
              <a:t>.</a:t>
            </a:r>
            <a:endParaRPr sz="5906" dirty="0">
              <a:latin typeface="+mj-lt"/>
            </a:endParaRPr>
          </a:p>
        </p:txBody>
      </p:sp>
      <p:sp>
        <p:nvSpPr>
          <p:cNvPr id="170" name="Shape 170"/>
          <p:cNvSpPr>
            <a:spLocks noGrp="1"/>
          </p:cNvSpPr>
          <p:nvPr>
            <p:ph type="body" idx="1"/>
          </p:nvPr>
        </p:nvSpPr>
        <p:spPr>
          <a:xfrm>
            <a:off x="1622476" y="1884165"/>
            <a:ext cx="8947048" cy="4152305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295740" marR="295740" indent="73934" defTabSz="295740">
              <a:spcBef>
                <a:spcPts val="0"/>
              </a:spcBef>
              <a:buSzTx/>
              <a:buNone/>
              <a:defRPr sz="1800"/>
            </a:pPr>
            <a:r>
              <a:rPr sz="2329" b="1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2-52. Дискуссия. Тема дискуссии: «Мы живём, чтобы работать, или работаем, чтобы жить». </a:t>
            </a:r>
          </a:p>
          <a:p>
            <a:pPr marL="295740" marR="295740" indent="73934" defTabSz="295740">
              <a:spcBef>
                <a:spcPts val="0"/>
              </a:spcBef>
              <a:buSzTx/>
              <a:buNone/>
              <a:defRPr sz="1800"/>
            </a:pPr>
            <a:endParaRPr sz="2329" b="1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marL="295740" marR="295740" indent="73934" defTabSz="295740">
              <a:spcBef>
                <a:spcPts val="0"/>
              </a:spcBef>
              <a:buSzTx/>
              <a:buNone/>
              <a:defRPr sz="1800"/>
            </a:pPr>
            <a:r>
              <a:rPr sz="2329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Ваше выступление должно содержать следующее: </a:t>
            </a:r>
          </a:p>
          <a:p>
            <a:pPr marL="295740" marR="295740" indent="73934" defTabSz="295740">
              <a:spcBef>
                <a:spcPts val="0"/>
              </a:spcBef>
              <a:buSzTx/>
              <a:buNone/>
              <a:defRPr sz="1800"/>
            </a:pPr>
            <a:r>
              <a:rPr sz="2329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1. Ваше мнение; 2. Аргументация вашей точки зрения</a:t>
            </a:r>
            <a:endParaRPr sz="2329" b="1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marL="443611" marR="295740" indent="73934" defTabSz="295740">
              <a:spcBef>
                <a:spcPts val="0"/>
              </a:spcBef>
              <a:buSzTx/>
              <a:buNone/>
              <a:defRPr sz="1800"/>
            </a:pPr>
            <a:endParaRPr sz="1552">
              <a:latin typeface="Calibri"/>
              <a:ea typeface="Calibri"/>
              <a:cs typeface="Calibri"/>
              <a:sym typeface="Calibri"/>
            </a:endParaRPr>
          </a:p>
          <a:p>
            <a:pPr marL="295740" marR="295740" indent="73934" defTabSz="295740">
              <a:spcBef>
                <a:spcPts val="0"/>
              </a:spcBef>
              <a:buSzTx/>
              <a:buNone/>
              <a:defRPr sz="1800"/>
            </a:pPr>
            <a:endParaRPr sz="1552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marL="0" marR="295740" indent="369676" algn="ctr" defTabSz="295740">
              <a:spcBef>
                <a:spcPts val="0"/>
              </a:spcBef>
              <a:buSzTx/>
              <a:buNone/>
              <a:defRPr sz="1800"/>
            </a:pPr>
            <a:endParaRPr sz="1552" b="1">
              <a:latin typeface="Calibri"/>
              <a:ea typeface="Calibri"/>
              <a:cs typeface="Calibri"/>
              <a:sym typeface="Calibri"/>
            </a:endParaRPr>
          </a:p>
          <a:p>
            <a:pPr marL="0" marR="295740" indent="369676" defTabSz="295740">
              <a:spcBef>
                <a:spcPts val="0"/>
              </a:spcBef>
              <a:buSzTx/>
              <a:buNone/>
              <a:defRPr sz="1800"/>
            </a:pPr>
            <a:r>
              <a:rPr sz="1552" b="1">
                <a:latin typeface="Calibri"/>
                <a:ea typeface="Calibri"/>
                <a:cs typeface="Calibri"/>
                <a:sym typeface="Calibri"/>
              </a:rPr>
              <a:t>Согласие </a:t>
            </a:r>
            <a:r>
              <a:rPr sz="1552">
                <a:latin typeface="Calibri"/>
                <a:ea typeface="Calibri"/>
                <a:cs typeface="Calibri"/>
                <a:sym typeface="Calibri"/>
              </a:rPr>
              <a:t>    Можно согласиться с (кем?/чем?) ...</a:t>
            </a:r>
          </a:p>
          <a:p>
            <a:pPr marL="0" marR="295740" indent="369676" defTabSz="295740">
              <a:spcBef>
                <a:spcPts val="0"/>
              </a:spcBef>
              <a:buSzTx/>
              <a:buNone/>
              <a:defRPr sz="1800"/>
            </a:pPr>
            <a:r>
              <a:rPr sz="1552" b="1">
                <a:latin typeface="Calibri"/>
                <a:ea typeface="Calibri"/>
                <a:cs typeface="Calibri"/>
                <a:sym typeface="Calibri"/>
              </a:rPr>
              <a:t>Не согласие. </a:t>
            </a:r>
            <a:r>
              <a:rPr sz="1552">
                <a:latin typeface="Calibri"/>
                <a:ea typeface="Calibri"/>
                <a:cs typeface="Calibri"/>
                <a:sym typeface="Calibri"/>
              </a:rPr>
              <a:t>Я не согласен/а и считаю, что…    Не могу согласиться с  (кем?/чем). </a:t>
            </a:r>
          </a:p>
          <a:p>
            <a:pPr marL="0" marR="295740" indent="369676" defTabSz="295740">
              <a:spcBef>
                <a:spcPts val="0"/>
              </a:spcBef>
              <a:buSzTx/>
              <a:buNone/>
              <a:defRPr sz="1800"/>
            </a:pPr>
            <a:r>
              <a:rPr sz="1552" b="1">
                <a:latin typeface="Calibri"/>
                <a:ea typeface="Calibri"/>
                <a:cs typeface="Calibri"/>
                <a:sym typeface="Calibri"/>
              </a:rPr>
              <a:t>Ваше мнение</a:t>
            </a:r>
            <a:r>
              <a:rPr sz="1552">
                <a:latin typeface="Calibri"/>
                <a:ea typeface="Calibri"/>
                <a:cs typeface="Calibri"/>
                <a:sym typeface="Calibri"/>
              </a:rPr>
              <a:t>    По моему мнению …</a:t>
            </a:r>
          </a:p>
          <a:p>
            <a:pPr marL="0" marR="295740" indent="369676" defTabSz="295740">
              <a:spcBef>
                <a:spcPts val="0"/>
              </a:spcBef>
              <a:buSzTx/>
              <a:buNone/>
              <a:defRPr sz="1800"/>
            </a:pPr>
            <a:r>
              <a:rPr sz="1552" b="1">
                <a:latin typeface="Calibri"/>
                <a:ea typeface="Calibri"/>
                <a:cs typeface="Calibri"/>
                <a:sym typeface="Calibri"/>
              </a:rPr>
              <a:t>Аргументация</a:t>
            </a:r>
            <a:r>
              <a:rPr sz="1552">
                <a:latin typeface="Calibri"/>
                <a:ea typeface="Calibri"/>
                <a:cs typeface="Calibri"/>
                <a:sym typeface="Calibri"/>
              </a:rPr>
              <a:t>    Доказательством этой мысли может служить тот факт, что …</a:t>
            </a:r>
          </a:p>
        </p:txBody>
      </p:sp>
    </p:spTree>
    <p:extLst>
      <p:ext uri="{BB962C8B-B14F-4D97-AF65-F5344CB8AC3E}">
        <p14:creationId xmlns:p14="http://schemas.microsoft.com/office/powerpoint/2010/main" val="3559614634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890B1-F2D4-4547-9BD7-3F97AF519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1" y="982133"/>
            <a:ext cx="9601197" cy="1110008"/>
          </a:xfrm>
        </p:spPr>
        <p:txBody>
          <a:bodyPr/>
          <a:lstStyle/>
          <a:p>
            <a:r>
              <a:rPr lang="ru-RU" dirty="0"/>
              <a:t>2-53: Инженер- профессия будущего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919A26-CA37-FA4B-BDC3-4BE962C492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5608EF0-7F1F-7E47-BEF3-BAFF24541C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0126936"/>
              </p:ext>
            </p:extLst>
          </p:nvPr>
        </p:nvGraphicFramePr>
        <p:xfrm>
          <a:off x="1295401" y="1950251"/>
          <a:ext cx="9601196" cy="41091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5785">
                  <a:extLst>
                    <a:ext uri="{9D8B030D-6E8A-4147-A177-3AD203B41FA5}">
                      <a16:colId xmlns:a16="http://schemas.microsoft.com/office/drawing/2014/main" val="3274821489"/>
                    </a:ext>
                  </a:extLst>
                </a:gridCol>
                <a:gridCol w="2112580">
                  <a:extLst>
                    <a:ext uri="{9D8B030D-6E8A-4147-A177-3AD203B41FA5}">
                      <a16:colId xmlns:a16="http://schemas.microsoft.com/office/drawing/2014/main" val="3050911244"/>
                    </a:ext>
                  </a:extLst>
                </a:gridCol>
                <a:gridCol w="2081048">
                  <a:extLst>
                    <a:ext uri="{9D8B030D-6E8A-4147-A177-3AD203B41FA5}">
                      <a16:colId xmlns:a16="http://schemas.microsoft.com/office/drawing/2014/main" val="3914736811"/>
                    </a:ext>
                  </a:extLst>
                </a:gridCol>
                <a:gridCol w="1941783">
                  <a:extLst>
                    <a:ext uri="{9D8B030D-6E8A-4147-A177-3AD203B41FA5}">
                      <a16:colId xmlns:a16="http://schemas.microsoft.com/office/drawing/2014/main" val="1206629932"/>
                    </a:ext>
                  </a:extLst>
                </a:gridCol>
              </a:tblGrid>
              <a:tr h="42485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Экономист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Юрист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Инженер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0683806"/>
                  </a:ext>
                </a:extLst>
              </a:tr>
              <a:tr h="424852">
                <a:tc>
                  <a:txBody>
                    <a:bodyPr/>
                    <a:lstStyle/>
                    <a:p>
                      <a:r>
                        <a:rPr lang="ru-RU" dirty="0"/>
                        <a:t>На кого дольше учиться?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7743763"/>
                  </a:ext>
                </a:extLst>
              </a:tr>
              <a:tr h="424852">
                <a:tc>
                  <a:txBody>
                    <a:bodyPr/>
                    <a:lstStyle/>
                    <a:p>
                      <a:r>
                        <a:rPr lang="ru-RU" dirty="0"/>
                        <a:t>Какая профессия на сегодняшний день самая престижная?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2275661"/>
                  </a:ext>
                </a:extLst>
              </a:tr>
              <a:tr h="424852">
                <a:tc>
                  <a:txBody>
                    <a:bodyPr/>
                    <a:lstStyle/>
                    <a:p>
                      <a:r>
                        <a:rPr lang="ru-RU" dirty="0"/>
                        <a:t>Можно работать за границей?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9617091"/>
                  </a:ext>
                </a:extLst>
              </a:tr>
              <a:tr h="424852">
                <a:tc>
                  <a:txBody>
                    <a:bodyPr/>
                    <a:lstStyle/>
                    <a:p>
                      <a:r>
                        <a:rPr lang="ru-RU" dirty="0"/>
                        <a:t>У кого больше всего ответственности?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8832120"/>
                  </a:ext>
                </a:extLst>
              </a:tr>
              <a:tr h="424852">
                <a:tc>
                  <a:txBody>
                    <a:bodyPr/>
                    <a:lstStyle/>
                    <a:p>
                      <a:r>
                        <a:rPr lang="ru-RU" dirty="0"/>
                        <a:t>Какие достоинства и недостатки есть в каждой профессии?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5899733"/>
                  </a:ext>
                </a:extLst>
              </a:tr>
              <a:tr h="424852">
                <a:tc>
                  <a:txBody>
                    <a:bodyPr/>
                    <a:lstStyle/>
                    <a:p>
                      <a:r>
                        <a:rPr lang="ru-RU" dirty="0"/>
                        <a:t>Кого в будущем заменит искусственный интеллект? Кто останется?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68103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1059333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/>
          </p:cNvSpPr>
          <p:nvPr>
            <p:ph type="title"/>
          </p:nvPr>
        </p:nvSpPr>
        <p:spPr>
          <a:xfrm>
            <a:off x="2416969" y="1000125"/>
            <a:ext cx="7358063" cy="663832"/>
          </a:xfrm>
          <a:prstGeom prst="rect">
            <a:avLst/>
          </a:prstGeom>
        </p:spPr>
        <p:txBody>
          <a:bodyPr/>
          <a:lstStyle>
            <a:lvl1pPr defTabSz="362204">
              <a:defRPr sz="5208">
                <a:solidFill>
                  <a:srgbClr val="404040"/>
                </a:solidFill>
                <a:latin typeface="Didot"/>
                <a:ea typeface="Didot"/>
                <a:cs typeface="Didot"/>
                <a:sym typeface="Dido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62" dirty="0" err="1">
                <a:latin typeface="+mj-lt"/>
              </a:rPr>
              <a:t>Видео</a:t>
            </a:r>
            <a:r>
              <a:rPr sz="3662" dirty="0">
                <a:latin typeface="+mj-lt"/>
              </a:rPr>
              <a:t> 1: “</a:t>
            </a:r>
            <a:r>
              <a:rPr sz="3662" dirty="0" err="1">
                <a:latin typeface="+mj-lt"/>
              </a:rPr>
              <a:t>Трудоголизм</a:t>
            </a:r>
            <a:r>
              <a:rPr sz="3662" dirty="0">
                <a:latin typeface="+mj-lt"/>
              </a:rPr>
              <a:t>”</a:t>
            </a:r>
          </a:p>
        </p:txBody>
      </p:sp>
      <p:sp>
        <p:nvSpPr>
          <p:cNvPr id="156" name="Shape 156"/>
          <p:cNvSpPr>
            <a:spLocks noGrp="1"/>
          </p:cNvSpPr>
          <p:nvPr>
            <p:ph type="body" idx="1"/>
          </p:nvPr>
        </p:nvSpPr>
        <p:spPr>
          <a:xfrm>
            <a:off x="1979664" y="1879699"/>
            <a:ext cx="8232673" cy="4152306"/>
          </a:xfrm>
          <a:prstGeom prst="rect">
            <a:avLst/>
          </a:prstGeom>
        </p:spPr>
        <p:txBody>
          <a:bodyPr/>
          <a:lstStyle/>
          <a:p>
            <a:pPr marL="499105" marR="321457" indent="-338376" defTabSz="321457">
              <a:spcBef>
                <a:spcPts val="0"/>
              </a:spcBef>
              <a:buAutoNum type="arabicPeriod"/>
              <a:defRPr sz="1800"/>
            </a:pPr>
            <a:r>
              <a:rPr sz="2531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Каково отношение Владимира к трудоголизму?</a:t>
            </a:r>
          </a:p>
          <a:p>
            <a:pPr marL="499105" marR="321457" indent="-338376" defTabSz="321457">
              <a:spcBef>
                <a:spcPts val="0"/>
              </a:spcBef>
              <a:buAutoNum type="arabicPeriod"/>
              <a:defRPr sz="1800"/>
            </a:pPr>
            <a:r>
              <a:rPr sz="2531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Какие три совета/правила Владимир даёт, чтобы бороться с трудоголизмом, но при этом всё успевать?</a:t>
            </a:r>
          </a:p>
          <a:p>
            <a:pPr marL="499105" marR="321457" indent="-338376" defTabSz="321457">
              <a:spcBef>
                <a:spcPts val="0"/>
              </a:spcBef>
              <a:buAutoNum type="arabicPeriod"/>
              <a:defRPr sz="1800"/>
            </a:pPr>
            <a:endParaRPr sz="2531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marL="1669322" marR="321457" lvl="5" indent="-169188" algn="ctr" defTabSz="321457">
              <a:spcBef>
                <a:spcPts val="0"/>
              </a:spcBef>
              <a:buSzPct val="60000"/>
              <a:buBlip>
                <a:blip r:embed="rId2"/>
              </a:buBlip>
              <a:defRPr sz="1800"/>
            </a:pPr>
            <a:endParaRPr sz="1687" b="1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9448203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/>
          </p:cNvSpPr>
          <p:nvPr>
            <p:ph type="title"/>
          </p:nvPr>
        </p:nvSpPr>
        <p:spPr>
          <a:xfrm>
            <a:off x="2416969" y="553641"/>
            <a:ext cx="7358063" cy="663832"/>
          </a:xfrm>
          <a:prstGeom prst="rect">
            <a:avLst/>
          </a:prstGeom>
        </p:spPr>
        <p:txBody>
          <a:bodyPr/>
          <a:lstStyle>
            <a:lvl1pPr defTabSz="362204">
              <a:defRPr sz="5208">
                <a:solidFill>
                  <a:srgbClr val="404040"/>
                </a:solidFill>
                <a:latin typeface="Didot"/>
                <a:ea typeface="Didot"/>
                <a:cs typeface="Didot"/>
                <a:sym typeface="Dido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62" dirty="0" err="1">
                <a:latin typeface="+mj-lt"/>
              </a:rPr>
              <a:t>Видео</a:t>
            </a:r>
            <a:r>
              <a:rPr sz="3662" dirty="0">
                <a:latin typeface="+mj-lt"/>
              </a:rPr>
              <a:t> 1: “</a:t>
            </a:r>
            <a:r>
              <a:rPr sz="3662" dirty="0" err="1">
                <a:latin typeface="+mj-lt"/>
              </a:rPr>
              <a:t>Трудоголизм</a:t>
            </a:r>
            <a:r>
              <a:rPr sz="3662" dirty="0">
                <a:latin typeface="+mj-lt"/>
              </a:rPr>
              <a:t>”</a:t>
            </a:r>
          </a:p>
        </p:txBody>
      </p:sp>
      <p:sp>
        <p:nvSpPr>
          <p:cNvPr id="159" name="Shape 159"/>
          <p:cNvSpPr>
            <a:spLocks noGrp="1"/>
          </p:cNvSpPr>
          <p:nvPr>
            <p:ph type="body" idx="1"/>
          </p:nvPr>
        </p:nvSpPr>
        <p:spPr>
          <a:xfrm>
            <a:off x="1935015" y="1352847"/>
            <a:ext cx="8947048" cy="4152306"/>
          </a:xfrm>
          <a:prstGeom prst="rect">
            <a:avLst/>
          </a:prstGeom>
        </p:spPr>
        <p:txBody>
          <a:bodyPr/>
          <a:lstStyle/>
          <a:p>
            <a:pPr marL="321457" marR="321457" indent="-160729" defTabSz="321457">
              <a:spcBef>
                <a:spcPts val="0"/>
              </a:spcBef>
              <a:buSzTx/>
              <a:buNone/>
              <a:defRPr sz="1800"/>
            </a:pPr>
            <a:endParaRPr sz="2531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marL="499105" marR="321457" indent="-338376" defTabSz="321457">
              <a:spcBef>
                <a:spcPts val="0"/>
              </a:spcBef>
              <a:buAutoNum type="arabicPeriod"/>
              <a:defRPr sz="1800"/>
            </a:pPr>
            <a:endParaRPr sz="2531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marL="1669322" marR="321457" lvl="5" indent="-169188" algn="ctr" defTabSz="321457">
              <a:spcBef>
                <a:spcPts val="0"/>
              </a:spcBef>
              <a:buSzPct val="60000"/>
              <a:buBlip>
                <a:blip r:embed="rId4"/>
              </a:buBlip>
              <a:defRPr sz="1800"/>
            </a:pPr>
            <a:endParaRPr sz="1687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0" name="Трудоголизм.mpg.mp4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112489" y="1432668"/>
            <a:ext cx="7449100" cy="419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73960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576" fill="hold"/>
                                        <p:tgtEl>
                                          <p:spTgt spid="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60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/>
          </p:cNvSpPr>
          <p:nvPr>
            <p:ph type="title"/>
          </p:nvPr>
        </p:nvSpPr>
        <p:spPr>
          <a:xfrm>
            <a:off x="2416969" y="553641"/>
            <a:ext cx="7358063" cy="1250156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404040"/>
                </a:solidFill>
                <a:latin typeface="Didot"/>
                <a:ea typeface="Didot"/>
                <a:cs typeface="Didot"/>
                <a:sym typeface="Dido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906" dirty="0" err="1">
                <a:latin typeface="+mj-lt"/>
              </a:rPr>
              <a:t>Аргументы</a:t>
            </a:r>
            <a:r>
              <a:rPr lang="ru-RU" sz="5906" dirty="0">
                <a:latin typeface="+mj-lt"/>
              </a:rPr>
              <a:t>.</a:t>
            </a:r>
            <a:r>
              <a:rPr sz="5906" dirty="0">
                <a:latin typeface="+mj-lt"/>
              </a:rPr>
              <a:t> </a:t>
            </a:r>
          </a:p>
        </p:txBody>
      </p:sp>
      <p:sp>
        <p:nvSpPr>
          <p:cNvPr id="170" name="Shape 170"/>
          <p:cNvSpPr>
            <a:spLocks noGrp="1"/>
          </p:cNvSpPr>
          <p:nvPr>
            <p:ph type="body" idx="1"/>
          </p:nvPr>
        </p:nvSpPr>
        <p:spPr>
          <a:xfrm>
            <a:off x="1622476" y="1884165"/>
            <a:ext cx="8947048" cy="4152305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295740" marR="295740" indent="73934" defTabSz="295740">
              <a:spcBef>
                <a:spcPts val="0"/>
              </a:spcBef>
              <a:buSzTx/>
              <a:buNone/>
              <a:defRPr sz="1800"/>
            </a:pPr>
            <a:r>
              <a:rPr sz="2329" b="1" dirty="0" err="1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Дискуссия</a:t>
            </a:r>
            <a:r>
              <a:rPr sz="2329" b="1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sz="2329" b="1" dirty="0" err="1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Тема</a:t>
            </a:r>
            <a:r>
              <a:rPr sz="2329" b="1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2329" b="1" dirty="0" err="1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дискуссии</a:t>
            </a:r>
            <a:r>
              <a:rPr sz="2329" b="1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ru-RU" sz="2329" b="1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 что происходит с </a:t>
            </a:r>
            <a:r>
              <a:rPr lang="ru-RU" sz="2329" b="1" dirty="0" err="1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трудоголиками</a:t>
            </a:r>
            <a:r>
              <a:rPr lang="ru-RU" sz="2329" b="1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? Вы знаете </a:t>
            </a:r>
            <a:r>
              <a:rPr lang="ru-RU" sz="2329" b="1" dirty="0" err="1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трудоголиков</a:t>
            </a:r>
            <a:r>
              <a:rPr lang="ru-RU" sz="2329" b="1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? </a:t>
            </a:r>
            <a:endParaRPr sz="2329" b="1" dirty="0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marL="295740" marR="295740" indent="73934" defTabSz="295740">
              <a:spcBef>
                <a:spcPts val="0"/>
              </a:spcBef>
              <a:buSzTx/>
              <a:buNone/>
              <a:defRPr sz="1800"/>
            </a:pPr>
            <a:endParaRPr sz="2329" b="1" dirty="0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marL="295740" marR="295740" indent="73934" defTabSz="295740">
              <a:spcBef>
                <a:spcPts val="0"/>
              </a:spcBef>
              <a:buSzTx/>
              <a:buNone/>
              <a:defRPr sz="1800"/>
            </a:pPr>
            <a:r>
              <a:rPr sz="2329" dirty="0" err="1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Ваше</a:t>
            </a:r>
            <a:r>
              <a:rPr sz="2329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2329" dirty="0" err="1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выступление</a:t>
            </a:r>
            <a:r>
              <a:rPr sz="2329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2329" dirty="0" err="1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должно</a:t>
            </a:r>
            <a:r>
              <a:rPr sz="2329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2329" dirty="0" err="1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содержать</a:t>
            </a:r>
            <a:r>
              <a:rPr sz="2329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2329" dirty="0" err="1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следующее</a:t>
            </a:r>
            <a:r>
              <a:rPr sz="2329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: </a:t>
            </a:r>
          </a:p>
          <a:p>
            <a:pPr marL="295740" marR="295740" indent="73934" defTabSz="295740">
              <a:spcBef>
                <a:spcPts val="0"/>
              </a:spcBef>
              <a:buSzTx/>
              <a:buNone/>
              <a:defRPr sz="1800"/>
            </a:pPr>
            <a:r>
              <a:rPr sz="2329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sz="2329" dirty="0" err="1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Ваше</a:t>
            </a:r>
            <a:r>
              <a:rPr sz="2329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2329" dirty="0" err="1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мнение</a:t>
            </a:r>
            <a:r>
              <a:rPr sz="2329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; 2. </a:t>
            </a:r>
            <a:r>
              <a:rPr sz="2329" dirty="0" err="1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Аргументация</a:t>
            </a:r>
            <a:r>
              <a:rPr sz="2329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2329" dirty="0" err="1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вашей</a:t>
            </a:r>
            <a:r>
              <a:rPr sz="2329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2329" dirty="0" err="1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точки</a:t>
            </a:r>
            <a:r>
              <a:rPr sz="2329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2329" dirty="0" err="1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зрения</a:t>
            </a:r>
            <a:endParaRPr sz="2329" b="1" dirty="0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marL="443611" marR="295740" indent="73934" defTabSz="295740">
              <a:spcBef>
                <a:spcPts val="0"/>
              </a:spcBef>
              <a:buSzTx/>
              <a:buNone/>
              <a:defRPr sz="1800"/>
            </a:pPr>
            <a:endParaRPr sz="1552" dirty="0">
              <a:latin typeface="Calibri"/>
              <a:ea typeface="Calibri"/>
              <a:cs typeface="Calibri"/>
              <a:sym typeface="Calibri"/>
            </a:endParaRPr>
          </a:p>
          <a:p>
            <a:pPr marL="295740" marR="295740" indent="73934" defTabSz="295740">
              <a:spcBef>
                <a:spcPts val="0"/>
              </a:spcBef>
              <a:buSzTx/>
              <a:buNone/>
              <a:defRPr sz="1800"/>
            </a:pPr>
            <a:endParaRPr sz="1552" dirty="0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marL="0" marR="295740" indent="369676" algn="ctr" defTabSz="295740">
              <a:spcBef>
                <a:spcPts val="0"/>
              </a:spcBef>
              <a:buSzTx/>
              <a:buNone/>
              <a:defRPr sz="1800"/>
            </a:pPr>
            <a:endParaRPr sz="1552" b="1" dirty="0">
              <a:latin typeface="Calibri"/>
              <a:ea typeface="Calibri"/>
              <a:cs typeface="Calibri"/>
              <a:sym typeface="Calibri"/>
            </a:endParaRPr>
          </a:p>
          <a:p>
            <a:pPr marL="0" marR="295740" indent="369676" defTabSz="295740">
              <a:spcBef>
                <a:spcPts val="0"/>
              </a:spcBef>
              <a:buSzTx/>
              <a:buNone/>
              <a:defRPr sz="1800"/>
            </a:pPr>
            <a:r>
              <a:rPr sz="1552" b="1" dirty="0" err="1">
                <a:latin typeface="Calibri"/>
                <a:ea typeface="Calibri"/>
                <a:cs typeface="Calibri"/>
                <a:sym typeface="Calibri"/>
              </a:rPr>
              <a:t>Согласие</a:t>
            </a:r>
            <a:r>
              <a:rPr sz="1552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552" dirty="0"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sz="1552" dirty="0" err="1">
                <a:latin typeface="Calibri"/>
                <a:ea typeface="Calibri"/>
                <a:cs typeface="Calibri"/>
                <a:sym typeface="Calibri"/>
              </a:rPr>
              <a:t>Можно</a:t>
            </a:r>
            <a:r>
              <a:rPr sz="1552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552" dirty="0" err="1">
                <a:latin typeface="Calibri"/>
                <a:ea typeface="Calibri"/>
                <a:cs typeface="Calibri"/>
                <a:sym typeface="Calibri"/>
              </a:rPr>
              <a:t>согласиться</a:t>
            </a:r>
            <a:r>
              <a:rPr sz="1552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552" dirty="0" err="1">
                <a:latin typeface="Calibri"/>
                <a:ea typeface="Calibri"/>
                <a:cs typeface="Calibri"/>
                <a:sym typeface="Calibri"/>
              </a:rPr>
              <a:t>с</a:t>
            </a:r>
            <a:r>
              <a:rPr sz="1552" dirty="0"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sz="1552" dirty="0" err="1">
                <a:latin typeface="Calibri"/>
                <a:ea typeface="Calibri"/>
                <a:cs typeface="Calibri"/>
                <a:sym typeface="Calibri"/>
              </a:rPr>
              <a:t>кем</a:t>
            </a:r>
            <a:r>
              <a:rPr sz="1552" dirty="0">
                <a:latin typeface="Calibri"/>
                <a:ea typeface="Calibri"/>
                <a:cs typeface="Calibri"/>
                <a:sym typeface="Calibri"/>
              </a:rPr>
              <a:t>?/</a:t>
            </a:r>
            <a:r>
              <a:rPr sz="1552" dirty="0" err="1">
                <a:latin typeface="Calibri"/>
                <a:ea typeface="Calibri"/>
                <a:cs typeface="Calibri"/>
                <a:sym typeface="Calibri"/>
              </a:rPr>
              <a:t>чем</a:t>
            </a:r>
            <a:r>
              <a:rPr sz="1552" dirty="0">
                <a:latin typeface="Calibri"/>
                <a:ea typeface="Calibri"/>
                <a:cs typeface="Calibri"/>
                <a:sym typeface="Calibri"/>
              </a:rPr>
              <a:t>?) ...</a:t>
            </a:r>
          </a:p>
          <a:p>
            <a:pPr marL="0" marR="295740" indent="369676" defTabSz="295740">
              <a:spcBef>
                <a:spcPts val="0"/>
              </a:spcBef>
              <a:buSzTx/>
              <a:buNone/>
              <a:defRPr sz="1800"/>
            </a:pPr>
            <a:r>
              <a:rPr sz="1552" b="1" dirty="0" err="1">
                <a:latin typeface="Calibri"/>
                <a:ea typeface="Calibri"/>
                <a:cs typeface="Calibri"/>
                <a:sym typeface="Calibri"/>
              </a:rPr>
              <a:t>Не</a:t>
            </a:r>
            <a:r>
              <a:rPr sz="1552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552" b="1" dirty="0" err="1">
                <a:latin typeface="Calibri"/>
                <a:ea typeface="Calibri"/>
                <a:cs typeface="Calibri"/>
                <a:sym typeface="Calibri"/>
              </a:rPr>
              <a:t>согласие</a:t>
            </a:r>
            <a:r>
              <a:rPr sz="1552" b="1" dirty="0"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sz="1552" dirty="0" err="1">
                <a:latin typeface="Calibri"/>
                <a:ea typeface="Calibri"/>
                <a:cs typeface="Calibri"/>
                <a:sym typeface="Calibri"/>
              </a:rPr>
              <a:t>Я</a:t>
            </a:r>
            <a:r>
              <a:rPr sz="1552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552" dirty="0" err="1">
                <a:latin typeface="Calibri"/>
                <a:ea typeface="Calibri"/>
                <a:cs typeface="Calibri"/>
                <a:sym typeface="Calibri"/>
              </a:rPr>
              <a:t>не</a:t>
            </a:r>
            <a:r>
              <a:rPr sz="1552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552" dirty="0" err="1">
                <a:latin typeface="Calibri"/>
                <a:ea typeface="Calibri"/>
                <a:cs typeface="Calibri"/>
                <a:sym typeface="Calibri"/>
              </a:rPr>
              <a:t>согласен</a:t>
            </a:r>
            <a:r>
              <a:rPr sz="1552" dirty="0"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sz="1552" dirty="0" err="1">
                <a:latin typeface="Calibri"/>
                <a:ea typeface="Calibri"/>
                <a:cs typeface="Calibri"/>
                <a:sym typeface="Calibri"/>
              </a:rPr>
              <a:t>а</a:t>
            </a:r>
            <a:r>
              <a:rPr sz="1552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552" dirty="0" err="1">
                <a:latin typeface="Calibri"/>
                <a:ea typeface="Calibri"/>
                <a:cs typeface="Calibri"/>
                <a:sym typeface="Calibri"/>
              </a:rPr>
              <a:t>и</a:t>
            </a:r>
            <a:r>
              <a:rPr sz="1552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552" dirty="0" err="1">
                <a:latin typeface="Calibri"/>
                <a:ea typeface="Calibri"/>
                <a:cs typeface="Calibri"/>
                <a:sym typeface="Calibri"/>
              </a:rPr>
              <a:t>считаю</a:t>
            </a:r>
            <a:r>
              <a:rPr sz="1552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sz="1552" dirty="0" err="1">
                <a:latin typeface="Calibri"/>
                <a:ea typeface="Calibri"/>
                <a:cs typeface="Calibri"/>
                <a:sym typeface="Calibri"/>
              </a:rPr>
              <a:t>что</a:t>
            </a:r>
            <a:r>
              <a:rPr sz="1552" dirty="0">
                <a:latin typeface="Calibri"/>
                <a:ea typeface="Calibri"/>
                <a:cs typeface="Calibri"/>
                <a:sym typeface="Calibri"/>
              </a:rPr>
              <a:t>…    </a:t>
            </a:r>
            <a:r>
              <a:rPr sz="1552" dirty="0" err="1">
                <a:latin typeface="Calibri"/>
                <a:ea typeface="Calibri"/>
                <a:cs typeface="Calibri"/>
                <a:sym typeface="Calibri"/>
              </a:rPr>
              <a:t>Не</a:t>
            </a:r>
            <a:r>
              <a:rPr sz="1552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552" dirty="0" err="1">
                <a:latin typeface="Calibri"/>
                <a:ea typeface="Calibri"/>
                <a:cs typeface="Calibri"/>
                <a:sym typeface="Calibri"/>
              </a:rPr>
              <a:t>могу</a:t>
            </a:r>
            <a:r>
              <a:rPr sz="1552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552" dirty="0" err="1">
                <a:latin typeface="Calibri"/>
                <a:ea typeface="Calibri"/>
                <a:cs typeface="Calibri"/>
                <a:sym typeface="Calibri"/>
              </a:rPr>
              <a:t>согласиться</a:t>
            </a:r>
            <a:r>
              <a:rPr sz="1552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552" dirty="0" err="1">
                <a:latin typeface="Calibri"/>
                <a:ea typeface="Calibri"/>
                <a:cs typeface="Calibri"/>
                <a:sym typeface="Calibri"/>
              </a:rPr>
              <a:t>с</a:t>
            </a:r>
            <a:r>
              <a:rPr sz="1552" dirty="0">
                <a:latin typeface="Calibri"/>
                <a:ea typeface="Calibri"/>
                <a:cs typeface="Calibri"/>
                <a:sym typeface="Calibri"/>
              </a:rPr>
              <a:t>  (</a:t>
            </a:r>
            <a:r>
              <a:rPr sz="1552" dirty="0" err="1">
                <a:latin typeface="Calibri"/>
                <a:ea typeface="Calibri"/>
                <a:cs typeface="Calibri"/>
                <a:sym typeface="Calibri"/>
              </a:rPr>
              <a:t>кем</a:t>
            </a:r>
            <a:r>
              <a:rPr sz="1552" dirty="0">
                <a:latin typeface="Calibri"/>
                <a:ea typeface="Calibri"/>
                <a:cs typeface="Calibri"/>
                <a:sym typeface="Calibri"/>
              </a:rPr>
              <a:t>?/</a:t>
            </a:r>
            <a:r>
              <a:rPr sz="1552" dirty="0" err="1">
                <a:latin typeface="Calibri"/>
                <a:ea typeface="Calibri"/>
                <a:cs typeface="Calibri"/>
                <a:sym typeface="Calibri"/>
              </a:rPr>
              <a:t>чем</a:t>
            </a:r>
            <a:r>
              <a:rPr sz="1552" dirty="0">
                <a:latin typeface="Calibri"/>
                <a:ea typeface="Calibri"/>
                <a:cs typeface="Calibri"/>
                <a:sym typeface="Calibri"/>
              </a:rPr>
              <a:t>). </a:t>
            </a:r>
          </a:p>
          <a:p>
            <a:pPr marL="0" marR="295740" indent="369676" defTabSz="295740">
              <a:spcBef>
                <a:spcPts val="0"/>
              </a:spcBef>
              <a:buSzTx/>
              <a:buNone/>
              <a:defRPr sz="1800"/>
            </a:pPr>
            <a:r>
              <a:rPr sz="1552" b="1" dirty="0" err="1">
                <a:latin typeface="Calibri"/>
                <a:ea typeface="Calibri"/>
                <a:cs typeface="Calibri"/>
                <a:sym typeface="Calibri"/>
              </a:rPr>
              <a:t>Ваше</a:t>
            </a:r>
            <a:r>
              <a:rPr sz="1552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552" b="1" dirty="0" err="1">
                <a:latin typeface="Calibri"/>
                <a:ea typeface="Calibri"/>
                <a:cs typeface="Calibri"/>
                <a:sym typeface="Calibri"/>
              </a:rPr>
              <a:t>мнение</a:t>
            </a:r>
            <a:r>
              <a:rPr sz="1552" dirty="0"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sz="1552" dirty="0" err="1">
                <a:latin typeface="Calibri"/>
                <a:ea typeface="Calibri"/>
                <a:cs typeface="Calibri"/>
                <a:sym typeface="Calibri"/>
              </a:rPr>
              <a:t>По</a:t>
            </a:r>
            <a:r>
              <a:rPr sz="1552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552" dirty="0" err="1">
                <a:latin typeface="Calibri"/>
                <a:ea typeface="Calibri"/>
                <a:cs typeface="Calibri"/>
                <a:sym typeface="Calibri"/>
              </a:rPr>
              <a:t>моему</a:t>
            </a:r>
            <a:r>
              <a:rPr sz="1552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552" dirty="0" err="1">
                <a:latin typeface="Calibri"/>
                <a:ea typeface="Calibri"/>
                <a:cs typeface="Calibri"/>
                <a:sym typeface="Calibri"/>
              </a:rPr>
              <a:t>мнению</a:t>
            </a:r>
            <a:r>
              <a:rPr sz="1552" dirty="0">
                <a:latin typeface="Calibri"/>
                <a:ea typeface="Calibri"/>
                <a:cs typeface="Calibri"/>
                <a:sym typeface="Calibri"/>
              </a:rPr>
              <a:t> …</a:t>
            </a:r>
          </a:p>
          <a:p>
            <a:pPr marL="0" marR="295740" indent="369676" defTabSz="295740">
              <a:spcBef>
                <a:spcPts val="0"/>
              </a:spcBef>
              <a:buSzTx/>
              <a:buNone/>
              <a:defRPr sz="1800"/>
            </a:pPr>
            <a:r>
              <a:rPr sz="1552" b="1" dirty="0" err="1">
                <a:latin typeface="Calibri"/>
                <a:ea typeface="Calibri"/>
                <a:cs typeface="Calibri"/>
                <a:sym typeface="Calibri"/>
              </a:rPr>
              <a:t>Аргументация</a:t>
            </a:r>
            <a:r>
              <a:rPr sz="1552" dirty="0"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sz="1552" dirty="0" err="1">
                <a:latin typeface="Calibri"/>
                <a:ea typeface="Calibri"/>
                <a:cs typeface="Calibri"/>
                <a:sym typeface="Calibri"/>
              </a:rPr>
              <a:t>Доказательством</a:t>
            </a:r>
            <a:r>
              <a:rPr sz="1552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552" dirty="0" err="1">
                <a:latin typeface="Calibri"/>
                <a:ea typeface="Calibri"/>
                <a:cs typeface="Calibri"/>
                <a:sym typeface="Calibri"/>
              </a:rPr>
              <a:t>этой</a:t>
            </a:r>
            <a:r>
              <a:rPr sz="1552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552" dirty="0" err="1">
                <a:latin typeface="Calibri"/>
                <a:ea typeface="Calibri"/>
                <a:cs typeface="Calibri"/>
                <a:sym typeface="Calibri"/>
              </a:rPr>
              <a:t>мысли</a:t>
            </a:r>
            <a:r>
              <a:rPr sz="1552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552" dirty="0" err="1">
                <a:latin typeface="Calibri"/>
                <a:ea typeface="Calibri"/>
                <a:cs typeface="Calibri"/>
                <a:sym typeface="Calibri"/>
              </a:rPr>
              <a:t>может</a:t>
            </a:r>
            <a:r>
              <a:rPr sz="1552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552" dirty="0" err="1">
                <a:latin typeface="Calibri"/>
                <a:ea typeface="Calibri"/>
                <a:cs typeface="Calibri"/>
                <a:sym typeface="Calibri"/>
              </a:rPr>
              <a:t>служить</a:t>
            </a:r>
            <a:r>
              <a:rPr sz="1552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552" dirty="0" err="1">
                <a:latin typeface="Calibri"/>
                <a:ea typeface="Calibri"/>
                <a:cs typeface="Calibri"/>
                <a:sym typeface="Calibri"/>
              </a:rPr>
              <a:t>тот</a:t>
            </a:r>
            <a:r>
              <a:rPr sz="1552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552" dirty="0" err="1">
                <a:latin typeface="Calibri"/>
                <a:ea typeface="Calibri"/>
                <a:cs typeface="Calibri"/>
                <a:sym typeface="Calibri"/>
              </a:rPr>
              <a:t>факт</a:t>
            </a:r>
            <a:r>
              <a:rPr sz="1552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sz="1552" dirty="0" err="1">
                <a:latin typeface="Calibri"/>
                <a:ea typeface="Calibri"/>
                <a:cs typeface="Calibri"/>
                <a:sym typeface="Calibri"/>
              </a:rPr>
              <a:t>что</a:t>
            </a:r>
            <a:r>
              <a:rPr sz="1552" dirty="0">
                <a:latin typeface="Calibri"/>
                <a:ea typeface="Calibri"/>
                <a:cs typeface="Calibri"/>
                <a:sym typeface="Calibri"/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305878520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xfrm>
            <a:off x="1146221" y="553641"/>
            <a:ext cx="8628812" cy="1250156"/>
          </a:xfrm>
          <a:prstGeom prst="rect">
            <a:avLst/>
          </a:prstGeom>
        </p:spPr>
        <p:txBody>
          <a:bodyPr>
            <a:normAutofit/>
          </a:bodyPr>
          <a:lstStyle>
            <a:lvl1pPr defTabSz="408940">
              <a:defRPr sz="5880">
                <a:solidFill>
                  <a:srgbClr val="404040"/>
                </a:solidFill>
                <a:latin typeface="Didot"/>
                <a:ea typeface="Didot"/>
                <a:cs typeface="Didot"/>
                <a:sym typeface="Dido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134" dirty="0">
                <a:latin typeface="+mj-lt"/>
              </a:rPr>
              <a:t>2-7/8- </a:t>
            </a:r>
            <a:r>
              <a:rPr sz="4134" dirty="0" err="1">
                <a:latin typeface="+mj-lt"/>
              </a:rPr>
              <a:t>Видео</a:t>
            </a:r>
            <a:r>
              <a:rPr sz="4134" dirty="0">
                <a:latin typeface="+mj-lt"/>
              </a:rPr>
              <a:t>: </a:t>
            </a:r>
            <a:r>
              <a:rPr sz="4134" dirty="0" err="1">
                <a:latin typeface="+mj-lt"/>
              </a:rPr>
              <a:t>Ярмарка</a:t>
            </a:r>
            <a:r>
              <a:rPr sz="4134" dirty="0">
                <a:latin typeface="+mj-lt"/>
              </a:rPr>
              <a:t> </a:t>
            </a:r>
            <a:r>
              <a:rPr sz="4134" dirty="0" err="1">
                <a:latin typeface="+mj-lt"/>
              </a:rPr>
              <a:t>вакансий</a:t>
            </a:r>
            <a:r>
              <a:rPr lang="ru-RU" sz="4134" dirty="0">
                <a:latin typeface="+mj-lt"/>
              </a:rPr>
              <a:t>.</a:t>
            </a:r>
            <a:endParaRPr sz="4134" dirty="0">
              <a:latin typeface="+mj-lt"/>
            </a:endParaRPr>
          </a:p>
        </p:txBody>
      </p:sp>
      <p:sp>
        <p:nvSpPr>
          <p:cNvPr id="49" name="Shape 49"/>
          <p:cNvSpPr>
            <a:spLocks noGrp="1"/>
          </p:cNvSpPr>
          <p:nvPr>
            <p:ph type="body" idx="1"/>
          </p:nvPr>
        </p:nvSpPr>
        <p:spPr>
          <a:xfrm>
            <a:off x="1146221" y="1854098"/>
            <a:ext cx="2783150" cy="3954273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marR="321457" indent="241093" defTabSz="321457">
              <a:spcBef>
                <a:spcPts val="0"/>
              </a:spcBef>
              <a:buSzTx/>
              <a:buNone/>
              <a:defRPr sz="1800"/>
            </a:pPr>
            <a:r>
              <a:rPr dirty="0" err="1">
                <a:latin typeface="Helvetica"/>
                <a:ea typeface="Helvetica"/>
                <a:cs typeface="Helvetica"/>
                <a:sym typeface="Helvetica"/>
              </a:rPr>
              <a:t>востребованный</a:t>
            </a:r>
            <a:r>
              <a:rPr dirty="0">
                <a:latin typeface="Cambria"/>
                <a:ea typeface="Cambria"/>
                <a:cs typeface="Cambria"/>
                <a:sym typeface="Cambria"/>
              </a:rPr>
              <a:t> – in demand</a:t>
            </a:r>
          </a:p>
          <a:p>
            <a:pPr marL="0" marR="321457" indent="241093" defTabSz="321457">
              <a:spcBef>
                <a:spcPts val="0"/>
              </a:spcBef>
              <a:buSzTx/>
              <a:buNone/>
              <a:defRPr sz="1800"/>
            </a:pPr>
            <a:r>
              <a:rPr dirty="0" err="1">
                <a:latin typeface="Helvetica"/>
                <a:ea typeface="Helvetica"/>
                <a:cs typeface="Helvetica"/>
                <a:sym typeface="Helvetica"/>
              </a:rPr>
              <a:t>переизбыток</a:t>
            </a:r>
            <a:r>
              <a:rPr dirty="0">
                <a:latin typeface="Cambria"/>
                <a:ea typeface="Cambria"/>
                <a:cs typeface="Cambria"/>
                <a:sym typeface="Cambria"/>
              </a:rPr>
              <a:t> (</a:t>
            </a:r>
            <a:r>
              <a:rPr dirty="0" err="1">
                <a:latin typeface="Helvetica"/>
                <a:ea typeface="Helvetica"/>
                <a:cs typeface="Helvetica"/>
                <a:sym typeface="Helvetica"/>
              </a:rPr>
              <a:t>специалистов</a:t>
            </a:r>
            <a:r>
              <a:rPr dirty="0">
                <a:latin typeface="Cambria"/>
                <a:ea typeface="Cambria"/>
                <a:cs typeface="Cambria"/>
                <a:sym typeface="Cambria"/>
              </a:rPr>
              <a:t>) – glut, oversupply</a:t>
            </a:r>
          </a:p>
          <a:p>
            <a:pPr marL="0" marR="321457" indent="241093" defTabSz="321457">
              <a:spcBef>
                <a:spcPts val="0"/>
              </a:spcBef>
              <a:buSzTx/>
              <a:buNone/>
              <a:defRPr sz="1800"/>
            </a:pPr>
            <a:r>
              <a:rPr dirty="0" err="1">
                <a:latin typeface="Helvetica"/>
                <a:ea typeface="Helvetica"/>
                <a:cs typeface="Helvetica"/>
                <a:sym typeface="Helvetica"/>
              </a:rPr>
              <a:t>повышение</a:t>
            </a:r>
            <a:r>
              <a:rPr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dirty="0" err="1">
                <a:latin typeface="Helvetica"/>
                <a:ea typeface="Helvetica"/>
                <a:cs typeface="Helvetica"/>
                <a:sym typeface="Helvetica"/>
              </a:rPr>
              <a:t>квалификации</a:t>
            </a:r>
            <a:r>
              <a:rPr dirty="0">
                <a:latin typeface="Cambria"/>
                <a:ea typeface="Cambria"/>
                <a:cs typeface="Cambria"/>
                <a:sym typeface="Cambria"/>
              </a:rPr>
              <a:t> – advanced training</a:t>
            </a:r>
          </a:p>
          <a:p>
            <a:pPr marL="0" marR="321457" indent="241093" defTabSz="321457">
              <a:spcBef>
                <a:spcPts val="0"/>
              </a:spcBef>
              <a:buSzTx/>
              <a:buNone/>
              <a:defRPr sz="1800"/>
            </a:pPr>
            <a:r>
              <a:rPr dirty="0" err="1">
                <a:latin typeface="Helvetica"/>
                <a:ea typeface="Helvetica"/>
                <a:cs typeface="Helvetica"/>
                <a:sym typeface="Helvetica"/>
              </a:rPr>
              <a:t>рынок</a:t>
            </a:r>
            <a:r>
              <a:rPr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latin typeface="Helvetica"/>
                <a:ea typeface="Helvetica"/>
                <a:cs typeface="Helvetica"/>
                <a:sym typeface="Helvetica"/>
              </a:rPr>
              <a:t>труда</a:t>
            </a:r>
            <a:r>
              <a:rPr dirty="0">
                <a:latin typeface="Helvetica"/>
                <a:ea typeface="Helvetica"/>
                <a:cs typeface="Helvetica"/>
                <a:sym typeface="Helvetica"/>
              </a:rPr>
              <a:t> – </a:t>
            </a:r>
            <a:r>
              <a:rPr dirty="0">
                <a:latin typeface="Cambria"/>
                <a:ea typeface="Cambria"/>
                <a:cs typeface="Cambria"/>
                <a:sym typeface="Cambria"/>
              </a:rPr>
              <a:t>labor market</a:t>
            </a:r>
          </a:p>
          <a:p>
            <a:pPr marL="0" marR="321457" indent="241093" defTabSz="321457">
              <a:spcBef>
                <a:spcPts val="0"/>
              </a:spcBef>
              <a:buSzTx/>
              <a:buNone/>
              <a:defRPr sz="1800"/>
            </a:pPr>
            <a:r>
              <a:rPr dirty="0" err="1">
                <a:latin typeface="Helvetica"/>
                <a:ea typeface="Helvetica"/>
                <a:cs typeface="Helvetica"/>
                <a:sym typeface="Helvetica"/>
              </a:rPr>
              <a:t>стоять</a:t>
            </a:r>
            <a:r>
              <a:rPr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dirty="0" err="1">
                <a:latin typeface="Helvetica"/>
                <a:ea typeface="Helvetica"/>
                <a:cs typeface="Helvetica"/>
                <a:sym typeface="Helvetica"/>
              </a:rPr>
              <a:t>на</a:t>
            </a:r>
            <a:r>
              <a:rPr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dirty="0" err="1">
                <a:latin typeface="Helvetica"/>
                <a:ea typeface="Helvetica"/>
                <a:cs typeface="Helvetica"/>
                <a:sym typeface="Helvetica"/>
              </a:rPr>
              <a:t>учёте</a:t>
            </a:r>
            <a:r>
              <a:rPr dirty="0">
                <a:latin typeface="Cambria"/>
                <a:ea typeface="Cambria"/>
                <a:cs typeface="Cambria"/>
                <a:sym typeface="Cambria"/>
              </a:rPr>
              <a:t> (</a:t>
            </a:r>
            <a:r>
              <a:rPr dirty="0" err="1">
                <a:latin typeface="Helvetica"/>
                <a:ea typeface="Helvetica"/>
                <a:cs typeface="Helvetica"/>
                <a:sym typeface="Helvetica"/>
              </a:rPr>
              <a:t>где</a:t>
            </a:r>
            <a:r>
              <a:rPr dirty="0">
                <a:latin typeface="Cambria"/>
                <a:ea typeface="Cambria"/>
                <a:cs typeface="Cambria"/>
                <a:sym typeface="Cambria"/>
              </a:rPr>
              <a:t>?) – to register with an agency</a:t>
            </a:r>
          </a:p>
          <a:p>
            <a:pPr marL="0" marR="321457" indent="241093" defTabSz="321457">
              <a:spcBef>
                <a:spcPts val="0"/>
              </a:spcBef>
              <a:buSzTx/>
              <a:buNone/>
              <a:defRPr sz="1800"/>
            </a:pPr>
            <a:r>
              <a:rPr dirty="0" err="1">
                <a:latin typeface="Helvetica"/>
                <a:ea typeface="Helvetica"/>
                <a:cs typeface="Helvetica"/>
                <a:sym typeface="Helvetica"/>
              </a:rPr>
              <a:t>Центр</a:t>
            </a:r>
            <a:r>
              <a:rPr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latin typeface="Helvetica"/>
                <a:ea typeface="Helvetica"/>
                <a:cs typeface="Helvetica"/>
                <a:sym typeface="Helvetica"/>
              </a:rPr>
              <a:t>занятости</a:t>
            </a:r>
            <a:r>
              <a:rPr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latin typeface="Helvetica"/>
                <a:ea typeface="Helvetica"/>
                <a:cs typeface="Helvetica"/>
                <a:sym typeface="Helvetica"/>
              </a:rPr>
              <a:t>населения</a:t>
            </a:r>
            <a:r>
              <a:rPr dirty="0">
                <a:latin typeface="Helvetica"/>
                <a:ea typeface="Helvetica"/>
                <a:cs typeface="Helvetica"/>
                <a:sym typeface="Helvetica"/>
              </a:rPr>
              <a:t> – </a:t>
            </a:r>
            <a:r>
              <a:rPr dirty="0">
                <a:latin typeface="Cambria"/>
                <a:ea typeface="Cambria"/>
                <a:cs typeface="Cambria"/>
                <a:sym typeface="Cambria"/>
              </a:rPr>
              <a:t>job center</a:t>
            </a:r>
          </a:p>
        </p:txBody>
      </p:sp>
      <p:pic>
        <p:nvPicPr>
          <p:cNvPr id="50" name="Yarmarka copy.m4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398970" y="1854098"/>
            <a:ext cx="6627610" cy="318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21951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0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ACDE9-8385-7746-98C3-817C97D05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2-3. Работа в офисе. За и против. 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C865B0-321F-6A4D-8EB3-A181FA4367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5324340" cy="3318936"/>
          </a:xfrm>
        </p:spPr>
        <p:txBody>
          <a:bodyPr/>
          <a:lstStyle/>
          <a:p>
            <a:r>
              <a:rPr lang="ru-RU" dirty="0"/>
              <a:t>График работы с девяти до пяти</a:t>
            </a:r>
          </a:p>
          <a:p>
            <a:r>
              <a:rPr lang="ru-RU" dirty="0"/>
              <a:t>Работа за компьютером</a:t>
            </a:r>
          </a:p>
          <a:p>
            <a:r>
              <a:rPr lang="ru-RU" dirty="0"/>
              <a:t>Много бумажной работы </a:t>
            </a:r>
          </a:p>
          <a:p>
            <a:r>
              <a:rPr lang="ru-RU" dirty="0"/>
              <a:t>Работа в городе </a:t>
            </a:r>
          </a:p>
          <a:p>
            <a:r>
              <a:rPr lang="ru-RU" dirty="0" err="1"/>
              <a:t>Дресс</a:t>
            </a:r>
            <a:r>
              <a:rPr lang="ru-RU" dirty="0"/>
              <a:t>-код </a:t>
            </a:r>
          </a:p>
          <a:p>
            <a:pPr marL="0" indent="0">
              <a:buNone/>
            </a:pPr>
            <a:r>
              <a:rPr lang="ru-RU" dirty="0"/>
              <a:t>          Что такое «офисный планктон»? </a:t>
            </a:r>
            <a:endParaRPr lang="en-US" dirty="0"/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F9AA7EAB-F2E0-FB4E-9528-ECE7A9058C43}"/>
              </a:ext>
            </a:extLst>
          </p:cNvPr>
          <p:cNvSpPr/>
          <p:nvPr/>
        </p:nvSpPr>
        <p:spPr>
          <a:xfrm>
            <a:off x="1056068" y="515154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BD1199-CC13-6B48-A0B9-EA350F2A37F5}"/>
              </a:ext>
            </a:extLst>
          </p:cNvPr>
          <p:cNvSpPr txBox="1"/>
          <p:nvPr/>
        </p:nvSpPr>
        <p:spPr>
          <a:xfrm>
            <a:off x="7122017" y="2691685"/>
            <a:ext cx="415987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/>
              <a:t>Используйте следующие конструкции: </a:t>
            </a:r>
          </a:p>
          <a:p>
            <a:pPr marL="285750" indent="-285750">
              <a:buFontTx/>
              <a:buChar char="-"/>
            </a:pPr>
            <a:r>
              <a:rPr lang="ru-RU" dirty="0"/>
              <a:t>Достоинством работы в офисе является что? </a:t>
            </a:r>
          </a:p>
          <a:p>
            <a:pPr marL="285750" indent="-285750">
              <a:buFontTx/>
              <a:buChar char="-"/>
            </a:pPr>
            <a:r>
              <a:rPr lang="ru-RU" dirty="0"/>
              <a:t>Достоинством работы в офисе является то, что + </a:t>
            </a:r>
            <a:r>
              <a:rPr lang="en-US" dirty="0"/>
              <a:t>clause</a:t>
            </a:r>
          </a:p>
          <a:p>
            <a:pPr marL="285750" indent="-285750">
              <a:buFontTx/>
              <a:buChar char="-"/>
            </a:pPr>
            <a:r>
              <a:rPr lang="en-US" dirty="0"/>
              <a:t> </a:t>
            </a:r>
            <a:r>
              <a:rPr lang="ru-RU" dirty="0"/>
              <a:t>Недостатком работы в офисе является что? </a:t>
            </a:r>
          </a:p>
          <a:p>
            <a:pPr marL="285750" indent="-285750">
              <a:buFontTx/>
              <a:buChar char="-"/>
            </a:pPr>
            <a:r>
              <a:rPr lang="ru-RU" dirty="0"/>
              <a:t>Недостатком работы в офисе является то, что + </a:t>
            </a:r>
            <a:r>
              <a:rPr lang="en-US" dirty="0"/>
              <a:t>clause </a:t>
            </a:r>
          </a:p>
        </p:txBody>
      </p:sp>
    </p:spTree>
    <p:extLst>
      <p:ext uri="{BB962C8B-B14F-4D97-AF65-F5344CB8AC3E}">
        <p14:creationId xmlns:p14="http://schemas.microsoft.com/office/powerpoint/2010/main" val="388815005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120463" y="553641"/>
            <a:ext cx="9813700" cy="1250156"/>
          </a:xfrm>
          <a:prstGeom prst="rect">
            <a:avLst/>
          </a:prstGeom>
        </p:spPr>
        <p:txBody>
          <a:bodyPr>
            <a:normAutofit/>
          </a:bodyPr>
          <a:lstStyle>
            <a:lvl1pPr defTabSz="572516">
              <a:defRPr sz="8232">
                <a:solidFill>
                  <a:srgbClr val="404040"/>
                </a:solidFill>
                <a:latin typeface="Didot"/>
                <a:ea typeface="Didot"/>
                <a:cs typeface="Didot"/>
                <a:sym typeface="Dido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788" dirty="0">
                <a:latin typeface="+mj-lt"/>
              </a:rPr>
              <a:t>2-3. </a:t>
            </a:r>
            <a:r>
              <a:rPr sz="5788" dirty="0" err="1">
                <a:latin typeface="+mj-lt"/>
              </a:rPr>
              <a:t>Как</a:t>
            </a:r>
            <a:r>
              <a:rPr sz="5788" dirty="0">
                <a:latin typeface="+mj-lt"/>
              </a:rPr>
              <a:t> </a:t>
            </a:r>
            <a:r>
              <a:rPr sz="5788" dirty="0" err="1">
                <a:latin typeface="+mj-lt"/>
              </a:rPr>
              <a:t>найти</a:t>
            </a:r>
            <a:r>
              <a:rPr sz="5788" dirty="0">
                <a:latin typeface="+mj-lt"/>
              </a:rPr>
              <a:t> </a:t>
            </a:r>
            <a:r>
              <a:rPr sz="5788" dirty="0" err="1">
                <a:latin typeface="+mj-lt"/>
              </a:rPr>
              <a:t>работу</a:t>
            </a:r>
            <a:r>
              <a:rPr sz="5788" dirty="0">
                <a:latin typeface="+mj-lt"/>
              </a:rPr>
              <a:t>?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xfrm>
            <a:off x="1790163" y="1875235"/>
            <a:ext cx="4919731" cy="4304109"/>
          </a:xfrm>
          <a:prstGeom prst="rect">
            <a:avLst/>
          </a:prstGeom>
        </p:spPr>
        <p:txBody>
          <a:bodyPr vert="horz" lIns="17859" tIns="17859" rIns="17859" bIns="17859" rtlCol="0" anchor="t">
            <a:normAutofit fontScale="85000" lnSpcReduction="10000"/>
          </a:bodyPr>
          <a:lstStyle/>
          <a:p>
            <a:pPr marL="0" indent="0" defTabSz="386106">
              <a:lnSpc>
                <a:spcPct val="130000"/>
              </a:lnSpc>
              <a:spcBef>
                <a:spcPts val="70"/>
              </a:spcBef>
              <a:buSzTx/>
              <a:buNone/>
              <a:defRPr sz="1800"/>
            </a:pPr>
            <a:endParaRPr sz="727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302170" indent="151085" defTabSz="302170">
              <a:lnSpc>
                <a:spcPct val="80000"/>
              </a:lnSpc>
              <a:spcBef>
                <a:spcPts val="70"/>
              </a:spcBef>
              <a:buSzTx/>
              <a:buNone/>
              <a:defRPr sz="1800"/>
            </a:pPr>
            <a:r>
              <a:rPr sz="1900" dirty="0" err="1">
                <a:latin typeface="Helvetica"/>
                <a:ea typeface="Helvetica"/>
                <a:cs typeface="Helvetica"/>
                <a:sym typeface="Helvetica"/>
              </a:rPr>
              <a:t>вероятно</a:t>
            </a:r>
            <a:r>
              <a:rPr sz="1900" dirty="0">
                <a:latin typeface="Helvetica"/>
                <a:ea typeface="Helvetica"/>
                <a:cs typeface="Helvetica"/>
                <a:sym typeface="Helvetica"/>
              </a:rPr>
              <a:t> </a:t>
            </a:r>
          </a:p>
          <a:p>
            <a:pPr marL="0" marR="302170" indent="151085" defTabSz="302170">
              <a:lnSpc>
                <a:spcPct val="80000"/>
              </a:lnSpc>
              <a:spcBef>
                <a:spcPts val="70"/>
              </a:spcBef>
              <a:buSzTx/>
              <a:buNone/>
              <a:defRPr sz="1800"/>
            </a:pPr>
            <a:r>
              <a:rPr sz="1900" dirty="0" err="1">
                <a:latin typeface="Helvetica"/>
                <a:ea typeface="Helvetica"/>
                <a:cs typeface="Helvetica"/>
                <a:sym typeface="Helvetica"/>
              </a:rPr>
              <a:t>вакансия</a:t>
            </a:r>
            <a:r>
              <a:rPr sz="1900" dirty="0">
                <a:latin typeface="Helvetica"/>
                <a:ea typeface="Helvetica"/>
                <a:cs typeface="Helvetica"/>
                <a:sym typeface="Helvetica"/>
              </a:rPr>
              <a:t> (</a:t>
            </a:r>
            <a:r>
              <a:rPr sz="1900" dirty="0" err="1">
                <a:latin typeface="Helvetica"/>
                <a:ea typeface="Helvetica"/>
                <a:cs typeface="Helvetica"/>
                <a:sym typeface="Helvetica"/>
              </a:rPr>
              <a:t>вакантное</a:t>
            </a:r>
            <a:r>
              <a:rPr sz="1900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900" dirty="0" err="1">
                <a:latin typeface="Helvetica"/>
                <a:ea typeface="Helvetica"/>
                <a:cs typeface="Helvetica"/>
                <a:sym typeface="Helvetica"/>
              </a:rPr>
              <a:t>место</a:t>
            </a:r>
            <a:r>
              <a:rPr sz="1900" dirty="0">
                <a:latin typeface="Helvetica"/>
                <a:ea typeface="Helvetica"/>
                <a:cs typeface="Helvetica"/>
                <a:sym typeface="Helvetica"/>
              </a:rPr>
              <a:t>) </a:t>
            </a:r>
            <a:endParaRPr sz="19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302170" indent="151085" defTabSz="302170">
              <a:lnSpc>
                <a:spcPct val="80000"/>
              </a:lnSpc>
              <a:spcBef>
                <a:spcPts val="70"/>
              </a:spcBef>
              <a:buSzTx/>
              <a:buNone/>
              <a:defRPr sz="1800"/>
            </a:pPr>
            <a:r>
              <a:rPr sz="1900" dirty="0" err="1">
                <a:latin typeface="Helvetica"/>
                <a:ea typeface="Helvetica"/>
                <a:cs typeface="Helvetica"/>
                <a:sym typeface="Helvetica"/>
              </a:rPr>
              <a:t>возникать</a:t>
            </a:r>
            <a:r>
              <a:rPr sz="1900" dirty="0">
                <a:latin typeface="Helvetica"/>
                <a:ea typeface="Helvetica"/>
                <a:cs typeface="Helvetica"/>
                <a:sym typeface="Helvetica"/>
              </a:rPr>
              <a:t>/</a:t>
            </a:r>
            <a:r>
              <a:rPr sz="1900" dirty="0" err="1">
                <a:latin typeface="Helvetica"/>
                <a:ea typeface="Helvetica"/>
                <a:cs typeface="Helvetica"/>
                <a:sym typeface="Helvetica"/>
              </a:rPr>
              <a:t>возникнуть</a:t>
            </a:r>
            <a:r>
              <a:rPr sz="1900" dirty="0">
                <a:latin typeface="Helvetica"/>
                <a:ea typeface="Helvetica"/>
                <a:cs typeface="Helvetica"/>
                <a:sym typeface="Helvetica"/>
              </a:rPr>
              <a:t> (</a:t>
            </a:r>
            <a:r>
              <a:rPr sz="1900" dirty="0" err="1">
                <a:latin typeface="Helvetica"/>
                <a:ea typeface="Helvetica"/>
                <a:cs typeface="Helvetica"/>
                <a:sym typeface="Helvetica"/>
              </a:rPr>
              <a:t>что</a:t>
            </a:r>
            <a:r>
              <a:rPr sz="1900" dirty="0">
                <a:latin typeface="Helvetica"/>
                <a:ea typeface="Helvetica"/>
                <a:cs typeface="Helvetica"/>
                <a:sym typeface="Helvetica"/>
              </a:rPr>
              <a:t>? </a:t>
            </a:r>
            <a:r>
              <a:rPr sz="1900" dirty="0" err="1">
                <a:latin typeface="Helvetica"/>
                <a:ea typeface="Helvetica"/>
                <a:cs typeface="Helvetica"/>
                <a:sym typeface="Helvetica"/>
              </a:rPr>
              <a:t>вопрос</a:t>
            </a:r>
            <a:r>
              <a:rPr sz="1900" dirty="0">
                <a:latin typeface="Helvetica"/>
                <a:ea typeface="Helvetica"/>
                <a:cs typeface="Helvetica"/>
                <a:sym typeface="Helvetica"/>
              </a:rPr>
              <a:t>; </a:t>
            </a:r>
            <a:r>
              <a:rPr sz="1900" dirty="0" err="1">
                <a:latin typeface="Helvetica"/>
                <a:ea typeface="Helvetica"/>
                <a:cs typeface="Helvetica"/>
                <a:sym typeface="Helvetica"/>
              </a:rPr>
              <a:t>у</a:t>
            </a:r>
            <a:r>
              <a:rPr sz="1900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900" dirty="0" err="1">
                <a:latin typeface="Helvetica"/>
                <a:ea typeface="Helvetica"/>
                <a:cs typeface="Helvetica"/>
                <a:sym typeface="Helvetica"/>
              </a:rPr>
              <a:t>кого</a:t>
            </a:r>
            <a:r>
              <a:rPr sz="1900" dirty="0">
                <a:latin typeface="Helvetica"/>
                <a:ea typeface="Helvetica"/>
                <a:cs typeface="Helvetica"/>
                <a:sym typeface="Helvetica"/>
              </a:rPr>
              <a:t>?) </a:t>
            </a:r>
            <a:endParaRPr sz="19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302170" indent="151085" defTabSz="302170">
              <a:lnSpc>
                <a:spcPct val="80000"/>
              </a:lnSpc>
              <a:spcBef>
                <a:spcPts val="70"/>
              </a:spcBef>
              <a:buSzTx/>
              <a:buNone/>
              <a:defRPr sz="1800"/>
            </a:pPr>
            <a:r>
              <a:rPr sz="1900" dirty="0" err="1">
                <a:latin typeface="Helvetica"/>
                <a:ea typeface="Helvetica"/>
                <a:cs typeface="Helvetica"/>
                <a:sym typeface="Helvetica"/>
              </a:rPr>
              <a:t>вполне</a:t>
            </a:r>
            <a:r>
              <a:rPr sz="1900" dirty="0">
                <a:latin typeface="Cambria"/>
                <a:ea typeface="Cambria"/>
                <a:cs typeface="Cambria"/>
                <a:sym typeface="Cambria"/>
              </a:rPr>
              <a:t> </a:t>
            </a:r>
          </a:p>
          <a:p>
            <a:pPr marL="0" marR="302170" indent="151085" defTabSz="302170">
              <a:lnSpc>
                <a:spcPct val="80000"/>
              </a:lnSpc>
              <a:spcBef>
                <a:spcPts val="70"/>
              </a:spcBef>
              <a:buSzTx/>
              <a:buNone/>
              <a:defRPr sz="1800"/>
            </a:pPr>
            <a:r>
              <a:rPr sz="1900" dirty="0" err="1">
                <a:latin typeface="Helvetica"/>
                <a:ea typeface="Helvetica"/>
                <a:cs typeface="Helvetica"/>
                <a:sym typeface="Helvetica"/>
              </a:rPr>
              <a:t>вынужден</a:t>
            </a:r>
            <a:r>
              <a:rPr sz="1900" dirty="0">
                <a:latin typeface="Cambria"/>
                <a:ea typeface="Cambria"/>
                <a:cs typeface="Cambria"/>
                <a:sym typeface="Cambria"/>
              </a:rPr>
              <a:t> </a:t>
            </a:r>
          </a:p>
          <a:p>
            <a:pPr marL="0" marR="302170" indent="151085" defTabSz="302170">
              <a:lnSpc>
                <a:spcPct val="80000"/>
              </a:lnSpc>
              <a:spcBef>
                <a:spcPts val="70"/>
              </a:spcBef>
              <a:buSzTx/>
              <a:buNone/>
              <a:defRPr sz="1800"/>
            </a:pPr>
            <a:r>
              <a:rPr sz="1900" dirty="0" err="1">
                <a:latin typeface="Helvetica"/>
                <a:ea typeface="Helvetica"/>
                <a:cs typeface="Helvetica"/>
                <a:sym typeface="Helvetica"/>
              </a:rPr>
              <a:t>зарплата</a:t>
            </a:r>
            <a:r>
              <a:rPr sz="1900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endParaRPr sz="19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302170" indent="151085" defTabSz="302170">
              <a:lnSpc>
                <a:spcPct val="80000"/>
              </a:lnSpc>
              <a:spcBef>
                <a:spcPts val="70"/>
              </a:spcBef>
              <a:buSzTx/>
              <a:buNone/>
              <a:defRPr sz="1800"/>
            </a:pPr>
            <a:r>
              <a:rPr sz="1900" dirty="0" err="1">
                <a:latin typeface="Helvetica"/>
                <a:ea typeface="Helvetica"/>
                <a:cs typeface="Helvetica"/>
                <a:sym typeface="Helvetica"/>
              </a:rPr>
              <a:t>кадровое</a:t>
            </a:r>
            <a:r>
              <a:rPr sz="1900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900" dirty="0" err="1">
                <a:latin typeface="Helvetica"/>
                <a:ea typeface="Helvetica"/>
                <a:cs typeface="Helvetica"/>
                <a:sym typeface="Helvetica"/>
              </a:rPr>
              <a:t>агентство</a:t>
            </a:r>
            <a:r>
              <a:rPr sz="1900" dirty="0">
                <a:latin typeface="Helvetica"/>
                <a:ea typeface="Helvetica"/>
                <a:cs typeface="Helvetica"/>
                <a:sym typeface="Helvetica"/>
              </a:rPr>
              <a:t>  </a:t>
            </a:r>
            <a:endParaRPr sz="19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302170" indent="151085" defTabSz="302170">
              <a:lnSpc>
                <a:spcPct val="80000"/>
              </a:lnSpc>
              <a:spcBef>
                <a:spcPts val="70"/>
              </a:spcBef>
              <a:buSzTx/>
              <a:buNone/>
              <a:defRPr sz="1800"/>
            </a:pPr>
            <a:r>
              <a:rPr sz="1900" dirty="0" err="1">
                <a:latin typeface="Helvetica"/>
                <a:ea typeface="Helvetica"/>
                <a:cs typeface="Helvetica"/>
                <a:sym typeface="Helvetica"/>
              </a:rPr>
              <a:t>обладать</a:t>
            </a:r>
            <a:r>
              <a:rPr sz="1900" dirty="0">
                <a:latin typeface="Cambria"/>
                <a:ea typeface="Cambria"/>
                <a:cs typeface="Cambria"/>
                <a:sym typeface="Cambria"/>
              </a:rPr>
              <a:t> (</a:t>
            </a:r>
            <a:r>
              <a:rPr sz="1900" dirty="0" err="1">
                <a:latin typeface="Helvetica"/>
                <a:ea typeface="Helvetica"/>
                <a:cs typeface="Helvetica"/>
                <a:sym typeface="Helvetica"/>
              </a:rPr>
              <a:t>чем</a:t>
            </a:r>
            <a:r>
              <a:rPr sz="1900" dirty="0">
                <a:latin typeface="Cambria"/>
                <a:ea typeface="Cambria"/>
                <a:cs typeface="Cambria"/>
                <a:sym typeface="Cambria"/>
              </a:rPr>
              <a:t>? </a:t>
            </a:r>
            <a:r>
              <a:rPr sz="1900" dirty="0" err="1">
                <a:latin typeface="Helvetica"/>
                <a:ea typeface="Helvetica"/>
                <a:cs typeface="Helvetica"/>
                <a:sym typeface="Helvetica"/>
              </a:rPr>
              <a:t>информацией</a:t>
            </a:r>
            <a:r>
              <a:rPr sz="1900" dirty="0">
                <a:latin typeface="Cambria"/>
                <a:ea typeface="Cambria"/>
                <a:cs typeface="Cambria"/>
                <a:sym typeface="Cambria"/>
              </a:rPr>
              <a:t>) </a:t>
            </a:r>
          </a:p>
          <a:p>
            <a:pPr marL="0" marR="302170" indent="151085" defTabSz="302170">
              <a:lnSpc>
                <a:spcPct val="80000"/>
              </a:lnSpc>
              <a:spcBef>
                <a:spcPts val="70"/>
              </a:spcBef>
              <a:buSzTx/>
              <a:buNone/>
              <a:defRPr sz="1800"/>
            </a:pPr>
            <a:r>
              <a:rPr sz="1900" dirty="0" err="1">
                <a:latin typeface="Helvetica"/>
                <a:ea typeface="Helvetica"/>
                <a:cs typeface="Helvetica"/>
                <a:sym typeface="Helvetica"/>
              </a:rPr>
              <a:t>поиск</a:t>
            </a:r>
            <a:r>
              <a:rPr sz="1900" dirty="0">
                <a:latin typeface="Helvetica"/>
                <a:ea typeface="Helvetica"/>
                <a:cs typeface="Helvetica"/>
                <a:sym typeface="Helvetica"/>
              </a:rPr>
              <a:t> (</a:t>
            </a:r>
            <a:r>
              <a:rPr sz="1900" dirty="0" err="1">
                <a:latin typeface="Helvetica"/>
                <a:ea typeface="Helvetica"/>
                <a:cs typeface="Helvetica"/>
                <a:sym typeface="Helvetica"/>
              </a:rPr>
              <a:t>работы</a:t>
            </a:r>
            <a:r>
              <a:rPr sz="1900" dirty="0">
                <a:latin typeface="Helvetica"/>
                <a:ea typeface="Helvetica"/>
                <a:cs typeface="Helvetica"/>
                <a:sym typeface="Helvetica"/>
              </a:rPr>
              <a:t>) </a:t>
            </a:r>
            <a:endParaRPr sz="19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302170" indent="151085" defTabSz="302170">
              <a:lnSpc>
                <a:spcPct val="80000"/>
              </a:lnSpc>
              <a:spcBef>
                <a:spcPts val="70"/>
              </a:spcBef>
              <a:buSzTx/>
              <a:buNone/>
              <a:defRPr sz="1800"/>
            </a:pPr>
            <a:r>
              <a:rPr sz="1900" dirty="0" err="1">
                <a:latin typeface="Helvetica"/>
                <a:ea typeface="Helvetica"/>
                <a:cs typeface="Helvetica"/>
                <a:sym typeface="Helvetica"/>
              </a:rPr>
              <a:t>предпочитать</a:t>
            </a:r>
            <a:r>
              <a:rPr sz="1900" dirty="0">
                <a:latin typeface="Helvetica"/>
                <a:ea typeface="Helvetica"/>
                <a:cs typeface="Helvetica"/>
                <a:sym typeface="Helvetica"/>
              </a:rPr>
              <a:t>/</a:t>
            </a:r>
            <a:r>
              <a:rPr sz="1900" dirty="0" err="1">
                <a:latin typeface="Helvetica"/>
                <a:ea typeface="Helvetica"/>
                <a:cs typeface="Helvetica"/>
                <a:sym typeface="Helvetica"/>
              </a:rPr>
              <a:t>предпочесть</a:t>
            </a:r>
            <a:r>
              <a:rPr sz="1900" dirty="0">
                <a:latin typeface="Helvetica"/>
                <a:ea typeface="Helvetica"/>
                <a:cs typeface="Helvetica"/>
                <a:sym typeface="Helvetica"/>
              </a:rPr>
              <a:t> (</a:t>
            </a:r>
            <a:r>
              <a:rPr sz="1900" dirty="0" err="1">
                <a:latin typeface="Helvetica"/>
                <a:ea typeface="Helvetica"/>
                <a:cs typeface="Helvetica"/>
                <a:sym typeface="Helvetica"/>
              </a:rPr>
              <a:t>кого</a:t>
            </a:r>
            <a:r>
              <a:rPr sz="1900" dirty="0">
                <a:latin typeface="Helvetica"/>
                <a:ea typeface="Helvetica"/>
                <a:cs typeface="Helvetica"/>
                <a:sym typeface="Helvetica"/>
              </a:rPr>
              <a:t>? </a:t>
            </a:r>
            <a:r>
              <a:rPr sz="1900" dirty="0" err="1">
                <a:latin typeface="Helvetica"/>
                <a:ea typeface="Helvetica"/>
                <a:cs typeface="Helvetica"/>
                <a:sym typeface="Helvetica"/>
              </a:rPr>
              <a:t>что</a:t>
            </a:r>
            <a:r>
              <a:rPr sz="1900" dirty="0">
                <a:latin typeface="Helvetica"/>
                <a:ea typeface="Helvetica"/>
                <a:cs typeface="Helvetica"/>
                <a:sym typeface="Helvetica"/>
              </a:rPr>
              <a:t>?) </a:t>
            </a:r>
            <a:endParaRPr sz="19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302170" indent="151085" defTabSz="302170">
              <a:lnSpc>
                <a:spcPct val="80000"/>
              </a:lnSpc>
              <a:spcBef>
                <a:spcPts val="70"/>
              </a:spcBef>
              <a:buSzTx/>
              <a:buNone/>
              <a:defRPr sz="1800"/>
            </a:pPr>
            <a:r>
              <a:rPr sz="1900" dirty="0" err="1">
                <a:latin typeface="Helvetica"/>
                <a:ea typeface="Helvetica"/>
                <a:cs typeface="Helvetica"/>
                <a:sym typeface="Helvetica"/>
              </a:rPr>
              <a:t>работодатель</a:t>
            </a:r>
            <a:r>
              <a:rPr sz="1900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endParaRPr sz="19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302170" indent="151085" defTabSz="302170">
              <a:lnSpc>
                <a:spcPct val="80000"/>
              </a:lnSpc>
              <a:spcBef>
                <a:spcPts val="70"/>
              </a:spcBef>
              <a:buSzTx/>
              <a:buNone/>
              <a:defRPr sz="1800"/>
            </a:pPr>
            <a:r>
              <a:rPr sz="1900" dirty="0" err="1">
                <a:latin typeface="Helvetica"/>
                <a:ea typeface="Helvetica"/>
                <a:cs typeface="Helvetica"/>
                <a:sym typeface="Helvetica"/>
              </a:rPr>
              <a:t>размещать</a:t>
            </a:r>
            <a:r>
              <a:rPr sz="1900" dirty="0">
                <a:latin typeface="Helvetica"/>
                <a:ea typeface="Helvetica"/>
                <a:cs typeface="Helvetica"/>
                <a:sym typeface="Helvetica"/>
              </a:rPr>
              <a:t>/</a:t>
            </a:r>
            <a:r>
              <a:rPr sz="1900" dirty="0" err="1">
                <a:latin typeface="Helvetica"/>
                <a:ea typeface="Helvetica"/>
                <a:cs typeface="Helvetica"/>
                <a:sym typeface="Helvetica"/>
              </a:rPr>
              <a:t>разместить</a:t>
            </a:r>
            <a:r>
              <a:rPr sz="1900" dirty="0">
                <a:latin typeface="Helvetica"/>
                <a:ea typeface="Helvetica"/>
                <a:cs typeface="Helvetica"/>
                <a:sym typeface="Helvetica"/>
              </a:rPr>
              <a:t> (</a:t>
            </a:r>
            <a:r>
              <a:rPr sz="1900" dirty="0" err="1">
                <a:latin typeface="Helvetica"/>
                <a:ea typeface="Helvetica"/>
                <a:cs typeface="Helvetica"/>
                <a:sym typeface="Helvetica"/>
              </a:rPr>
              <a:t>что</a:t>
            </a:r>
            <a:r>
              <a:rPr sz="1900" dirty="0">
                <a:latin typeface="Helvetica"/>
                <a:ea typeface="Helvetica"/>
                <a:cs typeface="Helvetica"/>
                <a:sym typeface="Helvetica"/>
              </a:rPr>
              <a:t>? </a:t>
            </a:r>
            <a:r>
              <a:rPr sz="1900" dirty="0" err="1">
                <a:latin typeface="Helvetica"/>
                <a:ea typeface="Helvetica"/>
                <a:cs typeface="Helvetica"/>
                <a:sym typeface="Helvetica"/>
              </a:rPr>
              <a:t>объявление</a:t>
            </a:r>
            <a:r>
              <a:rPr sz="1900" dirty="0">
                <a:latin typeface="Helvetica"/>
                <a:ea typeface="Helvetica"/>
                <a:cs typeface="Helvetica"/>
                <a:sym typeface="Helvetica"/>
              </a:rPr>
              <a:t>) </a:t>
            </a:r>
            <a:endParaRPr sz="19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302170" indent="151085" defTabSz="302170">
              <a:lnSpc>
                <a:spcPct val="80000"/>
              </a:lnSpc>
              <a:spcBef>
                <a:spcPts val="70"/>
              </a:spcBef>
              <a:buSzTx/>
              <a:buNone/>
              <a:defRPr sz="1800"/>
            </a:pPr>
            <a:r>
              <a:rPr sz="1900" dirty="0" err="1">
                <a:latin typeface="Helvetica"/>
                <a:ea typeface="Helvetica"/>
                <a:cs typeface="Helvetica"/>
                <a:sym typeface="Helvetica"/>
              </a:rPr>
              <a:t>разочароваться</a:t>
            </a:r>
            <a:r>
              <a:rPr sz="1900" dirty="0">
                <a:latin typeface="Cambria"/>
                <a:ea typeface="Cambria"/>
                <a:cs typeface="Cambria"/>
                <a:sym typeface="Cambria"/>
              </a:rPr>
              <a:t> (</a:t>
            </a:r>
            <a:r>
              <a:rPr sz="1900" dirty="0" err="1">
                <a:latin typeface="Helvetica"/>
                <a:ea typeface="Helvetica"/>
                <a:cs typeface="Helvetica"/>
                <a:sym typeface="Helvetica"/>
              </a:rPr>
              <a:t>в</a:t>
            </a:r>
            <a:r>
              <a:rPr sz="1900"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sz="1900" dirty="0" err="1">
                <a:latin typeface="Helvetica"/>
                <a:ea typeface="Helvetica"/>
                <a:cs typeface="Helvetica"/>
                <a:sym typeface="Helvetica"/>
              </a:rPr>
              <a:t>ком</a:t>
            </a:r>
            <a:r>
              <a:rPr sz="1900" dirty="0">
                <a:latin typeface="Cambria"/>
                <a:ea typeface="Cambria"/>
                <a:cs typeface="Cambria"/>
                <a:sym typeface="Cambria"/>
              </a:rPr>
              <a:t>? </a:t>
            </a:r>
            <a:r>
              <a:rPr sz="1900" dirty="0" err="1">
                <a:latin typeface="Helvetica"/>
                <a:ea typeface="Helvetica"/>
                <a:cs typeface="Helvetica"/>
                <a:sym typeface="Helvetica"/>
              </a:rPr>
              <a:t>в</a:t>
            </a:r>
            <a:r>
              <a:rPr sz="1900"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sz="1900" dirty="0" err="1">
                <a:latin typeface="Helvetica"/>
                <a:ea typeface="Helvetica"/>
                <a:cs typeface="Helvetica"/>
                <a:sym typeface="Helvetica"/>
              </a:rPr>
              <a:t>чём</a:t>
            </a:r>
            <a:r>
              <a:rPr sz="1900" dirty="0">
                <a:latin typeface="Cambria"/>
                <a:ea typeface="Cambria"/>
                <a:cs typeface="Cambria"/>
                <a:sym typeface="Cambria"/>
              </a:rPr>
              <a:t>?) </a:t>
            </a:r>
          </a:p>
          <a:p>
            <a:pPr marL="0" marR="302170" indent="151085" defTabSz="302170">
              <a:lnSpc>
                <a:spcPct val="80000"/>
              </a:lnSpc>
              <a:spcBef>
                <a:spcPts val="70"/>
              </a:spcBef>
              <a:buSzTx/>
              <a:buNone/>
              <a:defRPr sz="1800"/>
            </a:pPr>
            <a:r>
              <a:rPr sz="1900" dirty="0" err="1">
                <a:latin typeface="Cambria"/>
                <a:ea typeface="Cambria"/>
                <a:cs typeface="Cambria"/>
                <a:sym typeface="Cambria"/>
              </a:rPr>
              <a:t>способ</a:t>
            </a:r>
            <a:r>
              <a:rPr sz="1900" dirty="0">
                <a:latin typeface="Cambria"/>
                <a:ea typeface="Cambria"/>
                <a:cs typeface="Cambria"/>
                <a:sym typeface="Cambria"/>
              </a:rPr>
              <a:t> </a:t>
            </a:r>
            <a:endParaRPr sz="19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302170" indent="151085" defTabSz="302170">
              <a:lnSpc>
                <a:spcPct val="80000"/>
              </a:lnSpc>
              <a:spcBef>
                <a:spcPts val="70"/>
              </a:spcBef>
              <a:buSzTx/>
              <a:buNone/>
              <a:defRPr sz="1800"/>
            </a:pPr>
            <a:r>
              <a:rPr sz="1900" dirty="0" err="1">
                <a:latin typeface="Helvetica"/>
                <a:ea typeface="Helvetica"/>
                <a:cs typeface="Helvetica"/>
                <a:sym typeface="Helvetica"/>
              </a:rPr>
              <a:t>требовать</a:t>
            </a:r>
            <a:r>
              <a:rPr sz="1900" dirty="0">
                <a:latin typeface="Helvetica"/>
                <a:ea typeface="Helvetica"/>
                <a:cs typeface="Helvetica"/>
                <a:sym typeface="Helvetica"/>
              </a:rPr>
              <a:t> (</a:t>
            </a:r>
            <a:r>
              <a:rPr sz="1900" dirty="0" err="1">
                <a:latin typeface="Helvetica"/>
                <a:ea typeface="Helvetica"/>
                <a:cs typeface="Helvetica"/>
                <a:sym typeface="Helvetica"/>
              </a:rPr>
              <a:t>чего</a:t>
            </a:r>
            <a:r>
              <a:rPr sz="1900" dirty="0">
                <a:latin typeface="Helvetica"/>
                <a:ea typeface="Helvetica"/>
                <a:cs typeface="Helvetica"/>
                <a:sym typeface="Helvetica"/>
              </a:rPr>
              <a:t>? </a:t>
            </a:r>
            <a:r>
              <a:rPr sz="1900" dirty="0" err="1">
                <a:latin typeface="Helvetica"/>
                <a:ea typeface="Helvetica"/>
                <a:cs typeface="Helvetica"/>
                <a:sym typeface="Helvetica"/>
              </a:rPr>
              <a:t>сил</a:t>
            </a:r>
            <a:r>
              <a:rPr sz="1900" dirty="0">
                <a:latin typeface="Helvetica"/>
                <a:ea typeface="Helvetica"/>
                <a:cs typeface="Helvetica"/>
                <a:sym typeface="Helvetica"/>
              </a:rPr>
              <a:t>, </a:t>
            </a:r>
            <a:r>
              <a:rPr sz="1900" dirty="0" err="1">
                <a:latin typeface="Helvetica"/>
                <a:ea typeface="Helvetica"/>
                <a:cs typeface="Helvetica"/>
                <a:sym typeface="Helvetica"/>
              </a:rPr>
              <a:t>терпения</a:t>
            </a:r>
            <a:r>
              <a:rPr sz="1900" dirty="0">
                <a:latin typeface="Helvetica"/>
                <a:ea typeface="Helvetica"/>
                <a:cs typeface="Helvetica"/>
                <a:sym typeface="Helvetica"/>
              </a:rPr>
              <a:t>) </a:t>
            </a:r>
            <a:endParaRPr sz="19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302170" indent="151085" defTabSz="302170">
              <a:lnSpc>
                <a:spcPct val="80000"/>
              </a:lnSpc>
              <a:spcBef>
                <a:spcPts val="70"/>
              </a:spcBef>
              <a:buSzTx/>
              <a:buNone/>
              <a:defRPr sz="1800"/>
            </a:pPr>
            <a:endParaRPr sz="119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302170" indent="0" defTabSz="302170">
              <a:lnSpc>
                <a:spcPct val="140000"/>
              </a:lnSpc>
              <a:spcBef>
                <a:spcPts val="70"/>
              </a:spcBef>
              <a:buSzTx/>
              <a:buNone/>
              <a:defRPr sz="1800"/>
            </a:pPr>
            <a:endParaRPr sz="793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8C18A9-153D-284D-8C2C-4402EA0A5968}"/>
              </a:ext>
            </a:extLst>
          </p:cNvPr>
          <p:cNvSpPr txBox="1"/>
          <p:nvPr/>
        </p:nvSpPr>
        <p:spPr>
          <a:xfrm>
            <a:off x="7559898" y="2382591"/>
            <a:ext cx="3683357" cy="2594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302170" indent="151085" defTabSz="302170">
              <a:lnSpc>
                <a:spcPct val="80000"/>
              </a:lnSpc>
              <a:spcBef>
                <a:spcPts val="70"/>
              </a:spcBef>
              <a:defRPr sz="1800"/>
            </a:pPr>
            <a:r>
              <a:rPr lang="ru-RU" b="1" dirty="0">
                <a:latin typeface="Helvetica"/>
                <a:ea typeface="Helvetica"/>
                <a:cs typeface="Helvetica"/>
                <a:sym typeface="Helvetica"/>
              </a:rPr>
              <a:t>Выражения</a:t>
            </a:r>
            <a:endParaRPr lang="ru-RU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02170" marR="302170" indent="151085" defTabSz="302170">
              <a:lnSpc>
                <a:spcPct val="80000"/>
              </a:lnSpc>
              <a:spcBef>
                <a:spcPts val="70"/>
              </a:spcBef>
              <a:buSzTx/>
              <a:buNone/>
              <a:defRPr sz="1800"/>
            </a:pPr>
            <a:r>
              <a:rPr lang="ru-RU" dirty="0">
                <a:latin typeface="Helvetica"/>
                <a:ea typeface="Helvetica"/>
                <a:cs typeface="Helvetica"/>
                <a:sym typeface="Helvetica"/>
              </a:rPr>
              <a:t>в любом случае – </a:t>
            </a:r>
            <a:r>
              <a:rPr lang="en-US" dirty="0">
                <a:latin typeface="Helvetica"/>
                <a:ea typeface="Helvetica"/>
                <a:cs typeface="Helvetica"/>
                <a:sym typeface="Helvetica"/>
              </a:rPr>
              <a:t>in any case</a:t>
            </a:r>
            <a:endParaRPr lang="en-US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02170" marR="302170" indent="151085" defTabSz="302170">
              <a:lnSpc>
                <a:spcPct val="80000"/>
              </a:lnSpc>
              <a:spcBef>
                <a:spcPts val="70"/>
              </a:spcBef>
              <a:buSzTx/>
              <a:buNone/>
              <a:defRPr sz="1800"/>
            </a:pPr>
            <a:r>
              <a:rPr lang="ru-RU" dirty="0">
                <a:latin typeface="Helvetica"/>
                <a:ea typeface="Helvetica"/>
                <a:cs typeface="Helvetica"/>
                <a:sym typeface="Helvetica"/>
              </a:rPr>
              <a:t>ждать</a:t>
            </a:r>
            <a:r>
              <a:rPr lang="ru-RU"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ru-RU" dirty="0">
                <a:latin typeface="Helvetica"/>
                <a:ea typeface="Helvetica"/>
                <a:cs typeface="Helvetica"/>
                <a:sym typeface="Helvetica"/>
              </a:rPr>
              <a:t>у</a:t>
            </a:r>
            <a:r>
              <a:rPr lang="ru-RU"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ru-RU" dirty="0">
                <a:latin typeface="Helvetica"/>
                <a:ea typeface="Helvetica"/>
                <a:cs typeface="Helvetica"/>
                <a:sym typeface="Helvetica"/>
              </a:rPr>
              <a:t>моря</a:t>
            </a:r>
            <a:r>
              <a:rPr lang="ru-RU"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ru-RU" dirty="0">
                <a:latin typeface="Helvetica"/>
                <a:ea typeface="Helvetica"/>
                <a:cs typeface="Helvetica"/>
                <a:sym typeface="Helvetica"/>
              </a:rPr>
              <a:t>погоды</a:t>
            </a:r>
            <a:r>
              <a:rPr lang="ru-RU" dirty="0">
                <a:latin typeface="Cambria"/>
                <a:ea typeface="Cambria"/>
                <a:cs typeface="Cambria"/>
                <a:sym typeface="Cambria"/>
              </a:rPr>
              <a:t> – </a:t>
            </a:r>
            <a:r>
              <a:rPr lang="en-US" dirty="0">
                <a:latin typeface="Cambria"/>
                <a:ea typeface="Cambria"/>
                <a:cs typeface="Cambria"/>
                <a:sym typeface="Cambria"/>
              </a:rPr>
              <a:t>to sit and wait for something  to happen </a:t>
            </a:r>
          </a:p>
          <a:p>
            <a:pPr marL="302170" marR="302170" indent="151085" defTabSz="302170">
              <a:lnSpc>
                <a:spcPct val="80000"/>
              </a:lnSpc>
              <a:spcBef>
                <a:spcPts val="70"/>
              </a:spcBef>
              <a:buSzTx/>
              <a:buNone/>
              <a:defRPr sz="1800"/>
            </a:pPr>
            <a:r>
              <a:rPr lang="ru-RU" dirty="0">
                <a:latin typeface="Helvetica"/>
                <a:ea typeface="Helvetica"/>
                <a:cs typeface="Helvetica"/>
                <a:sym typeface="Helvetica"/>
              </a:rPr>
              <a:t>к</a:t>
            </a:r>
            <a:r>
              <a:rPr lang="ru-RU"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ru-RU" dirty="0">
                <a:latin typeface="Helvetica"/>
                <a:ea typeface="Helvetica"/>
                <a:cs typeface="Helvetica"/>
                <a:sym typeface="Helvetica"/>
              </a:rPr>
              <a:t>сожалению</a:t>
            </a:r>
            <a:r>
              <a:rPr lang="ru-RU" dirty="0">
                <a:latin typeface="Cambria"/>
                <a:ea typeface="Cambria"/>
                <a:cs typeface="Cambria"/>
                <a:sym typeface="Cambria"/>
              </a:rPr>
              <a:t> – </a:t>
            </a:r>
            <a:r>
              <a:rPr lang="en-US" dirty="0">
                <a:latin typeface="Cambria"/>
                <a:ea typeface="Cambria"/>
                <a:cs typeface="Cambria"/>
                <a:sym typeface="Cambria"/>
              </a:rPr>
              <a:t>unfortunately</a:t>
            </a:r>
          </a:p>
          <a:p>
            <a:pPr marL="302170" marR="302170" indent="151085" defTabSz="302170">
              <a:lnSpc>
                <a:spcPct val="80000"/>
              </a:lnSpc>
              <a:spcBef>
                <a:spcPts val="70"/>
              </a:spcBef>
              <a:buSzTx/>
              <a:buNone/>
              <a:defRPr sz="1800"/>
            </a:pPr>
            <a:r>
              <a:rPr lang="ru-RU" dirty="0">
                <a:latin typeface="Helvetica"/>
                <a:ea typeface="Helvetica"/>
                <a:cs typeface="Helvetica"/>
                <a:sym typeface="Helvetica"/>
              </a:rPr>
              <a:t>одним</a:t>
            </a:r>
            <a:r>
              <a:rPr lang="ru-RU"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ru-RU" dirty="0">
                <a:latin typeface="Helvetica"/>
                <a:ea typeface="Helvetica"/>
                <a:cs typeface="Helvetica"/>
                <a:sym typeface="Helvetica"/>
              </a:rPr>
              <a:t>словом</a:t>
            </a:r>
            <a:r>
              <a:rPr lang="ru-RU" dirty="0">
                <a:latin typeface="Cambria"/>
                <a:ea typeface="Cambria"/>
                <a:cs typeface="Cambria"/>
                <a:sym typeface="Cambria"/>
              </a:rPr>
              <a:t> – </a:t>
            </a:r>
            <a:r>
              <a:rPr lang="en-US" dirty="0">
                <a:latin typeface="Cambria"/>
                <a:ea typeface="Cambria"/>
                <a:cs typeface="Cambria"/>
                <a:sym typeface="Cambria"/>
              </a:rPr>
              <a:t>in a word</a:t>
            </a:r>
          </a:p>
          <a:p>
            <a:pPr marL="302170" marR="302170" indent="151085" defTabSz="302170">
              <a:lnSpc>
                <a:spcPct val="80000"/>
              </a:lnSpc>
              <a:spcBef>
                <a:spcPts val="70"/>
              </a:spcBef>
              <a:buSzTx/>
              <a:buNone/>
              <a:defRPr sz="1800"/>
            </a:pPr>
            <a:r>
              <a:rPr lang="ru-RU" dirty="0">
                <a:latin typeface="Helvetica"/>
                <a:ea typeface="Helvetica"/>
                <a:cs typeface="Helvetica"/>
                <a:sym typeface="Helvetica"/>
              </a:rPr>
              <a:t>сидеть</a:t>
            </a:r>
            <a:r>
              <a:rPr lang="ru-RU"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ru-RU" dirty="0">
                <a:latin typeface="Helvetica"/>
                <a:ea typeface="Helvetica"/>
                <a:cs typeface="Helvetica"/>
                <a:sym typeface="Helvetica"/>
              </a:rPr>
              <a:t>сложа</a:t>
            </a:r>
            <a:r>
              <a:rPr lang="ru-RU"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ru-RU" dirty="0">
                <a:latin typeface="Helvetica"/>
                <a:ea typeface="Helvetica"/>
                <a:cs typeface="Helvetica"/>
                <a:sym typeface="Helvetica"/>
              </a:rPr>
              <a:t>руки</a:t>
            </a:r>
            <a:r>
              <a:rPr lang="ru-RU" dirty="0">
                <a:latin typeface="Cambria"/>
                <a:ea typeface="Cambria"/>
                <a:cs typeface="Cambria"/>
                <a:sym typeface="Cambria"/>
              </a:rPr>
              <a:t> –  </a:t>
            </a:r>
            <a:r>
              <a:rPr lang="en-US" dirty="0">
                <a:latin typeface="Cambria"/>
                <a:ea typeface="Cambria"/>
                <a:cs typeface="Cambria"/>
                <a:sym typeface="Cambria"/>
              </a:rPr>
              <a:t>to twiddle one's thumbs</a:t>
            </a:r>
          </a:p>
        </p:txBody>
      </p:sp>
    </p:spTree>
    <p:extLst>
      <p:ext uri="{BB962C8B-B14F-4D97-AF65-F5344CB8AC3E}">
        <p14:creationId xmlns:p14="http://schemas.microsoft.com/office/powerpoint/2010/main" val="301766166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/>
          </p:cNvSpPr>
          <p:nvPr>
            <p:ph type="title"/>
          </p:nvPr>
        </p:nvSpPr>
        <p:spPr>
          <a:xfrm>
            <a:off x="2416969" y="553641"/>
            <a:ext cx="7358063" cy="1250156"/>
          </a:xfrm>
          <a:prstGeom prst="rect">
            <a:avLst/>
          </a:prstGeom>
        </p:spPr>
        <p:txBody>
          <a:bodyPr>
            <a:normAutofit/>
          </a:bodyPr>
          <a:lstStyle>
            <a:lvl1pPr defTabSz="554990">
              <a:defRPr sz="7979">
                <a:solidFill>
                  <a:srgbClr val="404040"/>
                </a:solidFill>
                <a:latin typeface="Didot"/>
                <a:ea typeface="Didot"/>
                <a:cs typeface="Didot"/>
                <a:sym typeface="Dido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610" dirty="0">
                <a:latin typeface="+mj-lt"/>
              </a:rPr>
              <a:t> Как найти </a:t>
            </a:r>
            <a:r>
              <a:rPr sz="5610" dirty="0" err="1">
                <a:latin typeface="+mj-lt"/>
              </a:rPr>
              <a:t>работу</a:t>
            </a:r>
            <a:r>
              <a:rPr sz="5610" dirty="0">
                <a:latin typeface="+mj-lt"/>
              </a:rPr>
              <a:t>?</a:t>
            </a:r>
          </a:p>
        </p:txBody>
      </p:sp>
      <p:sp>
        <p:nvSpPr>
          <p:cNvPr id="43" name="Shape 43"/>
          <p:cNvSpPr>
            <a:spLocks noGrp="1"/>
          </p:cNvSpPr>
          <p:nvPr>
            <p:ph type="body" idx="1"/>
          </p:nvPr>
        </p:nvSpPr>
        <p:spPr>
          <a:xfrm>
            <a:off x="2416969" y="1875234"/>
            <a:ext cx="7358063" cy="4170164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1125"/>
              </a:spcBef>
              <a:buSzTx/>
              <a:buNone/>
              <a:defRPr sz="1800"/>
            </a:pP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На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сегодняшний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день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можно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найти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работу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:</a:t>
            </a:r>
            <a:endParaRPr sz="1687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723279" marR="321457" indent="-160729" defTabSz="321457">
              <a:spcBef>
                <a:spcPts val="0"/>
              </a:spcBef>
              <a:buSzTx/>
              <a:buNone/>
              <a:defRPr sz="1800"/>
            </a:pPr>
            <a:r>
              <a:rPr sz="1687" dirty="0" err="1">
                <a:latin typeface="Wingdings"/>
                <a:ea typeface="Wingdings"/>
                <a:cs typeface="Wingdings"/>
                <a:sym typeface="Wingdings"/>
              </a:rPr>
              <a:t>ο</a:t>
            </a:r>
            <a:r>
              <a:rPr sz="1687" dirty="0">
                <a:latin typeface="Wingdings"/>
                <a:ea typeface="Wingdings"/>
                <a:cs typeface="Wingdings"/>
                <a:sym typeface="Wingdings"/>
              </a:rPr>
              <a:t>	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по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Интернету</a:t>
            </a:r>
            <a:endParaRPr sz="1687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723279" marR="321457" indent="-160729" defTabSz="321457">
              <a:spcBef>
                <a:spcPts val="0"/>
              </a:spcBef>
              <a:buSzTx/>
              <a:buNone/>
              <a:defRPr sz="1800"/>
            </a:pPr>
            <a:r>
              <a:rPr sz="1687" dirty="0" err="1">
                <a:latin typeface="Wingdings"/>
                <a:ea typeface="Wingdings"/>
                <a:cs typeface="Wingdings"/>
                <a:sym typeface="Wingdings"/>
              </a:rPr>
              <a:t>ο</a:t>
            </a:r>
            <a:r>
              <a:rPr sz="1687" dirty="0">
                <a:latin typeface="Wingdings"/>
                <a:ea typeface="Wingdings"/>
                <a:cs typeface="Wingdings"/>
                <a:sym typeface="Wingdings"/>
              </a:rPr>
              <a:t>	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через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друзей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и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родственников</a:t>
            </a:r>
            <a:endParaRPr sz="1687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723279" marR="321457" indent="-160729" defTabSz="321457">
              <a:spcBef>
                <a:spcPts val="0"/>
              </a:spcBef>
              <a:buSzTx/>
              <a:buNone/>
              <a:defRPr sz="1800"/>
            </a:pPr>
            <a:r>
              <a:rPr sz="1687" dirty="0" err="1">
                <a:latin typeface="Wingdings"/>
                <a:ea typeface="Wingdings"/>
                <a:cs typeface="Wingdings"/>
                <a:sym typeface="Wingdings"/>
              </a:rPr>
              <a:t>ο</a:t>
            </a:r>
            <a:r>
              <a:rPr sz="1687" dirty="0">
                <a:latin typeface="Wingdings"/>
                <a:ea typeface="Wingdings"/>
                <a:cs typeface="Wingdings"/>
                <a:sym typeface="Wingdings"/>
              </a:rPr>
              <a:t>	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через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знакомых</a:t>
            </a:r>
            <a:endParaRPr sz="1687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723279" marR="321457" indent="-160729" defTabSz="321457">
              <a:spcBef>
                <a:spcPts val="0"/>
              </a:spcBef>
              <a:buSzTx/>
              <a:buNone/>
              <a:defRPr sz="1800"/>
            </a:pPr>
            <a:r>
              <a:rPr sz="1687" dirty="0" err="1">
                <a:latin typeface="Wingdings"/>
                <a:ea typeface="Wingdings"/>
                <a:cs typeface="Wingdings"/>
                <a:sym typeface="Wingdings"/>
              </a:rPr>
              <a:t>ο</a:t>
            </a:r>
            <a:r>
              <a:rPr sz="1687" dirty="0">
                <a:latin typeface="Wingdings"/>
                <a:ea typeface="Wingdings"/>
                <a:cs typeface="Wingdings"/>
                <a:sym typeface="Wingdings"/>
              </a:rPr>
              <a:t>	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через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кадровые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агентства</a:t>
            </a:r>
            <a:endParaRPr sz="1687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723279" marR="321457" indent="-160729" defTabSz="321457">
              <a:spcBef>
                <a:spcPts val="0"/>
              </a:spcBef>
              <a:buSzTx/>
              <a:buNone/>
              <a:defRPr sz="1800"/>
            </a:pPr>
            <a:r>
              <a:rPr sz="1687" dirty="0" err="1">
                <a:latin typeface="Wingdings"/>
                <a:ea typeface="Wingdings"/>
                <a:cs typeface="Wingdings"/>
                <a:sym typeface="Wingdings"/>
              </a:rPr>
              <a:t>ο</a:t>
            </a:r>
            <a:r>
              <a:rPr sz="1687" dirty="0">
                <a:latin typeface="Wingdings"/>
                <a:ea typeface="Wingdings"/>
                <a:cs typeface="Wingdings"/>
                <a:sym typeface="Wingdings"/>
              </a:rPr>
              <a:t>	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через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СМИ (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газеты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,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журналы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,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радио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,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телевидение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)</a:t>
            </a:r>
            <a:endParaRPr sz="1687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723279" marR="321457" indent="-160729" defTabSz="321457">
              <a:spcBef>
                <a:spcPts val="0"/>
              </a:spcBef>
              <a:buSzTx/>
              <a:buNone/>
              <a:defRPr sz="1800"/>
            </a:pPr>
            <a:r>
              <a:rPr sz="1687" dirty="0" err="1">
                <a:latin typeface="Wingdings"/>
                <a:ea typeface="Wingdings"/>
                <a:cs typeface="Wingdings"/>
                <a:sym typeface="Wingdings"/>
              </a:rPr>
              <a:t>ο</a:t>
            </a:r>
            <a:r>
              <a:rPr sz="1687" dirty="0">
                <a:latin typeface="Wingdings"/>
                <a:ea typeface="Wingdings"/>
                <a:cs typeface="Wingdings"/>
                <a:sym typeface="Wingdings"/>
              </a:rPr>
              <a:t>	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напрямую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общаясь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с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работодателем</a:t>
            </a:r>
            <a:endParaRPr sz="1687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723279" marR="321457" indent="-160729" defTabSz="321457">
              <a:spcBef>
                <a:spcPts val="0"/>
              </a:spcBef>
              <a:buSzTx/>
              <a:buNone/>
              <a:defRPr sz="1800"/>
            </a:pPr>
            <a:r>
              <a:rPr sz="1687" dirty="0" err="1">
                <a:latin typeface="Wingdings"/>
                <a:ea typeface="Wingdings"/>
                <a:cs typeface="Wingdings"/>
                <a:sym typeface="Wingdings"/>
              </a:rPr>
              <a:t>ο</a:t>
            </a:r>
            <a:r>
              <a:rPr sz="1687" dirty="0">
                <a:latin typeface="Wingdings"/>
                <a:ea typeface="Wingdings"/>
                <a:cs typeface="Wingdings"/>
                <a:sym typeface="Wingdings"/>
              </a:rPr>
              <a:t>	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разме</a:t>
            </a:r>
            <a:r>
              <a:rPr lang="ru-RU" sz="1687" dirty="0">
                <a:latin typeface="Helvetica"/>
                <a:ea typeface="Helvetica"/>
                <a:cs typeface="Helvetica"/>
                <a:sym typeface="Helvetica"/>
              </a:rPr>
              <a:t>щ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ая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везде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свои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резюме</a:t>
            </a:r>
            <a:endParaRPr sz="1687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723279" marR="321457" indent="-160729" defTabSz="321457">
              <a:spcBef>
                <a:spcPts val="0"/>
              </a:spcBef>
              <a:buSzTx/>
              <a:buNone/>
              <a:defRPr sz="1800"/>
            </a:pPr>
            <a:r>
              <a:rPr sz="1687" dirty="0" err="1">
                <a:latin typeface="Wingdings"/>
                <a:ea typeface="Wingdings"/>
                <a:cs typeface="Wingdings"/>
                <a:sym typeface="Wingdings"/>
              </a:rPr>
              <a:t>ο</a:t>
            </a:r>
            <a:r>
              <a:rPr sz="1687" dirty="0">
                <a:latin typeface="Wingdings"/>
                <a:ea typeface="Wingdings"/>
                <a:cs typeface="Wingdings"/>
                <a:sym typeface="Wingdings"/>
              </a:rPr>
              <a:t>	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на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ярмарке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вакансий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endParaRPr sz="1687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4042879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/>
          </p:cNvSpPr>
          <p:nvPr>
            <p:ph type="title"/>
          </p:nvPr>
        </p:nvSpPr>
        <p:spPr>
          <a:xfrm>
            <a:off x="2416969" y="553641"/>
            <a:ext cx="7358063" cy="12501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8400">
                <a:solidFill>
                  <a:srgbClr val="404040"/>
                </a:solidFill>
                <a:latin typeface="Didot"/>
                <a:ea typeface="Didot"/>
                <a:cs typeface="Didot"/>
                <a:sym typeface="Dido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906" dirty="0" err="1">
                <a:latin typeface="+mj-lt"/>
              </a:rPr>
              <a:t>Как</a:t>
            </a:r>
            <a:r>
              <a:rPr sz="5906" dirty="0">
                <a:latin typeface="+mj-lt"/>
              </a:rPr>
              <a:t> </a:t>
            </a:r>
            <a:r>
              <a:rPr sz="5906" dirty="0" err="1">
                <a:latin typeface="+mj-lt"/>
              </a:rPr>
              <a:t>найти</a:t>
            </a:r>
            <a:r>
              <a:rPr sz="5906" dirty="0">
                <a:latin typeface="+mj-lt"/>
              </a:rPr>
              <a:t> </a:t>
            </a:r>
            <a:r>
              <a:rPr sz="5906" dirty="0" err="1">
                <a:latin typeface="+mj-lt"/>
              </a:rPr>
              <a:t>работу</a:t>
            </a:r>
            <a:r>
              <a:rPr sz="5906" dirty="0">
                <a:latin typeface="+mj-lt"/>
              </a:rPr>
              <a:t>?</a:t>
            </a:r>
          </a:p>
        </p:txBody>
      </p:sp>
      <p:sp>
        <p:nvSpPr>
          <p:cNvPr id="46" name="Shape 46"/>
          <p:cNvSpPr>
            <a:spLocks noGrp="1"/>
          </p:cNvSpPr>
          <p:nvPr>
            <p:ph type="body" idx="1"/>
          </p:nvPr>
        </p:nvSpPr>
        <p:spPr>
          <a:xfrm>
            <a:off x="2416969" y="1875234"/>
            <a:ext cx="7358063" cy="4170164"/>
          </a:xfrm>
          <a:prstGeom prst="rect">
            <a:avLst/>
          </a:prstGeom>
        </p:spPr>
        <p:txBody>
          <a:bodyPr/>
          <a:lstStyle/>
          <a:p>
            <a:pPr marL="241093" marR="321457" indent="40182" defTabSz="321457">
              <a:spcBef>
                <a:spcPts val="0"/>
              </a:spcBef>
              <a:buSzTx/>
              <a:buNone/>
              <a:defRPr sz="1800"/>
            </a:pP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2-5.	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Как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найти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работу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?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Используя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таблицу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в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2-4,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расскажите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,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что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советует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автор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статьи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.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Обязательно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используйте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средства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связи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.</a:t>
            </a:r>
            <a:endParaRPr sz="1687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41093" marR="321457" indent="241093" defTabSz="321457">
              <a:spcBef>
                <a:spcPts val="0"/>
              </a:spcBef>
              <a:buSzTx/>
              <a:buNone/>
              <a:defRPr sz="1800"/>
            </a:pPr>
            <a:endParaRPr sz="1687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1275" marR="321457" indent="0" defTabSz="321457">
              <a:spcBef>
                <a:spcPts val="0"/>
              </a:spcBef>
              <a:buSzTx/>
              <a:buNone/>
              <a:defRPr sz="1800"/>
            </a:pP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2-6.	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Как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найти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работу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?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Расскажите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,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как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вы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нашли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работу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(5-8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предложений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). </a:t>
            </a:r>
            <a:endParaRPr sz="1687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9454843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/>
          </p:cNvSpPr>
          <p:nvPr>
            <p:ph type="title"/>
          </p:nvPr>
        </p:nvSpPr>
        <p:spPr>
          <a:xfrm>
            <a:off x="2416969" y="553641"/>
            <a:ext cx="7358063" cy="1250156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254666">
              <a:defRPr sz="1800"/>
            </a:pPr>
            <a:r>
              <a:rPr lang="ru-RU" sz="3662" b="1" dirty="0">
                <a:solidFill>
                  <a:srgbClr val="404040"/>
                </a:solidFill>
                <a:latin typeface="Didot"/>
                <a:ea typeface="Didot"/>
                <a:cs typeface="Didot"/>
                <a:sym typeface="Didot"/>
              </a:rPr>
              <a:t>Расскажите, к</a:t>
            </a:r>
            <a:r>
              <a:rPr sz="3662" b="1" dirty="0" err="1">
                <a:solidFill>
                  <a:srgbClr val="404040"/>
                </a:solidFill>
                <a:latin typeface="Didot"/>
                <a:ea typeface="Didot"/>
                <a:cs typeface="Didot"/>
                <a:sym typeface="Didot"/>
              </a:rPr>
              <a:t>ак</a:t>
            </a:r>
            <a:r>
              <a:rPr sz="3662" b="1" dirty="0">
                <a:solidFill>
                  <a:srgbClr val="404040"/>
                </a:solidFill>
                <a:latin typeface="Didot"/>
                <a:ea typeface="Didot"/>
                <a:cs typeface="Didot"/>
                <a:sym typeface="Didot"/>
              </a:rPr>
              <a:t> </a:t>
            </a:r>
            <a:r>
              <a:rPr sz="3662" b="1" dirty="0" err="1">
                <a:solidFill>
                  <a:srgbClr val="404040"/>
                </a:solidFill>
                <a:latin typeface="Didot"/>
                <a:ea typeface="Didot"/>
                <a:cs typeface="Didot"/>
                <a:sym typeface="Didot"/>
              </a:rPr>
              <a:t>можно</a:t>
            </a:r>
            <a:r>
              <a:rPr sz="3662" b="1" dirty="0">
                <a:solidFill>
                  <a:srgbClr val="404040"/>
                </a:solidFill>
                <a:latin typeface="Didot"/>
                <a:ea typeface="Didot"/>
                <a:cs typeface="Didot"/>
                <a:sym typeface="Didot"/>
              </a:rPr>
              <a:t> </a:t>
            </a:r>
            <a:r>
              <a:rPr sz="3662" b="1" dirty="0" err="1">
                <a:solidFill>
                  <a:srgbClr val="404040"/>
                </a:solidFill>
                <a:latin typeface="Didot"/>
                <a:ea typeface="Didot"/>
                <a:cs typeface="Didot"/>
                <a:sym typeface="Didot"/>
              </a:rPr>
              <a:t>найти</a:t>
            </a:r>
            <a:r>
              <a:rPr sz="3662" b="1" dirty="0">
                <a:solidFill>
                  <a:srgbClr val="404040"/>
                </a:solidFill>
                <a:latin typeface="Didot"/>
                <a:ea typeface="Didot"/>
                <a:cs typeface="Didot"/>
                <a:sym typeface="Didot"/>
              </a:rPr>
              <a:t> </a:t>
            </a:r>
            <a:r>
              <a:rPr sz="3662" b="1" dirty="0" err="1">
                <a:solidFill>
                  <a:srgbClr val="404040"/>
                </a:solidFill>
                <a:latin typeface="Didot"/>
                <a:ea typeface="Didot"/>
                <a:cs typeface="Didot"/>
                <a:sym typeface="Didot"/>
              </a:rPr>
              <a:t>работу</a:t>
            </a:r>
            <a:r>
              <a:rPr lang="ru-RU" sz="3662" b="1" dirty="0">
                <a:solidFill>
                  <a:srgbClr val="404040"/>
                </a:solidFill>
                <a:latin typeface="Didot"/>
                <a:ea typeface="Didot"/>
                <a:cs typeface="Didot"/>
                <a:sym typeface="Didot"/>
              </a:rPr>
              <a:t>.</a:t>
            </a:r>
            <a:endParaRPr sz="3662" b="1" dirty="0">
              <a:solidFill>
                <a:srgbClr val="404040"/>
              </a:solidFill>
              <a:latin typeface="Didot"/>
              <a:ea typeface="Didot"/>
              <a:cs typeface="Didot"/>
              <a:sym typeface="Didot"/>
            </a:endParaRPr>
          </a:p>
        </p:txBody>
      </p:sp>
      <p:sp>
        <p:nvSpPr>
          <p:cNvPr id="56" name="Shape 56"/>
          <p:cNvSpPr>
            <a:spLocks noGrp="1"/>
          </p:cNvSpPr>
          <p:nvPr>
            <p:ph type="body" idx="1"/>
          </p:nvPr>
        </p:nvSpPr>
        <p:spPr>
          <a:xfrm>
            <a:off x="2265164" y="1750219"/>
            <a:ext cx="7358063" cy="4143375"/>
          </a:xfrm>
          <a:prstGeom prst="rect">
            <a:avLst/>
          </a:prstGeom>
        </p:spPr>
        <p:txBody>
          <a:bodyPr/>
          <a:lstStyle/>
          <a:p>
            <a:pPr marL="0" indent="0" defTabSz="406644">
              <a:spcBef>
                <a:spcPts val="1055"/>
              </a:spcBef>
              <a:buSzTx/>
              <a:buNone/>
              <a:defRPr sz="1800"/>
            </a:pPr>
            <a:r>
              <a:rPr sz="1810" dirty="0" err="1">
                <a:ea typeface="Didot"/>
                <a:cs typeface="Didot"/>
                <a:sym typeface="Didot"/>
              </a:rPr>
              <a:t>Прежде</a:t>
            </a:r>
            <a:r>
              <a:rPr sz="1810" dirty="0">
                <a:ea typeface="Didot"/>
                <a:cs typeface="Didot"/>
                <a:sym typeface="Didot"/>
              </a:rPr>
              <a:t> </a:t>
            </a:r>
            <a:r>
              <a:rPr sz="1810" dirty="0" err="1">
                <a:ea typeface="Didot"/>
                <a:cs typeface="Didot"/>
                <a:sym typeface="Didot"/>
              </a:rPr>
              <a:t>чем</a:t>
            </a:r>
            <a:r>
              <a:rPr sz="1810" dirty="0">
                <a:ea typeface="Didot"/>
                <a:cs typeface="Didot"/>
                <a:sym typeface="Didot"/>
              </a:rPr>
              <a:t>… </a:t>
            </a:r>
            <a:r>
              <a:rPr sz="1810" dirty="0" err="1">
                <a:ea typeface="Didot"/>
                <a:cs typeface="Didot"/>
                <a:sym typeface="Didot"/>
              </a:rPr>
              <a:t>Прежде</a:t>
            </a:r>
            <a:r>
              <a:rPr sz="1810" dirty="0">
                <a:ea typeface="Didot"/>
                <a:cs typeface="Didot"/>
                <a:sym typeface="Didot"/>
              </a:rPr>
              <a:t> </a:t>
            </a:r>
            <a:r>
              <a:rPr sz="1810" dirty="0" err="1">
                <a:ea typeface="Didot"/>
                <a:cs typeface="Didot"/>
                <a:sym typeface="Didot"/>
              </a:rPr>
              <a:t>всего</a:t>
            </a:r>
            <a:r>
              <a:rPr sz="1810" dirty="0">
                <a:ea typeface="Didot"/>
                <a:cs typeface="Didot"/>
                <a:sym typeface="Didot"/>
              </a:rPr>
              <a:t>…</a:t>
            </a:r>
          </a:p>
          <a:p>
            <a:pPr marL="0" indent="0" defTabSz="406644">
              <a:spcBef>
                <a:spcPts val="1055"/>
              </a:spcBef>
              <a:buSzTx/>
              <a:buNone/>
              <a:defRPr sz="1800"/>
            </a:pPr>
            <a:r>
              <a:rPr sz="1810" dirty="0" err="1">
                <a:ea typeface="Didot"/>
                <a:cs typeface="Didot"/>
                <a:sym typeface="Didot"/>
              </a:rPr>
              <a:t>Хорошо</a:t>
            </a:r>
            <a:r>
              <a:rPr sz="1810" dirty="0">
                <a:ea typeface="Didot"/>
                <a:cs typeface="Didot"/>
                <a:sym typeface="Didot"/>
              </a:rPr>
              <a:t>, </a:t>
            </a:r>
            <a:r>
              <a:rPr sz="1810" dirty="0" err="1">
                <a:ea typeface="Didot"/>
                <a:cs typeface="Didot"/>
                <a:sym typeface="Didot"/>
              </a:rPr>
              <a:t>если</a:t>
            </a:r>
            <a:r>
              <a:rPr sz="1810" dirty="0">
                <a:ea typeface="Didot"/>
                <a:cs typeface="Didot"/>
                <a:sym typeface="Didot"/>
              </a:rPr>
              <a:t> …</a:t>
            </a:r>
          </a:p>
          <a:p>
            <a:pPr marL="0" indent="0" defTabSz="406644">
              <a:spcBef>
                <a:spcPts val="1055"/>
              </a:spcBef>
              <a:buSzTx/>
              <a:buNone/>
              <a:defRPr sz="1800"/>
            </a:pPr>
            <a:r>
              <a:rPr sz="1810" dirty="0" err="1">
                <a:ea typeface="Didot"/>
                <a:cs typeface="Didot"/>
                <a:sym typeface="Didot"/>
              </a:rPr>
              <a:t>В</a:t>
            </a:r>
            <a:r>
              <a:rPr sz="1810" dirty="0">
                <a:ea typeface="Didot"/>
                <a:cs typeface="Didot"/>
                <a:sym typeface="Didot"/>
              </a:rPr>
              <a:t> </a:t>
            </a:r>
            <a:r>
              <a:rPr sz="1810" dirty="0" err="1">
                <a:ea typeface="Didot"/>
                <a:cs typeface="Didot"/>
                <a:sym typeface="Didot"/>
              </a:rPr>
              <a:t>любом</a:t>
            </a:r>
            <a:r>
              <a:rPr sz="1810" dirty="0">
                <a:ea typeface="Didot"/>
                <a:cs typeface="Didot"/>
                <a:sym typeface="Didot"/>
              </a:rPr>
              <a:t> </a:t>
            </a:r>
            <a:r>
              <a:rPr sz="1810" dirty="0" err="1">
                <a:ea typeface="Didot"/>
                <a:cs typeface="Didot"/>
                <a:sym typeface="Didot"/>
              </a:rPr>
              <a:t>случае</a:t>
            </a:r>
            <a:r>
              <a:rPr sz="1810" dirty="0">
                <a:ea typeface="Didot"/>
                <a:cs typeface="Didot"/>
                <a:sym typeface="Didot"/>
              </a:rPr>
              <a:t>…</a:t>
            </a:r>
          </a:p>
          <a:p>
            <a:pPr marL="0" indent="0" defTabSz="406644">
              <a:spcBef>
                <a:spcPts val="1055"/>
              </a:spcBef>
              <a:buSzTx/>
              <a:buNone/>
              <a:defRPr sz="1800"/>
            </a:pPr>
            <a:r>
              <a:rPr sz="1810" dirty="0" err="1">
                <a:ea typeface="Didot"/>
                <a:cs typeface="Didot"/>
                <a:sym typeface="Didot"/>
              </a:rPr>
              <a:t>Как</a:t>
            </a:r>
            <a:r>
              <a:rPr sz="1810" dirty="0">
                <a:ea typeface="Didot"/>
                <a:cs typeface="Didot"/>
                <a:sym typeface="Didot"/>
              </a:rPr>
              <a:t> </a:t>
            </a:r>
            <a:r>
              <a:rPr sz="1810" dirty="0" err="1">
                <a:ea typeface="Didot"/>
                <a:cs typeface="Didot"/>
                <a:sym typeface="Didot"/>
              </a:rPr>
              <a:t>только</a:t>
            </a:r>
            <a:r>
              <a:rPr sz="1810" dirty="0">
                <a:ea typeface="Didot"/>
                <a:cs typeface="Didot"/>
                <a:sym typeface="Didot"/>
              </a:rPr>
              <a:t> … </a:t>
            </a:r>
            <a:r>
              <a:rPr sz="1810" dirty="0" err="1">
                <a:ea typeface="Didot"/>
                <a:cs typeface="Didot"/>
                <a:sym typeface="Didot"/>
              </a:rPr>
              <a:t>сразу</a:t>
            </a:r>
            <a:r>
              <a:rPr sz="1810" dirty="0">
                <a:ea typeface="Didot"/>
                <a:cs typeface="Didot"/>
                <a:sym typeface="Didot"/>
              </a:rPr>
              <a:t>…</a:t>
            </a:r>
          </a:p>
          <a:p>
            <a:pPr marL="0" indent="0" defTabSz="406644">
              <a:spcBef>
                <a:spcPts val="1055"/>
              </a:spcBef>
              <a:buSzTx/>
              <a:buNone/>
              <a:defRPr sz="1800"/>
            </a:pPr>
            <a:r>
              <a:rPr sz="1810" dirty="0" err="1">
                <a:ea typeface="Didot"/>
                <a:cs typeface="Didot"/>
                <a:sym typeface="Didot"/>
              </a:rPr>
              <a:t>А</a:t>
            </a:r>
            <a:r>
              <a:rPr sz="1810" dirty="0">
                <a:ea typeface="Didot"/>
                <a:cs typeface="Didot"/>
                <a:sym typeface="Didot"/>
              </a:rPr>
              <a:t> </a:t>
            </a:r>
            <a:r>
              <a:rPr sz="1810" dirty="0" err="1">
                <a:ea typeface="Didot"/>
                <a:cs typeface="Didot"/>
                <a:sym typeface="Didot"/>
              </a:rPr>
              <a:t>ещ</a:t>
            </a:r>
            <a:r>
              <a:rPr lang="ru-RU" sz="1810" dirty="0">
                <a:ea typeface="Didot"/>
                <a:cs typeface="Didot"/>
                <a:sym typeface="Didot"/>
              </a:rPr>
              <a:t>ё</a:t>
            </a:r>
            <a:r>
              <a:rPr sz="1810" dirty="0">
                <a:ea typeface="Didot"/>
                <a:cs typeface="Didot"/>
                <a:sym typeface="Didot"/>
              </a:rPr>
              <a:t> </a:t>
            </a:r>
            <a:r>
              <a:rPr sz="1810" dirty="0" err="1">
                <a:ea typeface="Didot"/>
                <a:cs typeface="Didot"/>
                <a:sym typeface="Didot"/>
              </a:rPr>
              <a:t>лучше</a:t>
            </a:r>
            <a:r>
              <a:rPr sz="1810" dirty="0">
                <a:ea typeface="Didot"/>
                <a:cs typeface="Didot"/>
                <a:sym typeface="Didot"/>
              </a:rPr>
              <a:t> …</a:t>
            </a:r>
          </a:p>
          <a:p>
            <a:pPr marL="0" indent="0" defTabSz="406644">
              <a:spcBef>
                <a:spcPts val="1055"/>
              </a:spcBef>
              <a:buSzTx/>
              <a:buNone/>
              <a:defRPr sz="1800"/>
            </a:pPr>
            <a:r>
              <a:rPr sz="1810" dirty="0" err="1">
                <a:ea typeface="Didot"/>
                <a:cs typeface="Didot"/>
                <a:sym typeface="Didot"/>
              </a:rPr>
              <a:t>Далее</a:t>
            </a:r>
            <a:r>
              <a:rPr sz="1810" dirty="0">
                <a:ea typeface="Didot"/>
                <a:cs typeface="Didot"/>
                <a:sym typeface="Didot"/>
              </a:rPr>
              <a:t>… </a:t>
            </a:r>
          </a:p>
          <a:p>
            <a:pPr marL="0" indent="0" defTabSz="406644">
              <a:spcBef>
                <a:spcPts val="1055"/>
              </a:spcBef>
              <a:buSzTx/>
              <a:buNone/>
              <a:defRPr sz="1800"/>
            </a:pPr>
            <a:r>
              <a:rPr sz="1810" dirty="0" err="1">
                <a:ea typeface="Didot"/>
                <a:cs typeface="Didot"/>
                <a:sym typeface="Didot"/>
              </a:rPr>
              <a:t>И</a:t>
            </a:r>
            <a:r>
              <a:rPr sz="1810" dirty="0">
                <a:ea typeface="Didot"/>
                <a:cs typeface="Didot"/>
                <a:sym typeface="Didot"/>
              </a:rPr>
              <a:t> </a:t>
            </a:r>
            <a:r>
              <a:rPr sz="1810" dirty="0" err="1">
                <a:ea typeface="Didot"/>
                <a:cs typeface="Didot"/>
                <a:sym typeface="Didot"/>
              </a:rPr>
              <a:t>обязательно</a:t>
            </a:r>
            <a:r>
              <a:rPr sz="1810" dirty="0">
                <a:ea typeface="Didot"/>
                <a:cs typeface="Didot"/>
                <a:sym typeface="Didot"/>
              </a:rPr>
              <a:t>…</a:t>
            </a:r>
          </a:p>
          <a:p>
            <a:pPr marL="0" indent="0" defTabSz="406644">
              <a:spcBef>
                <a:spcPts val="1055"/>
              </a:spcBef>
              <a:buSzTx/>
              <a:buNone/>
              <a:defRPr sz="1800"/>
            </a:pPr>
            <a:r>
              <a:rPr sz="1810" dirty="0" err="1">
                <a:ea typeface="Didot"/>
                <a:cs typeface="Didot"/>
                <a:sym typeface="Didot"/>
              </a:rPr>
              <a:t>Одним</a:t>
            </a:r>
            <a:r>
              <a:rPr sz="1810" dirty="0">
                <a:ea typeface="Didot"/>
                <a:cs typeface="Didot"/>
                <a:sym typeface="Didot"/>
              </a:rPr>
              <a:t> </a:t>
            </a:r>
            <a:r>
              <a:rPr sz="1810" dirty="0" err="1">
                <a:ea typeface="Didot"/>
                <a:cs typeface="Didot"/>
                <a:sym typeface="Didot"/>
              </a:rPr>
              <a:t>словом</a:t>
            </a:r>
            <a:r>
              <a:rPr sz="1810" dirty="0">
                <a:ea typeface="Didot"/>
                <a:cs typeface="Didot"/>
                <a:sym typeface="Didot"/>
              </a:rPr>
              <a:t> …</a:t>
            </a:r>
          </a:p>
          <a:p>
            <a:pPr marL="0" indent="0" defTabSz="406644">
              <a:spcBef>
                <a:spcPts val="1055"/>
              </a:spcBef>
              <a:buSzTx/>
              <a:buNone/>
              <a:defRPr sz="1800"/>
            </a:pPr>
            <a:endParaRPr sz="1253" dirty="0">
              <a:ea typeface="Cambria"/>
              <a:cs typeface="Cambria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563837446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10624</TotalTime>
  <Words>2379</Words>
  <Application>Microsoft Macintosh PowerPoint</Application>
  <PresentationFormat>Widescreen</PresentationFormat>
  <Paragraphs>345</Paragraphs>
  <Slides>34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Arial</vt:lpstr>
      <vt:lpstr>Calibri</vt:lpstr>
      <vt:lpstr>Cambria</vt:lpstr>
      <vt:lpstr>Courier New</vt:lpstr>
      <vt:lpstr>Didot</vt:lpstr>
      <vt:lpstr>Garamond</vt:lpstr>
      <vt:lpstr>Helvetica</vt:lpstr>
      <vt:lpstr>Symbol</vt:lpstr>
      <vt:lpstr>Times New Roman</vt:lpstr>
      <vt:lpstr>Wingdings</vt:lpstr>
      <vt:lpstr>Organic</vt:lpstr>
      <vt:lpstr>Работа и жизнь</vt:lpstr>
      <vt:lpstr>Работать/работа</vt:lpstr>
      <vt:lpstr>2-1. О работе.</vt:lpstr>
      <vt:lpstr>2-7/8- Видео: Ярмарка вакансий.</vt:lpstr>
      <vt:lpstr>2-3. Работа в офисе. За и против.  </vt:lpstr>
      <vt:lpstr>2-3. Как найти работу?</vt:lpstr>
      <vt:lpstr> Как найти работу?</vt:lpstr>
      <vt:lpstr>Как найти работу?</vt:lpstr>
      <vt:lpstr>Расскажите, как можно найти работу.</vt:lpstr>
      <vt:lpstr>2-9. Что ценят работодатели?</vt:lpstr>
      <vt:lpstr>Что ценят работодатели?</vt:lpstr>
      <vt:lpstr>2-11, 2-13 поиск работы.</vt:lpstr>
      <vt:lpstr>2-15. Ищу работу: собеседование.</vt:lpstr>
      <vt:lpstr>Ситуация: собеседование.</vt:lpstr>
      <vt:lpstr>2-17. Как вы нашли работу?</vt:lpstr>
      <vt:lpstr>2-27. Безработица.</vt:lpstr>
      <vt:lpstr>2-28. Факты: Работа и кризис.</vt:lpstr>
      <vt:lpstr>2-31-2-32. Видео: Безработица.</vt:lpstr>
      <vt:lpstr>Безработица в Европе. </vt:lpstr>
      <vt:lpstr>PowerPoint Presentation</vt:lpstr>
      <vt:lpstr>Условие. Real and Unreal conditionals.</vt:lpstr>
      <vt:lpstr>Условие. Real and Unreal conditionals</vt:lpstr>
      <vt:lpstr> Грамматика: Виды глаголов в инфинитиве.</vt:lpstr>
      <vt:lpstr>Родительный падеж. </vt:lpstr>
      <vt:lpstr>Родительный падеж. </vt:lpstr>
      <vt:lpstr>Проблемная ситуация. </vt:lpstr>
      <vt:lpstr>2-43. Проблемная ситуация.</vt:lpstr>
      <vt:lpstr>Проблемная ситуация.</vt:lpstr>
      <vt:lpstr>Аргументы.</vt:lpstr>
      <vt:lpstr>Аргументы.</vt:lpstr>
      <vt:lpstr>2-53: Инженер- профессия будущего</vt:lpstr>
      <vt:lpstr>Видео 1: “Трудоголизм”</vt:lpstr>
      <vt:lpstr>Видео 1: “Трудоголизм”</vt:lpstr>
      <vt:lpstr>Аргументы.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Работа и жизнь</dc:title>
  <dc:creator>Irina Walsh</dc:creator>
  <cp:lastModifiedBy>Irina Walsh</cp:lastModifiedBy>
  <cp:revision>18</cp:revision>
  <dcterms:created xsi:type="dcterms:W3CDTF">2020-05-26T20:56:30Z</dcterms:created>
  <dcterms:modified xsi:type="dcterms:W3CDTF">2021-08-03T16:02:42Z</dcterms:modified>
</cp:coreProperties>
</file>