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3" r:id="rId5"/>
    <p:sldId id="264" r:id="rId6"/>
    <p:sldId id="265" r:id="rId7"/>
    <p:sldId id="266" r:id="rId8"/>
    <p:sldId id="270" r:id="rId9"/>
    <p:sldId id="271" r:id="rId10"/>
    <p:sldId id="272" r:id="rId11"/>
    <p:sldId id="273" r:id="rId12"/>
    <p:sldId id="276" r:id="rId13"/>
    <p:sldId id="277" r:id="rId14"/>
    <p:sldId id="278" r:id="rId15"/>
    <p:sldId id="279" r:id="rId16"/>
    <p:sldId id="280" r:id="rId17"/>
    <p:sldId id="324" r:id="rId18"/>
    <p:sldId id="306" r:id="rId19"/>
    <p:sldId id="290" r:id="rId20"/>
    <p:sldId id="289" r:id="rId21"/>
    <p:sldId id="291" r:id="rId22"/>
    <p:sldId id="292" r:id="rId23"/>
    <p:sldId id="293" r:id="rId24"/>
    <p:sldId id="294" r:id="rId25"/>
    <p:sldId id="320" r:id="rId26"/>
    <p:sldId id="321" r:id="rId27"/>
    <p:sldId id="322" r:id="rId28"/>
    <p:sldId id="323" r:id="rId29"/>
    <p:sldId id="332" r:id="rId30"/>
    <p:sldId id="309" r:id="rId31"/>
    <p:sldId id="310" r:id="rId32"/>
    <p:sldId id="330" r:id="rId33"/>
    <p:sldId id="331" r:id="rId34"/>
    <p:sldId id="281" r:id="rId35"/>
    <p:sldId id="325" r:id="rId36"/>
    <p:sldId id="326" r:id="rId37"/>
    <p:sldId id="327" r:id="rId38"/>
    <p:sldId id="328" r:id="rId39"/>
    <p:sldId id="329" r:id="rId40"/>
    <p:sldId id="316" r:id="rId41"/>
    <p:sldId id="31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35"/>
    <p:restoredTop sz="94623"/>
  </p:normalViewPr>
  <p:slideViewPr>
    <p:cSldViewPr snapToGrid="0" snapToObjects="1">
      <p:cViewPr varScale="1">
        <p:scale>
          <a:sx n="110" d="100"/>
          <a:sy n="110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 i="0"/>
            </a:pPr>
            <a:r>
              <a:rPr sz="3375" i="1"/>
              <a:t>Body Level One</a:t>
            </a:r>
          </a:p>
          <a:p>
            <a:pPr lvl="1">
              <a:defRPr sz="1800" i="0"/>
            </a:pPr>
            <a:r>
              <a:rPr sz="3375" i="1"/>
              <a:t>Body Level Two</a:t>
            </a:r>
          </a:p>
          <a:p>
            <a:pPr lvl="2">
              <a:defRPr sz="1800" i="0"/>
            </a:pPr>
            <a:r>
              <a:rPr sz="3375" i="1"/>
              <a:t>Body Level Three</a:t>
            </a:r>
          </a:p>
          <a:p>
            <a:pPr lvl="3">
              <a:defRPr sz="1800" i="0"/>
            </a:pPr>
            <a:r>
              <a:rPr sz="3375" i="1"/>
              <a:t>Body Level Four</a:t>
            </a:r>
          </a:p>
          <a:p>
            <a:pPr lvl="4">
              <a:defRPr sz="1800" i="0"/>
            </a:pPr>
            <a:r>
              <a:rPr sz="3375" i="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876421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gm14D1jHUw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D668-6AAC-5047-9086-994A4F494E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Семья и семейные отношения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B5097-8A21-6247-BB98-D14D0F1C7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RUSS201</a:t>
            </a:r>
          </a:p>
          <a:p>
            <a:r>
              <a:rPr lang="en-US" dirty="0"/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3156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 err="1"/>
              <a:t>Упражнение</a:t>
            </a:r>
            <a:r>
              <a:rPr sz="4500" dirty="0"/>
              <a:t> 4-10</a:t>
            </a:r>
            <a:r>
              <a:rPr lang="ru-RU" sz="4500" dirty="0"/>
              <a:t>: обсудите</a:t>
            </a:r>
            <a:r>
              <a:rPr lang="en-US" sz="4500" dirty="0"/>
              <a:t>.</a:t>
            </a:r>
            <a:endParaRPr sz="4500" dirty="0"/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Какие домашние обязанности (4-9) вы считаете женскими, а какие мужскими? 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Нужно ли распределять домашние обязанности в семье? 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Должны ли быть домашние обязанности у детей в семье? Какие?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Какие у вас есть/были домашние обязанности в семье?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5.	Если вы живёте с соседом по комнате/квартире, как вы распределили домашние обязанности?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4783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/>
              <a:t>4-13. </a:t>
            </a:r>
            <a:r>
              <a:rPr sz="4500" dirty="0" err="1"/>
              <a:t>День</a:t>
            </a:r>
            <a:r>
              <a:rPr sz="4500" dirty="0"/>
              <a:t> </a:t>
            </a:r>
            <a:r>
              <a:rPr sz="4500" dirty="0" err="1"/>
              <a:t>семьи</a:t>
            </a:r>
            <a:r>
              <a:rPr lang="en-US" sz="4500" dirty="0"/>
              <a:t>.</a:t>
            </a:r>
            <a:endParaRPr sz="4500" dirty="0"/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2220516" y="1866305"/>
            <a:ext cx="7742039" cy="466199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бедность </a:t>
            </a:r>
            <a:r>
              <a:rPr sz="1732" i="1">
                <a:latin typeface="Arial"/>
                <a:ea typeface="Arial"/>
                <a:cs typeface="Arial"/>
                <a:sym typeface="Arial"/>
              </a:rPr>
              <a:t>only sing.</a:t>
            </a:r>
            <a:r>
              <a:rPr sz="1732">
                <a:latin typeface="Arial"/>
                <a:ea typeface="Arial"/>
                <a:cs typeface="Arial"/>
                <a:sym typeface="Arial"/>
              </a:rPr>
              <a:t> – poverty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взаимопонимание – mutual understanding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вывод (прийти к выводу) – conclusion (to conclude, come to a conclusion)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горячая линия – hot line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жильё </a:t>
            </a:r>
            <a:r>
              <a:rPr sz="1732" i="1">
                <a:latin typeface="Arial"/>
                <a:ea typeface="Arial"/>
                <a:cs typeface="Arial"/>
                <a:sym typeface="Arial"/>
              </a:rPr>
              <a:t>only sing.</a:t>
            </a:r>
            <a:r>
              <a:rPr sz="1732">
                <a:latin typeface="Arial"/>
                <a:ea typeface="Arial"/>
                <a:cs typeface="Arial"/>
                <a:sym typeface="Arial"/>
              </a:rPr>
              <a:t> – residence, housing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заботиться/позаботиться –  to worry about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мода – fashion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насилие (домашнее) – violence (family)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обращать/обратить (внимание) – to pay attention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оказываться/оказаться – to turn out to be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основа – basis, foundation 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появляться/появиться что? –  to appear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супруг/а </a:t>
            </a:r>
            <a:r>
              <a:rPr sz="1732" i="1">
                <a:latin typeface="Arial"/>
                <a:ea typeface="Arial"/>
                <a:cs typeface="Arial"/>
                <a:sym typeface="Arial"/>
              </a:rPr>
              <a:t>(official)</a:t>
            </a:r>
            <a:r>
              <a:rPr sz="1732">
                <a:latin typeface="Arial"/>
                <a:ea typeface="Arial"/>
                <a:cs typeface="Arial"/>
                <a:sym typeface="Arial"/>
              </a:rPr>
              <a:t>  – spouse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учреждён – instituted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формировать(ся)/сформировать(ся) – to form</a:t>
            </a:r>
          </a:p>
          <a:p>
            <a:pPr marL="0" marR="247521" indent="185641" defTabSz="247521">
              <a:spcBef>
                <a:spcPts val="0"/>
              </a:spcBef>
              <a:buSzTx/>
              <a:buNone/>
              <a:defRPr sz="1800" i="0"/>
            </a:pPr>
            <a:r>
              <a:rPr sz="1732">
                <a:latin typeface="Arial"/>
                <a:ea typeface="Arial"/>
                <a:cs typeface="Arial"/>
                <a:sym typeface="Arial"/>
              </a:rPr>
              <a:t>цель – goal</a:t>
            </a:r>
            <a:endParaRPr sz="1732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9199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>
                <a:solidFill>
                  <a:srgbClr val="FF2600"/>
                </a:solidFill>
              </a:rPr>
              <a:t>4-14</a:t>
            </a:r>
            <a:r>
              <a:rPr sz="4500" dirty="0"/>
              <a:t> /</a:t>
            </a:r>
            <a:r>
              <a:rPr lang="ru-RU" sz="4500" dirty="0"/>
              <a:t>4-</a:t>
            </a:r>
            <a:r>
              <a:rPr sz="4500" dirty="0"/>
              <a:t>15. </a:t>
            </a:r>
            <a:r>
              <a:rPr sz="4500" dirty="0" err="1"/>
              <a:t>День</a:t>
            </a:r>
            <a:r>
              <a:rPr sz="4500" dirty="0"/>
              <a:t> </a:t>
            </a:r>
            <a:r>
              <a:rPr sz="4500" dirty="0" err="1"/>
              <a:t>семьи</a:t>
            </a:r>
            <a:r>
              <a:rPr lang="en-US" sz="4500" dirty="0"/>
              <a:t>.</a:t>
            </a:r>
            <a:endParaRPr sz="4500" dirty="0"/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1457" marR="321457" indent="80364" defTabSz="321457">
              <a:spcBef>
                <a:spcPts val="0"/>
              </a:spcBef>
              <a:buSzTx/>
              <a:buNone/>
              <a:tabLst>
                <a:tab pos="321457" algn="l"/>
              </a:tabLst>
              <a:defRPr sz="1800" i="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1.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Какова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цель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latin typeface="Helvetica"/>
                <a:ea typeface="Helvetica"/>
                <a:cs typeface="Helvetica"/>
                <a:sym typeface="Helvetica"/>
              </a:rPr>
              <a:t>Международного</a:t>
            </a:r>
            <a:r>
              <a:rPr sz="1687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latin typeface="Helvetica"/>
                <a:ea typeface="Helvetica"/>
                <a:cs typeface="Helvetica"/>
                <a:sym typeface="Helvetica"/>
              </a:rPr>
              <a:t>дня</a:t>
            </a:r>
            <a:r>
              <a:rPr sz="1687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latin typeface="Helvetica"/>
                <a:ea typeface="Helvetica"/>
                <a:cs typeface="Helvetica"/>
                <a:sym typeface="Helvetica"/>
              </a:rPr>
              <a:t>семьи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tabLst>
                <a:tab pos="321457" algn="l"/>
              </a:tabLst>
              <a:defRPr sz="1800" i="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Какие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проблемы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бывают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семьях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tabLst>
                <a:tab pos="321457" algn="l"/>
              </a:tabLst>
              <a:defRPr sz="1800" i="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России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заботятся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о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семьях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tabLst>
                <a:tab pos="321457" algn="l"/>
              </a:tabLst>
              <a:defRPr sz="1800" i="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4.	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Почему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Москве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возрождается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мода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детей</a:t>
            </a: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60726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16278">
              <a:defRPr sz="1800"/>
            </a:pPr>
            <a:r>
              <a:rPr sz="3465" dirty="0"/>
              <a:t>4-16/17. </a:t>
            </a:r>
            <a:r>
              <a:rPr sz="3465" dirty="0" err="1"/>
              <a:t>Опро</a:t>
            </a:r>
            <a:r>
              <a:rPr lang="ru-RU" sz="3465" dirty="0"/>
              <a:t>с</a:t>
            </a:r>
            <a:r>
              <a:rPr lang="en-US" sz="3465" dirty="0"/>
              <a:t>.</a:t>
            </a:r>
            <a:endParaRPr sz="3465" dirty="0"/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1295401" y="2057400"/>
            <a:ext cx="9601196" cy="381846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160729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самое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важное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это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</a:t>
            </a:r>
            <a:endParaRPr sz="1687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sz="1687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взаимопонимание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уважение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помощь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друг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другу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воспитание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детей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деньги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6.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любовь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7.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общие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интересы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увлечения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8.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общие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друзья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9.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общие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традиции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одна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культура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10.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все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решения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принимаются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вместе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marR="321457" indent="120546" defTabSz="321457">
              <a:spcBef>
                <a:spcPts val="0"/>
              </a:spcBef>
              <a:buSzTx/>
              <a:buNone/>
              <a:tabLst>
                <a:tab pos="196446" algn="l"/>
              </a:tabLst>
              <a:defRPr sz="1800" i="0"/>
            </a:pP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11.	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другое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именно</a:t>
            </a:r>
            <a:r>
              <a:rPr sz="23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</a:t>
            </a:r>
            <a:endParaRPr sz="23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sz="844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2678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ru-RU" sz="4500" dirty="0"/>
              <a:t>Как это сказать по-русски?</a:t>
            </a:r>
            <a:endParaRPr sz="4500" dirty="0"/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4269376" cy="33189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42870" indent="0" defTabSz="262880">
              <a:spcBef>
                <a:spcPts val="844"/>
              </a:spcBef>
              <a:buNone/>
              <a:defRPr sz="1800" i="0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 am taking care of my parents. </a:t>
            </a:r>
          </a:p>
          <a:p>
            <a:pPr marL="142870" indent="0" defTabSz="262880">
              <a:spcBef>
                <a:spcPts val="844"/>
              </a:spcBef>
              <a:buNone/>
              <a:defRPr sz="1800" i="0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My family always support me. </a:t>
            </a:r>
          </a:p>
          <a:p>
            <a:pPr marL="142870" indent="0" defTabSz="262880">
              <a:spcBef>
                <a:spcPts val="844"/>
              </a:spcBef>
              <a:buNone/>
              <a:defRPr sz="1800" i="0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 could always do what I wanted. </a:t>
            </a:r>
          </a:p>
          <a:p>
            <a:pPr marL="142870" indent="0" defTabSz="262880">
              <a:spcBef>
                <a:spcPts val="844"/>
              </a:spcBef>
              <a:buNone/>
              <a:defRPr sz="1800" i="0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 will not tolerate violence.</a:t>
            </a:r>
          </a:p>
          <a:p>
            <a:pPr marL="142870" indent="0" defTabSz="262880">
              <a:spcBef>
                <a:spcPts val="844"/>
              </a:spcBef>
              <a:buNone/>
              <a:defRPr sz="1800" i="0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 will always have respect for my parents. </a:t>
            </a:r>
          </a:p>
          <a:p>
            <a:pPr marL="142870" indent="0" defTabSz="262880">
              <a:spcBef>
                <a:spcPts val="844"/>
              </a:spcBef>
              <a:buNone/>
              <a:defRPr sz="1800" i="0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 will be raising my children the way my parents raised me</a:t>
            </a:r>
            <a:endParaRPr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9130A-7D55-234E-85CF-36C6DF2D4A41}"/>
              </a:ext>
            </a:extLst>
          </p:cNvPr>
          <p:cNvSpPr txBox="1"/>
          <p:nvPr/>
        </p:nvSpPr>
        <p:spPr>
          <a:xfrm>
            <a:off x="6021977" y="2625634"/>
            <a:ext cx="52643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Мне всегда всё разрешали.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буду воспитывать своих детей так, как меня воспитывали родители.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не буду терпеть насилие.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Меня всегда поддерживает моя семья.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забочусь о своих родителях.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всегда буду уважать своих родителей.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852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6208"/>
            </a:lvl1pPr>
          </a:lstStyle>
          <a:p>
            <a:pPr lvl="0">
              <a:defRPr sz="1800"/>
            </a:pPr>
            <a:r>
              <a:rPr sz="4365" dirty="0"/>
              <a:t>4-1</a:t>
            </a:r>
            <a:r>
              <a:rPr lang="ru-RU" sz="4365" dirty="0"/>
              <a:t>8</a:t>
            </a:r>
            <a:r>
              <a:rPr sz="4365" dirty="0"/>
              <a:t>. </a:t>
            </a:r>
            <a:r>
              <a:rPr sz="4365" dirty="0" err="1"/>
              <a:t>Видеорепортаж</a:t>
            </a:r>
            <a:r>
              <a:rPr sz="4365" dirty="0"/>
              <a:t> “</a:t>
            </a:r>
            <a:r>
              <a:rPr sz="4365" dirty="0" err="1"/>
              <a:t>Насилие</a:t>
            </a:r>
            <a:r>
              <a:rPr sz="4365" dirty="0"/>
              <a:t>” 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1" indent="1035807">
              <a:lnSpc>
                <a:spcPct val="40000"/>
              </a:lnSpc>
              <a:buSzTx/>
              <a:buNone/>
              <a:defRPr sz="1800" i="0"/>
            </a:pPr>
            <a:r>
              <a:rPr sz="1687" i="1" spc="-34" dirty="0"/>
              <a:t>      </a:t>
            </a:r>
            <a:r>
              <a:rPr sz="2461" i="1" spc="-49" dirty="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461" i="1" spc="-49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2461" i="1" spc="-49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61" spc="-49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борьба за что? only sing. – battle, struggle</a:t>
            </a:r>
          </a:p>
          <a:p>
            <a:pPr marL="0" lvl="1" indent="1035807">
              <a:lnSpc>
                <a:spcPct val="40000"/>
              </a:lnSpc>
              <a:buSzTx/>
              <a:buNone/>
              <a:defRPr sz="1800" i="0"/>
            </a:pPr>
            <a:r>
              <a:rPr sz="2461" spc="-49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sz="2461" spc="-49" dirty="0">
                <a:latin typeface="Arial"/>
                <a:ea typeface="Arial"/>
                <a:cs typeface="Arial"/>
                <a:sym typeface="Arial"/>
              </a:rPr>
              <a:t>жертва чего? – victim, casualty</a:t>
            </a:r>
          </a:p>
          <a:p>
            <a:pPr marL="321457" marR="321457" lvl="2" indent="1482275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r>
              <a:rPr sz="2461" spc="-49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зависимый – dependent</a:t>
            </a:r>
          </a:p>
          <a:p>
            <a:pPr marL="321457" marR="321457" lvl="2" indent="1482275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r>
              <a:rPr sz="2461" spc="-49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избивать/избить кого? – to beat up</a:t>
            </a:r>
          </a:p>
          <a:p>
            <a:pPr marL="321457" marR="321457" lvl="2" indent="1482275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r>
              <a:rPr sz="2461" spc="-49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обеспеченный – well-to-do</a:t>
            </a:r>
          </a:p>
          <a:p>
            <a:pPr marL="321457" marR="321457" lvl="2" indent="1482275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r>
              <a:rPr sz="2461" spc="-49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положение – situation</a:t>
            </a:r>
            <a:endParaRPr sz="1687" spc="-34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6817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955768" y="778024"/>
            <a:ext cx="9601196" cy="1303867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6208"/>
            </a:lvl1pPr>
          </a:lstStyle>
          <a:p>
            <a:pPr lvl="0">
              <a:defRPr sz="1800"/>
            </a:pPr>
            <a:r>
              <a:rPr sz="4365" dirty="0"/>
              <a:t>4-1</a:t>
            </a:r>
            <a:r>
              <a:rPr lang="ru-RU" sz="4365" dirty="0"/>
              <a:t>8</a:t>
            </a:r>
            <a:r>
              <a:rPr sz="4365" dirty="0"/>
              <a:t>. </a:t>
            </a:r>
            <a:r>
              <a:rPr sz="4365" dirty="0" err="1"/>
              <a:t>Видеорепортаж</a:t>
            </a:r>
            <a:r>
              <a:rPr sz="4365" dirty="0"/>
              <a:t> “</a:t>
            </a:r>
            <a:r>
              <a:rPr sz="4365" dirty="0" err="1"/>
              <a:t>Насилие</a:t>
            </a:r>
            <a:r>
              <a:rPr sz="4365" dirty="0"/>
              <a:t>” 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2220515" y="1678781"/>
            <a:ext cx="7742040" cy="4304109"/>
          </a:xfrm>
          <a:prstGeom prst="rect">
            <a:avLst/>
          </a:prstGeom>
        </p:spPr>
        <p:txBody>
          <a:bodyPr/>
          <a:lstStyle/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0" defTabSz="321457">
              <a:lnSpc>
                <a:spcPct val="40000"/>
              </a:lnSpc>
              <a:spcBef>
                <a:spcPts val="1055"/>
              </a:spcBef>
              <a:buSzTx/>
              <a:buNone/>
              <a:defRPr sz="1800" i="0"/>
            </a:pPr>
            <a:endParaRPr sz="2531" spc="-5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Violence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66631" y="2081891"/>
            <a:ext cx="6633601" cy="37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6778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26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lang="ru-RU" sz="4500" dirty="0"/>
              <a:t>4-29: </a:t>
            </a:r>
            <a:r>
              <a:rPr sz="4500" dirty="0" err="1"/>
              <a:t>Аннотация</a:t>
            </a:r>
            <a:r>
              <a:rPr lang="ru-RU" sz="4500" dirty="0"/>
              <a:t> статьи о браках и разводах</a:t>
            </a:r>
            <a:r>
              <a:rPr lang="en-US" sz="4500" dirty="0"/>
              <a:t>.</a:t>
            </a:r>
            <a:endParaRPr sz="4500"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    1.  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статье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говорит</a:t>
            </a:r>
            <a:r>
              <a:rPr lang="ru-RU"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я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</a:t>
            </a: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Автор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описывает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 </a:t>
            </a: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статье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обосновывается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 </a:t>
            </a: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4.   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статье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сравниваются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</a:t>
            </a: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endParaRPr sz="1949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endParaRPr sz="1949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1.	The article is about…</a:t>
            </a: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2.	The author describes…</a:t>
            </a: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3.	The article explains why (grounds, substantiates)…</a:t>
            </a: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4.	The article compares…</a:t>
            </a:r>
          </a:p>
        </p:txBody>
      </p:sp>
    </p:spTree>
    <p:extLst>
      <p:ext uri="{BB962C8B-B14F-4D97-AF65-F5344CB8AC3E}">
        <p14:creationId xmlns:p14="http://schemas.microsoft.com/office/powerpoint/2010/main" val="13401197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292526" marR="292526" defTabSz="292526">
              <a:defRPr sz="1800"/>
            </a:pPr>
            <a:r>
              <a:rPr sz="2303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Глаголы</a:t>
            </a:r>
            <a:r>
              <a:rPr sz="2303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3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движения</a:t>
            </a:r>
            <a:r>
              <a:rPr sz="2303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3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без</a:t>
            </a:r>
            <a:r>
              <a:rPr sz="2303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303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приставок</a:t>
            </a:r>
            <a:r>
              <a:rPr sz="2303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292526" marR="292526" defTabSz="292526">
              <a:defRPr sz="1800"/>
            </a:pPr>
            <a:r>
              <a:rPr sz="2303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Verbs of motion without prefixes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687" b="1">
                <a:latin typeface="Calibri"/>
                <a:ea typeface="Calibri"/>
                <a:cs typeface="Calibri"/>
                <a:sym typeface="Calibri"/>
              </a:rPr>
              <a:t>Use multidirectional verb (</a:t>
            </a:r>
            <a:r>
              <a:rPr sz="1687" b="1">
                <a:latin typeface="Helvetica"/>
                <a:ea typeface="Helvetica"/>
                <a:cs typeface="Helvetica"/>
                <a:sym typeface="Helvetica"/>
              </a:rPr>
              <a:t>ходить-</a:t>
            </a:r>
            <a:r>
              <a:rPr sz="1687" b="1">
                <a:latin typeface="Calibri"/>
                <a:ea typeface="Calibri"/>
                <a:cs typeface="Calibri"/>
                <a:sym typeface="Calibri"/>
              </a:rPr>
              <a:t>type) or unidirectional verb (</a:t>
            </a:r>
            <a:r>
              <a:rPr sz="1687" b="1">
                <a:latin typeface="Helvetica"/>
                <a:ea typeface="Helvetica"/>
                <a:cs typeface="Helvetica"/>
                <a:sym typeface="Helvetica"/>
              </a:rPr>
              <a:t>идти </a:t>
            </a:r>
            <a:r>
              <a:rPr sz="1687" b="1">
                <a:latin typeface="Calibri"/>
                <a:ea typeface="Calibri"/>
                <a:cs typeface="Calibri"/>
                <a:sym typeface="Calibri"/>
              </a:rPr>
              <a:t>–type) to indicate: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sz="1687" b="1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>
                <a:latin typeface="Calibri"/>
                <a:ea typeface="Calibri"/>
                <a:cs typeface="Calibri"/>
                <a:sym typeface="Calibri"/>
              </a:rPr>
              <a:t>motion in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more than one direction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, in various direction, or motion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without a goal</a:t>
            </a:r>
          </a:p>
          <a:p>
            <a:pPr marL="321457" marR="32145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 b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habitual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motion </a:t>
            </a:r>
          </a:p>
          <a:p>
            <a:pPr marL="321457" marR="32145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>
                <a:latin typeface="Calibri"/>
                <a:ea typeface="Calibri"/>
                <a:cs typeface="Calibri"/>
                <a:sym typeface="Calibri"/>
              </a:rPr>
              <a:t>motion in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one direction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in progress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contemplated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motion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from one point to another (motion from point "A" to point "B").</a:t>
            </a:r>
          </a:p>
          <a:p>
            <a:pPr marL="321457" marR="32145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 b="1">
                <a:latin typeface="Calibri"/>
                <a:ea typeface="Calibri"/>
                <a:cs typeface="Calibri"/>
                <a:sym typeface="Calibri"/>
              </a:rPr>
              <a:t>repeated round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trips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from one point to another or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a single round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trip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from one point to another.</a:t>
            </a:r>
          </a:p>
          <a:p>
            <a:pPr marL="321457" marR="32145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 b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habitual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action when describing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consecutive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motions</a:t>
            </a:r>
          </a:p>
          <a:p>
            <a:pPr marL="321457" marR="32145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 b="1">
                <a:latin typeface="Calibri"/>
                <a:ea typeface="Calibri"/>
                <a:cs typeface="Calibri"/>
                <a:sym typeface="Calibri"/>
              </a:rPr>
              <a:t>general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motion, a capacity to perform it, to perform it in particular way, to know how to perform it, to like performing it, and so on.</a:t>
            </a:r>
          </a:p>
          <a:p>
            <a:pPr marL="321457" marR="433967" indent="-321457" defTabSz="321457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1547" b="1">
                <a:latin typeface="Calibri"/>
                <a:ea typeface="Calibri"/>
                <a:cs typeface="Calibri"/>
                <a:sym typeface="Calibri"/>
              </a:rPr>
              <a:t>repeated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sz="1547" b="1">
                <a:latin typeface="Calibri"/>
                <a:ea typeface="Calibri"/>
                <a:cs typeface="Calibri"/>
                <a:sym typeface="Calibri"/>
              </a:rPr>
              <a:t>habitual</a:t>
            </a:r>
            <a:r>
              <a:rPr sz="1547">
                <a:latin typeface="Calibri"/>
                <a:ea typeface="Calibri"/>
                <a:cs typeface="Calibri"/>
                <a:sym typeface="Calibri"/>
              </a:rPr>
              <a:t> action where motion in one direction is particularly stressed.</a:t>
            </a:r>
          </a:p>
        </p:txBody>
      </p:sp>
    </p:spTree>
    <p:extLst>
      <p:ext uri="{BB962C8B-B14F-4D97-AF65-F5344CB8AC3E}">
        <p14:creationId xmlns:p14="http://schemas.microsoft.com/office/powerpoint/2010/main" val="15356061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ru-RU" sz="3200" b="1" dirty="0"/>
              <a:t>4-32: История русской семьи</a:t>
            </a:r>
            <a:r>
              <a:rPr lang="en-US" sz="3200" b="1" dirty="0"/>
              <a:t>.</a:t>
            </a:r>
            <a:br>
              <a:rPr lang="ru-RU" sz="3200" b="1" dirty="0"/>
            </a:br>
            <a:r>
              <a:rPr sz="3200" dirty="0" err="1"/>
              <a:t>Аннотация</a:t>
            </a:r>
            <a:endParaRPr sz="3200"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    1.  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статье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говорится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</a:t>
            </a: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Автор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описывает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 </a:t>
            </a: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статье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обосновывается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 </a:t>
            </a: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r>
              <a:rPr sz="1949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4.   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статье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949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сравниваются</a:t>
            </a:r>
            <a:r>
              <a:rPr sz="1949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…</a:t>
            </a: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endParaRPr sz="1949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endParaRPr sz="1949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247521" marR="247521" indent="48129" defTabSz="247521">
              <a:spcBef>
                <a:spcPts val="281"/>
              </a:spcBef>
              <a:buSzTx/>
              <a:buNone/>
              <a:defRPr sz="1800" i="0"/>
            </a:pPr>
            <a:endParaRPr sz="1949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1.	The article is about…</a:t>
            </a: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2.	The author describes…</a:t>
            </a: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3.	The article explains why (grounds, substantiates)…</a:t>
            </a:r>
          </a:p>
          <a:p>
            <a:pPr marL="247521" marR="247521" lvl="2" indent="-123760" defTabSz="316278">
              <a:spcBef>
                <a:spcPts val="281"/>
              </a:spcBef>
              <a:buSzTx/>
              <a:buNone/>
              <a:defRPr sz="1800" i="0"/>
            </a:pPr>
            <a:r>
              <a:rPr sz="1949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4.	The article compares…</a:t>
            </a:r>
          </a:p>
        </p:txBody>
      </p:sp>
    </p:spTree>
    <p:extLst>
      <p:ext uri="{BB962C8B-B14F-4D97-AF65-F5344CB8AC3E}">
        <p14:creationId xmlns:p14="http://schemas.microsoft.com/office/powerpoint/2010/main" val="39866880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/>
              <a:t>4-2. </a:t>
            </a:r>
            <a:r>
              <a:rPr sz="4500" dirty="0" err="1"/>
              <a:t>Моя</a:t>
            </a:r>
            <a:r>
              <a:rPr sz="4500" dirty="0"/>
              <a:t> </a:t>
            </a:r>
            <a:r>
              <a:rPr sz="4500" dirty="0" err="1"/>
              <a:t>семья</a:t>
            </a:r>
            <a:endParaRPr sz="4500" dirty="0"/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295402" y="2285999"/>
            <a:ext cx="5706978" cy="35898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Кто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ваши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родители</a:t>
            </a: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бабушки, дедушки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Сколько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вас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братьев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сестёр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Чем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он</a:t>
            </a: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занимаются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вас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есть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племянники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племянницы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вас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есть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бабушка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дедушка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стороны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матери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6.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вас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есть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бабушка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дедушка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стороны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отца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7.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вас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есть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тёти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дяди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8.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вас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есть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двоюродные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сёстры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братья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9.	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Какие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традиции</a:t>
            </a:r>
            <a:r>
              <a:rPr lang="ru-RU"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есть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вашей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687" dirty="0">
              <a:uFill>
                <a:solidFill/>
              </a:u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7982A-CDA6-084C-9BEB-9511B7D085A5}"/>
              </a:ext>
            </a:extLst>
          </p:cNvPr>
          <p:cNvSpPr txBox="1"/>
          <p:nvPr/>
        </p:nvSpPr>
        <p:spPr>
          <a:xfrm>
            <a:off x="7760368" y="2430379"/>
            <a:ext cx="328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честь кого вас назвали? </a:t>
            </a:r>
          </a:p>
          <a:p>
            <a:r>
              <a:rPr lang="ru-RU" dirty="0"/>
              <a:t>Почему вас назвали именно так?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0352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25913">
              <a:defRPr sz="1800"/>
            </a:pPr>
            <a:r>
              <a:rPr lang="ru-RU" sz="2475" b="1" dirty="0"/>
              <a:t>4-32: </a:t>
            </a:r>
            <a:r>
              <a:rPr sz="2475" b="1" dirty="0" err="1"/>
              <a:t>История</a:t>
            </a:r>
            <a:r>
              <a:rPr sz="2475" b="1" dirty="0"/>
              <a:t> </a:t>
            </a:r>
            <a:r>
              <a:rPr sz="2475" b="1" dirty="0" err="1"/>
              <a:t>русской</a:t>
            </a:r>
            <a:r>
              <a:rPr sz="2475" b="1" dirty="0"/>
              <a:t> </a:t>
            </a:r>
            <a:r>
              <a:rPr sz="2475" b="1" dirty="0" err="1"/>
              <a:t>семьи</a:t>
            </a:r>
            <a:r>
              <a:rPr lang="en-US" sz="2475" b="1" dirty="0"/>
              <a:t>.</a:t>
            </a:r>
            <a:endParaRPr sz="2475" b="1" dirty="0"/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xfrm>
            <a:off x="1988344" y="1866304"/>
            <a:ext cx="8295680" cy="438447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b="1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687" dirty="0"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1.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Опишите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крестьянскую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семью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XIX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современную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семью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России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1687" dirty="0"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2.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Сравните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крестьянскую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семью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XIX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современную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семью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России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1687" dirty="0">
              <a:latin typeface="Helvetica"/>
              <a:ea typeface="Helvetica"/>
              <a:cs typeface="Helvetica"/>
              <a:sym typeface="Helvetica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844" dirty="0">
              <a:latin typeface="Helvetica"/>
              <a:ea typeface="Helvetica"/>
              <a:cs typeface="Helvetica"/>
              <a:sym typeface="Helvetica"/>
            </a:endParaRPr>
          </a:p>
          <a:p>
            <a:pPr marL="803643" marR="321457" lvl="1" indent="0">
              <a:spcBef>
                <a:spcPts val="633"/>
              </a:spcBef>
              <a:buSzPct val="100000"/>
              <a:buBlip>
                <a:blip r:embed="rId2"/>
              </a:buBlip>
              <a:defRPr sz="1800" i="0"/>
            </a:pP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отличие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крестьянской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XIX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современная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семья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… </a:t>
            </a:r>
          </a:p>
          <a:p>
            <a:pPr marL="803643" marR="321457" lvl="1" indent="0">
              <a:spcBef>
                <a:spcPts val="633"/>
              </a:spcBef>
              <a:buSzPct val="100000"/>
              <a:buBlip>
                <a:blip r:embed="rId2"/>
              </a:buBlip>
              <a:defRPr sz="1800" i="0"/>
            </a:pP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отличие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современной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крестьянская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семья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XIX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… </a:t>
            </a:r>
          </a:p>
          <a:p>
            <a:pPr marL="803643" marR="321457" lvl="1" indent="0">
              <a:spcBef>
                <a:spcPts val="633"/>
              </a:spcBef>
              <a:buSzPct val="100000"/>
              <a:buBlip>
                <a:blip r:embed="rId2"/>
              </a:buBlip>
              <a:defRPr sz="1800" i="0"/>
            </a:pP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то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крестьянской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XIX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современной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…</a:t>
            </a:r>
          </a:p>
          <a:p>
            <a:pPr marL="803643" marR="321457" lvl="1" indent="0">
              <a:spcBef>
                <a:spcPts val="633"/>
              </a:spcBef>
              <a:buSzPct val="100000"/>
              <a:buBlip>
                <a:blip r:embed="rId2"/>
              </a:buBlip>
              <a:defRPr sz="1800" i="0"/>
            </a:pP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крестьянской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XIX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..,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так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современной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 err="1">
                <a:latin typeface="Arial" panose="020B0604020202020204" pitchFamily="34" charset="0"/>
                <a:cs typeface="Arial" panose="020B0604020202020204" pitchFamily="34" charset="0"/>
              </a:rPr>
              <a:t>семье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12520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849086" y="982132"/>
            <a:ext cx="10047512" cy="1303867"/>
          </a:xfrm>
          <a:prstGeom prst="rect">
            <a:avLst/>
          </a:prstGeom>
        </p:spPr>
        <p:txBody>
          <a:bodyPr/>
          <a:lstStyle>
            <a:lvl1pPr defTabSz="508254">
              <a:defRPr sz="5568"/>
            </a:lvl1pPr>
          </a:lstStyle>
          <a:p>
            <a:pPr lvl="0">
              <a:defRPr sz="1800"/>
            </a:pPr>
            <a:r>
              <a:rPr sz="3915" dirty="0"/>
              <a:t>4-36/4-37. </a:t>
            </a:r>
            <a:r>
              <a:rPr sz="3915" dirty="0" err="1"/>
              <a:t>Рождаемость</a:t>
            </a:r>
            <a:r>
              <a:rPr sz="3915" dirty="0"/>
              <a:t> </a:t>
            </a:r>
            <a:r>
              <a:rPr sz="3915" dirty="0" err="1"/>
              <a:t>и</a:t>
            </a:r>
            <a:r>
              <a:rPr sz="3915" dirty="0"/>
              <a:t> </a:t>
            </a:r>
            <a:r>
              <a:rPr sz="3915" dirty="0" err="1"/>
              <a:t>население</a:t>
            </a:r>
            <a:r>
              <a:rPr lang="ru-RU" sz="3915" dirty="0"/>
              <a:t> (29 июня)</a:t>
            </a:r>
            <a:endParaRPr sz="3915" dirty="0"/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r>
              <a:rPr sz="1800"/>
              <a:t>Слова, слова....</a:t>
            </a:r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r>
              <a:rPr sz="1800"/>
              <a:t>падать/упасть –</a:t>
            </a:r>
            <a:r>
              <a:rPr sz="1800">
                <a:latin typeface="Calibri"/>
                <a:ea typeface="Calibri"/>
                <a:cs typeface="Calibri"/>
                <a:sym typeface="Calibri"/>
              </a:rPr>
              <a:t> to fall</a:t>
            </a:r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r>
              <a:rPr sz="1800"/>
              <a:t>подниматься/подняться –</a:t>
            </a:r>
            <a:r>
              <a:rPr sz="1800">
                <a:latin typeface="Calibri"/>
                <a:ea typeface="Calibri"/>
                <a:cs typeface="Calibri"/>
                <a:sym typeface="Calibri"/>
              </a:rPr>
              <a:t> to rise</a:t>
            </a:r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r>
              <a:rPr sz="1800"/>
              <a:t>сокращаться/сократиться –</a:t>
            </a:r>
            <a:r>
              <a:rPr sz="1800">
                <a:latin typeface="Calibri"/>
                <a:ea typeface="Calibri"/>
                <a:cs typeface="Calibri"/>
                <a:sym typeface="Calibri"/>
              </a:rPr>
              <a:t> to decrease</a:t>
            </a:r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r>
              <a:rPr sz="1800"/>
              <a:t>Послушайте и отметьте!</a:t>
            </a:r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  <a:p>
            <a:pPr marL="0" indent="0" defTabSz="164300">
              <a:spcBef>
                <a:spcPts val="0"/>
              </a:spcBef>
              <a:buSzTx/>
              <a:buNone/>
              <a:defRPr sz="1800" i="0"/>
            </a:pPr>
            <a:endParaRPr sz="1800"/>
          </a:p>
        </p:txBody>
      </p:sp>
      <p:pic>
        <p:nvPicPr>
          <p:cNvPr id="150" name="4-37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53000" y="3768328"/>
            <a:ext cx="1357313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8473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500" dirty="0"/>
              <a:t>4-38. </a:t>
            </a:r>
            <a:r>
              <a:rPr sz="4500" dirty="0" err="1"/>
              <a:t>Рождаемость</a:t>
            </a:r>
            <a:r>
              <a:rPr sz="4500" dirty="0"/>
              <a:t> </a:t>
            </a:r>
            <a:r>
              <a:rPr sz="4500" dirty="0" err="1"/>
              <a:t>и</a:t>
            </a:r>
            <a:r>
              <a:rPr sz="4500" dirty="0"/>
              <a:t> </a:t>
            </a:r>
            <a:r>
              <a:rPr sz="4500" dirty="0" err="1"/>
              <a:t>население</a:t>
            </a:r>
            <a:r>
              <a:rPr lang="ru-RU" sz="4500" dirty="0"/>
              <a:t>.</a:t>
            </a:r>
            <a:endParaRPr sz="4500" dirty="0"/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7174" indent="-357174">
              <a:defRPr sz="1800" i="0"/>
            </a:pPr>
            <a:r>
              <a:rPr sz="2461" b="1" i="1"/>
              <a:t>Основная или дополнительная информация?</a:t>
            </a:r>
            <a:endParaRPr sz="844" b="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1.	В России высокая смертность.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2.	В России ожидается сокращение населения.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3.	Государство должно заботиться о детях.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4.	Государство должно проводить социальные программы, помогающие увеличению рождаемости.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5.	Миграция населения способствует увеличению рождаемости.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6.	Небольшое увеличение рождаемости не решает демографических проблем в России.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7.	Сокращение населения связывают с низкой рождаемостью в России.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10786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500" dirty="0"/>
              <a:t>4-39. </a:t>
            </a:r>
            <a:r>
              <a:rPr sz="4500" dirty="0" err="1"/>
              <a:t>Рождаемость</a:t>
            </a:r>
            <a:r>
              <a:rPr sz="4500" dirty="0"/>
              <a:t> </a:t>
            </a:r>
            <a:r>
              <a:rPr sz="4500" dirty="0" err="1"/>
              <a:t>и</a:t>
            </a:r>
            <a:r>
              <a:rPr sz="4500" dirty="0"/>
              <a:t> </a:t>
            </a:r>
            <a:r>
              <a:rPr sz="4500" dirty="0" err="1"/>
              <a:t>населени</a:t>
            </a:r>
            <a:r>
              <a:rPr lang="ru-RU" sz="4500" dirty="0"/>
              <a:t>е.</a:t>
            </a:r>
            <a:endParaRPr sz="4500" dirty="0"/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253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Президент сообщил, что …</a:t>
            </a: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253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Президент заметил, что  …</a:t>
            </a: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253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Президент обратил внимание на то, что …</a:t>
            </a: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253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Президент отметил, что …</a:t>
            </a:r>
            <a:endParaRPr sz="253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0825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731520" y="982132"/>
            <a:ext cx="10165078" cy="1303867"/>
          </a:xfrm>
          <a:prstGeom prst="rect">
            <a:avLst/>
          </a:prstGeom>
        </p:spPr>
        <p:txBody>
          <a:bodyPr/>
          <a:lstStyle>
            <a:lvl1pPr defTabSz="514095">
              <a:defRPr sz="5632"/>
            </a:lvl1pPr>
          </a:lstStyle>
          <a:p>
            <a:pPr lvl="0">
              <a:defRPr sz="1800"/>
            </a:pPr>
            <a:r>
              <a:rPr sz="3960" dirty="0"/>
              <a:t>4-40. </a:t>
            </a:r>
            <a:r>
              <a:rPr sz="3960" dirty="0" err="1"/>
              <a:t>Помощь</a:t>
            </a:r>
            <a:r>
              <a:rPr sz="3960" dirty="0"/>
              <a:t> </a:t>
            </a:r>
            <a:r>
              <a:rPr sz="3960" dirty="0" err="1"/>
              <a:t>многодетным</a:t>
            </a:r>
            <a:r>
              <a:rPr sz="3960" dirty="0"/>
              <a:t> </a:t>
            </a:r>
            <a:r>
              <a:rPr sz="3960" dirty="0" err="1"/>
              <a:t>семьям</a:t>
            </a:r>
            <a:r>
              <a:rPr lang="ru-RU" sz="3960" dirty="0"/>
              <a:t>.</a:t>
            </a:r>
            <a:endParaRPr sz="3960" dirty="0"/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6255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lang="ru-RU" sz="1687" dirty="0">
                <a:latin typeface="Helvetica"/>
                <a:ea typeface="Helvetica"/>
                <a:cs typeface="Helvetica"/>
                <a:sym typeface="Helvetica"/>
              </a:rPr>
              <a:t>Вы помните, что значат эти слова? </a:t>
            </a:r>
            <a:endParaRPr sz="1687" dirty="0">
              <a:latin typeface="Helvetica"/>
              <a:ea typeface="Helvetica"/>
              <a:cs typeface="Helvetica"/>
              <a:sym typeface="Helvetica"/>
            </a:endParaRPr>
          </a:p>
          <a:p>
            <a:pPr marL="56255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sz="1687" dirty="0">
              <a:latin typeface="Helvetica"/>
              <a:ea typeface="Helvetica"/>
              <a:cs typeface="Helvetica"/>
              <a:sym typeface="Helvetica"/>
            </a:endParaRPr>
          </a:p>
          <a:p>
            <a:pPr marL="56255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коммунальный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услуги</a:t>
            </a:r>
            <a:r>
              <a:rPr sz="1687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62550" marR="321457" indent="241093" algn="just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льгота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562550" marR="321457" indent="241093" algn="just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льготный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562550" marR="321457" indent="241093" algn="just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пособие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детей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562550" marR="321457" indent="241093" algn="just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скидка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marL="562550" marR="321457" indent="241093" algn="just" defTabSz="321457">
              <a:spcBef>
                <a:spcPts val="0"/>
              </a:spcBef>
              <a:buSzTx/>
              <a:buNone/>
              <a:defRPr sz="1800" i="0"/>
            </a:pPr>
            <a:r>
              <a:rPr sz="1687" dirty="0" err="1">
                <a:latin typeface="Helvetica"/>
                <a:ea typeface="Helvetica"/>
                <a:cs typeface="Helvetica"/>
                <a:sym typeface="Helvetica"/>
              </a:rPr>
              <a:t>субсидия</a:t>
            </a:r>
            <a:r>
              <a:rPr sz="1687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562550" marR="321457" indent="241093" algn="just" defTabSz="321457">
              <a:spcBef>
                <a:spcPts val="0"/>
              </a:spcBef>
              <a:buSzTx/>
              <a:buNone/>
              <a:defRPr sz="1800" i="0"/>
            </a:pPr>
            <a:endParaRPr sz="1687" dirty="0">
              <a:latin typeface="Calibri"/>
              <a:ea typeface="Calibri"/>
              <a:cs typeface="Calibri"/>
              <a:sym typeface="Calibri"/>
            </a:endParaRPr>
          </a:p>
          <a:p>
            <a:pPr lvl="0">
              <a:buBlip>
                <a:blip r:embed="rId2"/>
              </a:buBlip>
              <a:defRPr sz="1800" i="0"/>
            </a:pPr>
            <a:r>
              <a:rPr sz="3375" i="1" dirty="0" err="1"/>
              <a:t>Давайте</a:t>
            </a:r>
            <a:r>
              <a:rPr sz="3375" i="1" dirty="0"/>
              <a:t> </a:t>
            </a:r>
            <a:r>
              <a:rPr sz="3375" i="1" dirty="0" err="1"/>
              <a:t>проверим</a:t>
            </a:r>
            <a:r>
              <a:rPr sz="3375" i="1" dirty="0"/>
              <a:t> </a:t>
            </a:r>
            <a:r>
              <a:rPr sz="3375" i="1" dirty="0" err="1"/>
              <a:t>ответы</a:t>
            </a:r>
            <a:r>
              <a:rPr sz="3375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804542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25913">
              <a:defRPr sz="1800"/>
            </a:pPr>
            <a:r>
              <a:rPr sz="2475" dirty="0"/>
              <a:t>4-63. </a:t>
            </a:r>
            <a:r>
              <a:rPr sz="2475" dirty="0" err="1"/>
              <a:t>Видеорепортаж</a:t>
            </a:r>
            <a:r>
              <a:rPr sz="2475" dirty="0"/>
              <a:t> “</a:t>
            </a:r>
            <a:r>
              <a:rPr sz="2475" dirty="0" err="1"/>
              <a:t>Проблемы</a:t>
            </a:r>
            <a:r>
              <a:rPr sz="2475" dirty="0"/>
              <a:t> </a:t>
            </a:r>
            <a:r>
              <a:rPr sz="2475" dirty="0" err="1"/>
              <a:t>российских</a:t>
            </a:r>
            <a:r>
              <a:rPr sz="2475" dirty="0"/>
              <a:t> </a:t>
            </a:r>
            <a:r>
              <a:rPr sz="2475" dirty="0" err="1"/>
              <a:t>женщин</a:t>
            </a:r>
            <a:r>
              <a:rPr sz="2475" dirty="0"/>
              <a:t>”</a:t>
            </a:r>
          </a:p>
          <a:p>
            <a:pPr defTabSz="225913">
              <a:defRPr sz="1800"/>
            </a:pPr>
            <a:r>
              <a:rPr sz="2475" dirty="0"/>
              <a:t> 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1425" indent="0">
              <a:buNone/>
              <a:defRPr sz="1800" i="0"/>
            </a:pPr>
            <a:r>
              <a:rPr sz="3375" i="1" dirty="0" err="1"/>
              <a:t>Слова</a:t>
            </a:r>
            <a:r>
              <a:rPr sz="3375" i="1" dirty="0"/>
              <a:t>, </a:t>
            </a:r>
            <a:r>
              <a:rPr sz="3375" i="1" dirty="0" err="1"/>
              <a:t>слова</a:t>
            </a:r>
            <a:r>
              <a:rPr sz="3375" i="1" dirty="0"/>
              <a:t>....</a:t>
            </a:r>
          </a:p>
          <a:p>
            <a:pPr marL="0" indent="0">
              <a:spcBef>
                <a:spcPts val="492"/>
              </a:spcBef>
              <a:buSzTx/>
              <a:buNone/>
              <a:defRPr sz="1800" i="0"/>
            </a:pPr>
            <a:r>
              <a:rPr sz="1687" i="1" dirty="0"/>
              <a:t>      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бороться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impf.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права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)–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to fight for</a:t>
            </a:r>
          </a:p>
          <a:p>
            <a:pPr marL="321457" marR="321457" indent="0" defTabSz="321457">
              <a:spcBef>
                <a:spcPts val="492"/>
              </a:spcBef>
              <a:buSzTx/>
              <a:buNone/>
              <a:defRPr sz="1800" i="0"/>
            </a:pP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гендерный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признак</a:t>
            </a:r>
            <a:r>
              <a:rPr sz="1687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– gender</a:t>
            </a:r>
          </a:p>
          <a:p>
            <a:pPr marL="321457" marR="321457" indent="0" defTabSz="321457">
              <a:spcBef>
                <a:spcPts val="492"/>
              </a:spcBef>
              <a:buSzTx/>
              <a:buNone/>
              <a:defRPr sz="1800" i="0"/>
            </a:pP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неравенство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inequality</a:t>
            </a:r>
          </a:p>
          <a:p>
            <a:pPr marL="321457" marR="321457" indent="0" defTabSz="321457">
              <a:spcBef>
                <a:spcPts val="492"/>
              </a:spcBef>
              <a:buSzTx/>
              <a:buNone/>
              <a:defRPr sz="1800" i="0"/>
            </a:pP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поддержка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support</a:t>
            </a:r>
          </a:p>
          <a:p>
            <a:pPr marL="321457" marR="321457" indent="0" defTabSz="321457">
              <a:spcBef>
                <a:spcPts val="492"/>
              </a:spcBef>
              <a:buSzTx/>
              <a:buNone/>
              <a:defRPr sz="1800" i="0"/>
            </a:pP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право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right</a:t>
            </a:r>
          </a:p>
          <a:p>
            <a:pPr marL="321457" marR="321457" indent="0" defTabSz="321457">
              <a:spcBef>
                <a:spcPts val="492"/>
              </a:spcBef>
              <a:buSzTx/>
              <a:buNone/>
              <a:defRPr sz="1800" i="0"/>
            </a:pP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противостоять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i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impf.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кому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</a:t>
            </a:r>
            <a:r>
              <a:rPr sz="168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чему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 – 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to resist</a:t>
            </a:r>
          </a:p>
          <a:p>
            <a:pPr marL="321457" marR="321457" indent="0" defTabSz="321457">
              <a:spcBef>
                <a:spcPts val="492"/>
              </a:spcBef>
              <a:buSzTx/>
              <a:buNone/>
              <a:defRPr sz="1800" i="0"/>
            </a:pP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равноправие</a:t>
            </a:r>
            <a:r>
              <a:rPr sz="168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– equal rights</a:t>
            </a:r>
          </a:p>
        </p:txBody>
      </p:sp>
    </p:spTree>
    <p:extLst>
      <p:ext uri="{BB962C8B-B14F-4D97-AF65-F5344CB8AC3E}">
        <p14:creationId xmlns:p14="http://schemas.microsoft.com/office/powerpoint/2010/main" val="35227223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z="3584"/>
            </a:lvl1pPr>
          </a:lstStyle>
          <a:p>
            <a:pPr lvl="0">
              <a:defRPr sz="1800"/>
            </a:pPr>
            <a:r>
              <a:rPr sz="2520" dirty="0"/>
              <a:t>4-63. </a:t>
            </a:r>
            <a:r>
              <a:rPr sz="2520" dirty="0" err="1"/>
              <a:t>Видеорепортаж</a:t>
            </a:r>
            <a:r>
              <a:rPr sz="2520" dirty="0"/>
              <a:t> “</a:t>
            </a:r>
            <a:r>
              <a:rPr sz="2520" dirty="0" err="1"/>
              <a:t>Проблемы</a:t>
            </a:r>
            <a:r>
              <a:rPr sz="2520" dirty="0"/>
              <a:t> </a:t>
            </a:r>
            <a:r>
              <a:rPr sz="2520" dirty="0" err="1"/>
              <a:t>российских</a:t>
            </a:r>
            <a:r>
              <a:rPr sz="2520" dirty="0"/>
              <a:t> </a:t>
            </a:r>
            <a:r>
              <a:rPr sz="2520" dirty="0" err="1"/>
              <a:t>женщин</a:t>
            </a:r>
            <a:r>
              <a:rPr sz="2520" dirty="0"/>
              <a:t>”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Какие проблемы обсуждались на конференции в Москве?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1687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Роль женщины в современном мире.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Равноправие женщин.</a:t>
            </a: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Как противостоять дискриминации по гендерному признаку. 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Поддержка гендерного равноправия в Европе.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5.	Проблемы российских женщин.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6.	Как женщины могут бороться за свои права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68916600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25913">
              <a:defRPr sz="1800"/>
            </a:pPr>
            <a:r>
              <a:rPr sz="2475" dirty="0"/>
              <a:t>4-63. </a:t>
            </a:r>
            <a:r>
              <a:rPr sz="2475" dirty="0" err="1"/>
              <a:t>Проблемы</a:t>
            </a:r>
            <a:r>
              <a:rPr sz="2475" dirty="0"/>
              <a:t> </a:t>
            </a:r>
            <a:r>
              <a:rPr sz="2475" dirty="0" err="1"/>
              <a:t>российских</a:t>
            </a:r>
            <a:r>
              <a:rPr sz="2475" dirty="0"/>
              <a:t> </a:t>
            </a:r>
            <a:r>
              <a:rPr sz="2475" dirty="0" err="1"/>
              <a:t>женщин</a:t>
            </a:r>
            <a:r>
              <a:rPr lang="en-US" sz="2475" dirty="0"/>
              <a:t>.</a:t>
            </a:r>
            <a:endParaRPr sz="2475" dirty="0"/>
          </a:p>
          <a:p>
            <a:pPr defTabSz="225913">
              <a:defRPr sz="1800"/>
            </a:pPr>
            <a:r>
              <a:rPr sz="2475" dirty="0" err="1"/>
              <a:t>Видео</a:t>
            </a:r>
            <a:r>
              <a:rPr lang="en-US" sz="2475" dirty="0"/>
              <a:t>.</a:t>
            </a:r>
            <a:endParaRPr sz="2475" dirty="0"/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pic>
        <p:nvPicPr>
          <p:cNvPr id="251" name="WomProbles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18692" y="2285999"/>
            <a:ext cx="5949898" cy="34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101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z="3584"/>
            </a:lvl1pPr>
          </a:lstStyle>
          <a:p>
            <a:pPr lvl="0">
              <a:defRPr sz="1800"/>
            </a:pPr>
            <a:r>
              <a:rPr sz="2520" dirty="0"/>
              <a:t>4-64. </a:t>
            </a:r>
            <a:r>
              <a:rPr sz="2520" dirty="0" err="1"/>
              <a:t>Видеорепортаж</a:t>
            </a:r>
            <a:r>
              <a:rPr sz="2520" dirty="0"/>
              <a:t> “</a:t>
            </a:r>
            <a:r>
              <a:rPr sz="2520" dirty="0" err="1"/>
              <a:t>Проблемы</a:t>
            </a:r>
            <a:r>
              <a:rPr sz="2520" dirty="0"/>
              <a:t> </a:t>
            </a:r>
            <a:r>
              <a:rPr sz="2520" dirty="0" err="1"/>
              <a:t>российских</a:t>
            </a:r>
            <a:r>
              <a:rPr sz="2520" dirty="0"/>
              <a:t> </a:t>
            </a:r>
            <a:r>
              <a:rPr sz="2520" dirty="0" err="1"/>
              <a:t>женщин</a:t>
            </a:r>
            <a:r>
              <a:rPr sz="2520" dirty="0"/>
              <a:t>”</a:t>
            </a:r>
            <a:r>
              <a:rPr lang="en-US" sz="2520" dirty="0"/>
              <a:t>.</a:t>
            </a:r>
            <a:endParaRPr sz="2520" dirty="0"/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1295400" y="2285999"/>
            <a:ext cx="9725525" cy="358986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Какие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проблемы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российских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женщин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упоминаются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репортаже</a:t>
            </a:r>
            <a:r>
              <a:rPr sz="163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endParaRPr sz="1637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Дискриминация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экономическому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признаку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неравенство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мужчинами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заработной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плате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Неравенство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мужчинами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гарантиях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занятости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женщины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имеют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меньше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шансов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получить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работу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чем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мужчины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безработица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среди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женщин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выше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чем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среди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1637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Неравенство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мужчинами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социальном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статусе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женщины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редко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занимают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руководящие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посты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бизнесе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государстве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Насилие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5.	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Неравенство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мужчинами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доступе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образованию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девочки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часто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вынуждены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бросить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школу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университет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чтобы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помогать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623627" marR="311814" indent="77953" defTabSz="311814">
              <a:spcBef>
                <a:spcPts val="0"/>
              </a:spcBef>
              <a:buSzTx/>
              <a:buNone/>
              <a:defRPr sz="1800" i="0"/>
            </a:pP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дому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или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начать</a:t>
            </a:r>
            <a:r>
              <a:rPr sz="1637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37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работать</a:t>
            </a:r>
            <a:r>
              <a:rPr sz="163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C62F4-5A79-5445-9613-A083C9B76A38}"/>
              </a:ext>
            </a:extLst>
          </p:cNvPr>
          <p:cNvSpPr/>
          <p:nvPr/>
        </p:nvSpPr>
        <p:spPr>
          <a:xfrm>
            <a:off x="4485623" y="3244334"/>
            <a:ext cx="322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Причина и следствие (29 июня)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330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0997-076F-BD41-9711-F16A5554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Причина и следствие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F319C-EAB8-D94E-936A-805C1020E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Посмотрите рекламный ролик ”Пиццы Хат» с участием первого президента СССР Михаила Горбачёва и скажите, как Горбачёв повлиял на свою страну.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https://www.youtube.com/watch?v=fgm14D1jHUw</a:t>
            </a:r>
            <a:r>
              <a:rPr lang="ru-RU" dirty="0"/>
              <a:t> 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4F407F-7F7A-AB4A-9941-910667CD3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11044"/>
              </p:ext>
            </p:extLst>
          </p:nvPr>
        </p:nvGraphicFramePr>
        <p:xfrm>
          <a:off x="1753031" y="4569273"/>
          <a:ext cx="812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759991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15537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9546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6D144C-0CB1-FD4D-BBE3-9C7E6FCB3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44614"/>
              </p:ext>
            </p:extLst>
          </p:nvPr>
        </p:nvGraphicFramePr>
        <p:xfrm>
          <a:off x="1753031" y="4950243"/>
          <a:ext cx="8128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83439646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411709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В экономике бардак</a:t>
                      </a:r>
                    </a:p>
                    <a:p>
                      <a:r>
                        <a:rPr lang="ru-RU" dirty="0"/>
                        <a:t>Политическая нестабильность</a:t>
                      </a:r>
                    </a:p>
                    <a:p>
                      <a:r>
                        <a:rPr lang="ru-RU" dirty="0"/>
                        <a:t>Полный хаос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Свобода</a:t>
                      </a:r>
                    </a:p>
                    <a:p>
                      <a:r>
                        <a:rPr lang="ru-RU" dirty="0"/>
                        <a:t>Перспективы</a:t>
                      </a:r>
                    </a:p>
                    <a:p>
                      <a:r>
                        <a:rPr lang="ru-RU" dirty="0"/>
                        <a:t>Новые возможности</a:t>
                      </a:r>
                    </a:p>
                    <a:p>
                      <a:r>
                        <a:rPr lang="ru-RU" dirty="0"/>
                        <a:t>«Пицца Хат»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58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960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4544"/>
            </a:lvl1pPr>
          </a:lstStyle>
          <a:p>
            <a:pPr lvl="0">
              <a:defRPr sz="1800"/>
            </a:pPr>
            <a:r>
              <a:rPr sz="3195" dirty="0"/>
              <a:t>4-3/4-4: </a:t>
            </a:r>
            <a:r>
              <a:rPr sz="3195" dirty="0" err="1"/>
              <a:t>Блог</a:t>
            </a:r>
            <a:r>
              <a:rPr sz="3195" dirty="0"/>
              <a:t> </a:t>
            </a:r>
            <a:r>
              <a:rPr sz="3195" dirty="0" err="1"/>
              <a:t>Нины</a:t>
            </a:r>
            <a:r>
              <a:rPr sz="3195" dirty="0"/>
              <a:t> </a:t>
            </a:r>
            <a:r>
              <a:rPr sz="3195" dirty="0" err="1"/>
              <a:t>Шульгиной</a:t>
            </a:r>
            <a:r>
              <a:rPr lang="ru-RU" sz="3195" dirty="0"/>
              <a:t> </a:t>
            </a:r>
            <a:endParaRPr sz="3195" dirty="0"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295402" y="2285999"/>
            <a:ext cx="4380184" cy="3815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беречь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</a:t>
            </a: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кого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? –</a:t>
            </a:r>
            <a:r>
              <a:rPr sz="1800" b="1" dirty="0"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guard, watch, to take good care of 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благополучный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–</a:t>
            </a:r>
            <a:r>
              <a:rPr sz="1800" b="1" dirty="0"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happy, successful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lang="ru-RU"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Г</a:t>
            </a: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лава</a:t>
            </a:r>
            <a:r>
              <a:rPr lang="ru-RU"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семьи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–</a:t>
            </a:r>
            <a:r>
              <a:rPr sz="1800" b="1" dirty="0"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head (of family)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гостеприимный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–</a:t>
            </a:r>
            <a:r>
              <a:rPr sz="1800" b="1" dirty="0"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hospitable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добиваться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/</a:t>
            </a: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добиться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</a:t>
            </a: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чего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? (</a:t>
            </a: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цели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) –</a:t>
            </a:r>
            <a:r>
              <a:rPr sz="1800" b="1" dirty="0">
                <a:latin typeface="Helvetica" pitchFamily="2" charset="0"/>
                <a:ea typeface="Calibri"/>
                <a:cs typeface="Calibri"/>
                <a:sym typeface="Calibri"/>
              </a:rPr>
              <a:t> 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to achieve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заботливый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– 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caring 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иметь</a:t>
            </a:r>
            <a:r>
              <a:rPr sz="1800" b="1" dirty="0">
                <a:latin typeface="Helvetica" pitchFamily="2" charset="0"/>
                <a:ea typeface="Helvetica"/>
                <a:cs typeface="Helvetica"/>
                <a:sym typeface="Helvetica"/>
              </a:rPr>
              <a:t> </a:t>
            </a:r>
            <a:r>
              <a:rPr sz="1800" b="1" dirty="0" err="1">
                <a:latin typeface="Helvetica" pitchFamily="2" charset="0"/>
                <a:ea typeface="Helvetica"/>
                <a:cs typeface="Helvetica"/>
                <a:sym typeface="Helvetica"/>
              </a:rPr>
              <a:t>значение</a:t>
            </a:r>
            <a:r>
              <a:rPr sz="1800" b="1" dirty="0">
                <a:latin typeface="Helvetica" pitchFamily="2" charset="0"/>
                <a:ea typeface="Calibri"/>
                <a:cs typeface="Calibri"/>
                <a:sym typeface="Calibri"/>
              </a:rPr>
              <a:t> –</a:t>
            </a:r>
            <a:r>
              <a:rPr sz="1800" dirty="0">
                <a:latin typeface="Helvetica" pitchFamily="2" charset="0"/>
                <a:ea typeface="Calibri"/>
                <a:cs typeface="Calibri"/>
                <a:sym typeface="Calibri"/>
              </a:rPr>
              <a:t>to be meaningful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93C3F-6456-704B-9FC6-747D0C168D1E}"/>
              </a:ext>
            </a:extLst>
          </p:cNvPr>
          <p:cNvSpPr txBox="1"/>
          <p:nvPr/>
        </p:nvSpPr>
        <p:spPr>
          <a:xfrm>
            <a:off x="6526925" y="2617076"/>
            <a:ext cx="4369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21457" indent="241093" defTabSz="321457">
              <a:defRPr sz="1800" i="0"/>
            </a:pP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Крепкая семья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strong family</a:t>
            </a:r>
          </a:p>
          <a:p>
            <a:pPr marR="321457" indent="241093" defTabSz="321457">
              <a:defRPr sz="1800" i="0"/>
            </a:pP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предприниматель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entrepreneur</a:t>
            </a:r>
          </a:p>
          <a:p>
            <a:pPr marR="321457" indent="241093" defTabSz="321457">
              <a:defRPr sz="1800" i="0"/>
            </a:pP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разносторонний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many-sided, versatile</a:t>
            </a:r>
          </a:p>
          <a:p>
            <a:pPr marR="321457" indent="241093" defTabSz="321457">
              <a:defRPr sz="1800" i="0"/>
            </a:pP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Уважать кого? за что?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impf.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– to respect</a:t>
            </a:r>
          </a:p>
          <a:p>
            <a:pPr marR="321457" indent="241093" defTabSz="321457">
              <a:defRPr sz="1800" i="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Выражения:</a:t>
            </a:r>
            <a:endParaRPr lang="ru-RU" dirty="0">
              <a:latin typeface="Calibri"/>
              <a:ea typeface="Calibri"/>
              <a:cs typeface="Calibri"/>
              <a:sym typeface="Calibri"/>
            </a:endParaRPr>
          </a:p>
          <a:p>
            <a:pPr marR="321457" indent="241093" defTabSz="321457">
              <a:defRPr sz="1800" i="0"/>
            </a:pP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	</a:t>
            </a: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в кругу семьи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in the bosom of one's 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6488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 err="1"/>
              <a:t>Причина</a:t>
            </a:r>
            <a:r>
              <a:rPr sz="4500" dirty="0"/>
              <a:t> </a:t>
            </a:r>
            <a:r>
              <a:rPr sz="4500" dirty="0" err="1"/>
              <a:t>и</a:t>
            </a:r>
            <a:r>
              <a:rPr sz="4500" dirty="0"/>
              <a:t> </a:t>
            </a:r>
            <a:r>
              <a:rPr sz="4500" dirty="0" err="1"/>
              <a:t>следствие</a:t>
            </a:r>
            <a:r>
              <a:rPr lang="en-US" sz="4500" dirty="0"/>
              <a:t>.</a:t>
            </a:r>
            <a:endParaRPr sz="4500" dirty="0"/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50000"/>
              </a:lnSpc>
              <a:buSzTx/>
              <a:buNone/>
              <a:defRPr sz="1800" i="0"/>
            </a:pPr>
            <a:r>
              <a:rPr sz="2531" b="1" dirty="0" err="1">
                <a:latin typeface="Calibri"/>
                <a:ea typeface="Calibri"/>
                <a:cs typeface="Calibri"/>
                <a:sym typeface="Calibri"/>
              </a:rPr>
              <a:t>Предлоги</a:t>
            </a:r>
            <a:endParaRPr sz="2531" b="1" dirty="0">
              <a:latin typeface="Calibri"/>
              <a:ea typeface="Calibri"/>
              <a:cs typeface="Calibri"/>
              <a:sym typeface="Calibri"/>
            </a:endParaRPr>
          </a:p>
          <a:p>
            <a:pPr marL="1303688" lvl="2" indent="-178587">
              <a:lnSpc>
                <a:spcPct val="50000"/>
              </a:lnSpc>
              <a:defRPr sz="1800" i="0"/>
            </a:pP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Какой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падеж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Приведите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примеры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303688" lvl="2" indent="-178587">
              <a:lnSpc>
                <a:spcPct val="50000"/>
              </a:lnSpc>
              <a:defRPr sz="1800" i="0"/>
            </a:pP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Какие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относятся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официальному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i="1" dirty="0" err="1">
                <a:latin typeface="Calibri"/>
                <a:ea typeface="Calibri"/>
                <a:cs typeface="Calibri"/>
                <a:sym typeface="Calibri"/>
              </a:rPr>
              <a:t>стилю</a:t>
            </a:r>
            <a:r>
              <a:rPr sz="1687" b="1" i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1687" b="1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вследствие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из-за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87" b="1" dirty="0">
                <a:latin typeface="Calibri"/>
                <a:ea typeface="Calibri"/>
                <a:cs typeface="Calibri"/>
                <a:sym typeface="Calibri"/>
              </a:rPr>
              <a:t>+ Родительный (из-за болезни, из-за кризиса, из-за глобального изменения климата, из-за политики)</a:t>
            </a:r>
            <a:endParaRPr sz="1687" b="1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за</a:t>
            </a:r>
            <a:endParaRPr sz="1687" b="1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от</a:t>
            </a:r>
            <a:endParaRPr sz="1687" b="1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связи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c </a:t>
            </a: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результате</a:t>
            </a:r>
            <a:endParaRPr sz="1687" b="1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50000"/>
              </a:lnSpc>
              <a:buNone/>
              <a:defRPr sz="1800" i="0"/>
            </a:pPr>
            <a:r>
              <a:rPr sz="1687" b="1" dirty="0" err="1">
                <a:latin typeface="Calibri"/>
                <a:ea typeface="Calibri"/>
                <a:cs typeface="Calibri"/>
                <a:sym typeface="Calibri"/>
              </a:rPr>
              <a:t>благодаря</a:t>
            </a:r>
            <a:r>
              <a:rPr sz="1687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87" b="1" dirty="0">
                <a:latin typeface="Calibri"/>
                <a:ea typeface="Calibri"/>
                <a:cs typeface="Calibri"/>
                <a:sym typeface="Calibri"/>
              </a:rPr>
              <a:t>+ ДАТ (хорошей погоде, помощи моих друзей, первому президенту СССР, благодаря тому что в России живут люди разных национальностей)</a:t>
            </a:r>
            <a:endParaRPr sz="1687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8125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 err="1"/>
              <a:t>Причина</a:t>
            </a:r>
            <a:r>
              <a:rPr sz="4500" dirty="0"/>
              <a:t> </a:t>
            </a:r>
            <a:r>
              <a:rPr sz="4500" dirty="0" err="1"/>
              <a:t>и</a:t>
            </a:r>
            <a:r>
              <a:rPr sz="4500" dirty="0"/>
              <a:t> </a:t>
            </a:r>
            <a:r>
              <a:rPr sz="4500" dirty="0" err="1"/>
              <a:t>следствие</a:t>
            </a:r>
            <a:r>
              <a:rPr lang="en-US" sz="4500" dirty="0"/>
              <a:t>.</a:t>
            </a:r>
            <a:endParaRPr sz="4500" dirty="0"/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 i="0"/>
            </a:pPr>
            <a:r>
              <a:rPr sz="3375" b="1" dirty="0" err="1"/>
              <a:t>Союзы</a:t>
            </a:r>
            <a:r>
              <a:rPr sz="3375" i="1" dirty="0"/>
              <a:t> </a:t>
            </a:r>
          </a:p>
          <a:p>
            <a:pPr marL="0" lvl="3" indent="1589428">
              <a:lnSpc>
                <a:spcPct val="30000"/>
              </a:lnSpc>
              <a:buSzTx/>
              <a:buNone/>
              <a:defRPr sz="1800" i="0"/>
            </a:pPr>
            <a:r>
              <a:rPr sz="2531" b="1" i="1" dirty="0" err="1"/>
              <a:t>Перевод</a:t>
            </a:r>
            <a:r>
              <a:rPr sz="2531" b="1" i="1" dirty="0"/>
              <a:t>? </a:t>
            </a:r>
          </a:p>
          <a:p>
            <a:pPr marL="0" lvl="3" indent="1589428">
              <a:lnSpc>
                <a:spcPct val="30000"/>
              </a:lnSpc>
              <a:buSzTx/>
              <a:buNone/>
              <a:defRPr sz="1800" i="0"/>
            </a:pPr>
            <a:r>
              <a:rPr sz="2531" b="1" i="1" dirty="0" err="1"/>
              <a:t>Примеры</a:t>
            </a:r>
            <a:r>
              <a:rPr sz="2531" b="1" i="1" dirty="0"/>
              <a:t>?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sz="844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sz="844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1)	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поскольку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formal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2)	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связи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тем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formal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3)	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причине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formal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21457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4)	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вследствие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formal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361639" marR="321457" indent="40182" defTabSz="321457">
              <a:spcBef>
                <a:spcPts val="0"/>
              </a:spcBef>
              <a:buSzTx/>
              <a:buNone/>
              <a:defRPr sz="1800" i="0"/>
            </a:pP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5)	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результате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687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87" b="1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formal</a:t>
            </a:r>
            <a:r>
              <a:rPr sz="1687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047059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Причина и следствие: глагол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Причина и следствие: глаголы</a:t>
            </a:r>
          </a:p>
        </p:txBody>
      </p:sp>
      <p:sp>
        <p:nvSpPr>
          <p:cNvPr id="257" name="ПРИЧИНА.      СОБЫТИЕ. СЛЕДСТВИЕ/РЕЗУЛЬТАТ"/>
          <p:cNvSpPr>
            <a:spLocks noGrp="1"/>
          </p:cNvSpPr>
          <p:nvPr>
            <p:ph type="body" idx="1"/>
          </p:nvPr>
        </p:nvSpPr>
        <p:spPr>
          <a:xfrm>
            <a:off x="2096092" y="3307783"/>
            <a:ext cx="8514317" cy="406440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endParaRPr dirty="0"/>
          </a:p>
          <a:p>
            <a:pPr marL="0" indent="0">
              <a:buClrTx/>
              <a:buSzTx/>
              <a:buNone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ПРИЧИНА.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СОБЫТИЕ.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СЛЕДСТВИЕ/РЕЗУЛЬТАТ</a:t>
            </a:r>
          </a:p>
          <a:p>
            <a:pPr marL="0" lvl="8" indent="3402090">
              <a:buClrTx/>
              <a:buSzTx/>
              <a:buNone/>
              <a:defRPr sz="3900"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</a:p>
        </p:txBody>
      </p:sp>
      <p:sp>
        <p:nvSpPr>
          <p:cNvPr id="258" name="Rectangle"/>
          <p:cNvSpPr/>
          <p:nvPr/>
        </p:nvSpPr>
        <p:spPr>
          <a:xfrm>
            <a:off x="2109374" y="2279233"/>
            <a:ext cx="1666632" cy="1358358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59" name="Rectangle"/>
          <p:cNvSpPr/>
          <p:nvPr/>
        </p:nvSpPr>
        <p:spPr>
          <a:xfrm>
            <a:off x="4957295" y="2341219"/>
            <a:ext cx="1748047" cy="1269562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 dirty="0"/>
          </a:p>
        </p:txBody>
      </p:sp>
      <p:sp>
        <p:nvSpPr>
          <p:cNvPr id="260" name="Rectangle"/>
          <p:cNvSpPr/>
          <p:nvPr/>
        </p:nvSpPr>
        <p:spPr>
          <a:xfrm>
            <a:off x="7887938" y="2285999"/>
            <a:ext cx="1775520" cy="1299009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61" name="Arrow"/>
          <p:cNvSpPr/>
          <p:nvPr/>
        </p:nvSpPr>
        <p:spPr>
          <a:xfrm>
            <a:off x="3960612" y="2541887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62" name="Arrow"/>
          <p:cNvSpPr/>
          <p:nvPr/>
        </p:nvSpPr>
        <p:spPr>
          <a:xfrm>
            <a:off x="6842579" y="2524994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63" name="замедляется…"/>
          <p:cNvSpPr/>
          <p:nvPr/>
        </p:nvSpPr>
        <p:spPr>
          <a:xfrm>
            <a:off x="4919049" y="2241563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замедляется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работа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вашего</a:t>
            </a:r>
            <a:r>
              <a:rPr sz="2039" dirty="0"/>
              <a:t> </a:t>
            </a:r>
            <a:r>
              <a:rPr sz="2039" dirty="0" err="1"/>
              <a:t>мозга</a:t>
            </a:r>
            <a:endParaRPr sz="2039" dirty="0"/>
          </a:p>
        </p:txBody>
      </p:sp>
      <p:sp>
        <p:nvSpPr>
          <p:cNvPr id="264" name="употребляете…"/>
          <p:cNvSpPr/>
          <p:nvPr/>
        </p:nvSpPr>
        <p:spPr>
          <a:xfrm>
            <a:off x="2112352" y="2384749"/>
            <a:ext cx="1643079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употребляете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алкоголь</a:t>
            </a:r>
            <a:endParaRPr sz="2039" dirty="0"/>
          </a:p>
        </p:txBody>
      </p:sp>
      <p:sp>
        <p:nvSpPr>
          <p:cNvPr id="265" name="ваша жизнь…"/>
          <p:cNvSpPr/>
          <p:nvPr/>
        </p:nvSpPr>
        <p:spPr>
          <a:xfrm>
            <a:off x="7866244" y="2209053"/>
            <a:ext cx="1703993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 dirty="0" err="1"/>
              <a:t>ваша</a:t>
            </a:r>
            <a:r>
              <a:rPr sz="2180" dirty="0"/>
              <a:t> </a:t>
            </a:r>
            <a:r>
              <a:rPr sz="2180" dirty="0" err="1"/>
              <a:t>жизнь</a:t>
            </a:r>
            <a:r>
              <a:rPr sz="2180" dirty="0"/>
              <a:t> 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 dirty="0" err="1"/>
              <a:t>сокращается</a:t>
            </a:r>
            <a:endParaRPr sz="2180" dirty="0"/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 dirty="0" err="1"/>
              <a:t>на</a:t>
            </a:r>
            <a:r>
              <a:rPr sz="2180" dirty="0"/>
              <a:t> 10-15 </a:t>
            </a:r>
            <a:r>
              <a:rPr sz="2180" dirty="0" err="1"/>
              <a:t>лет</a:t>
            </a:r>
            <a:endParaRPr sz="2180" dirty="0"/>
          </a:p>
        </p:txBody>
      </p:sp>
      <p:sp>
        <p:nvSpPr>
          <p:cNvPr id="266" name="1)  по причине того что (official)…"/>
          <p:cNvSpPr/>
          <p:nvPr/>
        </p:nvSpPr>
        <p:spPr>
          <a:xfrm>
            <a:off x="1796496" y="4469814"/>
            <a:ext cx="8599008" cy="148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marR="321457" indent="80364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1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причине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250" dirty="0"/>
              <a:t> (official)</a:t>
            </a:r>
          </a:p>
          <a:p>
            <a:pPr marL="321457" marR="321457" indent="80364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2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вследствие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250" dirty="0"/>
              <a:t> (official)</a:t>
            </a:r>
          </a:p>
          <a:p>
            <a:pPr marL="361639" marR="321457" indent="40182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3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результате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250" dirty="0"/>
              <a:t> (official)</a:t>
            </a:r>
          </a:p>
          <a:p>
            <a:pPr marL="361639" marR="321457" indent="40182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4) </a:t>
            </a:r>
            <a:r>
              <a:rPr sz="2461" b="1" dirty="0" err="1"/>
              <a:t>в</a:t>
            </a:r>
            <a:r>
              <a:rPr sz="2461" b="1" dirty="0"/>
              <a:t> </a:t>
            </a:r>
            <a:r>
              <a:rPr sz="2461" b="1" dirty="0" err="1"/>
              <a:t>связи</a:t>
            </a:r>
            <a:r>
              <a:rPr sz="2461" b="1" dirty="0"/>
              <a:t> </a:t>
            </a:r>
            <a:r>
              <a:rPr sz="2461" b="1" dirty="0" err="1"/>
              <a:t>с</a:t>
            </a:r>
            <a:r>
              <a:rPr sz="2461" b="1" dirty="0"/>
              <a:t> </a:t>
            </a:r>
            <a:r>
              <a:rPr sz="2461" b="1" dirty="0" err="1"/>
              <a:t>тем</a:t>
            </a:r>
            <a:r>
              <a:rPr sz="2461" b="1" dirty="0"/>
              <a:t> </a:t>
            </a:r>
            <a:r>
              <a:rPr sz="2461" b="1" dirty="0" err="1"/>
              <a:t>что</a:t>
            </a:r>
            <a:r>
              <a:rPr sz="2461" b="1" dirty="0"/>
              <a:t> </a:t>
            </a:r>
            <a:r>
              <a:rPr sz="2461" dirty="0"/>
              <a:t>(official)</a:t>
            </a:r>
            <a:endParaRPr sz="1898" b="1" dirty="0"/>
          </a:p>
        </p:txBody>
      </p:sp>
    </p:spTree>
    <p:extLst>
      <p:ext uri="{BB962C8B-B14F-4D97-AF65-F5344CB8AC3E}">
        <p14:creationId xmlns:p14="http://schemas.microsoft.com/office/powerpoint/2010/main" val="189849046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ичина и следствие: существительные"/>
          <p:cNvSpPr>
            <a:spLocks noGrp="1"/>
          </p:cNvSpPr>
          <p:nvPr>
            <p:ph type="title"/>
          </p:nvPr>
        </p:nvSpPr>
        <p:spPr>
          <a:xfrm>
            <a:off x="1286359" y="982133"/>
            <a:ext cx="9610239" cy="1105168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1200"/>
              </a:spcBef>
              <a:defRPr sz="5600"/>
            </a:lvl1pPr>
          </a:lstStyle>
          <a:p>
            <a:pPr algn="l"/>
            <a:r>
              <a:rPr dirty="0" err="1"/>
              <a:t>Причина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следствие</a:t>
            </a:r>
            <a:r>
              <a:rPr dirty="0"/>
              <a:t>:</a:t>
            </a:r>
          </a:p>
        </p:txBody>
      </p:sp>
      <p:sp>
        <p:nvSpPr>
          <p:cNvPr id="269" name="ПРИЧИНА                СОБЫТИЕ        СЛЕДСТВИЕ/РЕЗУЛЬТАТ"/>
          <p:cNvSpPr>
            <a:spLocks noGrp="1"/>
          </p:cNvSpPr>
          <p:nvPr>
            <p:ph type="body" idx="1"/>
          </p:nvPr>
        </p:nvSpPr>
        <p:spPr>
          <a:xfrm>
            <a:off x="2147264" y="3555036"/>
            <a:ext cx="8934023" cy="290559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ПРИЧИНА        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СОБЫТИЕ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СЛЕДСТВИЕ/РЕЗУЛЬТАТ                 </a:t>
            </a:r>
          </a:p>
        </p:txBody>
      </p:sp>
      <p:sp>
        <p:nvSpPr>
          <p:cNvPr id="270" name="1)  что? является причиной  чего?…"/>
          <p:cNvSpPr/>
          <p:nvPr/>
        </p:nvSpPr>
        <p:spPr>
          <a:xfrm>
            <a:off x="1919702" y="4694568"/>
            <a:ext cx="8599007" cy="114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1</a:t>
            </a:r>
            <a:r>
              <a:rPr sz="1266" b="1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1898" b="1"/>
              <a:t>что? </a:t>
            </a:r>
            <a:r>
              <a:rPr sz="1898"/>
              <a:t>является</a:t>
            </a:r>
            <a:r>
              <a:rPr sz="1898" b="1"/>
              <a:t> причиной  чего?</a:t>
            </a:r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2</a:t>
            </a:r>
            <a:r>
              <a:rPr sz="1266" b="1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1898" b="1"/>
              <a:t>что? </a:t>
            </a:r>
            <a:r>
              <a:rPr sz="1898"/>
              <a:t>является</a:t>
            </a:r>
            <a:r>
              <a:rPr sz="1898" b="1"/>
              <a:t> следствием  чего?</a:t>
            </a:r>
          </a:p>
          <a:p>
            <a:pPr marL="361639" marR="321457" indent="40182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3</a:t>
            </a:r>
            <a:r>
              <a:rPr sz="1266" b="1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1898" b="1"/>
              <a:t>что? </a:t>
            </a:r>
            <a:r>
              <a:rPr sz="1898"/>
              <a:t>является</a:t>
            </a:r>
            <a:r>
              <a:rPr sz="1898" b="1"/>
              <a:t> результатом чего?</a:t>
            </a:r>
          </a:p>
        </p:txBody>
      </p:sp>
      <p:sp>
        <p:nvSpPr>
          <p:cNvPr id="271" name="Rectangle"/>
          <p:cNvSpPr/>
          <p:nvPr/>
        </p:nvSpPr>
        <p:spPr>
          <a:xfrm>
            <a:off x="2191946" y="2201746"/>
            <a:ext cx="1646433" cy="1140621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2" name="Arrow"/>
          <p:cNvSpPr/>
          <p:nvPr/>
        </p:nvSpPr>
        <p:spPr>
          <a:xfrm>
            <a:off x="3921051" y="232557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3" name="Rectangle"/>
          <p:cNvSpPr/>
          <p:nvPr/>
        </p:nvSpPr>
        <p:spPr>
          <a:xfrm>
            <a:off x="4902265" y="2201746"/>
            <a:ext cx="1646433" cy="1140621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4" name="Rectangle"/>
          <p:cNvSpPr/>
          <p:nvPr/>
        </p:nvSpPr>
        <p:spPr>
          <a:xfrm>
            <a:off x="8078520" y="2087300"/>
            <a:ext cx="1923408" cy="1369513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5" name="Arrow"/>
          <p:cNvSpPr/>
          <p:nvPr/>
        </p:nvSpPr>
        <p:spPr>
          <a:xfrm>
            <a:off x="6930484" y="232557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6" name="употребление…"/>
          <p:cNvSpPr/>
          <p:nvPr/>
        </p:nvSpPr>
        <p:spPr>
          <a:xfrm>
            <a:off x="2147265" y="2422186"/>
            <a:ext cx="1675139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употребление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алкоголя</a:t>
            </a:r>
            <a:endParaRPr sz="2039" dirty="0"/>
          </a:p>
        </p:txBody>
      </p:sp>
      <p:sp>
        <p:nvSpPr>
          <p:cNvPr id="277" name="замедление…"/>
          <p:cNvSpPr/>
          <p:nvPr/>
        </p:nvSpPr>
        <p:spPr>
          <a:xfrm>
            <a:off x="4857584" y="2458924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замедление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работы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вашего мозга</a:t>
            </a:r>
          </a:p>
        </p:txBody>
      </p:sp>
      <p:sp>
        <p:nvSpPr>
          <p:cNvPr id="278" name="сокращание…"/>
          <p:cNvSpPr/>
          <p:nvPr/>
        </p:nvSpPr>
        <p:spPr>
          <a:xfrm>
            <a:off x="8201884" y="2185524"/>
            <a:ext cx="1609416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сокращание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ваше жизни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на 10-15 лет</a:t>
            </a:r>
          </a:p>
        </p:txBody>
      </p:sp>
    </p:spTree>
    <p:extLst>
      <p:ext uri="{BB962C8B-B14F-4D97-AF65-F5344CB8AC3E}">
        <p14:creationId xmlns:p14="http://schemas.microsoft.com/office/powerpoint/2010/main" val="271326773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Причина и следствие"/>
          <p:cNvSpPr>
            <a:spLocks noGrp="1"/>
          </p:cNvSpPr>
          <p:nvPr>
            <p:ph type="title"/>
          </p:nvPr>
        </p:nvSpPr>
        <p:spPr>
          <a:xfrm>
            <a:off x="1317356" y="982133"/>
            <a:ext cx="9579242" cy="7156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dirty="0" err="1"/>
              <a:t>Причина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следствие</a:t>
            </a:r>
            <a:endParaRPr dirty="0"/>
          </a:p>
        </p:txBody>
      </p:sp>
      <p:sp>
        <p:nvSpPr>
          <p:cNvPr id="281" name="ПРИЧИНА                СОБЫТИЕ        СЛЕДСТВИЕ/РЕЗУЛЬТАТ"/>
          <p:cNvSpPr>
            <a:spLocks noGrp="1"/>
          </p:cNvSpPr>
          <p:nvPr>
            <p:ph type="body" idx="1"/>
          </p:nvPr>
        </p:nvSpPr>
        <p:spPr>
          <a:xfrm>
            <a:off x="1881188" y="1522512"/>
            <a:ext cx="9370581" cy="493811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  <a:defRPr sz="39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  <a:defRPr sz="39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  <a:defRPr sz="39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ПРИЧИНА       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СОБЫТИЕ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СЛЕДСТВИЕ/РЕЗУЛЬТАТ</a:t>
            </a:r>
          </a:p>
          <a:p>
            <a:pPr marL="0" lvl="8" indent="3402090">
              <a:buClrTx/>
              <a:buSzTx/>
              <a:buNone/>
              <a:defRPr sz="3900"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</a:p>
        </p:txBody>
      </p:sp>
      <p:sp>
        <p:nvSpPr>
          <p:cNvPr id="282" name="Rectangle"/>
          <p:cNvSpPr/>
          <p:nvPr/>
        </p:nvSpPr>
        <p:spPr>
          <a:xfrm>
            <a:off x="2186436" y="1812727"/>
            <a:ext cx="1666632" cy="1358358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3" name="Rectangle"/>
          <p:cNvSpPr/>
          <p:nvPr/>
        </p:nvSpPr>
        <p:spPr>
          <a:xfrm>
            <a:off x="4973438" y="1910429"/>
            <a:ext cx="1748047" cy="1269562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4" name="Rectangle"/>
          <p:cNvSpPr/>
          <p:nvPr/>
        </p:nvSpPr>
        <p:spPr>
          <a:xfrm>
            <a:off x="7903071" y="1895705"/>
            <a:ext cx="1775520" cy="1299009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5" name="Arrow"/>
          <p:cNvSpPr/>
          <p:nvPr/>
        </p:nvSpPr>
        <p:spPr>
          <a:xfrm>
            <a:off x="3963981" y="2098725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6" name="Arrow"/>
          <p:cNvSpPr/>
          <p:nvPr/>
        </p:nvSpPr>
        <p:spPr>
          <a:xfrm>
            <a:off x="6829598" y="2045421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7" name="замедляется…"/>
          <p:cNvSpPr/>
          <p:nvPr/>
        </p:nvSpPr>
        <p:spPr>
          <a:xfrm>
            <a:off x="4919049" y="2241563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замедляется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работа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вашего мозга</a:t>
            </a:r>
          </a:p>
        </p:txBody>
      </p:sp>
      <p:sp>
        <p:nvSpPr>
          <p:cNvPr id="288" name="употребляете…"/>
          <p:cNvSpPr/>
          <p:nvPr/>
        </p:nvSpPr>
        <p:spPr>
          <a:xfrm>
            <a:off x="2096092" y="2105625"/>
            <a:ext cx="1647503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употребляете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алкоголь</a:t>
            </a:r>
          </a:p>
        </p:txBody>
      </p:sp>
      <p:sp>
        <p:nvSpPr>
          <p:cNvPr id="289" name="ваша жизнь…"/>
          <p:cNvSpPr/>
          <p:nvPr/>
        </p:nvSpPr>
        <p:spPr>
          <a:xfrm>
            <a:off x="7872785" y="2005927"/>
            <a:ext cx="1704185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ваша жизнь 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сокращается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на 10-15 лет</a:t>
            </a:r>
          </a:p>
        </p:txBody>
      </p:sp>
      <p:sp>
        <p:nvSpPr>
          <p:cNvPr id="290" name="происходит !!!!…"/>
          <p:cNvSpPr/>
          <p:nvPr/>
        </p:nvSpPr>
        <p:spPr>
          <a:xfrm>
            <a:off x="1558406" y="4920466"/>
            <a:ext cx="8599008" cy="114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 err="1"/>
              <a:t>происходит</a:t>
            </a:r>
            <a:r>
              <a:rPr sz="1266" dirty="0"/>
              <a:t> !!!!</a:t>
            </a:r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1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)	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причине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266" dirty="0"/>
              <a:t> (official) —  </a:t>
            </a:r>
            <a:r>
              <a:rPr sz="1898" b="1" dirty="0" err="1"/>
              <a:t>что</a:t>
            </a:r>
            <a:r>
              <a:rPr sz="1898" b="1" dirty="0"/>
              <a:t>? </a:t>
            </a:r>
            <a:r>
              <a:rPr sz="1898" dirty="0" err="1"/>
              <a:t>является</a:t>
            </a:r>
            <a:r>
              <a:rPr sz="1898" b="1" dirty="0"/>
              <a:t> </a:t>
            </a:r>
            <a:r>
              <a:rPr sz="1898" b="1" dirty="0" err="1"/>
              <a:t>причиной</a:t>
            </a:r>
            <a:r>
              <a:rPr sz="1898" b="1" dirty="0"/>
              <a:t>  </a:t>
            </a:r>
            <a:r>
              <a:rPr sz="1898" b="1" dirty="0" err="1"/>
              <a:t>чего</a:t>
            </a:r>
            <a:r>
              <a:rPr sz="1898" b="1" dirty="0"/>
              <a:t>?</a:t>
            </a:r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2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)	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вследствие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266" dirty="0"/>
              <a:t> (official) —- </a:t>
            </a:r>
            <a:r>
              <a:rPr sz="1898" b="1" dirty="0" err="1"/>
              <a:t>что</a:t>
            </a:r>
            <a:r>
              <a:rPr sz="1898" b="1" dirty="0"/>
              <a:t>? </a:t>
            </a:r>
            <a:r>
              <a:rPr sz="1898" dirty="0" err="1"/>
              <a:t>является</a:t>
            </a:r>
            <a:r>
              <a:rPr sz="1898" b="1" dirty="0"/>
              <a:t> </a:t>
            </a:r>
            <a:r>
              <a:rPr sz="1898" b="1" dirty="0" err="1"/>
              <a:t>следствием</a:t>
            </a:r>
            <a:r>
              <a:rPr sz="1898" b="1" dirty="0"/>
              <a:t>  </a:t>
            </a:r>
            <a:r>
              <a:rPr sz="1898" b="1" dirty="0" err="1"/>
              <a:t>чего</a:t>
            </a:r>
            <a:r>
              <a:rPr sz="1898" b="1" dirty="0"/>
              <a:t>?</a:t>
            </a:r>
          </a:p>
          <a:p>
            <a:pPr marL="361639" marR="321457" indent="40182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3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)	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результате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266" dirty="0"/>
              <a:t> (official) — </a:t>
            </a:r>
            <a:r>
              <a:rPr sz="1898" b="1" dirty="0" err="1"/>
              <a:t>что</a:t>
            </a:r>
            <a:r>
              <a:rPr sz="1898" b="1" dirty="0"/>
              <a:t>? </a:t>
            </a:r>
            <a:r>
              <a:rPr sz="1898" dirty="0" err="1"/>
              <a:t>является</a:t>
            </a:r>
            <a:r>
              <a:rPr sz="1898" b="1" dirty="0"/>
              <a:t> </a:t>
            </a:r>
            <a:r>
              <a:rPr sz="1898" b="1" dirty="0" err="1"/>
              <a:t>результатом</a:t>
            </a:r>
            <a:r>
              <a:rPr sz="1898" b="1" dirty="0"/>
              <a:t> </a:t>
            </a:r>
            <a:r>
              <a:rPr sz="1898" b="1" dirty="0" err="1"/>
              <a:t>чего</a:t>
            </a:r>
            <a:r>
              <a:rPr sz="1898" b="1" dirty="0"/>
              <a:t>?</a:t>
            </a:r>
          </a:p>
        </p:txBody>
      </p:sp>
      <p:sp>
        <p:nvSpPr>
          <p:cNvPr id="291" name="Rectangle"/>
          <p:cNvSpPr/>
          <p:nvPr/>
        </p:nvSpPr>
        <p:spPr>
          <a:xfrm>
            <a:off x="2191946" y="3313959"/>
            <a:ext cx="1646433" cy="1140620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2" name="Arrow"/>
          <p:cNvSpPr/>
          <p:nvPr/>
        </p:nvSpPr>
        <p:spPr>
          <a:xfrm>
            <a:off x="3933373" y="3429946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3" name="Rectangle"/>
          <p:cNvSpPr/>
          <p:nvPr/>
        </p:nvSpPr>
        <p:spPr>
          <a:xfrm>
            <a:off x="4926911" y="3305671"/>
            <a:ext cx="1646433" cy="1140620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4" name="Rectangle"/>
          <p:cNvSpPr/>
          <p:nvPr/>
        </p:nvSpPr>
        <p:spPr>
          <a:xfrm>
            <a:off x="7903071" y="3305671"/>
            <a:ext cx="1646433" cy="1140620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5" name="Arrow"/>
          <p:cNvSpPr/>
          <p:nvPr/>
        </p:nvSpPr>
        <p:spPr>
          <a:xfrm>
            <a:off x="6840277" y="3315050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6" name="употребление…"/>
          <p:cNvSpPr/>
          <p:nvPr/>
        </p:nvSpPr>
        <p:spPr>
          <a:xfrm>
            <a:off x="2147265" y="3526110"/>
            <a:ext cx="1675139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употребление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алкоголя</a:t>
            </a:r>
          </a:p>
        </p:txBody>
      </p:sp>
      <p:sp>
        <p:nvSpPr>
          <p:cNvPr id="297" name="замедление…"/>
          <p:cNvSpPr/>
          <p:nvPr/>
        </p:nvSpPr>
        <p:spPr>
          <a:xfrm>
            <a:off x="4867174" y="3563297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замедление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работы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вашего мозга</a:t>
            </a:r>
          </a:p>
        </p:txBody>
      </p:sp>
      <p:sp>
        <p:nvSpPr>
          <p:cNvPr id="298" name="сокращание…"/>
          <p:cNvSpPr/>
          <p:nvPr/>
        </p:nvSpPr>
        <p:spPr>
          <a:xfrm>
            <a:off x="7952491" y="3269501"/>
            <a:ext cx="1609416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сокращание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ваше жизни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на 10-15 лет</a:t>
            </a:r>
          </a:p>
        </p:txBody>
      </p:sp>
    </p:spTree>
    <p:extLst>
      <p:ext uri="{BB962C8B-B14F-4D97-AF65-F5344CB8AC3E}">
        <p14:creationId xmlns:p14="http://schemas.microsoft.com/office/powerpoint/2010/main" val="99230055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7632-41F6-6747-A669-D5775302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BBDBF-271F-374F-A6DA-62CC4E962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5DF860-5655-8F45-9A69-E20366B59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8450"/>
              </p:ext>
            </p:extLst>
          </p:nvPr>
        </p:nvGraphicFramePr>
        <p:xfrm>
          <a:off x="930443" y="687296"/>
          <a:ext cx="10170693" cy="5601209"/>
        </p:xfrm>
        <a:graphic>
          <a:graphicData uri="http://schemas.openxmlformats.org/drawingml/2006/table">
            <a:tbl>
              <a:tblPr/>
              <a:tblGrid>
                <a:gridCol w="3390231">
                  <a:extLst>
                    <a:ext uri="{9D8B030D-6E8A-4147-A177-3AD203B41FA5}">
                      <a16:colId xmlns:a16="http://schemas.microsoft.com/office/drawing/2014/main" val="596285870"/>
                    </a:ext>
                  </a:extLst>
                </a:gridCol>
                <a:gridCol w="3390231">
                  <a:extLst>
                    <a:ext uri="{9D8B030D-6E8A-4147-A177-3AD203B41FA5}">
                      <a16:colId xmlns:a16="http://schemas.microsoft.com/office/drawing/2014/main" val="3434191886"/>
                    </a:ext>
                  </a:extLst>
                </a:gridCol>
                <a:gridCol w="3390231">
                  <a:extLst>
                    <a:ext uri="{9D8B030D-6E8A-4147-A177-3AD203B41FA5}">
                      <a16:colId xmlns:a16="http://schemas.microsoft.com/office/drawing/2014/main" val="2291837576"/>
                    </a:ext>
                  </a:extLst>
                </a:gridCol>
              </a:tblGrid>
              <a:tr h="286037">
                <a:tc>
                  <a:txBody>
                    <a:bodyPr/>
                    <a:lstStyle/>
                    <a:p>
                      <a:r>
                        <a:rPr lang="ru-RU" sz="12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Средства выражения</a:t>
                      </a:r>
                      <a:endParaRPr lang="ru-RU" sz="120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Примеры</a:t>
                      </a:r>
                      <a:endParaRPr lang="ru-RU" sz="120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Комментарии</a:t>
                      </a:r>
                      <a:endParaRPr lang="ru-RU" sz="120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5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16025"/>
                  </a:ext>
                </a:extLst>
              </a:tr>
              <a:tr h="793795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БЛАГОДАРЯ + </a:t>
                      </a:r>
                      <a:r>
                        <a:rPr lang="ru-RU" sz="1800" dirty="0" err="1">
                          <a:effectLst/>
                          <a:latin typeface="Georgia" panose="02040502050405020303" pitchFamily="18" charset="0"/>
                        </a:rPr>
                        <a:t>Д.п</a:t>
                      </a: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Благодаря маме я полюбила классическую музыку.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Выражение благоприятной причины.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98942"/>
                  </a:ext>
                </a:extLst>
              </a:tr>
              <a:tr h="114415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ИЗ-ЗА + </a:t>
                      </a:r>
                      <a:r>
                        <a:rPr lang="ru-RU" sz="1800" dirty="0" err="1">
                          <a:effectLst/>
                          <a:latin typeface="Georgia" panose="02040502050405020303" pitchFamily="18" charset="0"/>
                        </a:rPr>
                        <a:t>Р.п</a:t>
                      </a: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Из-за дождя мы не поехали в город.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Из-за брата я бросил университет.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Причина, из-за которой не состоялось действие или не произошло нежелательное действие.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0751"/>
                  </a:ext>
                </a:extLst>
              </a:tr>
              <a:tr h="1374965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ИЗ + </a:t>
                      </a:r>
                      <a:r>
                        <a:rPr lang="ru-RU" sz="1800" dirty="0" err="1">
                          <a:effectLst/>
                          <a:latin typeface="Georgia" panose="02040502050405020303" pitchFamily="18" charset="0"/>
                        </a:rPr>
                        <a:t>Р.п</a:t>
                      </a: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Из интереса к медицине он решил стать врачом.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Из вежливости он позвонил Анне Петровне.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Внутренняя причина,</a:t>
                      </a:r>
                    </a:p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стимулирующая действия человека или животного (субъекта).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968114"/>
                  </a:ext>
                </a:extLst>
              </a:tr>
              <a:tr h="2002262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ОТ + </a:t>
                      </a:r>
                      <a:r>
                        <a:rPr lang="ru-RU" sz="1800" dirty="0" err="1">
                          <a:effectLst/>
                          <a:latin typeface="Georgia" panose="02040502050405020303" pitchFamily="18" charset="0"/>
                        </a:rPr>
                        <a:t>Р.п</a:t>
                      </a: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От усталости она плохо спала. 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От радости дети начали прыгать по комнате.</a:t>
                      </a:r>
                    </a:p>
                    <a:p>
                      <a:endParaRPr lang="ru-RU" sz="18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От сырости книги портятся.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а) Внутренняя причина,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объясняющая поведение субъекта. б) Внешняя причина, не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зависящая от воли субъекта и объясняющая изменение его состояния.</a:t>
                      </a:r>
                    </a:p>
                  </a:txBody>
                  <a:tcPr marL="32001" marR="320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7776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78FC450-C6D6-C24B-ACED-72608F2CA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9370" y="7391744"/>
            <a:ext cx="19220737" cy="121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9D241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</a:rPr>
              <a:t>ВЫРАЖЕНИЕ ПРИЧИНЫ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9D241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</a:rPr>
              <a:t>В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9D241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</a:rPr>
              <a:t> ПРОСТОМ ПРЕДЛОЖЕНИИ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</a:rPr>
            </a:b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</a:rPr>
              <a:t>РЕПОЗИТОРИЙ ГГУ ИМ.Ф.СКОРИНЫ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903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41B2-756A-1941-9830-F4BD6A72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82671-72FA-9B42-BE59-7E90A6492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5602AD-4364-F847-B02F-E2611D29D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533794"/>
              </p:ext>
            </p:extLst>
          </p:nvPr>
        </p:nvGraphicFramePr>
        <p:xfrm>
          <a:off x="1199149" y="802105"/>
          <a:ext cx="9773652" cy="5073764"/>
        </p:xfrm>
        <a:graphic>
          <a:graphicData uri="http://schemas.openxmlformats.org/drawingml/2006/table">
            <a:tbl>
              <a:tblPr/>
              <a:tblGrid>
                <a:gridCol w="3257884">
                  <a:extLst>
                    <a:ext uri="{9D8B030D-6E8A-4147-A177-3AD203B41FA5}">
                      <a16:colId xmlns:a16="http://schemas.microsoft.com/office/drawing/2014/main" val="1295462688"/>
                    </a:ext>
                  </a:extLst>
                </a:gridCol>
                <a:gridCol w="3257884">
                  <a:extLst>
                    <a:ext uri="{9D8B030D-6E8A-4147-A177-3AD203B41FA5}">
                      <a16:colId xmlns:a16="http://schemas.microsoft.com/office/drawing/2014/main" val="2943028059"/>
                    </a:ext>
                  </a:extLst>
                </a:gridCol>
                <a:gridCol w="3257884">
                  <a:extLst>
                    <a:ext uri="{9D8B030D-6E8A-4147-A177-3AD203B41FA5}">
                      <a16:colId xmlns:a16="http://schemas.microsoft.com/office/drawing/2014/main" val="1390548622"/>
                    </a:ext>
                  </a:extLst>
                </a:gridCol>
              </a:tblGrid>
              <a:tr h="338251">
                <a:tc>
                  <a:txBody>
                    <a:bodyPr/>
                    <a:lstStyle/>
                    <a:p>
                      <a:r>
                        <a:rPr lang="ru-RU" sz="15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Средства выражения</a:t>
                      </a:r>
                      <a:endParaRPr lang="ru-RU" sz="150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Примеры</a:t>
                      </a:r>
                      <a:endParaRPr lang="ru-RU" sz="150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Комментарии</a:t>
                      </a:r>
                      <a:endParaRPr lang="ru-RU" sz="150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5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872534"/>
                  </a:ext>
                </a:extLst>
              </a:tr>
              <a:tr h="2029505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ПО +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</a:rPr>
                        <a:t>Д.п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</a:rPr>
                        <a:t>По глупости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она пропустила много занятий.</a:t>
                      </a:r>
                    </a:p>
                    <a:p>
                      <a:br>
                        <a:rPr lang="ru-RU" sz="1800" dirty="0">
                          <a:effectLst/>
                          <a:latin typeface="Georgia" panose="02040502050405020303" pitchFamily="18" charset="0"/>
                        </a:rPr>
                      </a:br>
                      <a:endParaRPr lang="ru-RU" sz="18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Он уволился с работы </a:t>
                      </a:r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</a:rPr>
                        <a:t>по состоянию здоровья.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а) Внутренняя или внешняя причина, носящая неосознанный характер.</a:t>
                      </a:r>
                    </a:p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б) Причинное обоснование (официально-деловой стиль).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64460"/>
                  </a:ext>
                </a:extLst>
              </a:tr>
              <a:tr h="135300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С +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</a:rPr>
                        <a:t>Р.п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С испугу он вскрикнул.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Внутренняя причина,</a:t>
                      </a:r>
                    </a:p>
                    <a:p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стимулирующая действия субъекта (в разговорном стиле речи).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28167"/>
                  </a:ext>
                </a:extLst>
              </a:tr>
              <a:tr h="135300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Деепричастие или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деепричастный оборот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Прочитав письмо, она заплакала. Спасаясь от пожара в лесу, звери прибежали в деревню.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Значение причины сочетается со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значением временной</a:t>
                      </a:r>
                    </a:p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последовательности действий.</a:t>
                      </a:r>
                    </a:p>
                  </a:txBody>
                  <a:tcPr marL="38401" marR="38401" marT="0" marB="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6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53150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893A-6EBF-9B46-A74F-DD69AD39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755" y="-6363178"/>
            <a:ext cx="9601196" cy="13038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E9140-238C-BA4F-9273-9FC4A7B97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0804" y="-6363178"/>
            <a:ext cx="9601196" cy="331893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4EB31-3FF4-E14F-AD8B-6486CEF977BE}"/>
              </a:ext>
            </a:extLst>
          </p:cNvPr>
          <p:cNvSpPr/>
          <p:nvPr/>
        </p:nvSpPr>
        <p:spPr>
          <a:xfrm>
            <a:off x="691541" y="571464"/>
            <a:ext cx="9869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D2412"/>
                </a:solidFill>
                <a:latin typeface="Georgia" panose="02040502050405020303" pitchFamily="18" charset="0"/>
              </a:rPr>
              <a:t>Предлог </a:t>
            </a:r>
            <a:r>
              <a:rPr lang="ru-RU" dirty="0">
                <a:solidFill>
                  <a:srgbClr val="001F5F"/>
                </a:solidFill>
                <a:latin typeface="Georgia" panose="02040502050405020303" pitchFamily="18" charset="0"/>
              </a:rPr>
              <a:t>ИЗ</a:t>
            </a:r>
            <a:endParaRPr lang="ru-RU" dirty="0">
              <a:solidFill>
                <a:srgbClr val="9D2412"/>
              </a:solidFill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Предлог </a:t>
            </a:r>
            <a:r>
              <a:rPr lang="ru-RU" dirty="0">
                <a:solidFill>
                  <a:srgbClr val="001F5F"/>
                </a:solidFill>
                <a:latin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</a:rPr>
              <a:t>в сочетании с существительными, стоящими в </a:t>
            </a:r>
            <a:r>
              <a:rPr lang="ru-RU" dirty="0" err="1">
                <a:latin typeface="Times New Roman" panose="02020603050405020304" pitchFamily="18" charset="0"/>
              </a:rPr>
              <a:t>Р.п</a:t>
            </a:r>
            <a:r>
              <a:rPr lang="ru-RU" dirty="0">
                <a:latin typeface="Times New Roman" panose="02020603050405020304" pitchFamily="18" charset="0"/>
              </a:rPr>
              <a:t>., указывает на </a:t>
            </a:r>
            <a:r>
              <a:rPr lang="ru-RU" b="1" dirty="0">
                <a:latin typeface="Times New Roman" panose="02020603050405020304" pitchFamily="18" charset="0"/>
              </a:rPr>
              <a:t>внутреннюю </a:t>
            </a:r>
            <a:r>
              <a:rPr lang="ru-RU" dirty="0">
                <a:latin typeface="Times New Roman" panose="02020603050405020304" pitchFamily="18" charset="0"/>
              </a:rPr>
              <a:t>причину, которая стимулирует действия субъекта. При этом существительное, обозначающее причину, выражает или </a:t>
            </a:r>
            <a:r>
              <a:rPr lang="ru-RU" i="1" dirty="0">
                <a:latin typeface="Times New Roman" panose="02020603050405020304" pitchFamily="18" charset="0"/>
              </a:rPr>
              <a:t>черту, свойство характера </a:t>
            </a:r>
            <a:r>
              <a:rPr lang="ru-RU" dirty="0">
                <a:latin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из любопытства, из осторожности, из самолюбия</a:t>
            </a:r>
            <a:r>
              <a:rPr lang="ru-RU" dirty="0">
                <a:latin typeface="Times New Roman" panose="02020603050405020304" pitchFamily="18" charset="0"/>
              </a:rPr>
              <a:t>), или </a:t>
            </a:r>
            <a:r>
              <a:rPr lang="ru-RU" i="1" dirty="0">
                <a:latin typeface="Times New Roman" panose="02020603050405020304" pitchFamily="18" charset="0"/>
              </a:rPr>
              <a:t>чувства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субъекта (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из уважения, из любви к чему-то, из жалости, из ревности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),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или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этические побуждения 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(из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скромности, из принципа, из опыта)</a:t>
            </a:r>
            <a:r>
              <a:rPr lang="ru-RU" dirty="0">
                <a:latin typeface="Times New Roman" panose="02020603050405020304" pitchFamily="18" charset="0"/>
              </a:rPr>
              <a:t>, которые определяют субъекта, придают им осознанный и активный характер. Поэтому глаголы, обозначающие действия, всегда относятся к действительному залогу и обозначают именно действия, а не состояния (</a:t>
            </a:r>
            <a:r>
              <a:rPr lang="ru-RU" i="1" dirty="0">
                <a:latin typeface="Times New Roman" panose="02020603050405020304" pitchFamily="18" charset="0"/>
              </a:rPr>
              <a:t>читать, интересоваться, слушать</a:t>
            </a:r>
            <a:r>
              <a:rPr lang="ru-RU" dirty="0">
                <a:latin typeface="Times New Roman" panose="02020603050405020304" pitchFamily="18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Например: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Он не стал возражать из уважения к преклонному возрасту своего собеседника.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Из самолюбия он не мог признаться в том, что ошибся.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Из благородства она отказалась от денег.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Он не пустил </a:t>
            </a:r>
            <a:r>
              <a:rPr lang="ru-RU" i="1" dirty="0" err="1">
                <a:solidFill>
                  <a:srgbClr val="3668C4"/>
                </a:solidFill>
                <a:latin typeface="Times New Roman" panose="02020603050405020304" pitchFamily="18" charset="0"/>
              </a:rPr>
              <a:t>еѐ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 на вечеринку из ревности. Он боялся, что там она встретится с интересными людьми, которые отдалят </a:t>
            </a:r>
            <a:r>
              <a:rPr lang="ru-RU" i="1" dirty="0" err="1">
                <a:solidFill>
                  <a:srgbClr val="3668C4"/>
                </a:solidFill>
                <a:latin typeface="Times New Roman" panose="02020603050405020304" pitchFamily="18" charset="0"/>
              </a:rPr>
              <a:t>еѐ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 от него.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Из большого житейского опыта он знал, что скоро все эти страсти улягутся и жизнь примет свой обычный вид.</a:t>
            </a:r>
            <a:endParaRPr lang="ru-RU" dirty="0">
              <a:solidFill>
                <a:srgbClr val="3668C4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9572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88FD0-E94C-6640-82DD-A18FBCC5A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-4833163"/>
            <a:ext cx="9601196" cy="13038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67250-B346-9F4E-8C86-43CE1375D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0055" y="10731114"/>
            <a:ext cx="9601196" cy="331893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CAA3C6-F860-BA42-A78D-4C17C02C4DFA}"/>
              </a:ext>
            </a:extLst>
          </p:cNvPr>
          <p:cNvSpPr/>
          <p:nvPr/>
        </p:nvSpPr>
        <p:spPr>
          <a:xfrm>
            <a:off x="651163" y="609599"/>
            <a:ext cx="10861963" cy="562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D2412"/>
                </a:solidFill>
                <a:latin typeface="Times New Roman" panose="02020603050405020304" pitchFamily="18" charset="0"/>
              </a:rPr>
              <a:t>Предлог </a:t>
            </a:r>
            <a:r>
              <a:rPr lang="ru-RU" dirty="0">
                <a:solidFill>
                  <a:srgbClr val="001F5F"/>
                </a:solidFill>
                <a:latin typeface="Times New Roman" panose="02020603050405020304" pitchFamily="18" charset="0"/>
              </a:rPr>
              <a:t>ОТ</a:t>
            </a:r>
            <a:endParaRPr lang="ru-RU" dirty="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Предлог </a:t>
            </a:r>
            <a:r>
              <a:rPr lang="ru-RU" dirty="0">
                <a:solidFill>
                  <a:srgbClr val="001F5F"/>
                </a:solidFill>
                <a:latin typeface="Times New Roman" panose="02020603050405020304" pitchFamily="18" charset="0"/>
              </a:rPr>
              <a:t>ОТ </a:t>
            </a:r>
            <a:r>
              <a:rPr lang="ru-RU" dirty="0">
                <a:latin typeface="Times New Roman" panose="02020603050405020304" pitchFamily="18" charset="0"/>
              </a:rPr>
              <a:t>сочетается с существительными в </a:t>
            </a:r>
            <a:r>
              <a:rPr lang="ru-RU" dirty="0" err="1">
                <a:latin typeface="Times New Roman" panose="02020603050405020304" pitchFamily="18" charset="0"/>
              </a:rPr>
              <a:t>Р.п</a:t>
            </a:r>
            <a:r>
              <a:rPr lang="ru-RU" dirty="0">
                <a:latin typeface="Times New Roman" panose="02020603050405020304" pitchFamily="18" charset="0"/>
              </a:rPr>
              <a:t>., обозначающими </a:t>
            </a:r>
            <a:r>
              <a:rPr lang="ru-RU" b="1" dirty="0">
                <a:latin typeface="Times New Roman" panose="02020603050405020304" pitchFamily="18" charset="0"/>
              </a:rPr>
              <a:t>внутреннюю </a:t>
            </a:r>
            <a:r>
              <a:rPr lang="ru-RU" dirty="0">
                <a:latin typeface="Times New Roman" panose="02020603050405020304" pitchFamily="18" charset="0"/>
              </a:rPr>
              <a:t>причину, т.е. чувства</a:t>
            </a:r>
          </a:p>
          <a:p>
            <a:r>
              <a:rPr lang="ru-RU" dirty="0">
                <a:latin typeface="Times New Roman" panose="02020603050405020304" pitchFamily="18" charset="0"/>
              </a:rPr>
              <a:t>или свойства характера субъекта: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latin typeface="Times New Roman" panose="02020603050405020304" pitchFamily="18" charset="0"/>
              </a:rPr>
              <a:t>От стыда, от жалости, от страха, от гордости, от любопытства, от ревности, от скромности, от сострадания, от зависти, от бессонницы, от боли, от горя, от обиды, от огорчения, от радости, от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</a:rPr>
              <a:t>смеха.</a:t>
            </a:r>
            <a:endParaRPr lang="ru-RU" dirty="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Эта причина объясняет поведение субъекта или изменение его состояния. Поэтому в этих фразах обычно употребляются глаголы, указывающие на изменения в состоянии субъекта или на проявление чувств и переживаний.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Например: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Он покраснел от стыда. От жалости она заплакала. Он задрожал от страха.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Она умирала от любопытства, желая узнать, чем кончилась встреча двух соперников. От бессонницы у </a:t>
            </a:r>
            <a:r>
              <a:rPr lang="ru-RU" i="1" dirty="0" err="1">
                <a:solidFill>
                  <a:srgbClr val="3668C4"/>
                </a:solidFill>
                <a:latin typeface="Times New Roman" panose="02020603050405020304" pitchFamily="18" charset="0"/>
              </a:rPr>
              <a:t>неѐ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 болела голова. От радости он засмеялась и захлопала в ладоши.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Предлог от может сочетаться со словами, обозначающими явления природы (</a:t>
            </a:r>
            <a:r>
              <a:rPr lang="ru-RU" i="1" dirty="0">
                <a:latin typeface="Times New Roman" panose="02020603050405020304" pitchFamily="18" charset="0"/>
              </a:rPr>
              <a:t>мороз, дождь, жара холод,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</a:rPr>
              <a:t>засуха, наводнение, ветер, солнце, воздух </a:t>
            </a:r>
            <a:r>
              <a:rPr lang="ru-RU" dirty="0">
                <a:latin typeface="Times New Roman" panose="02020603050405020304" pitchFamily="18" charset="0"/>
              </a:rPr>
              <a:t>и т.д.) или другие объекты, воздействующие на субъект действия (</a:t>
            </a:r>
            <a:r>
              <a:rPr lang="ru-RU" i="1" dirty="0">
                <a:latin typeface="Times New Roman" panose="02020603050405020304" pitchFamily="18" charset="0"/>
              </a:rPr>
              <a:t>шум, толчок, удар, взрыв, рана, стук</a:t>
            </a:r>
            <a:r>
              <a:rPr lang="ru-RU" dirty="0">
                <a:latin typeface="Times New Roman" panose="02020603050405020304" pitchFamily="18" charset="0"/>
              </a:rPr>
              <a:t>). Эти слова обозначают </a:t>
            </a:r>
            <a:r>
              <a:rPr lang="ru-RU" b="1" dirty="0">
                <a:latin typeface="Times New Roman" panose="02020603050405020304" pitchFamily="18" charset="0"/>
              </a:rPr>
              <a:t>внешнюю </a:t>
            </a:r>
            <a:r>
              <a:rPr lang="ru-RU" dirty="0">
                <a:latin typeface="Times New Roman" panose="02020603050405020304" pitchFamily="18" charset="0"/>
              </a:rPr>
              <a:t>причину, не зависящую от воли субъекта.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От шума у него болела голова. От холода у </a:t>
            </a:r>
            <a:r>
              <a:rPr lang="ru-RU" i="1" dirty="0" err="1">
                <a:solidFill>
                  <a:srgbClr val="3668C4"/>
                </a:solidFill>
                <a:latin typeface="Times New Roman" panose="02020603050405020304" pitchFamily="18" charset="0"/>
              </a:rPr>
              <a:t>неѐ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 покраснели </a:t>
            </a:r>
            <a:r>
              <a:rPr lang="ru-RU" i="1" dirty="0" err="1">
                <a:solidFill>
                  <a:srgbClr val="3668C4"/>
                </a:solidFill>
                <a:latin typeface="Times New Roman" panose="02020603050405020304" pitchFamily="18" charset="0"/>
              </a:rPr>
              <a:t>щѐки</a:t>
            </a:r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. От взрыва в воздухе висело облако</a:t>
            </a:r>
            <a:endParaRPr lang="ru-RU" dirty="0">
              <a:solidFill>
                <a:srgbClr val="3668C4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3668C4"/>
                </a:solidFill>
                <a:latin typeface="Times New Roman" panose="02020603050405020304" pitchFamily="18" charset="0"/>
              </a:rPr>
              <a:t>дыма. Она вздрогнула от стука. От сильного толчка он упал. От ночных заморозков погибли все цветы на деревьях.</a:t>
            </a:r>
            <a:endParaRPr lang="ru-RU" dirty="0">
              <a:solidFill>
                <a:srgbClr val="3668C4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5451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DD9DFE-A16C-C342-BF65-2628EE0E14F4}"/>
              </a:ext>
            </a:extLst>
          </p:cNvPr>
          <p:cNvSpPr/>
          <p:nvPr/>
        </p:nvSpPr>
        <p:spPr>
          <a:xfrm>
            <a:off x="772160" y="1030466"/>
            <a:ext cx="10952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9D2412"/>
                </a:solidFill>
                <a:latin typeface="Georgia" panose="02040502050405020303" pitchFamily="18" charset="0"/>
              </a:rPr>
              <a:t>Предлог </a:t>
            </a:r>
            <a:r>
              <a:rPr lang="ru-RU" dirty="0">
                <a:solidFill>
                  <a:srgbClr val="001F5F"/>
                </a:solidFill>
                <a:latin typeface="Georgia" panose="02040502050405020303" pitchFamily="18" charset="0"/>
              </a:rPr>
              <a:t>ПО</a:t>
            </a:r>
            <a:endParaRPr lang="ru-RU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Сочетание с </a:t>
            </a:r>
            <a:r>
              <a:rPr lang="ru-RU" dirty="0">
                <a:solidFill>
                  <a:srgbClr val="001F5F"/>
                </a:solidFill>
                <a:latin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</a:rPr>
              <a:t>+ </a:t>
            </a:r>
            <a:r>
              <a:rPr lang="ru-RU" dirty="0" err="1">
                <a:latin typeface="Times New Roman" panose="02020603050405020304" pitchFamily="18" charset="0"/>
              </a:rPr>
              <a:t>Д.п</a:t>
            </a:r>
            <a:r>
              <a:rPr lang="ru-RU" dirty="0">
                <a:latin typeface="Times New Roman" panose="02020603050405020304" pitchFamily="18" charset="0"/>
              </a:rPr>
              <a:t>. обозначает как внешнюю причину (по</a:t>
            </a:r>
          </a:p>
          <a:p>
            <a:r>
              <a:rPr lang="ru-RU" dirty="0">
                <a:latin typeface="Times New Roman" panose="02020603050405020304" pitchFamily="18" charset="0"/>
              </a:rPr>
              <a:t>больничному, по справке, по требованию – в официально-деловом стиле), так и внутреннюю, не зависящую от воли субъекта, т.е. прежде всего</a:t>
            </a:r>
          </a:p>
          <a:p>
            <a:r>
              <a:rPr lang="ru-RU" dirty="0" err="1">
                <a:latin typeface="Times New Roman" panose="02020603050405020304" pitchFamily="18" charset="0"/>
              </a:rPr>
              <a:t>подчѐркивает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еѐ</a:t>
            </a:r>
            <a:r>
              <a:rPr lang="ru-RU" dirty="0">
                <a:latin typeface="Times New Roman" panose="02020603050405020304" pitchFamily="18" charset="0"/>
              </a:rPr>
              <a:t> неосознанный характер. Как правило, эта причина обусловливает какое-то действие, имеющее </a:t>
            </a:r>
            <a:r>
              <a:rPr lang="ru-RU" b="1" dirty="0">
                <a:latin typeface="Times New Roman" panose="02020603050405020304" pitchFamily="18" charset="0"/>
              </a:rPr>
              <a:t>негативный </a:t>
            </a:r>
            <a:r>
              <a:rPr lang="ru-RU" dirty="0">
                <a:latin typeface="Times New Roman" panose="02020603050405020304" pitchFamily="18" charset="0"/>
              </a:rPr>
              <a:t>характер для субъекта: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i="1" dirty="0">
                <a:latin typeface="Times New Roman" panose="02020603050405020304" pitchFamily="18" charset="0"/>
              </a:rPr>
              <a:t>По своему опыту, по неосторожности, по принципу, по небрежности, по неаккуратности, по неопытности, по неумению, по ошибке, по чистой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</a:rPr>
              <a:t>случайности, по рассеянности, по неловкости, по глупости, по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</a:rPr>
              <a:t>легкомыслию, по привычке, по болезни, по старости, по молодости лет,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</a:rPr>
              <a:t>по больничному, по справке (она сидит дома).</a:t>
            </a:r>
            <a:endParaRPr lang="ru-RU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587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4928"/>
            </a:lvl1pPr>
          </a:lstStyle>
          <a:p>
            <a:pPr lvl="0">
              <a:defRPr sz="1800"/>
            </a:pPr>
            <a:r>
              <a:rPr sz="3465" dirty="0"/>
              <a:t>4-5: </a:t>
            </a:r>
            <a:r>
              <a:rPr sz="3465" dirty="0" err="1"/>
              <a:t>Блог</a:t>
            </a:r>
            <a:r>
              <a:rPr sz="3465" dirty="0"/>
              <a:t> </a:t>
            </a:r>
            <a:r>
              <a:rPr sz="3465" dirty="0" err="1"/>
              <a:t>Нины</a:t>
            </a:r>
            <a:r>
              <a:rPr sz="3465" dirty="0"/>
              <a:t> </a:t>
            </a:r>
            <a:r>
              <a:rPr sz="3465" dirty="0" err="1"/>
              <a:t>Шульгиной</a:t>
            </a:r>
            <a:endParaRPr sz="3465" dirty="0"/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67881" indent="-267881">
              <a:buSzPct val="100000"/>
              <a:buAutoNum type="arabicPeriod"/>
              <a:defRPr sz="1800" i="0"/>
            </a:pP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Расскажите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о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Нины</a:t>
            </a:r>
            <a:r>
              <a:rPr lang="ru-RU" sz="2531" dirty="0">
                <a:latin typeface="Helvetica"/>
                <a:ea typeface="Helvetica"/>
                <a:cs typeface="Helvetica"/>
                <a:sym typeface="Helvetica"/>
              </a:rPr>
              <a:t>. У её родителей брак по любви или брак по расчёту? </a:t>
            </a:r>
          </a:p>
          <a:p>
            <a:pPr marL="267881" indent="-267881">
              <a:buSzPct val="100000"/>
              <a:buAutoNum type="arabicPeriod"/>
              <a:defRPr sz="1800" i="0"/>
            </a:pPr>
            <a:r>
              <a:rPr lang="ru-RU" sz="2531" dirty="0">
                <a:latin typeface="Helvetica"/>
                <a:ea typeface="Helvetica"/>
                <a:cs typeface="Helvetica"/>
                <a:sym typeface="Helvetica"/>
              </a:rPr>
              <a:t>Нину наказывали в детстве? </a:t>
            </a:r>
          </a:p>
          <a:p>
            <a:pPr marL="267881" indent="-267881">
              <a:buSzPct val="100000"/>
              <a:buAutoNum type="arabicPeriod"/>
              <a:defRPr sz="1800" i="0"/>
            </a:pPr>
            <a:r>
              <a:rPr lang="ru-RU" sz="2531" dirty="0">
                <a:latin typeface="Helvetica"/>
                <a:ea typeface="Helvetica"/>
                <a:cs typeface="Helvetica"/>
                <a:sym typeface="Helvetica"/>
              </a:rPr>
              <a:t>За что Нина уважает родителей?</a:t>
            </a:r>
          </a:p>
          <a:p>
            <a:pPr marL="267881" indent="-267881">
              <a:buSzPct val="100000"/>
              <a:buAutoNum type="arabicPeriod"/>
              <a:defRPr sz="1800" i="0"/>
            </a:pPr>
            <a:r>
              <a:rPr lang="ru-RU" sz="2531" dirty="0">
                <a:latin typeface="Helvetica"/>
                <a:ea typeface="Helvetica"/>
                <a:cs typeface="Helvetica"/>
                <a:sym typeface="Helvetica"/>
              </a:rPr>
              <a:t>Нина переживает о своей семье? </a:t>
            </a:r>
          </a:p>
          <a:p>
            <a:pPr marL="267881" indent="-267881">
              <a:buSzPct val="100000"/>
              <a:buAutoNum type="arabicPeriod"/>
              <a:defRPr sz="1800" i="0"/>
            </a:pPr>
            <a:r>
              <a:rPr lang="ru-RU" sz="2531" dirty="0">
                <a:latin typeface="Helvetica"/>
                <a:ea typeface="Helvetica"/>
                <a:cs typeface="Helvetica"/>
                <a:sym typeface="Helvetica"/>
              </a:rPr>
              <a:t>Семья поддерживает Нину?</a:t>
            </a:r>
            <a:endParaRPr sz="2531" dirty="0">
              <a:latin typeface="Helvetica"/>
              <a:ea typeface="Helvetica"/>
              <a:cs typeface="Helvetica"/>
              <a:sym typeface="Helvetica"/>
            </a:endParaRPr>
          </a:p>
          <a:p>
            <a:pPr marL="267881" indent="-267881">
              <a:buSzPct val="100000"/>
              <a:buAutoNum type="arabicPeriod"/>
              <a:defRPr sz="1800" i="0"/>
            </a:pP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Почему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Нина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гордится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своей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семьёй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? </a:t>
            </a:r>
          </a:p>
          <a:p>
            <a:pPr marL="267881" indent="-267881">
              <a:buSzPct val="100000"/>
              <a:buAutoNum type="arabicPeriod"/>
              <a:defRPr sz="1800" i="0"/>
            </a:pP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Какое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значение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имеет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семья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её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жизни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? </a:t>
            </a:r>
          </a:p>
          <a:p>
            <a:pPr marL="267881" indent="-267881">
              <a:buSzPct val="100000"/>
              <a:buAutoNum type="arabicPeriod"/>
              <a:defRPr sz="1800" i="0"/>
            </a:pP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Расскажите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какое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значение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имеет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семья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вашей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531" dirty="0" err="1">
                <a:latin typeface="Helvetica"/>
                <a:ea typeface="Helvetica"/>
                <a:cs typeface="Helvetica"/>
                <a:sym typeface="Helvetica"/>
              </a:rPr>
              <a:t>жизни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634855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54666">
              <a:defRPr sz="1800"/>
            </a:pPr>
            <a:r>
              <a:rPr sz="2790" dirty="0"/>
              <a:t>4-56/4-57. Роль женщин в </a:t>
            </a:r>
            <a:r>
              <a:rPr sz="2790" dirty="0" err="1"/>
              <a:t>современном</a:t>
            </a:r>
            <a:r>
              <a:rPr sz="2790" dirty="0"/>
              <a:t> </a:t>
            </a:r>
            <a:r>
              <a:rPr sz="2790" dirty="0" err="1"/>
              <a:t>мире</a:t>
            </a:r>
            <a:r>
              <a:rPr lang="en-US" sz="2790" dirty="0"/>
              <a:t>.</a:t>
            </a:r>
            <a:endParaRPr sz="2790" dirty="0"/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1758590" y="1866305"/>
            <a:ext cx="8352468" cy="430410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SzTx/>
              <a:buNone/>
              <a:defRPr sz="1800" i="0"/>
            </a:pPr>
            <a:r>
              <a:rPr sz="3375" i="1"/>
              <a:t>Ответьте на вопросы: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	В результате чего роль женщины изменилась в современном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мире?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2.	В связи с чем в настоящее время наиболее популярной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становится такая модель семьи, где женщина, так</a:t>
            </a: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же как и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sz="1687">
                <a:solidFill>
                  <a:srgbClr val="301E23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мужчина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ставит на первое место карьеру и лишь потом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семью?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3.	В связи с чем женщины отдают детей на воспитание бабушкам и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няням</a:t>
            </a: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4.	Как вы думаете, вследствие чего женщины станут материально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независимыми?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5.	Как вы думаете, по какой причине роль мужчины сильно не 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изменилась в современном мире?</a:t>
            </a:r>
          </a:p>
        </p:txBody>
      </p:sp>
    </p:spTree>
    <p:extLst>
      <p:ext uri="{BB962C8B-B14F-4D97-AF65-F5344CB8AC3E}">
        <p14:creationId xmlns:p14="http://schemas.microsoft.com/office/powerpoint/2010/main" val="337204817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5675">
              <a:defRPr sz="4992"/>
            </a:lvl1pPr>
          </a:lstStyle>
          <a:p>
            <a:pPr lvl="0">
              <a:defRPr sz="1800"/>
            </a:pPr>
            <a:r>
              <a:rPr sz="3510" dirty="0"/>
              <a:t>4-59. </a:t>
            </a:r>
            <a:r>
              <a:rPr sz="3510" dirty="0" err="1"/>
              <a:t>Роль</a:t>
            </a:r>
            <a:r>
              <a:rPr sz="3510" dirty="0"/>
              <a:t> </a:t>
            </a:r>
            <a:r>
              <a:rPr sz="3510" dirty="0" err="1"/>
              <a:t>женщин</a:t>
            </a:r>
            <a:r>
              <a:rPr sz="3510" dirty="0"/>
              <a:t> </a:t>
            </a:r>
            <a:r>
              <a:rPr sz="3510" dirty="0" err="1"/>
              <a:t>в</a:t>
            </a:r>
            <a:r>
              <a:rPr sz="3510" dirty="0"/>
              <a:t> </a:t>
            </a:r>
            <a:r>
              <a:rPr sz="3510" dirty="0" err="1"/>
              <a:t>современном</a:t>
            </a:r>
            <a:r>
              <a:rPr sz="3510" dirty="0"/>
              <a:t> </a:t>
            </a:r>
            <a:r>
              <a:rPr sz="3510" dirty="0" err="1"/>
              <a:t>мире</a:t>
            </a:r>
            <a:r>
              <a:rPr lang="en-US" sz="3510"/>
              <a:t>.</a:t>
            </a:r>
            <a:endParaRPr sz="3510" dirty="0"/>
          </a:p>
        </p:txBody>
      </p:sp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xfrm>
            <a:off x="1843985" y="1866305"/>
            <a:ext cx="8504031" cy="430410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1. Каково отношение автора к желанию женщины сделать карьеру и быть материально независимой?</a:t>
            </a: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a.	Автор одобряет …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b.	Автор против …</a:t>
            </a: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c.	Автор считает, что не ему судить …</a:t>
            </a: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1687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1800" i="0"/>
            </a:pPr>
            <a:endParaRPr sz="1687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 2.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Каково ваше отношение к тому , что женщины сейчас хотят быть наравне с мужчинами и ставят карьеру и деньги на первое место</a:t>
            </a:r>
            <a:r>
              <a:rPr sz="16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sz="1687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Приведите свои аргументы.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                             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Я считаю, что…/По моему мнению …</a:t>
            </a: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Calibri"/>
                <a:ea typeface="Calibri"/>
                <a:cs typeface="Calibri"/>
                <a:sym typeface="Calibri"/>
              </a:rPr>
              <a:t>                             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1687">
                <a:latin typeface="Helvetica"/>
                <a:ea typeface="Helvetica"/>
                <a:cs typeface="Helvetica"/>
                <a:sym typeface="Helvetica"/>
              </a:rPr>
              <a:t>Для доказательства своей точки зрения я хочу привести следующие аргументы. Во-первых… Во-вторых… Что и доказывает мою точку зрения.</a:t>
            </a:r>
          </a:p>
        </p:txBody>
      </p:sp>
    </p:spTree>
    <p:extLst>
      <p:ext uri="{BB962C8B-B14F-4D97-AF65-F5344CB8AC3E}">
        <p14:creationId xmlns:p14="http://schemas.microsoft.com/office/powerpoint/2010/main" val="27170939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6336"/>
            </a:lvl1pPr>
          </a:lstStyle>
          <a:p>
            <a:pPr lvl="0">
              <a:defRPr sz="1800"/>
            </a:pPr>
            <a:r>
              <a:rPr sz="4455" dirty="0"/>
              <a:t>4-6: </a:t>
            </a:r>
            <a:r>
              <a:rPr sz="4455" dirty="0" err="1"/>
              <a:t>Видео</a:t>
            </a:r>
            <a:r>
              <a:rPr sz="4455" dirty="0"/>
              <a:t> “</a:t>
            </a:r>
            <a:r>
              <a:rPr sz="4455" dirty="0" err="1"/>
              <a:t>Семья</a:t>
            </a:r>
            <a:r>
              <a:rPr sz="4455" dirty="0"/>
              <a:t> </a:t>
            </a:r>
            <a:r>
              <a:rPr sz="4455" dirty="0" err="1"/>
              <a:t>Архиповых</a:t>
            </a:r>
            <a:r>
              <a:rPr sz="4455" dirty="0"/>
              <a:t>”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642915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2531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Слова, слова</a:t>
            </a:r>
          </a:p>
          <a:p>
            <a:pPr marL="642915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2531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близнецы</a:t>
            </a:r>
            <a:r>
              <a:rPr sz="253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sz="253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twins</a:t>
            </a:r>
          </a:p>
          <a:p>
            <a:pPr marL="642915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2531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врозь</a:t>
            </a:r>
            <a:r>
              <a:rPr sz="253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sz="253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separately</a:t>
            </a:r>
          </a:p>
          <a:p>
            <a:pPr marL="642915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2531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жалеть/пожалеть кого? </a:t>
            </a:r>
            <a:r>
              <a:rPr sz="253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rPr sz="253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to pity</a:t>
            </a:r>
            <a:endParaRPr lang="en-US" sz="253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lang="ru-RU" sz="253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Мечтать </a:t>
            </a:r>
            <a:r>
              <a:rPr lang="ru-RU" sz="253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стать судьёй - </a:t>
            </a:r>
            <a:r>
              <a:rPr lang="en-US" sz="253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53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dream of becoming </a:t>
            </a:r>
            <a:r>
              <a:rPr lang="en-US" sz="253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 judge</a:t>
            </a:r>
            <a:endParaRPr sz="253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2531" b="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свидание</a:t>
            </a:r>
            <a:r>
              <a:rPr sz="2531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–</a:t>
            </a:r>
            <a:r>
              <a:rPr sz="253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date, meeting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       </a:t>
            </a:r>
            <a:r>
              <a:rPr sz="2531" b="1" dirty="0">
                <a:latin typeface="Helvetica"/>
                <a:ea typeface="Helvetica"/>
                <a:cs typeface="Helvetica"/>
                <a:sym typeface="Helvetica"/>
              </a:rPr>
              <a:t>сделать предложение руки и сердца </a:t>
            </a:r>
            <a:r>
              <a:rPr sz="2531" dirty="0"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rPr sz="2531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531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r>
              <a:rPr lang="en-US" sz="2531" dirty="0"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sz="2531" dirty="0">
                <a:latin typeface="Calibri"/>
                <a:ea typeface="Calibri"/>
                <a:cs typeface="Calibri"/>
                <a:sym typeface="Calibri"/>
              </a:rPr>
              <a:t>propose marriage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7615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6336"/>
            </a:lvl1pPr>
          </a:lstStyle>
          <a:p>
            <a:pPr lvl="0">
              <a:defRPr sz="1800"/>
            </a:pPr>
            <a:r>
              <a:rPr sz="4455"/>
              <a:t>4-6: Видео “Семья Архиповых”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21457" marR="28574" indent="80364" defTabSz="321457">
              <a:spcBef>
                <a:spcPts val="0"/>
              </a:spcBef>
              <a:buSzTx/>
              <a:buNone/>
              <a:tabLst>
                <a:tab pos="26788" algn="l"/>
                <a:tab pos="366104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 i="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Arhipovs Family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70522" y="1957364"/>
            <a:ext cx="7827312" cy="44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62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78358">
              <a:defRPr sz="6336"/>
            </a:lvl1pPr>
          </a:lstStyle>
          <a:p>
            <a:pPr lvl="0">
              <a:defRPr sz="1800"/>
            </a:pPr>
            <a:r>
              <a:rPr sz="4455" dirty="0"/>
              <a:t>4-6: </a:t>
            </a:r>
            <a:r>
              <a:rPr sz="4455" dirty="0" err="1"/>
              <a:t>Видео</a:t>
            </a:r>
            <a:r>
              <a:rPr sz="4455" dirty="0"/>
              <a:t> “</a:t>
            </a:r>
            <a:r>
              <a:rPr sz="4455" dirty="0" err="1"/>
              <a:t>Семья</a:t>
            </a:r>
            <a:r>
              <a:rPr sz="4455" dirty="0"/>
              <a:t> </a:t>
            </a:r>
            <a:r>
              <a:rPr sz="4455" dirty="0" err="1"/>
              <a:t>Архиповых</a:t>
            </a:r>
            <a:r>
              <a:rPr sz="4455" dirty="0"/>
              <a:t>”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5333999" cy="36867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189659" indent="142244" defTabSz="189659">
              <a:spcBef>
                <a:spcPts val="0"/>
              </a:spcBef>
              <a:buSzTx/>
              <a:buNone/>
              <a:defRPr sz="1800" i="0"/>
            </a:pPr>
            <a:r>
              <a:rPr sz="1576" b="1" dirty="0">
                <a:latin typeface="Calibri"/>
                <a:ea typeface="Calibri"/>
                <a:cs typeface="Calibri"/>
                <a:sym typeface="Calibri"/>
              </a:rPr>
              <a:t>ВОПРОСЫ: </a:t>
            </a: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1.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познакомились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Архиповы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2.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Сколько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времени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они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встречались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3.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Николай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сделал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предложение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Юле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lang="ru-RU" sz="1576" b="1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Helvetica"/>
                <a:ea typeface="Calibri"/>
                <a:cs typeface="Calibri"/>
                <a:sym typeface="Helvetica"/>
              </a:rPr>
              <a:t>4. У Архиповых брак по любви или по расчёту?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Helvetica"/>
                <a:ea typeface="Helvetica"/>
                <a:cs typeface="Helvetica"/>
                <a:sym typeface="Helvetica"/>
              </a:rPr>
              <a:t>5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Сколько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Архиповых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детей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r>
              <a:rPr sz="1576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Как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их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зовут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lang="ru-RU" sz="1576" b="1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Calibri"/>
                <a:ea typeface="Calibri"/>
                <a:cs typeface="Calibri"/>
                <a:sym typeface="Calibri"/>
              </a:rPr>
              <a:t>6. Братья поддерживают друг друга? Родители рассчитывают друг на друга? 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Helvetica"/>
                <a:ea typeface="Helvetica"/>
                <a:cs typeface="Helvetica"/>
                <a:sym typeface="Helvetica"/>
              </a:rPr>
              <a:t>7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Расскажите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узнали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о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близнецах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Helvetica"/>
                <a:ea typeface="Helvetica"/>
                <a:cs typeface="Helvetica"/>
                <a:sym typeface="Helvetica"/>
              </a:rPr>
              <a:t>8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Чем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увлекаются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Архиповых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Helvetica"/>
                <a:ea typeface="Helvetica"/>
                <a:cs typeface="Helvetica"/>
                <a:sym typeface="Helvetica"/>
              </a:rPr>
              <a:t>9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.	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Какие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существуют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правила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  <a:endParaRPr sz="1576" b="1" dirty="0">
              <a:latin typeface="Calibri"/>
              <a:ea typeface="Calibri"/>
              <a:cs typeface="Calibri"/>
              <a:sym typeface="Calibri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r>
              <a:rPr lang="ru-RU" sz="1576" b="1" dirty="0">
                <a:latin typeface="Helvetica"/>
                <a:ea typeface="Helvetica"/>
                <a:cs typeface="Helvetica"/>
                <a:sym typeface="Helvetica"/>
              </a:rPr>
              <a:t>10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.	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чём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секрет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счастья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семьи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576" b="1" dirty="0" err="1">
                <a:latin typeface="Helvetica"/>
                <a:ea typeface="Helvetica"/>
                <a:cs typeface="Helvetica"/>
                <a:sym typeface="Helvetica"/>
              </a:rPr>
              <a:t>Архиповых</a:t>
            </a:r>
            <a:r>
              <a:rPr sz="1576" b="1" dirty="0"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Helvetica"/>
              <a:ea typeface="Helvetica"/>
              <a:cs typeface="Helvetica"/>
              <a:sym typeface="Helvetica"/>
            </a:endParaRPr>
          </a:p>
          <a:p>
            <a:pPr marL="189659" marR="16858" indent="47414" defTabSz="189659">
              <a:spcBef>
                <a:spcPts val="0"/>
              </a:spcBef>
              <a:buSzTx/>
              <a:buNone/>
              <a:tabLst>
                <a:tab pos="8929" algn="l"/>
                <a:tab pos="214305" algn="l"/>
                <a:tab pos="294669" algn="l"/>
                <a:tab pos="437539" algn="l"/>
                <a:tab pos="589338" algn="l"/>
                <a:tab pos="732208" algn="l"/>
                <a:tab pos="884008" algn="l"/>
                <a:tab pos="1026878" algn="l"/>
                <a:tab pos="1178677" algn="l"/>
                <a:tab pos="1321547" algn="l"/>
                <a:tab pos="1473346" algn="l"/>
                <a:tab pos="1616216" algn="l"/>
                <a:tab pos="1768015" algn="l"/>
              </a:tabLst>
              <a:defRPr sz="1800" i="0"/>
            </a:pPr>
            <a:endParaRPr sz="74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C19F5-EDAB-5049-9AEB-698BA0F3251A}"/>
              </a:ext>
            </a:extLst>
          </p:cNvPr>
          <p:cNvSpPr txBox="1"/>
          <p:nvPr/>
        </p:nvSpPr>
        <p:spPr>
          <a:xfrm>
            <a:off x="7786688" y="3014662"/>
            <a:ext cx="3109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Если бы вы делали репортаж о своей семье, о чём бы вы рассказали?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454565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25913">
              <a:defRPr sz="1800"/>
            </a:pPr>
            <a:r>
              <a:rPr sz="2475" dirty="0"/>
              <a:t>4-8</a:t>
            </a:r>
            <a:r>
              <a:rPr lang="ru-RU" sz="2475" dirty="0"/>
              <a:t>: Закончите предложения</a:t>
            </a:r>
            <a:r>
              <a:rPr lang="en-US" sz="2475" dirty="0"/>
              <a:t>.</a:t>
            </a:r>
            <a:r>
              <a:rPr sz="2475" dirty="0"/>
              <a:t> 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581526" y="2285999"/>
            <a:ext cx="6591299" cy="358669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18242" marR="318242" indent="79560" defTabSz="318242">
              <a:spcBef>
                <a:spcPts val="0"/>
              </a:spcBef>
              <a:buSzTx/>
              <a:buNone/>
              <a:defRPr sz="1800" i="0"/>
            </a:pPr>
            <a:endParaRPr sz="167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Маши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хватает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времени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на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мужа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Маши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плохие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отношения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мужем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они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всё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время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ругаются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ссорятся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29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Маши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плохие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отношения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со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свекровью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29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них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избалованный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старший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сын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29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них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нет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собственной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квартиры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lang="ru-RU"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они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живут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со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свекровью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29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Денег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семье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не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900"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хватает</a:t>
            </a:r>
            <a:r>
              <a:rPr sz="2900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77363" marR="318242" indent="-318242" defTabSz="318242">
              <a:spcBef>
                <a:spcPts val="0"/>
              </a:spcBef>
              <a:buSzPct val="100000"/>
              <a:buAutoNum type="arabicPeriod"/>
              <a:defRPr sz="1800" i="0"/>
            </a:pPr>
            <a:endParaRPr sz="1671" dirty="0"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318242" marR="318242" indent="-159121" defTabSz="318242">
              <a:spcBef>
                <a:spcPts val="0"/>
              </a:spcBef>
              <a:buSzTx/>
              <a:buNone/>
              <a:defRPr sz="1800" i="0"/>
            </a:pPr>
            <a:endParaRPr sz="167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640B8-AE0E-4F49-AFAE-21CBB015E613}"/>
              </a:ext>
            </a:extLst>
          </p:cNvPr>
          <p:cNvSpPr txBox="1"/>
          <p:nvPr/>
        </p:nvSpPr>
        <p:spPr>
          <a:xfrm>
            <a:off x="1404390" y="3052106"/>
            <a:ext cx="30681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8242" marR="318242" indent="-159121" defTabSz="318242">
              <a:spcBef>
                <a:spcPts val="0"/>
              </a:spcBef>
              <a:buSzTx/>
              <a:buNone/>
              <a:defRPr sz="1800" i="0"/>
            </a:pPr>
            <a:r>
              <a:rPr lang="ru-RU" b="1" dirty="0">
                <a:solidFill>
                  <a:srgbClr val="FF26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УПОТРЕБИТЕ!</a:t>
            </a:r>
          </a:p>
          <a:p>
            <a:pPr marL="318242" marR="318242" indent="-159121" defTabSz="318242">
              <a:spcBef>
                <a:spcPts val="0"/>
              </a:spcBef>
              <a:buSzTx/>
              <a:buNone/>
              <a:defRPr sz="1800" i="0"/>
            </a:pPr>
            <a:r>
              <a:rPr lang="ru-RU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Из-за того что</a:t>
            </a:r>
          </a:p>
          <a:p>
            <a:pPr marL="318242" marR="318242" indent="-159121" defTabSz="318242">
              <a:spcBef>
                <a:spcPts val="0"/>
              </a:spcBef>
              <a:buSzTx/>
              <a:buNone/>
              <a:defRPr sz="1800" i="0"/>
            </a:pPr>
            <a:r>
              <a:rPr lang="ru-RU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 причине того что</a:t>
            </a:r>
          </a:p>
          <a:p>
            <a:pPr marL="318242" marR="318242" indent="-159121" defTabSz="318242">
              <a:spcBef>
                <a:spcPts val="0"/>
              </a:spcBef>
              <a:buSzTx/>
              <a:buNone/>
              <a:defRPr sz="1800" i="0"/>
            </a:pPr>
            <a:r>
              <a:rPr lang="ru-RU"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 результате того что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522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/>
              <a:t>4-9</a:t>
            </a:r>
            <a:r>
              <a:rPr lang="ru-RU" sz="4500" dirty="0"/>
              <a:t>: Домашние обязанности</a:t>
            </a:r>
            <a:endParaRPr sz="4500" dirty="0"/>
          </a:p>
        </p:txBody>
      </p:sp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xfrm>
            <a:off x="1295401" y="2071688"/>
            <a:ext cx="9601196" cy="380418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21457" marR="321457" indent="0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Nouns							Verbs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вынос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мусора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		  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глажка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		            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мытьё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машины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	          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мытьё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полов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		  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мытьё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посуды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			 	       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мыть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помыть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посуду</a:t>
            </a:r>
            <a:endParaRPr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покупка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продуктов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				_______________________</a:t>
            </a:r>
            <a:endParaRPr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полив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цветов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		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приготовление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еды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ru-RU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стирка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			          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уборка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квартиры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			 	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убирать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убрать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квартиру</a:t>
            </a:r>
            <a:endParaRPr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уборка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постели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         ________________________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уборка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своей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комнаты</a:t>
            </a:r>
            <a:r>
              <a:rPr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________________________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уход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детьми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искупать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уложить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спать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    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ухаживать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детьми</a:t>
            </a:r>
            <a:endParaRPr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1800" i="0"/>
            </a:pPr>
            <a:r>
              <a:rPr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⎯	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уход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за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домашними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животными</a:t>
            </a:r>
            <a:r>
              <a:rPr dirty="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		________________________</a:t>
            </a:r>
            <a:r>
              <a:rPr sz="844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0250918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1727</TotalTime>
  <Words>3453</Words>
  <Application>Microsoft Macintosh PowerPoint</Application>
  <PresentationFormat>Widescreen</PresentationFormat>
  <Paragraphs>497</Paragraphs>
  <Slides>41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Garamond</vt:lpstr>
      <vt:lpstr>Georgia</vt:lpstr>
      <vt:lpstr>Helvetica</vt:lpstr>
      <vt:lpstr>Symbol</vt:lpstr>
      <vt:lpstr>Times New Roman</vt:lpstr>
      <vt:lpstr>Organic</vt:lpstr>
      <vt:lpstr>Семья и семейные отношения </vt:lpstr>
      <vt:lpstr>4-2. Моя семья</vt:lpstr>
      <vt:lpstr>4-3/4-4: Блог Нины Шульгиной </vt:lpstr>
      <vt:lpstr>4-5: Блог Нины Шульгиной</vt:lpstr>
      <vt:lpstr>4-6: Видео “Семья Архиповых”</vt:lpstr>
      <vt:lpstr>4-6: Видео “Семья Архиповых”</vt:lpstr>
      <vt:lpstr>4-6: Видео “Семья Архиповых”</vt:lpstr>
      <vt:lpstr>4-8: Закончите предложения. </vt:lpstr>
      <vt:lpstr>4-9: Домашние обязанности</vt:lpstr>
      <vt:lpstr>Упражнение 4-10: обсудите.</vt:lpstr>
      <vt:lpstr>4-13. День семьи.</vt:lpstr>
      <vt:lpstr>4-14 /4-15. День семьи.</vt:lpstr>
      <vt:lpstr>4-16/17. Опрос.</vt:lpstr>
      <vt:lpstr>Как это сказать по-русски?</vt:lpstr>
      <vt:lpstr>4-18. Видеорепортаж “Насилие” </vt:lpstr>
      <vt:lpstr>4-18. Видеорепортаж “Насилие” </vt:lpstr>
      <vt:lpstr>4-29: Аннотация статьи о браках и разводах.</vt:lpstr>
      <vt:lpstr>Глаголы движения без приставок.  Verbs of motion without prefixes</vt:lpstr>
      <vt:lpstr>4-32: История русской семьи. Аннотация</vt:lpstr>
      <vt:lpstr>4-32: История русской семьи.</vt:lpstr>
      <vt:lpstr>4-36/4-37. Рождаемость и население (29 июня)</vt:lpstr>
      <vt:lpstr>4-38. Рождаемость и население.</vt:lpstr>
      <vt:lpstr>4-39. Рождаемость и население.</vt:lpstr>
      <vt:lpstr>4-40. Помощь многодетным семьям.</vt:lpstr>
      <vt:lpstr>4-63. Видеорепортаж “Проблемы российских женщин”  </vt:lpstr>
      <vt:lpstr>4-63. Видеорепортаж “Проблемы российских женщин”</vt:lpstr>
      <vt:lpstr>4-63. Проблемы российских женщин. Видео.</vt:lpstr>
      <vt:lpstr>4-64. Видеорепортаж “Проблемы российских женщин”.</vt:lpstr>
      <vt:lpstr>Причина и следствие.</vt:lpstr>
      <vt:lpstr>Причина и следствие.</vt:lpstr>
      <vt:lpstr>Причина и следствие.</vt:lpstr>
      <vt:lpstr>Причина и следствие: глаголы</vt:lpstr>
      <vt:lpstr>Причина и следствие:</vt:lpstr>
      <vt:lpstr>Причина и следствие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4-56/4-57. Роль женщин в современном мире.</vt:lpstr>
      <vt:lpstr>4-59. Роль женщин в современном мире.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Семья и семейные отношения </dc:title>
  <dc:creator>Irina Walsh</dc:creator>
  <cp:lastModifiedBy>Irina Walsh</cp:lastModifiedBy>
  <cp:revision>18</cp:revision>
  <dcterms:created xsi:type="dcterms:W3CDTF">2020-05-27T17:21:43Z</dcterms:created>
  <dcterms:modified xsi:type="dcterms:W3CDTF">2021-08-05T14:49:27Z</dcterms:modified>
</cp:coreProperties>
</file>