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7" r:id="rId1"/>
  </p:sldMasterIdLst>
  <p:notesMasterIdLst>
    <p:notesMasterId r:id="rId13"/>
  </p:notesMasterIdLst>
  <p:handoutMasterIdLst>
    <p:handoutMasterId r:id="rId14"/>
  </p:handoutMasterIdLst>
  <p:sldIdLst>
    <p:sldId id="400" r:id="rId2"/>
    <p:sldId id="401" r:id="rId3"/>
    <p:sldId id="487" r:id="rId4"/>
    <p:sldId id="488" r:id="rId5"/>
    <p:sldId id="495" r:id="rId6"/>
    <p:sldId id="489" r:id="rId7"/>
    <p:sldId id="497" r:id="rId8"/>
    <p:sldId id="494" r:id="rId9"/>
    <p:sldId id="496" r:id="rId10"/>
    <p:sldId id="346" r:id="rId11"/>
    <p:sldId id="321" r:id="rId12"/>
  </p:sldIdLst>
  <p:sldSz cx="9144000" cy="6858000" type="screen4x3"/>
  <p:notesSz cx="7096125" cy="9382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5">
          <p15:clr>
            <a:srgbClr val="A4A3A4"/>
          </p15:clr>
        </p15:guide>
        <p15:guide id="2" pos="22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 autoAdjust="0"/>
    <p:restoredTop sz="71565" autoAdjust="0"/>
  </p:normalViewPr>
  <p:slideViewPr>
    <p:cSldViewPr>
      <p:cViewPr varScale="1">
        <p:scale>
          <a:sx n="90" d="100"/>
          <a:sy n="90" d="100"/>
        </p:scale>
        <p:origin x="207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80"/>
    </p:cViewPr>
  </p:sorterViewPr>
  <p:notesViewPr>
    <p:cSldViewPr>
      <p:cViewPr varScale="1">
        <p:scale>
          <a:sx n="65" d="100"/>
          <a:sy n="65" d="100"/>
        </p:scale>
        <p:origin x="-3216" y="-108"/>
      </p:cViewPr>
      <p:guideLst>
        <p:guide orient="horz" pos="2955"/>
        <p:guide pos="223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D9F12-D81A-430F-B5BA-0953836215DD}"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8AA4606-3C34-4396-B26E-890979C6A382}">
      <dgm:prSet/>
      <dgm:spPr/>
      <dgm:t>
        <a:bodyPr/>
        <a:lstStyle/>
        <a:p>
          <a:r>
            <a:rPr lang="en-US"/>
            <a:t>What intervention was presented in your article and how does it connect to CBT?</a:t>
          </a:r>
        </a:p>
      </dgm:t>
    </dgm:pt>
    <dgm:pt modelId="{E4824D7C-D84A-46FC-A73D-74010ECBA73C}" type="parTrans" cxnId="{9DE8E7DB-C648-41FF-8DAB-1C029E9FFFFA}">
      <dgm:prSet/>
      <dgm:spPr/>
      <dgm:t>
        <a:bodyPr/>
        <a:lstStyle/>
        <a:p>
          <a:endParaRPr lang="en-US"/>
        </a:p>
      </dgm:t>
    </dgm:pt>
    <dgm:pt modelId="{99E28C60-4B57-4BBF-97B4-589BF9082C44}" type="sibTrans" cxnId="{9DE8E7DB-C648-41FF-8DAB-1C029E9FFFFA}">
      <dgm:prSet/>
      <dgm:spPr/>
      <dgm:t>
        <a:bodyPr/>
        <a:lstStyle/>
        <a:p>
          <a:endParaRPr lang="en-US"/>
        </a:p>
      </dgm:t>
    </dgm:pt>
    <dgm:pt modelId="{70CB987A-A5AD-4FE7-9C00-F696B8EDDF0D}">
      <dgm:prSet/>
      <dgm:spPr/>
      <dgm:t>
        <a:bodyPr/>
        <a:lstStyle/>
        <a:p>
          <a:r>
            <a:rPr lang="en-US"/>
            <a:t>What are some key takeaways and key terms?</a:t>
          </a:r>
        </a:p>
      </dgm:t>
    </dgm:pt>
    <dgm:pt modelId="{092FA1C0-5392-43D3-8DF7-3AEB36DD8034}" type="parTrans" cxnId="{19B9DC65-BBE4-48DB-B822-3733DABEB4BE}">
      <dgm:prSet/>
      <dgm:spPr/>
      <dgm:t>
        <a:bodyPr/>
        <a:lstStyle/>
        <a:p>
          <a:endParaRPr lang="en-US"/>
        </a:p>
      </dgm:t>
    </dgm:pt>
    <dgm:pt modelId="{31F0DE99-72B6-4D1A-B7AF-8A0822992085}" type="sibTrans" cxnId="{19B9DC65-BBE4-48DB-B822-3733DABEB4BE}">
      <dgm:prSet/>
      <dgm:spPr/>
      <dgm:t>
        <a:bodyPr/>
        <a:lstStyle/>
        <a:p>
          <a:endParaRPr lang="en-US"/>
        </a:p>
      </dgm:t>
    </dgm:pt>
    <dgm:pt modelId="{06981179-31DF-4812-81A1-2F5E2EDF8B49}">
      <dgm:prSet/>
      <dgm:spPr/>
      <dgm:t>
        <a:bodyPr/>
        <a:lstStyle/>
        <a:p>
          <a:r>
            <a:rPr lang="en-US"/>
            <a:t>What are some of the strengths/weaknesses of this article?</a:t>
          </a:r>
        </a:p>
      </dgm:t>
    </dgm:pt>
    <dgm:pt modelId="{1E40B330-3499-45B7-AFF2-B65ECB3E4E8F}" type="parTrans" cxnId="{C581C5B2-89A8-4ED0-806F-FCCAACBE01A4}">
      <dgm:prSet/>
      <dgm:spPr/>
      <dgm:t>
        <a:bodyPr/>
        <a:lstStyle/>
        <a:p>
          <a:endParaRPr lang="en-US"/>
        </a:p>
      </dgm:t>
    </dgm:pt>
    <dgm:pt modelId="{48722126-E9C5-44FA-9F68-4D53D914F8DF}" type="sibTrans" cxnId="{C581C5B2-89A8-4ED0-806F-FCCAACBE01A4}">
      <dgm:prSet/>
      <dgm:spPr/>
      <dgm:t>
        <a:bodyPr/>
        <a:lstStyle/>
        <a:p>
          <a:endParaRPr lang="en-US"/>
        </a:p>
      </dgm:t>
    </dgm:pt>
    <dgm:pt modelId="{B3187AED-B516-4D17-AABE-7697D1AB1AEB}">
      <dgm:prSet/>
      <dgm:spPr/>
      <dgm:t>
        <a:bodyPr/>
        <a:lstStyle/>
        <a:p>
          <a:r>
            <a:rPr lang="en-US"/>
            <a:t>What are some of the implications or reflections for us as social workers?</a:t>
          </a:r>
        </a:p>
      </dgm:t>
    </dgm:pt>
    <dgm:pt modelId="{F4B548E2-CD85-4291-9F07-759A7B5C03E5}" type="parTrans" cxnId="{92E1EF16-3CA4-4A03-8DFA-43B9279A4D3D}">
      <dgm:prSet/>
      <dgm:spPr/>
      <dgm:t>
        <a:bodyPr/>
        <a:lstStyle/>
        <a:p>
          <a:endParaRPr lang="en-US"/>
        </a:p>
      </dgm:t>
    </dgm:pt>
    <dgm:pt modelId="{8D9D9394-56BE-4B92-896A-5C4E14A1F625}" type="sibTrans" cxnId="{92E1EF16-3CA4-4A03-8DFA-43B9279A4D3D}">
      <dgm:prSet/>
      <dgm:spPr/>
      <dgm:t>
        <a:bodyPr/>
        <a:lstStyle/>
        <a:p>
          <a:endParaRPr lang="en-US"/>
        </a:p>
      </dgm:t>
    </dgm:pt>
    <dgm:pt modelId="{86B3F4F8-5E81-B740-8BFC-4F94429DDEB6}" type="pres">
      <dgm:prSet presAssocID="{554D9F12-D81A-430F-B5BA-0953836215DD}" presName="vert0" presStyleCnt="0">
        <dgm:presLayoutVars>
          <dgm:dir/>
          <dgm:animOne val="branch"/>
          <dgm:animLvl val="lvl"/>
        </dgm:presLayoutVars>
      </dgm:prSet>
      <dgm:spPr/>
    </dgm:pt>
    <dgm:pt modelId="{0259C529-DF89-D842-A717-A6582FEA6B10}" type="pres">
      <dgm:prSet presAssocID="{88AA4606-3C34-4396-B26E-890979C6A382}" presName="thickLine" presStyleLbl="alignNode1" presStyleIdx="0" presStyleCnt="4"/>
      <dgm:spPr/>
    </dgm:pt>
    <dgm:pt modelId="{1E32EDEF-F611-0E4E-A40D-3954BD82FF31}" type="pres">
      <dgm:prSet presAssocID="{88AA4606-3C34-4396-B26E-890979C6A382}" presName="horz1" presStyleCnt="0"/>
      <dgm:spPr/>
    </dgm:pt>
    <dgm:pt modelId="{DDE1F057-A7C9-BB4C-BDCB-8679C515F034}" type="pres">
      <dgm:prSet presAssocID="{88AA4606-3C34-4396-B26E-890979C6A382}" presName="tx1" presStyleLbl="revTx" presStyleIdx="0" presStyleCnt="4"/>
      <dgm:spPr/>
    </dgm:pt>
    <dgm:pt modelId="{35E62C55-1DDB-0949-88E2-21224CD6AC00}" type="pres">
      <dgm:prSet presAssocID="{88AA4606-3C34-4396-B26E-890979C6A382}" presName="vert1" presStyleCnt="0"/>
      <dgm:spPr/>
    </dgm:pt>
    <dgm:pt modelId="{4EB0BF85-7B12-714D-84CC-5B3E32ED41C8}" type="pres">
      <dgm:prSet presAssocID="{70CB987A-A5AD-4FE7-9C00-F696B8EDDF0D}" presName="thickLine" presStyleLbl="alignNode1" presStyleIdx="1" presStyleCnt="4"/>
      <dgm:spPr/>
    </dgm:pt>
    <dgm:pt modelId="{8887F477-F249-E746-89A4-55645DCAC384}" type="pres">
      <dgm:prSet presAssocID="{70CB987A-A5AD-4FE7-9C00-F696B8EDDF0D}" presName="horz1" presStyleCnt="0"/>
      <dgm:spPr/>
    </dgm:pt>
    <dgm:pt modelId="{49B368F7-5222-6643-86F1-624F2C96F606}" type="pres">
      <dgm:prSet presAssocID="{70CB987A-A5AD-4FE7-9C00-F696B8EDDF0D}" presName="tx1" presStyleLbl="revTx" presStyleIdx="1" presStyleCnt="4"/>
      <dgm:spPr/>
    </dgm:pt>
    <dgm:pt modelId="{4CAFEAF4-B097-644D-9549-F73AC126D754}" type="pres">
      <dgm:prSet presAssocID="{70CB987A-A5AD-4FE7-9C00-F696B8EDDF0D}" presName="vert1" presStyleCnt="0"/>
      <dgm:spPr/>
    </dgm:pt>
    <dgm:pt modelId="{AB2FCE62-8044-B544-845F-B61E44479EE5}" type="pres">
      <dgm:prSet presAssocID="{06981179-31DF-4812-81A1-2F5E2EDF8B49}" presName="thickLine" presStyleLbl="alignNode1" presStyleIdx="2" presStyleCnt="4"/>
      <dgm:spPr/>
    </dgm:pt>
    <dgm:pt modelId="{74EE3213-7248-CD42-8F57-CAC4BDBAED9F}" type="pres">
      <dgm:prSet presAssocID="{06981179-31DF-4812-81A1-2F5E2EDF8B49}" presName="horz1" presStyleCnt="0"/>
      <dgm:spPr/>
    </dgm:pt>
    <dgm:pt modelId="{2AC1AEA3-F15E-1E4A-A38A-E5A9EA7B8600}" type="pres">
      <dgm:prSet presAssocID="{06981179-31DF-4812-81A1-2F5E2EDF8B49}" presName="tx1" presStyleLbl="revTx" presStyleIdx="2" presStyleCnt="4"/>
      <dgm:spPr/>
    </dgm:pt>
    <dgm:pt modelId="{E0748B8D-A15F-704C-946A-8033542D47B2}" type="pres">
      <dgm:prSet presAssocID="{06981179-31DF-4812-81A1-2F5E2EDF8B49}" presName="vert1" presStyleCnt="0"/>
      <dgm:spPr/>
    </dgm:pt>
    <dgm:pt modelId="{C80BEB23-F8E2-5A41-85B3-595888A1560C}" type="pres">
      <dgm:prSet presAssocID="{B3187AED-B516-4D17-AABE-7697D1AB1AEB}" presName="thickLine" presStyleLbl="alignNode1" presStyleIdx="3" presStyleCnt="4"/>
      <dgm:spPr/>
    </dgm:pt>
    <dgm:pt modelId="{2CFA36C5-D20C-DB48-86E4-621074F07FDC}" type="pres">
      <dgm:prSet presAssocID="{B3187AED-B516-4D17-AABE-7697D1AB1AEB}" presName="horz1" presStyleCnt="0"/>
      <dgm:spPr/>
    </dgm:pt>
    <dgm:pt modelId="{E2868963-A516-2C4A-8B67-08EEFF808B12}" type="pres">
      <dgm:prSet presAssocID="{B3187AED-B516-4D17-AABE-7697D1AB1AEB}" presName="tx1" presStyleLbl="revTx" presStyleIdx="3" presStyleCnt="4"/>
      <dgm:spPr/>
    </dgm:pt>
    <dgm:pt modelId="{451AC504-97A9-2141-A088-405058F6FEB9}" type="pres">
      <dgm:prSet presAssocID="{B3187AED-B516-4D17-AABE-7697D1AB1AEB}" presName="vert1" presStyleCnt="0"/>
      <dgm:spPr/>
    </dgm:pt>
  </dgm:ptLst>
  <dgm:cxnLst>
    <dgm:cxn modelId="{92E1EF16-3CA4-4A03-8DFA-43B9279A4D3D}" srcId="{554D9F12-D81A-430F-B5BA-0953836215DD}" destId="{B3187AED-B516-4D17-AABE-7697D1AB1AEB}" srcOrd="3" destOrd="0" parTransId="{F4B548E2-CD85-4291-9F07-759A7B5C03E5}" sibTransId="{8D9D9394-56BE-4B92-896A-5C4E14A1F625}"/>
    <dgm:cxn modelId="{AD422525-B307-E445-BB11-7CE8CCC55A8D}" type="presOf" srcId="{06981179-31DF-4812-81A1-2F5E2EDF8B49}" destId="{2AC1AEA3-F15E-1E4A-A38A-E5A9EA7B8600}" srcOrd="0" destOrd="0" presId="urn:microsoft.com/office/officeart/2008/layout/LinedList"/>
    <dgm:cxn modelId="{19B9DC65-BBE4-48DB-B822-3733DABEB4BE}" srcId="{554D9F12-D81A-430F-B5BA-0953836215DD}" destId="{70CB987A-A5AD-4FE7-9C00-F696B8EDDF0D}" srcOrd="1" destOrd="0" parTransId="{092FA1C0-5392-43D3-8DF7-3AEB36DD8034}" sibTransId="{31F0DE99-72B6-4D1A-B7AF-8A0822992085}"/>
    <dgm:cxn modelId="{877E5988-6315-1F4D-9423-4AEEA6D93702}" type="presOf" srcId="{B3187AED-B516-4D17-AABE-7697D1AB1AEB}" destId="{E2868963-A516-2C4A-8B67-08EEFF808B12}" srcOrd="0" destOrd="0" presId="urn:microsoft.com/office/officeart/2008/layout/LinedList"/>
    <dgm:cxn modelId="{F6A17C8C-AA6B-C042-8BCC-4352DC6AC9ED}" type="presOf" srcId="{88AA4606-3C34-4396-B26E-890979C6A382}" destId="{DDE1F057-A7C9-BB4C-BDCB-8679C515F034}" srcOrd="0" destOrd="0" presId="urn:microsoft.com/office/officeart/2008/layout/LinedList"/>
    <dgm:cxn modelId="{694455AD-BE73-1C4A-A903-ADEC8F329D06}" type="presOf" srcId="{554D9F12-D81A-430F-B5BA-0953836215DD}" destId="{86B3F4F8-5E81-B740-8BFC-4F94429DDEB6}" srcOrd="0" destOrd="0" presId="urn:microsoft.com/office/officeart/2008/layout/LinedList"/>
    <dgm:cxn modelId="{C581C5B2-89A8-4ED0-806F-FCCAACBE01A4}" srcId="{554D9F12-D81A-430F-B5BA-0953836215DD}" destId="{06981179-31DF-4812-81A1-2F5E2EDF8B49}" srcOrd="2" destOrd="0" parTransId="{1E40B330-3499-45B7-AFF2-B65ECB3E4E8F}" sibTransId="{48722126-E9C5-44FA-9F68-4D53D914F8DF}"/>
    <dgm:cxn modelId="{5513AAC6-05E1-DF4E-81BB-ABEE1432D27D}" type="presOf" srcId="{70CB987A-A5AD-4FE7-9C00-F696B8EDDF0D}" destId="{49B368F7-5222-6643-86F1-624F2C96F606}" srcOrd="0" destOrd="0" presId="urn:microsoft.com/office/officeart/2008/layout/LinedList"/>
    <dgm:cxn modelId="{9DE8E7DB-C648-41FF-8DAB-1C029E9FFFFA}" srcId="{554D9F12-D81A-430F-B5BA-0953836215DD}" destId="{88AA4606-3C34-4396-B26E-890979C6A382}" srcOrd="0" destOrd="0" parTransId="{E4824D7C-D84A-46FC-A73D-74010ECBA73C}" sibTransId="{99E28C60-4B57-4BBF-97B4-589BF9082C44}"/>
    <dgm:cxn modelId="{61505356-068A-B846-BCBC-28D3FB948044}" type="presParOf" srcId="{86B3F4F8-5E81-B740-8BFC-4F94429DDEB6}" destId="{0259C529-DF89-D842-A717-A6582FEA6B10}" srcOrd="0" destOrd="0" presId="urn:microsoft.com/office/officeart/2008/layout/LinedList"/>
    <dgm:cxn modelId="{FE3470BE-8B2B-1345-8B55-F05C527DA222}" type="presParOf" srcId="{86B3F4F8-5E81-B740-8BFC-4F94429DDEB6}" destId="{1E32EDEF-F611-0E4E-A40D-3954BD82FF31}" srcOrd="1" destOrd="0" presId="urn:microsoft.com/office/officeart/2008/layout/LinedList"/>
    <dgm:cxn modelId="{D5E3AABB-B52D-C74F-91B4-BE6C289060CF}" type="presParOf" srcId="{1E32EDEF-F611-0E4E-A40D-3954BD82FF31}" destId="{DDE1F057-A7C9-BB4C-BDCB-8679C515F034}" srcOrd="0" destOrd="0" presId="urn:microsoft.com/office/officeart/2008/layout/LinedList"/>
    <dgm:cxn modelId="{21BD2D94-E8BE-E445-8C6A-23D24BE87C22}" type="presParOf" srcId="{1E32EDEF-F611-0E4E-A40D-3954BD82FF31}" destId="{35E62C55-1DDB-0949-88E2-21224CD6AC00}" srcOrd="1" destOrd="0" presId="urn:microsoft.com/office/officeart/2008/layout/LinedList"/>
    <dgm:cxn modelId="{459764E2-F7D7-8740-A7BD-580444C1EE1B}" type="presParOf" srcId="{86B3F4F8-5E81-B740-8BFC-4F94429DDEB6}" destId="{4EB0BF85-7B12-714D-84CC-5B3E32ED41C8}" srcOrd="2" destOrd="0" presId="urn:microsoft.com/office/officeart/2008/layout/LinedList"/>
    <dgm:cxn modelId="{36F8BF01-D458-9747-9CE3-5CFC8D248C84}" type="presParOf" srcId="{86B3F4F8-5E81-B740-8BFC-4F94429DDEB6}" destId="{8887F477-F249-E746-89A4-55645DCAC384}" srcOrd="3" destOrd="0" presId="urn:microsoft.com/office/officeart/2008/layout/LinedList"/>
    <dgm:cxn modelId="{A843FE5C-3984-E443-B55C-52046FDB7BE5}" type="presParOf" srcId="{8887F477-F249-E746-89A4-55645DCAC384}" destId="{49B368F7-5222-6643-86F1-624F2C96F606}" srcOrd="0" destOrd="0" presId="urn:microsoft.com/office/officeart/2008/layout/LinedList"/>
    <dgm:cxn modelId="{EB3BBB24-0DB4-C64A-BC04-47E34D657046}" type="presParOf" srcId="{8887F477-F249-E746-89A4-55645DCAC384}" destId="{4CAFEAF4-B097-644D-9549-F73AC126D754}" srcOrd="1" destOrd="0" presId="urn:microsoft.com/office/officeart/2008/layout/LinedList"/>
    <dgm:cxn modelId="{76F790D3-118F-4D4E-926F-BB1D73D53160}" type="presParOf" srcId="{86B3F4F8-5E81-B740-8BFC-4F94429DDEB6}" destId="{AB2FCE62-8044-B544-845F-B61E44479EE5}" srcOrd="4" destOrd="0" presId="urn:microsoft.com/office/officeart/2008/layout/LinedList"/>
    <dgm:cxn modelId="{E3B4774F-4202-3C42-A090-7F1439536D42}" type="presParOf" srcId="{86B3F4F8-5E81-B740-8BFC-4F94429DDEB6}" destId="{74EE3213-7248-CD42-8F57-CAC4BDBAED9F}" srcOrd="5" destOrd="0" presId="urn:microsoft.com/office/officeart/2008/layout/LinedList"/>
    <dgm:cxn modelId="{AA9CCB65-4E1F-E040-9CFD-FC12CB07FD4F}" type="presParOf" srcId="{74EE3213-7248-CD42-8F57-CAC4BDBAED9F}" destId="{2AC1AEA3-F15E-1E4A-A38A-E5A9EA7B8600}" srcOrd="0" destOrd="0" presId="urn:microsoft.com/office/officeart/2008/layout/LinedList"/>
    <dgm:cxn modelId="{8660D840-F4E8-3649-BB71-804EA797123D}" type="presParOf" srcId="{74EE3213-7248-CD42-8F57-CAC4BDBAED9F}" destId="{E0748B8D-A15F-704C-946A-8033542D47B2}" srcOrd="1" destOrd="0" presId="urn:microsoft.com/office/officeart/2008/layout/LinedList"/>
    <dgm:cxn modelId="{905696FF-B77F-5E4D-A04B-C1A71E8A4BA6}" type="presParOf" srcId="{86B3F4F8-5E81-B740-8BFC-4F94429DDEB6}" destId="{C80BEB23-F8E2-5A41-85B3-595888A1560C}" srcOrd="6" destOrd="0" presId="urn:microsoft.com/office/officeart/2008/layout/LinedList"/>
    <dgm:cxn modelId="{D8DE6C78-A475-364D-BB99-311E548DAAB3}" type="presParOf" srcId="{86B3F4F8-5E81-B740-8BFC-4F94429DDEB6}" destId="{2CFA36C5-D20C-DB48-86E4-621074F07FDC}" srcOrd="7" destOrd="0" presId="urn:microsoft.com/office/officeart/2008/layout/LinedList"/>
    <dgm:cxn modelId="{52104092-EBF2-6746-A08C-0EBB377EA8C1}" type="presParOf" srcId="{2CFA36C5-D20C-DB48-86E4-621074F07FDC}" destId="{E2868963-A516-2C4A-8B67-08EEFF808B12}" srcOrd="0" destOrd="0" presId="urn:microsoft.com/office/officeart/2008/layout/LinedList"/>
    <dgm:cxn modelId="{3D0340E4-B792-7446-A52D-52F82B9AF35A}" type="presParOf" srcId="{2CFA36C5-D20C-DB48-86E4-621074F07FDC}" destId="{451AC504-97A9-2141-A088-405058F6FEB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9C529-DF89-D842-A717-A6582FEA6B10}">
      <dsp:nvSpPr>
        <dsp:cNvPr id="0" name=""/>
        <dsp:cNvSpPr/>
      </dsp:nvSpPr>
      <dsp:spPr>
        <a:xfrm>
          <a:off x="0" y="0"/>
          <a:ext cx="48696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E1F057-A7C9-BB4C-BDCB-8679C515F034}">
      <dsp:nvSpPr>
        <dsp:cNvPr id="0" name=""/>
        <dsp:cNvSpPr/>
      </dsp:nvSpPr>
      <dsp:spPr>
        <a:xfrm>
          <a:off x="0" y="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What intervention was presented in your article and how does it connect to CBT?</a:t>
          </a:r>
        </a:p>
      </dsp:txBody>
      <dsp:txXfrm>
        <a:off x="0" y="0"/>
        <a:ext cx="4869656" cy="1276350"/>
      </dsp:txXfrm>
    </dsp:sp>
    <dsp:sp modelId="{4EB0BF85-7B12-714D-84CC-5B3E32ED41C8}">
      <dsp:nvSpPr>
        <dsp:cNvPr id="0" name=""/>
        <dsp:cNvSpPr/>
      </dsp:nvSpPr>
      <dsp:spPr>
        <a:xfrm>
          <a:off x="0" y="1276350"/>
          <a:ext cx="486965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B368F7-5222-6643-86F1-624F2C96F606}">
      <dsp:nvSpPr>
        <dsp:cNvPr id="0" name=""/>
        <dsp:cNvSpPr/>
      </dsp:nvSpPr>
      <dsp:spPr>
        <a:xfrm>
          <a:off x="0" y="127635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What are some key takeaways and key terms?</a:t>
          </a:r>
        </a:p>
      </dsp:txBody>
      <dsp:txXfrm>
        <a:off x="0" y="1276350"/>
        <a:ext cx="4869656" cy="1276350"/>
      </dsp:txXfrm>
    </dsp:sp>
    <dsp:sp modelId="{AB2FCE62-8044-B544-845F-B61E44479EE5}">
      <dsp:nvSpPr>
        <dsp:cNvPr id="0" name=""/>
        <dsp:cNvSpPr/>
      </dsp:nvSpPr>
      <dsp:spPr>
        <a:xfrm>
          <a:off x="0" y="2552700"/>
          <a:ext cx="486965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C1AEA3-F15E-1E4A-A38A-E5A9EA7B8600}">
      <dsp:nvSpPr>
        <dsp:cNvPr id="0" name=""/>
        <dsp:cNvSpPr/>
      </dsp:nvSpPr>
      <dsp:spPr>
        <a:xfrm>
          <a:off x="0" y="255270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What are some of the strengths/weaknesses of this article?</a:t>
          </a:r>
        </a:p>
      </dsp:txBody>
      <dsp:txXfrm>
        <a:off x="0" y="2552700"/>
        <a:ext cx="4869656" cy="1276350"/>
      </dsp:txXfrm>
    </dsp:sp>
    <dsp:sp modelId="{C80BEB23-F8E2-5A41-85B3-595888A1560C}">
      <dsp:nvSpPr>
        <dsp:cNvPr id="0" name=""/>
        <dsp:cNvSpPr/>
      </dsp:nvSpPr>
      <dsp:spPr>
        <a:xfrm>
          <a:off x="0" y="3829050"/>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868963-A516-2C4A-8B67-08EEFF808B12}">
      <dsp:nvSpPr>
        <dsp:cNvPr id="0" name=""/>
        <dsp:cNvSpPr/>
      </dsp:nvSpPr>
      <dsp:spPr>
        <a:xfrm>
          <a:off x="0" y="382905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What are some of the implications or reflections for us as social workers?</a:t>
          </a:r>
        </a:p>
      </dsp:txBody>
      <dsp:txXfrm>
        <a:off x="0" y="3829050"/>
        <a:ext cx="4869656" cy="12763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1" y="1"/>
            <a:ext cx="3074024" cy="469427"/>
          </a:xfrm>
          <a:prstGeom prst="rect">
            <a:avLst/>
          </a:prstGeom>
          <a:noFill/>
          <a:ln w="9525">
            <a:noFill/>
            <a:miter lim="800000"/>
            <a:headEnd/>
            <a:tailEnd/>
          </a:ln>
          <a:effectLst/>
        </p:spPr>
        <p:txBody>
          <a:bodyPr vert="horz" wrap="square" lIns="94130" tIns="47064" rIns="94130" bIns="47064" numCol="1" anchor="t" anchorCtr="0" compatLnSpc="1">
            <a:prstTxWarp prst="textNoShape">
              <a:avLst/>
            </a:prstTxWarp>
          </a:bodyPr>
          <a:lstStyle>
            <a:lvl1pPr defTabSz="941470">
              <a:defRPr sz="1200"/>
            </a:lvl1pPr>
          </a:lstStyle>
          <a:p>
            <a:endParaRPr lang="en-US"/>
          </a:p>
        </p:txBody>
      </p:sp>
      <p:sp>
        <p:nvSpPr>
          <p:cNvPr id="59395" name="Rectangle 3"/>
          <p:cNvSpPr>
            <a:spLocks noGrp="1" noChangeArrowheads="1"/>
          </p:cNvSpPr>
          <p:nvPr>
            <p:ph type="dt" sz="quarter" idx="1"/>
          </p:nvPr>
        </p:nvSpPr>
        <p:spPr bwMode="auto">
          <a:xfrm>
            <a:off x="4020496" y="1"/>
            <a:ext cx="3074024" cy="469427"/>
          </a:xfrm>
          <a:prstGeom prst="rect">
            <a:avLst/>
          </a:prstGeom>
          <a:noFill/>
          <a:ln w="9525">
            <a:noFill/>
            <a:miter lim="800000"/>
            <a:headEnd/>
            <a:tailEnd/>
          </a:ln>
          <a:effectLst/>
        </p:spPr>
        <p:txBody>
          <a:bodyPr vert="horz" wrap="square" lIns="94130" tIns="47064" rIns="94130" bIns="47064" numCol="1" anchor="t" anchorCtr="0" compatLnSpc="1">
            <a:prstTxWarp prst="textNoShape">
              <a:avLst/>
            </a:prstTxWarp>
          </a:bodyPr>
          <a:lstStyle>
            <a:lvl1pPr algn="r" defTabSz="941470">
              <a:defRPr sz="1200"/>
            </a:lvl1pPr>
          </a:lstStyle>
          <a:p>
            <a:endParaRPr lang="en-US"/>
          </a:p>
        </p:txBody>
      </p:sp>
      <p:sp>
        <p:nvSpPr>
          <p:cNvPr id="59396" name="Rectangle 4"/>
          <p:cNvSpPr>
            <a:spLocks noGrp="1" noChangeArrowheads="1"/>
          </p:cNvSpPr>
          <p:nvPr>
            <p:ph type="ftr" sz="quarter" idx="2"/>
          </p:nvPr>
        </p:nvSpPr>
        <p:spPr bwMode="auto">
          <a:xfrm>
            <a:off x="1" y="8911096"/>
            <a:ext cx="3074024" cy="469427"/>
          </a:xfrm>
          <a:prstGeom prst="rect">
            <a:avLst/>
          </a:prstGeom>
          <a:noFill/>
          <a:ln w="9525">
            <a:noFill/>
            <a:miter lim="800000"/>
            <a:headEnd/>
            <a:tailEnd/>
          </a:ln>
          <a:effectLst/>
        </p:spPr>
        <p:txBody>
          <a:bodyPr vert="horz" wrap="square" lIns="94130" tIns="47064" rIns="94130" bIns="47064" numCol="1" anchor="b" anchorCtr="0" compatLnSpc="1">
            <a:prstTxWarp prst="textNoShape">
              <a:avLst/>
            </a:prstTxWarp>
          </a:bodyPr>
          <a:lstStyle>
            <a:lvl1pPr defTabSz="941470">
              <a:defRPr sz="1200"/>
            </a:lvl1pPr>
          </a:lstStyle>
          <a:p>
            <a:endParaRPr lang="en-US"/>
          </a:p>
        </p:txBody>
      </p:sp>
      <p:sp>
        <p:nvSpPr>
          <p:cNvPr id="59397" name="Rectangle 5"/>
          <p:cNvSpPr>
            <a:spLocks noGrp="1" noChangeArrowheads="1"/>
          </p:cNvSpPr>
          <p:nvPr>
            <p:ph type="sldNum" sz="quarter" idx="3"/>
          </p:nvPr>
        </p:nvSpPr>
        <p:spPr bwMode="auto">
          <a:xfrm>
            <a:off x="4020496" y="8911096"/>
            <a:ext cx="3074024" cy="469427"/>
          </a:xfrm>
          <a:prstGeom prst="rect">
            <a:avLst/>
          </a:prstGeom>
          <a:noFill/>
          <a:ln w="9525">
            <a:noFill/>
            <a:miter lim="800000"/>
            <a:headEnd/>
            <a:tailEnd/>
          </a:ln>
          <a:effectLst/>
        </p:spPr>
        <p:txBody>
          <a:bodyPr vert="horz" wrap="square" lIns="94130" tIns="47064" rIns="94130" bIns="47064" numCol="1" anchor="b" anchorCtr="0" compatLnSpc="1">
            <a:prstTxWarp prst="textNoShape">
              <a:avLst/>
            </a:prstTxWarp>
          </a:bodyPr>
          <a:lstStyle>
            <a:lvl1pPr algn="r" defTabSz="941470">
              <a:defRPr sz="1200"/>
            </a:lvl1pPr>
          </a:lstStyle>
          <a:p>
            <a:fld id="{993C85A8-D656-410D-B4EA-410A6517CA1E}" type="slidenum">
              <a:rPr lang="en-US"/>
              <a:pPr/>
              <a:t>‹#›</a:t>
            </a:fld>
            <a:endParaRPr lang="en-US"/>
          </a:p>
        </p:txBody>
      </p:sp>
    </p:spTree>
    <p:extLst>
      <p:ext uri="{BB962C8B-B14F-4D97-AF65-F5344CB8AC3E}">
        <p14:creationId xmlns:p14="http://schemas.microsoft.com/office/powerpoint/2010/main" val="748132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1"/>
            <a:ext cx="3074024" cy="469427"/>
          </a:xfrm>
          <a:prstGeom prst="rect">
            <a:avLst/>
          </a:prstGeom>
          <a:noFill/>
          <a:ln w="9525">
            <a:noFill/>
            <a:miter lim="800000"/>
            <a:headEnd/>
            <a:tailEnd/>
          </a:ln>
          <a:effectLst/>
        </p:spPr>
        <p:txBody>
          <a:bodyPr vert="horz" wrap="square" lIns="94130" tIns="47064" rIns="94130" bIns="47064" numCol="1" anchor="t" anchorCtr="0" compatLnSpc="1">
            <a:prstTxWarp prst="textNoShape">
              <a:avLst/>
            </a:prstTxWarp>
          </a:bodyPr>
          <a:lstStyle>
            <a:lvl1pPr defTabSz="941470">
              <a:defRPr sz="1200"/>
            </a:lvl1pPr>
          </a:lstStyle>
          <a:p>
            <a:endParaRPr lang="en-US"/>
          </a:p>
        </p:txBody>
      </p:sp>
      <p:sp>
        <p:nvSpPr>
          <p:cNvPr id="6147" name="Rectangle 3"/>
          <p:cNvSpPr>
            <a:spLocks noGrp="1" noChangeArrowheads="1"/>
          </p:cNvSpPr>
          <p:nvPr>
            <p:ph type="dt" idx="1"/>
          </p:nvPr>
        </p:nvSpPr>
        <p:spPr bwMode="auto">
          <a:xfrm>
            <a:off x="4020496" y="1"/>
            <a:ext cx="3074024" cy="469427"/>
          </a:xfrm>
          <a:prstGeom prst="rect">
            <a:avLst/>
          </a:prstGeom>
          <a:noFill/>
          <a:ln w="9525">
            <a:noFill/>
            <a:miter lim="800000"/>
            <a:headEnd/>
            <a:tailEnd/>
          </a:ln>
          <a:effectLst/>
        </p:spPr>
        <p:txBody>
          <a:bodyPr vert="horz" wrap="square" lIns="94130" tIns="47064" rIns="94130" bIns="47064" numCol="1" anchor="t" anchorCtr="0" compatLnSpc="1">
            <a:prstTxWarp prst="textNoShape">
              <a:avLst/>
            </a:prstTxWarp>
          </a:bodyPr>
          <a:lstStyle>
            <a:lvl1pPr algn="r" defTabSz="941470">
              <a:defRPr sz="1200"/>
            </a:lvl1pPr>
          </a:lstStyle>
          <a:p>
            <a:endParaRPr lang="en-US"/>
          </a:p>
        </p:txBody>
      </p:sp>
      <p:sp>
        <p:nvSpPr>
          <p:cNvPr id="6148" name="Rectangle 4"/>
          <p:cNvSpPr>
            <a:spLocks noGrp="1" noRot="1" noChangeAspect="1" noChangeArrowheads="1" noTextEdit="1"/>
          </p:cNvSpPr>
          <p:nvPr>
            <p:ph type="sldImg" idx="2"/>
          </p:nvPr>
        </p:nvSpPr>
        <p:spPr bwMode="auto">
          <a:xfrm>
            <a:off x="1201738" y="703263"/>
            <a:ext cx="4692650" cy="3519487"/>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710256" y="4457151"/>
            <a:ext cx="5675614" cy="4221636"/>
          </a:xfrm>
          <a:prstGeom prst="rect">
            <a:avLst/>
          </a:prstGeom>
          <a:noFill/>
          <a:ln w="9525">
            <a:noFill/>
            <a:miter lim="800000"/>
            <a:headEnd/>
            <a:tailEnd/>
          </a:ln>
          <a:effectLst/>
        </p:spPr>
        <p:txBody>
          <a:bodyPr vert="horz" wrap="square" lIns="94130" tIns="47064" rIns="94130" bIns="4706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1" y="8911096"/>
            <a:ext cx="3074024" cy="469427"/>
          </a:xfrm>
          <a:prstGeom prst="rect">
            <a:avLst/>
          </a:prstGeom>
          <a:noFill/>
          <a:ln w="9525">
            <a:noFill/>
            <a:miter lim="800000"/>
            <a:headEnd/>
            <a:tailEnd/>
          </a:ln>
          <a:effectLst/>
        </p:spPr>
        <p:txBody>
          <a:bodyPr vert="horz" wrap="square" lIns="94130" tIns="47064" rIns="94130" bIns="47064" numCol="1" anchor="b" anchorCtr="0" compatLnSpc="1">
            <a:prstTxWarp prst="textNoShape">
              <a:avLst/>
            </a:prstTxWarp>
          </a:bodyPr>
          <a:lstStyle>
            <a:lvl1pPr defTabSz="941470">
              <a:defRPr sz="1200"/>
            </a:lvl1pPr>
          </a:lstStyle>
          <a:p>
            <a:endParaRPr lang="en-US"/>
          </a:p>
        </p:txBody>
      </p:sp>
      <p:sp>
        <p:nvSpPr>
          <p:cNvPr id="6151" name="Rectangle 7"/>
          <p:cNvSpPr>
            <a:spLocks noGrp="1" noChangeArrowheads="1"/>
          </p:cNvSpPr>
          <p:nvPr>
            <p:ph type="sldNum" sz="quarter" idx="5"/>
          </p:nvPr>
        </p:nvSpPr>
        <p:spPr bwMode="auto">
          <a:xfrm>
            <a:off x="4020496" y="8911096"/>
            <a:ext cx="3074024" cy="469427"/>
          </a:xfrm>
          <a:prstGeom prst="rect">
            <a:avLst/>
          </a:prstGeom>
          <a:noFill/>
          <a:ln w="9525">
            <a:noFill/>
            <a:miter lim="800000"/>
            <a:headEnd/>
            <a:tailEnd/>
          </a:ln>
          <a:effectLst/>
        </p:spPr>
        <p:txBody>
          <a:bodyPr vert="horz" wrap="square" lIns="94130" tIns="47064" rIns="94130" bIns="47064" numCol="1" anchor="b" anchorCtr="0" compatLnSpc="1">
            <a:prstTxWarp prst="textNoShape">
              <a:avLst/>
            </a:prstTxWarp>
          </a:bodyPr>
          <a:lstStyle>
            <a:lvl1pPr algn="r" defTabSz="941470">
              <a:defRPr sz="1200"/>
            </a:lvl1pPr>
          </a:lstStyle>
          <a:p>
            <a:fld id="{0857E4AE-0042-40B7-9020-7100782B29D3}" type="slidenum">
              <a:rPr lang="en-US"/>
              <a:pPr/>
              <a:t>‹#›</a:t>
            </a:fld>
            <a:endParaRPr lang="en-US"/>
          </a:p>
        </p:txBody>
      </p:sp>
    </p:spTree>
    <p:extLst>
      <p:ext uri="{BB962C8B-B14F-4D97-AF65-F5344CB8AC3E}">
        <p14:creationId xmlns:p14="http://schemas.microsoft.com/office/powerpoint/2010/main" val="18103706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2CCA8-F293-42BD-8BB1-58961A164A74}" type="slidenum">
              <a:rPr lang="en-US"/>
              <a:pPr/>
              <a:t>1</a:t>
            </a:fld>
            <a:endParaRPr lang="en-US"/>
          </a:p>
        </p:txBody>
      </p:sp>
      <p:sp>
        <p:nvSpPr>
          <p:cNvPr id="45058"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dirty="0"/>
          </a:p>
        </p:txBody>
      </p:sp>
    </p:spTree>
    <p:extLst>
      <p:ext uri="{BB962C8B-B14F-4D97-AF65-F5344CB8AC3E}">
        <p14:creationId xmlns:p14="http://schemas.microsoft.com/office/powerpoint/2010/main" val="1779837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08FE2C-96AB-4C4E-BB7A-9EF886AAEB69}" type="slidenum">
              <a:rPr lang="en-US" smtClean="0"/>
              <a:pPr/>
              <a:t>2</a:t>
            </a:fld>
            <a:endParaRPr lang="en-US"/>
          </a:p>
        </p:txBody>
      </p:sp>
    </p:spTree>
    <p:extLst>
      <p:ext uri="{BB962C8B-B14F-4D97-AF65-F5344CB8AC3E}">
        <p14:creationId xmlns:p14="http://schemas.microsoft.com/office/powerpoint/2010/main" val="3841191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8442A6-EBA2-4C6B-A726-B874C783AE42}" type="slidenum">
              <a:rPr lang="en-US"/>
              <a:pPr/>
              <a:t>3</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dirty="0"/>
              <a:t>facets of culture to consider (above)</a:t>
            </a:r>
          </a:p>
          <a:p>
            <a:r>
              <a:rPr lang="en-US" dirty="0"/>
              <a:t>Will discuss each separately, but first want to look at the messages that culture sends to people that they may then internalize</a:t>
            </a:r>
          </a:p>
        </p:txBody>
      </p:sp>
    </p:spTree>
    <p:extLst>
      <p:ext uri="{BB962C8B-B14F-4D97-AF65-F5344CB8AC3E}">
        <p14:creationId xmlns:p14="http://schemas.microsoft.com/office/powerpoint/2010/main" val="1494814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C0AAA0-DCAD-46F5-A9B2-0456B38E25AC}" type="slidenum">
              <a:rPr lang="en-US"/>
              <a:pPr/>
              <a:t>4</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364046" y="4457151"/>
            <a:ext cx="6443842" cy="4636378"/>
          </a:xfrm>
        </p:spPr>
        <p:txBody>
          <a:bodyPr/>
          <a:lstStyle/>
          <a:p>
            <a:r>
              <a:rPr lang="en-US" dirty="0"/>
              <a:t>Don’t assume anything. Always ask the client for their perspective, as well as the cultural messages they’ve received.</a:t>
            </a:r>
          </a:p>
          <a:p>
            <a:endParaRPr lang="en-US" dirty="0"/>
          </a:p>
          <a:p>
            <a:r>
              <a:rPr lang="en-US" dirty="0"/>
              <a:t>(1995, p. 85)</a:t>
            </a:r>
          </a:p>
          <a:p>
            <a:pPr>
              <a:buFont typeface="Wingdings" pitchFamily="2" charset="2"/>
              <a:buNone/>
            </a:pPr>
            <a:r>
              <a:rPr lang="en-US" i="1" dirty="0"/>
              <a:t>Examples:</a:t>
            </a:r>
          </a:p>
          <a:p>
            <a:pPr>
              <a:buFont typeface="Wingdings" pitchFamily="2" charset="2"/>
              <a:buNone/>
            </a:pPr>
            <a:r>
              <a:rPr lang="en-US" i="0" dirty="0"/>
              <a:t>Emphasis</a:t>
            </a:r>
            <a:r>
              <a:rPr lang="en-US" i="0" baseline="0" dirty="0"/>
              <a:t> on separation/individuation vs. collectivists cultures’ ideas of normal adolescent development</a:t>
            </a:r>
            <a:endParaRPr lang="en-US" i="0" dirty="0"/>
          </a:p>
          <a:p>
            <a:r>
              <a:rPr lang="en-US" dirty="0"/>
              <a:t>Assertiveness training vs. respect training</a:t>
            </a:r>
          </a:p>
          <a:p>
            <a:r>
              <a:rPr lang="en-US" dirty="0"/>
              <a:t>Autonomy vs. interconnectedness</a:t>
            </a:r>
          </a:p>
          <a:p>
            <a:r>
              <a:rPr lang="en-US" dirty="0"/>
              <a:t>Logic vs. intuition</a:t>
            </a:r>
          </a:p>
          <a:p>
            <a:endParaRPr lang="en-US" dirty="0"/>
          </a:p>
          <a:p>
            <a:r>
              <a:rPr lang="en-US" dirty="0"/>
              <a:t>“For example, Euro-Americans value assertiveness and have determined that a certain degree of it is essential for one's mental health, and not having enough of it constitutes a problem. Thus, psychotherapists offer assertiveness training for clients who are "deficient" in this important quality. Although there are ethnic groups, including many Native American, Latino, Asian, and Arab cultures, in which the quality of respect is more highly valued than that of assertiveness, psychotherapists have yet to develop </a:t>
            </a:r>
            <a:r>
              <a:rPr lang="en-US" b="1" dirty="0"/>
              <a:t>"respect training" </a:t>
            </a:r>
            <a:r>
              <a:rPr lang="en-US" dirty="0"/>
              <a:t>for individuals who lack this quality in their interactions with others.” P 313, hays 1995 </a:t>
            </a:r>
          </a:p>
          <a:p>
            <a:endParaRPr lang="en-US" dirty="0"/>
          </a:p>
          <a:p>
            <a:r>
              <a:rPr lang="en-US" dirty="0"/>
              <a:t>ASK: WHERE DO WE RECEIVE MESSAGES ABOUT OTHER CULTURES?</a:t>
            </a:r>
          </a:p>
          <a:p>
            <a:r>
              <a:rPr lang="en-US" dirty="0"/>
              <a:t>Fables and fairy tales</a:t>
            </a:r>
          </a:p>
          <a:p>
            <a:r>
              <a:rPr lang="en-US" dirty="0"/>
              <a:t>Parents and other family</a:t>
            </a:r>
          </a:p>
          <a:p>
            <a:r>
              <a:rPr lang="en-US" dirty="0"/>
              <a:t>School</a:t>
            </a:r>
          </a:p>
          <a:p>
            <a:r>
              <a:rPr lang="en-US" dirty="0"/>
              <a:t>Media (advertisements, movies)</a:t>
            </a:r>
          </a:p>
          <a:p>
            <a:r>
              <a:rPr lang="en-US" dirty="0"/>
              <a:t>Religion</a:t>
            </a:r>
          </a:p>
          <a:p>
            <a:r>
              <a:rPr lang="en-US" dirty="0"/>
              <a:t>Celebrities</a:t>
            </a:r>
          </a:p>
          <a:p>
            <a:endParaRPr lang="en-US" dirty="0"/>
          </a:p>
        </p:txBody>
      </p:sp>
    </p:spTree>
    <p:extLst>
      <p:ext uri="{BB962C8B-B14F-4D97-AF65-F5344CB8AC3E}">
        <p14:creationId xmlns:p14="http://schemas.microsoft.com/office/powerpoint/2010/main" val="4224684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7E4AE-0042-40B7-9020-7100782B29D3}" type="slidenum">
              <a:rPr lang="en-US" smtClean="0"/>
              <a:pPr/>
              <a:t>5</a:t>
            </a:fld>
            <a:endParaRPr lang="en-US"/>
          </a:p>
        </p:txBody>
      </p:sp>
    </p:spTree>
    <p:extLst>
      <p:ext uri="{BB962C8B-B14F-4D97-AF65-F5344CB8AC3E}">
        <p14:creationId xmlns:p14="http://schemas.microsoft.com/office/powerpoint/2010/main" val="47003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E05896-554D-4DC8-B352-4C1408F57043}" type="slidenum">
              <a:rPr lang="en-US"/>
              <a:pPr/>
              <a:t>6</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dirty="0"/>
              <a:t>Xenophobia, racism, sexism, homophobia and other forms of discrimination or hatred rely on “logical fallacies” – “cognitive errors” – and those are overgeneralization and all-or-nothing thinking (met one “bad” person from a group so all are bad)</a:t>
            </a:r>
          </a:p>
          <a:p>
            <a:endParaRPr lang="en-US" dirty="0"/>
          </a:p>
          <a:p>
            <a:r>
              <a:rPr lang="en-US" dirty="0"/>
              <a:t>Review Handout</a:t>
            </a:r>
          </a:p>
        </p:txBody>
      </p:sp>
    </p:spTree>
    <p:extLst>
      <p:ext uri="{BB962C8B-B14F-4D97-AF65-F5344CB8AC3E}">
        <p14:creationId xmlns:p14="http://schemas.microsoft.com/office/powerpoint/2010/main" val="2581588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some specific </a:t>
            </a:r>
            <a:r>
              <a:rPr lang="en-US" dirty="0" err="1"/>
              <a:t>intervntions</a:t>
            </a:r>
            <a:endParaRPr lang="en-US" dirty="0"/>
          </a:p>
        </p:txBody>
      </p:sp>
      <p:sp>
        <p:nvSpPr>
          <p:cNvPr id="4" name="Slide Number Placeholder 3"/>
          <p:cNvSpPr>
            <a:spLocks noGrp="1"/>
          </p:cNvSpPr>
          <p:nvPr>
            <p:ph type="sldNum" sz="quarter" idx="5"/>
          </p:nvPr>
        </p:nvSpPr>
        <p:spPr/>
        <p:txBody>
          <a:bodyPr/>
          <a:lstStyle/>
          <a:p>
            <a:fld id="{0857E4AE-0042-40B7-9020-7100782B29D3}" type="slidenum">
              <a:rPr lang="en-US" smtClean="0"/>
              <a:pPr/>
              <a:t>7</a:t>
            </a:fld>
            <a:endParaRPr lang="en-US"/>
          </a:p>
        </p:txBody>
      </p:sp>
    </p:spTree>
    <p:extLst>
      <p:ext uri="{BB962C8B-B14F-4D97-AF65-F5344CB8AC3E}">
        <p14:creationId xmlns:p14="http://schemas.microsoft.com/office/powerpoint/2010/main" val="2714592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INTO DISCUSSION GROUPS – with people you’ve not been with yet</a:t>
            </a:r>
          </a:p>
          <a:p>
            <a:endParaRPr lang="en-US" dirty="0"/>
          </a:p>
          <a:p>
            <a:r>
              <a:rPr lang="en-US" dirty="0"/>
              <a:t>From readings </a:t>
            </a:r>
            <a:r>
              <a:rPr lang="en-US" baseline="0" dirty="0"/>
              <a:t>(Ford-Paz &amp; </a:t>
            </a:r>
            <a:r>
              <a:rPr lang="en-US" baseline="0" dirty="0" err="1"/>
              <a:t>Iwamasa</a:t>
            </a:r>
            <a:r>
              <a:rPr lang="en-US" baseline="0" dirty="0"/>
              <a:t>)</a:t>
            </a:r>
            <a:r>
              <a:rPr lang="en-US" dirty="0"/>
              <a:t>:</a:t>
            </a:r>
          </a:p>
          <a:p>
            <a:endParaRPr lang="en-US" dirty="0"/>
          </a:p>
          <a:p>
            <a:r>
              <a:rPr lang="en-US" dirty="0"/>
              <a:t>“This belief that CBT is universally applicable,</a:t>
            </a:r>
            <a:r>
              <a:rPr lang="en-US" baseline="0" dirty="0"/>
              <a:t> culture-free, value-neutral, or color-blind…has come about from practice-oriented research that historically has focused on people of middle class, heterosexual orientation, and European American descent.” (p. 80).</a:t>
            </a:r>
          </a:p>
          <a:p>
            <a:endParaRPr lang="en-US" baseline="0" dirty="0"/>
          </a:p>
          <a:p>
            <a:r>
              <a:rPr lang="en-US" baseline="0" dirty="0"/>
              <a:t>Pros:</a:t>
            </a:r>
          </a:p>
          <a:p>
            <a:r>
              <a:rPr lang="en-US" baseline="0" dirty="0"/>
              <a:t>Empowerment oriented</a:t>
            </a:r>
          </a:p>
          <a:p>
            <a:r>
              <a:rPr lang="en-US" baseline="0" dirty="0"/>
              <a:t>Collaborative</a:t>
            </a:r>
          </a:p>
          <a:p>
            <a:r>
              <a:rPr lang="en-US" baseline="0" dirty="0"/>
              <a:t>“Short-term, problem-focused, present-oriented nature also may be appealing to cultural and ethnic minority groups” (p.. 81)</a:t>
            </a:r>
          </a:p>
          <a:p>
            <a:r>
              <a:rPr lang="en-US" baseline="0" dirty="0"/>
              <a:t>View behaviors as functional or dysfunctional, not good or bad</a:t>
            </a:r>
          </a:p>
          <a:p>
            <a:endParaRPr lang="en-US" baseline="0" dirty="0"/>
          </a:p>
          <a:p>
            <a:r>
              <a:rPr lang="en-US" baseline="0" dirty="0"/>
              <a:t>Cons:</a:t>
            </a:r>
          </a:p>
          <a:p>
            <a:endParaRPr lang="en-US" baseline="0" dirty="0"/>
          </a:p>
          <a:p>
            <a:r>
              <a:rPr lang="en-US" baseline="0" dirty="0"/>
              <a:t>Lack of effectiveness studies with cultural minorities</a:t>
            </a:r>
          </a:p>
          <a:p>
            <a:endParaRPr lang="en-US" baseline="0" dirty="0"/>
          </a:p>
          <a:p>
            <a:r>
              <a:rPr lang="en-US" baseline="0" dirty="0"/>
              <a:t>“CBT’s emphasis on cognition, logic, </a:t>
            </a:r>
            <a:r>
              <a:rPr lang="en-US" baseline="0" dirty="0" err="1"/>
              <a:t>verball</a:t>
            </a:r>
            <a:r>
              <a:rPr lang="en-US" baseline="0" dirty="0"/>
              <a:t> skills, and rational thinking as therapeutic tools is influenced by American and European cultural values” (p. 80) – other cultures may “attend more to context and relationships, rely on more experience-based knowledge instead of logic, and show more tolerance for contradiction”</a:t>
            </a:r>
          </a:p>
          <a:p>
            <a:endParaRPr lang="en-US" baseline="0" dirty="0"/>
          </a:p>
          <a:p>
            <a:r>
              <a:rPr lang="en-US" baseline="0" dirty="0"/>
              <a:t>Focus on individual (vs. collectivism)</a:t>
            </a:r>
          </a:p>
          <a:p>
            <a:endParaRPr lang="en-US" baseline="0" dirty="0"/>
          </a:p>
          <a:p>
            <a:r>
              <a:rPr lang="en-US" baseline="0" dirty="0"/>
              <a:t>Assertiveness skills, disputation, and direct expression of thoughts may conflict with cultural values</a:t>
            </a:r>
          </a:p>
          <a:p>
            <a:endParaRPr lang="en-US" baseline="0" dirty="0"/>
          </a:p>
          <a:p>
            <a:r>
              <a:rPr lang="en-US" baseline="0" dirty="0"/>
              <a:t>Incorporation of written assignments and </a:t>
            </a:r>
            <a:r>
              <a:rPr lang="en-US" baseline="0" dirty="0" err="1"/>
              <a:t>bibliotherapy</a:t>
            </a:r>
            <a:r>
              <a:rPr lang="en-US" baseline="0" dirty="0"/>
              <a:t> not ideal for people for whom English is a second language or people with little formal education</a:t>
            </a:r>
          </a:p>
          <a:p>
            <a:endParaRPr lang="en-US" baseline="0" dirty="0"/>
          </a:p>
          <a:p>
            <a:r>
              <a:rPr lang="en-US" baseline="0" dirty="0"/>
              <a:t>Focus on present might “prematurely discount the client’s history, such as the experience of racism, and neglect useful information about culture-based life experiences” (p. 81)</a:t>
            </a:r>
          </a:p>
          <a:p>
            <a:endParaRPr lang="en-US" baseline="0" dirty="0"/>
          </a:p>
          <a:p>
            <a:r>
              <a:rPr lang="en-US" baseline="0" dirty="0"/>
              <a:t>CBT has “not directly addressed the impact of racism and oppression on ethnic minority clients by creating explicit strategies to deal with these negative sociocultural influences” (p. 82)</a:t>
            </a:r>
          </a:p>
          <a:p>
            <a:endParaRPr lang="en-US" baseline="0" dirty="0"/>
          </a:p>
          <a:p>
            <a:r>
              <a:rPr lang="en-US" baseline="0" dirty="0"/>
              <a:t>Emphasis on “changing individual-level variables (thoughts and behaviors) in order to effect therapeutic change and adapt to current environmental conditions…neglects unfair, discriminatory environmental factors” (p. 82)</a:t>
            </a:r>
          </a:p>
          <a:p>
            <a:endParaRPr lang="en-US" baseline="0" dirty="0"/>
          </a:p>
          <a:p>
            <a:r>
              <a:rPr lang="en-US" baseline="0" dirty="0"/>
              <a:t>ALSO: </a:t>
            </a:r>
          </a:p>
          <a:p>
            <a:endParaRPr lang="en-US" baseline="0" dirty="0"/>
          </a:p>
          <a:p>
            <a:r>
              <a:rPr lang="en-US" baseline="0" dirty="0"/>
              <a:t>Emphasis on rational vs. irrational can lead to people being expected to change thoughts instead of situation – BUT distressing thoughts might not be irrational. The reading (p. 100) gives example of a Latino student thinking, “It’s not fair that the teacher gives me detention when I speak Spanish in school” and correctly notes that this is not a cognitive distortion, but instead an accurate label of oppression. So then problem solving, not cognitive restructuring, can ensue. Or cognitive restructuring can be used to generate a coping skill and productive self talk – NOT to change cognitions.</a:t>
            </a:r>
            <a:endParaRPr lang="en-US" dirty="0"/>
          </a:p>
        </p:txBody>
      </p:sp>
      <p:sp>
        <p:nvSpPr>
          <p:cNvPr id="4" name="Slide Number Placeholder 3"/>
          <p:cNvSpPr>
            <a:spLocks noGrp="1"/>
          </p:cNvSpPr>
          <p:nvPr>
            <p:ph type="sldNum" sz="quarter" idx="10"/>
          </p:nvPr>
        </p:nvSpPr>
        <p:spPr/>
        <p:txBody>
          <a:bodyPr/>
          <a:lstStyle/>
          <a:p>
            <a:fld id="{0857E4AE-0042-40B7-9020-7100782B29D3}" type="slidenum">
              <a:rPr lang="en-US" smtClean="0"/>
              <a:pPr/>
              <a:t>8</a:t>
            </a:fld>
            <a:endParaRPr lang="en-US"/>
          </a:p>
        </p:txBody>
      </p:sp>
    </p:spTree>
    <p:extLst>
      <p:ext uri="{BB962C8B-B14F-4D97-AF65-F5344CB8AC3E}">
        <p14:creationId xmlns:p14="http://schemas.microsoft.com/office/powerpoint/2010/main" val="3340420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Graditude</a:t>
            </a:r>
            <a:endParaRPr lang="en-US" dirty="0"/>
          </a:p>
        </p:txBody>
      </p:sp>
    </p:spTree>
    <p:extLst>
      <p:ext uri="{BB962C8B-B14F-4D97-AF65-F5344CB8AC3E}">
        <p14:creationId xmlns:p14="http://schemas.microsoft.com/office/powerpoint/2010/main" val="3351420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3F0D-FFBA-2E12-B4B5-C98D69E4EF7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FABD7B0-BB21-6C38-17B0-606C4A14CA9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7E3BC2F-F3CF-4F22-0492-4D598BA2664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126C477-2FBB-8E28-4D9A-0C7E1C970002}"/>
              </a:ext>
            </a:extLst>
          </p:cNvPr>
          <p:cNvSpPr>
            <a:spLocks noGrp="1"/>
          </p:cNvSpPr>
          <p:nvPr>
            <p:ph type="ftr" sz="quarter" idx="11"/>
          </p:nvPr>
        </p:nvSpPr>
        <p:spPr/>
        <p:txBody>
          <a:bodyPr/>
          <a:lstStyle/>
          <a:p>
            <a:r>
              <a:rPr lang="en-US"/>
              <a:t>CBT, Fall 2015</a:t>
            </a:r>
          </a:p>
        </p:txBody>
      </p:sp>
      <p:sp>
        <p:nvSpPr>
          <p:cNvPr id="6" name="Slide Number Placeholder 5">
            <a:extLst>
              <a:ext uri="{FF2B5EF4-FFF2-40B4-BE49-F238E27FC236}">
                <a16:creationId xmlns:a16="http://schemas.microsoft.com/office/drawing/2014/main" id="{8EC03F33-557F-21BC-C608-DDA3A1609233}"/>
              </a:ext>
            </a:extLst>
          </p:cNvPr>
          <p:cNvSpPr>
            <a:spLocks noGrp="1"/>
          </p:cNvSpPr>
          <p:nvPr>
            <p:ph type="sldNum" sz="quarter" idx="12"/>
          </p:nvPr>
        </p:nvSpPr>
        <p:spPr/>
        <p:txBody>
          <a:bodyPr/>
          <a:lstStyle/>
          <a:p>
            <a:fld id="{0E573219-DA28-47F0-96F7-45A59526C039}" type="slidenum">
              <a:rPr lang="en-US" smtClean="0"/>
              <a:pPr/>
              <a:t>‹#›</a:t>
            </a:fld>
            <a:endParaRPr lang="en-US"/>
          </a:p>
        </p:txBody>
      </p:sp>
    </p:spTree>
    <p:extLst>
      <p:ext uri="{BB962C8B-B14F-4D97-AF65-F5344CB8AC3E}">
        <p14:creationId xmlns:p14="http://schemas.microsoft.com/office/powerpoint/2010/main" val="78681584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293DE-C8C6-7FA9-EB08-0BD42183FE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462EA2-8876-8EE2-B95F-1497FB9D7B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6C40D-F450-D556-C04C-98766011EFC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7B009AC-9110-C0DD-1D12-BD0CECB5EEBB}"/>
              </a:ext>
            </a:extLst>
          </p:cNvPr>
          <p:cNvSpPr>
            <a:spLocks noGrp="1"/>
          </p:cNvSpPr>
          <p:nvPr>
            <p:ph type="ftr" sz="quarter" idx="11"/>
          </p:nvPr>
        </p:nvSpPr>
        <p:spPr/>
        <p:txBody>
          <a:bodyPr/>
          <a:lstStyle/>
          <a:p>
            <a:r>
              <a:rPr lang="en-US"/>
              <a:t>CBT, Fall 2015</a:t>
            </a:r>
          </a:p>
        </p:txBody>
      </p:sp>
      <p:sp>
        <p:nvSpPr>
          <p:cNvPr id="6" name="Slide Number Placeholder 5">
            <a:extLst>
              <a:ext uri="{FF2B5EF4-FFF2-40B4-BE49-F238E27FC236}">
                <a16:creationId xmlns:a16="http://schemas.microsoft.com/office/drawing/2014/main" id="{18D8D2AC-510F-4A3A-E22F-95B56DFE4F6E}"/>
              </a:ext>
            </a:extLst>
          </p:cNvPr>
          <p:cNvSpPr>
            <a:spLocks noGrp="1"/>
          </p:cNvSpPr>
          <p:nvPr>
            <p:ph type="sldNum" sz="quarter" idx="12"/>
          </p:nvPr>
        </p:nvSpPr>
        <p:spPr/>
        <p:txBody>
          <a:bodyPr/>
          <a:lstStyle/>
          <a:p>
            <a:fld id="{2BB7C757-3C2E-4CB7-8565-85947D3F3C1F}" type="slidenum">
              <a:rPr lang="en-US" smtClean="0"/>
              <a:pPr/>
              <a:t>‹#›</a:t>
            </a:fld>
            <a:endParaRPr lang="en-US"/>
          </a:p>
        </p:txBody>
      </p:sp>
    </p:spTree>
    <p:extLst>
      <p:ext uri="{BB962C8B-B14F-4D97-AF65-F5344CB8AC3E}">
        <p14:creationId xmlns:p14="http://schemas.microsoft.com/office/powerpoint/2010/main" val="316371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028F72-0856-061B-D1B2-D8242E6F101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AD5900-559E-5305-0018-DA34F329E76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5330B-6AEE-E2B7-9D40-6BF832096A9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A6635DC-30D3-F5DD-6F3B-5E389405D02B}"/>
              </a:ext>
            </a:extLst>
          </p:cNvPr>
          <p:cNvSpPr>
            <a:spLocks noGrp="1"/>
          </p:cNvSpPr>
          <p:nvPr>
            <p:ph type="ftr" sz="quarter" idx="11"/>
          </p:nvPr>
        </p:nvSpPr>
        <p:spPr/>
        <p:txBody>
          <a:bodyPr/>
          <a:lstStyle/>
          <a:p>
            <a:r>
              <a:rPr lang="en-US"/>
              <a:t>CBT, Fall 2015</a:t>
            </a:r>
          </a:p>
        </p:txBody>
      </p:sp>
      <p:sp>
        <p:nvSpPr>
          <p:cNvPr id="6" name="Slide Number Placeholder 5">
            <a:extLst>
              <a:ext uri="{FF2B5EF4-FFF2-40B4-BE49-F238E27FC236}">
                <a16:creationId xmlns:a16="http://schemas.microsoft.com/office/drawing/2014/main" id="{1FAF33E8-EFB7-2606-E7D8-50F75A797345}"/>
              </a:ext>
            </a:extLst>
          </p:cNvPr>
          <p:cNvSpPr>
            <a:spLocks noGrp="1"/>
          </p:cNvSpPr>
          <p:nvPr>
            <p:ph type="sldNum" sz="quarter" idx="12"/>
          </p:nvPr>
        </p:nvSpPr>
        <p:spPr/>
        <p:txBody>
          <a:bodyPr/>
          <a:lstStyle/>
          <a:p>
            <a:fld id="{80CCC285-640B-4726-90E2-9430F0160DBB}" type="slidenum">
              <a:rPr lang="en-US" smtClean="0"/>
              <a:pPr/>
              <a:t>‹#›</a:t>
            </a:fld>
            <a:endParaRPr lang="en-US"/>
          </a:p>
        </p:txBody>
      </p:sp>
    </p:spTree>
    <p:extLst>
      <p:ext uri="{BB962C8B-B14F-4D97-AF65-F5344CB8AC3E}">
        <p14:creationId xmlns:p14="http://schemas.microsoft.com/office/powerpoint/2010/main" val="310801816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13" name="Shape 13"/>
          <p:cNvSpPr>
            <a:spLocks noGrp="1"/>
          </p:cNvSpPr>
          <p:nvPr>
            <p:ph type="title"/>
          </p:nvPr>
        </p:nvSpPr>
        <p:spPr>
          <a:prstGeom prst="rect">
            <a:avLst/>
          </a:prstGeom>
        </p:spPr>
        <p:txBody>
          <a:bodyPr/>
          <a:lstStyle/>
          <a:p>
            <a:pPr lvl="0"/>
            <a:endParaRPr/>
          </a:p>
        </p:txBody>
      </p:sp>
      <p:sp>
        <p:nvSpPr>
          <p:cNvPr id="14" name="Shape 14"/>
          <p:cNvSpPr>
            <a:spLocks noGrp="1"/>
          </p:cNvSpPr>
          <p:nvPr>
            <p:ph type="body" idx="1"/>
          </p:nvPr>
        </p:nvSpPr>
        <p:spPr>
          <a:prstGeom prst="rect">
            <a:avLst/>
          </a:prstGeom>
        </p:spPr>
        <p:txBody>
          <a:bodyPr/>
          <a:lstStyle/>
          <a:p>
            <a:pPr lvl="0"/>
            <a:endParaRPr/>
          </a:p>
        </p:txBody>
      </p:sp>
    </p:spTree>
    <p:extLst>
      <p:ext uri="{BB962C8B-B14F-4D97-AF65-F5344CB8AC3E}">
        <p14:creationId xmlns:p14="http://schemas.microsoft.com/office/powerpoint/2010/main" val="328923715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1022C-2D7F-0E5F-0A2B-15465B002D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DD5678-37C3-B19F-594D-85EBF15A88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3F7840-10FC-B312-C08B-EA50652398E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0F811D9-7159-E7CA-C8AF-8B22A3A6632D}"/>
              </a:ext>
            </a:extLst>
          </p:cNvPr>
          <p:cNvSpPr>
            <a:spLocks noGrp="1"/>
          </p:cNvSpPr>
          <p:nvPr>
            <p:ph type="ftr" sz="quarter" idx="11"/>
          </p:nvPr>
        </p:nvSpPr>
        <p:spPr/>
        <p:txBody>
          <a:bodyPr/>
          <a:lstStyle/>
          <a:p>
            <a:r>
              <a:rPr lang="en-US"/>
              <a:t>CBT, Fall 2015</a:t>
            </a:r>
          </a:p>
        </p:txBody>
      </p:sp>
      <p:sp>
        <p:nvSpPr>
          <p:cNvPr id="6" name="Slide Number Placeholder 5">
            <a:extLst>
              <a:ext uri="{FF2B5EF4-FFF2-40B4-BE49-F238E27FC236}">
                <a16:creationId xmlns:a16="http://schemas.microsoft.com/office/drawing/2014/main" id="{D97F6291-52AA-B887-A9F2-46A96C1B04D3}"/>
              </a:ext>
            </a:extLst>
          </p:cNvPr>
          <p:cNvSpPr>
            <a:spLocks noGrp="1"/>
          </p:cNvSpPr>
          <p:nvPr>
            <p:ph type="sldNum" sz="quarter" idx="12"/>
          </p:nvPr>
        </p:nvSpPr>
        <p:spPr/>
        <p:txBody>
          <a:bodyPr/>
          <a:lstStyle/>
          <a:p>
            <a:fld id="{AB7A859A-F8D8-4D5C-8F1C-F20DD0E864A8}" type="slidenum">
              <a:rPr lang="en-US" smtClean="0"/>
              <a:pPr/>
              <a:t>‹#›</a:t>
            </a:fld>
            <a:endParaRPr lang="en-US"/>
          </a:p>
        </p:txBody>
      </p:sp>
    </p:spTree>
    <p:extLst>
      <p:ext uri="{BB962C8B-B14F-4D97-AF65-F5344CB8AC3E}">
        <p14:creationId xmlns:p14="http://schemas.microsoft.com/office/powerpoint/2010/main" val="3905845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B40B1-4937-A592-C9BE-7772F981425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F407F0E-0173-1297-A9E0-066BE216F81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89EF08-AB1E-0BDF-89E9-EF96B8879DB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59A963D-61AC-B349-3164-8E3B35739BE5}"/>
              </a:ext>
            </a:extLst>
          </p:cNvPr>
          <p:cNvSpPr>
            <a:spLocks noGrp="1"/>
          </p:cNvSpPr>
          <p:nvPr>
            <p:ph type="ftr" sz="quarter" idx="11"/>
          </p:nvPr>
        </p:nvSpPr>
        <p:spPr/>
        <p:txBody>
          <a:bodyPr/>
          <a:lstStyle/>
          <a:p>
            <a:r>
              <a:rPr lang="en-US"/>
              <a:t>CBT, Fall 2015</a:t>
            </a:r>
          </a:p>
        </p:txBody>
      </p:sp>
      <p:sp>
        <p:nvSpPr>
          <p:cNvPr id="6" name="Slide Number Placeholder 5">
            <a:extLst>
              <a:ext uri="{FF2B5EF4-FFF2-40B4-BE49-F238E27FC236}">
                <a16:creationId xmlns:a16="http://schemas.microsoft.com/office/drawing/2014/main" id="{C506DB6B-9BD3-2018-D97F-F7BC11059A63}"/>
              </a:ext>
            </a:extLst>
          </p:cNvPr>
          <p:cNvSpPr>
            <a:spLocks noGrp="1"/>
          </p:cNvSpPr>
          <p:nvPr>
            <p:ph type="sldNum" sz="quarter" idx="12"/>
          </p:nvPr>
        </p:nvSpPr>
        <p:spPr/>
        <p:txBody>
          <a:bodyPr/>
          <a:lstStyle/>
          <a:p>
            <a:fld id="{4C39CC6E-D14E-4584-AE06-5C19B4BD7A50}" type="slidenum">
              <a:rPr lang="en-US" smtClean="0"/>
              <a:pPr/>
              <a:t>‹#›</a:t>
            </a:fld>
            <a:endParaRPr lang="en-US"/>
          </a:p>
        </p:txBody>
      </p:sp>
    </p:spTree>
    <p:extLst>
      <p:ext uri="{BB962C8B-B14F-4D97-AF65-F5344CB8AC3E}">
        <p14:creationId xmlns:p14="http://schemas.microsoft.com/office/powerpoint/2010/main" val="4151084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C51C-9EE8-4732-25F3-5C319AE304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E9FF2C-4F0F-D6CF-5E3A-79457FA420F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AFEC3C-F491-2D68-3DC0-13DB646401C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E45D96-A665-41C0-A825-A198393DBD0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0CD0534-AC25-85D5-2977-779A611B4719}"/>
              </a:ext>
            </a:extLst>
          </p:cNvPr>
          <p:cNvSpPr>
            <a:spLocks noGrp="1"/>
          </p:cNvSpPr>
          <p:nvPr>
            <p:ph type="ftr" sz="quarter" idx="11"/>
          </p:nvPr>
        </p:nvSpPr>
        <p:spPr/>
        <p:txBody>
          <a:bodyPr/>
          <a:lstStyle/>
          <a:p>
            <a:r>
              <a:rPr lang="en-US"/>
              <a:t>CBT, Fall 2015</a:t>
            </a:r>
          </a:p>
        </p:txBody>
      </p:sp>
      <p:sp>
        <p:nvSpPr>
          <p:cNvPr id="7" name="Slide Number Placeholder 6">
            <a:extLst>
              <a:ext uri="{FF2B5EF4-FFF2-40B4-BE49-F238E27FC236}">
                <a16:creationId xmlns:a16="http://schemas.microsoft.com/office/drawing/2014/main" id="{49A43EEB-4D52-7C84-CEFB-950A1A4E1BD0}"/>
              </a:ext>
            </a:extLst>
          </p:cNvPr>
          <p:cNvSpPr>
            <a:spLocks noGrp="1"/>
          </p:cNvSpPr>
          <p:nvPr>
            <p:ph type="sldNum" sz="quarter" idx="12"/>
          </p:nvPr>
        </p:nvSpPr>
        <p:spPr/>
        <p:txBody>
          <a:bodyPr/>
          <a:lstStyle/>
          <a:p>
            <a:fld id="{01AEDBA6-1511-4827-95B8-6C8419E29DAE}" type="slidenum">
              <a:rPr lang="en-US" smtClean="0"/>
              <a:pPr/>
              <a:t>‹#›</a:t>
            </a:fld>
            <a:endParaRPr lang="en-US"/>
          </a:p>
        </p:txBody>
      </p:sp>
    </p:spTree>
    <p:extLst>
      <p:ext uri="{BB962C8B-B14F-4D97-AF65-F5344CB8AC3E}">
        <p14:creationId xmlns:p14="http://schemas.microsoft.com/office/powerpoint/2010/main" val="1586552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18B9B-0072-76B3-2C45-E7817CE5F69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D0874C-A767-A2DA-2CB5-7576E68E5F6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2C329DA-A716-346A-921E-027A1CFDD40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FC7248-29AB-8A61-8833-EC09BCDC0F1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6D8C54D-E50C-766D-3DCA-77BA166E630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9EC78E-C103-0FC5-A406-E098E5FE56B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18C97CF-024F-A6AA-F02F-14B98DF549A5}"/>
              </a:ext>
            </a:extLst>
          </p:cNvPr>
          <p:cNvSpPr>
            <a:spLocks noGrp="1"/>
          </p:cNvSpPr>
          <p:nvPr>
            <p:ph type="ftr" sz="quarter" idx="11"/>
          </p:nvPr>
        </p:nvSpPr>
        <p:spPr/>
        <p:txBody>
          <a:bodyPr/>
          <a:lstStyle/>
          <a:p>
            <a:r>
              <a:rPr lang="en-US"/>
              <a:t>CBT, Fall 2015</a:t>
            </a:r>
          </a:p>
        </p:txBody>
      </p:sp>
      <p:sp>
        <p:nvSpPr>
          <p:cNvPr id="9" name="Slide Number Placeholder 8">
            <a:extLst>
              <a:ext uri="{FF2B5EF4-FFF2-40B4-BE49-F238E27FC236}">
                <a16:creationId xmlns:a16="http://schemas.microsoft.com/office/drawing/2014/main" id="{0702F7A3-FD13-FA8C-E87A-BE7D560D1BD9}"/>
              </a:ext>
            </a:extLst>
          </p:cNvPr>
          <p:cNvSpPr>
            <a:spLocks noGrp="1"/>
          </p:cNvSpPr>
          <p:nvPr>
            <p:ph type="sldNum" sz="quarter" idx="12"/>
          </p:nvPr>
        </p:nvSpPr>
        <p:spPr/>
        <p:txBody>
          <a:bodyPr/>
          <a:lstStyle/>
          <a:p>
            <a:fld id="{07CD0B47-7DF9-48BE-B347-5EA8A1C7BFFF}" type="slidenum">
              <a:rPr lang="en-US" smtClean="0"/>
              <a:pPr/>
              <a:t>‹#›</a:t>
            </a:fld>
            <a:endParaRPr lang="en-US"/>
          </a:p>
        </p:txBody>
      </p:sp>
    </p:spTree>
    <p:extLst>
      <p:ext uri="{BB962C8B-B14F-4D97-AF65-F5344CB8AC3E}">
        <p14:creationId xmlns:p14="http://schemas.microsoft.com/office/powerpoint/2010/main" val="193414950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EDFE2-60DD-3F38-6560-AE7850A4D5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DE2651-1461-6241-A57E-DD17D7F3C4D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11D6764-FC8C-758F-05BC-2E07269ABA87}"/>
              </a:ext>
            </a:extLst>
          </p:cNvPr>
          <p:cNvSpPr>
            <a:spLocks noGrp="1"/>
          </p:cNvSpPr>
          <p:nvPr>
            <p:ph type="ftr" sz="quarter" idx="11"/>
          </p:nvPr>
        </p:nvSpPr>
        <p:spPr/>
        <p:txBody>
          <a:bodyPr/>
          <a:lstStyle/>
          <a:p>
            <a:r>
              <a:rPr lang="en-US"/>
              <a:t>CBT, Fall 2015</a:t>
            </a:r>
          </a:p>
        </p:txBody>
      </p:sp>
      <p:sp>
        <p:nvSpPr>
          <p:cNvPr id="5" name="Slide Number Placeholder 4">
            <a:extLst>
              <a:ext uri="{FF2B5EF4-FFF2-40B4-BE49-F238E27FC236}">
                <a16:creationId xmlns:a16="http://schemas.microsoft.com/office/drawing/2014/main" id="{7AD9385C-E3FE-425C-2CF1-0E730CF3A9C2}"/>
              </a:ext>
            </a:extLst>
          </p:cNvPr>
          <p:cNvSpPr>
            <a:spLocks noGrp="1"/>
          </p:cNvSpPr>
          <p:nvPr>
            <p:ph type="sldNum" sz="quarter" idx="12"/>
          </p:nvPr>
        </p:nvSpPr>
        <p:spPr/>
        <p:txBody>
          <a:bodyPr/>
          <a:lstStyle/>
          <a:p>
            <a:fld id="{3EDB8F41-B903-4F64-9422-D51B90F0DEB0}" type="slidenum">
              <a:rPr lang="en-US" smtClean="0"/>
              <a:pPr/>
              <a:t>‹#›</a:t>
            </a:fld>
            <a:endParaRPr lang="en-US"/>
          </a:p>
        </p:txBody>
      </p:sp>
    </p:spTree>
    <p:extLst>
      <p:ext uri="{BB962C8B-B14F-4D97-AF65-F5344CB8AC3E}">
        <p14:creationId xmlns:p14="http://schemas.microsoft.com/office/powerpoint/2010/main" val="3442703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14DC86-BEB2-574A-0D55-B6C30F34C80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6E58092-0DFF-2F65-FAC1-C225F972B7C6}"/>
              </a:ext>
            </a:extLst>
          </p:cNvPr>
          <p:cNvSpPr>
            <a:spLocks noGrp="1"/>
          </p:cNvSpPr>
          <p:nvPr>
            <p:ph type="ftr" sz="quarter" idx="11"/>
          </p:nvPr>
        </p:nvSpPr>
        <p:spPr/>
        <p:txBody>
          <a:bodyPr/>
          <a:lstStyle/>
          <a:p>
            <a:r>
              <a:rPr lang="en-US"/>
              <a:t>CBT, Fall 2015</a:t>
            </a:r>
          </a:p>
        </p:txBody>
      </p:sp>
      <p:sp>
        <p:nvSpPr>
          <p:cNvPr id="4" name="Slide Number Placeholder 3">
            <a:extLst>
              <a:ext uri="{FF2B5EF4-FFF2-40B4-BE49-F238E27FC236}">
                <a16:creationId xmlns:a16="http://schemas.microsoft.com/office/drawing/2014/main" id="{850FDD41-976B-70BE-8A56-C3C204483586}"/>
              </a:ext>
            </a:extLst>
          </p:cNvPr>
          <p:cNvSpPr>
            <a:spLocks noGrp="1"/>
          </p:cNvSpPr>
          <p:nvPr>
            <p:ph type="sldNum" sz="quarter" idx="12"/>
          </p:nvPr>
        </p:nvSpPr>
        <p:spPr/>
        <p:txBody>
          <a:bodyPr/>
          <a:lstStyle/>
          <a:p>
            <a:fld id="{CFFEB45D-3368-4947-9EB5-19DCDC7075B6}" type="slidenum">
              <a:rPr lang="en-US" smtClean="0"/>
              <a:pPr/>
              <a:t>‹#›</a:t>
            </a:fld>
            <a:endParaRPr lang="en-US"/>
          </a:p>
        </p:txBody>
      </p:sp>
    </p:spTree>
    <p:extLst>
      <p:ext uri="{BB962C8B-B14F-4D97-AF65-F5344CB8AC3E}">
        <p14:creationId xmlns:p14="http://schemas.microsoft.com/office/powerpoint/2010/main" val="375868417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02A39-4108-D611-C6BE-EDC7F7AFA9B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DED0FAC-87AF-C3C6-1AFB-B02DD79ABA9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CC3C27-0114-5671-A414-C3C1D8A582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FB7D672-CFAB-6E68-4681-3CA8EF34AC6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E30A3F2-E2A4-86CC-248C-BBA98FF97A6E}"/>
              </a:ext>
            </a:extLst>
          </p:cNvPr>
          <p:cNvSpPr>
            <a:spLocks noGrp="1"/>
          </p:cNvSpPr>
          <p:nvPr>
            <p:ph type="ftr" sz="quarter" idx="11"/>
          </p:nvPr>
        </p:nvSpPr>
        <p:spPr/>
        <p:txBody>
          <a:bodyPr/>
          <a:lstStyle/>
          <a:p>
            <a:r>
              <a:rPr lang="en-US"/>
              <a:t>CBT, Fall 2015</a:t>
            </a:r>
          </a:p>
        </p:txBody>
      </p:sp>
      <p:sp>
        <p:nvSpPr>
          <p:cNvPr id="7" name="Slide Number Placeholder 6">
            <a:extLst>
              <a:ext uri="{FF2B5EF4-FFF2-40B4-BE49-F238E27FC236}">
                <a16:creationId xmlns:a16="http://schemas.microsoft.com/office/drawing/2014/main" id="{5C878EFF-C00E-DCE8-698A-F39F120D9A69}"/>
              </a:ext>
            </a:extLst>
          </p:cNvPr>
          <p:cNvSpPr>
            <a:spLocks noGrp="1"/>
          </p:cNvSpPr>
          <p:nvPr>
            <p:ph type="sldNum" sz="quarter" idx="12"/>
          </p:nvPr>
        </p:nvSpPr>
        <p:spPr/>
        <p:txBody>
          <a:bodyPr/>
          <a:lstStyle/>
          <a:p>
            <a:fld id="{CD6DFC0A-8B8B-4F27-B08E-7CF4DA96AB19}" type="slidenum">
              <a:rPr lang="en-US" smtClean="0"/>
              <a:pPr/>
              <a:t>‹#›</a:t>
            </a:fld>
            <a:endParaRPr lang="en-US"/>
          </a:p>
        </p:txBody>
      </p:sp>
    </p:spTree>
    <p:extLst>
      <p:ext uri="{BB962C8B-B14F-4D97-AF65-F5344CB8AC3E}">
        <p14:creationId xmlns:p14="http://schemas.microsoft.com/office/powerpoint/2010/main" val="183079050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A89F-8367-6331-31CC-F0A78ADABDB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D24B6D9-9315-9BB9-91DF-306F6926D6B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055237F-B0D2-9DE3-3E65-264662EDC47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7B55838-C0D5-59D9-6044-BE062550A4A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01D2E2D-6880-3DE1-4131-A9A1513D3AD6}"/>
              </a:ext>
            </a:extLst>
          </p:cNvPr>
          <p:cNvSpPr>
            <a:spLocks noGrp="1"/>
          </p:cNvSpPr>
          <p:nvPr>
            <p:ph type="ftr" sz="quarter" idx="11"/>
          </p:nvPr>
        </p:nvSpPr>
        <p:spPr/>
        <p:txBody>
          <a:bodyPr/>
          <a:lstStyle/>
          <a:p>
            <a:r>
              <a:rPr lang="en-US"/>
              <a:t>CBT, Fall 2015</a:t>
            </a:r>
          </a:p>
        </p:txBody>
      </p:sp>
      <p:sp>
        <p:nvSpPr>
          <p:cNvPr id="7" name="Slide Number Placeholder 6">
            <a:extLst>
              <a:ext uri="{FF2B5EF4-FFF2-40B4-BE49-F238E27FC236}">
                <a16:creationId xmlns:a16="http://schemas.microsoft.com/office/drawing/2014/main" id="{C9B0BD56-A8A0-2620-0389-1063E29B8DBB}"/>
              </a:ext>
            </a:extLst>
          </p:cNvPr>
          <p:cNvSpPr>
            <a:spLocks noGrp="1"/>
          </p:cNvSpPr>
          <p:nvPr>
            <p:ph type="sldNum" sz="quarter" idx="12"/>
          </p:nvPr>
        </p:nvSpPr>
        <p:spPr/>
        <p:txBody>
          <a:bodyPr/>
          <a:lstStyle/>
          <a:p>
            <a:fld id="{E68A58AC-E96F-4AAC-931F-AF9E2EA63B37}" type="slidenum">
              <a:rPr lang="en-US" smtClean="0"/>
              <a:pPr/>
              <a:t>‹#›</a:t>
            </a:fld>
            <a:endParaRPr lang="en-US"/>
          </a:p>
        </p:txBody>
      </p:sp>
    </p:spTree>
    <p:extLst>
      <p:ext uri="{BB962C8B-B14F-4D97-AF65-F5344CB8AC3E}">
        <p14:creationId xmlns:p14="http://schemas.microsoft.com/office/powerpoint/2010/main" val="2558444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B7CA4-593C-6AC5-D1A5-4F52F4B6BA7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CC10FB-0C47-EADE-081C-90B2F09E55E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5589F0-D3F5-6F0E-B684-9ADAA8C759E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3A36069-E531-5AF7-ADEA-4E237809F7B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CBT, Fall 2015</a:t>
            </a:r>
          </a:p>
        </p:txBody>
      </p:sp>
      <p:sp>
        <p:nvSpPr>
          <p:cNvPr id="6" name="Slide Number Placeholder 5">
            <a:extLst>
              <a:ext uri="{FF2B5EF4-FFF2-40B4-BE49-F238E27FC236}">
                <a16:creationId xmlns:a16="http://schemas.microsoft.com/office/drawing/2014/main" id="{31A87263-8DDC-8822-8803-74BDE905D22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CD0B47-7DF9-48BE-B347-5EA8A1C7BFFF}" type="slidenum">
              <a:rPr lang="en-US" smtClean="0"/>
              <a:pPr/>
              <a:t>‹#›</a:t>
            </a:fld>
            <a:endParaRPr lang="en-US"/>
          </a:p>
        </p:txBody>
      </p:sp>
    </p:spTree>
    <p:extLst>
      <p:ext uri="{BB962C8B-B14F-4D97-AF65-F5344CB8AC3E}">
        <p14:creationId xmlns:p14="http://schemas.microsoft.com/office/powerpoint/2010/main" val="36270481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nXIrlxub1F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9144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35193" y="-479"/>
            <a:ext cx="7101526"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6993732"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0" name="Rectangle 2"/>
          <p:cNvSpPr>
            <a:spLocks noGrp="1" noChangeArrowheads="1"/>
          </p:cNvSpPr>
          <p:nvPr>
            <p:ph type="ctrTitle"/>
          </p:nvPr>
        </p:nvSpPr>
        <p:spPr>
          <a:xfrm>
            <a:off x="603504" y="962246"/>
            <a:ext cx="4828275" cy="2611967"/>
          </a:xfrm>
        </p:spPr>
        <p:txBody>
          <a:bodyPr anchor="b">
            <a:normAutofit/>
          </a:bodyPr>
          <a:lstStyle/>
          <a:p>
            <a:pPr algn="l"/>
            <a:r>
              <a:rPr lang="en-US" sz="4700" u="sng" cap="none"/>
              <a:t>Lecture 9</a:t>
            </a:r>
            <a:br>
              <a:rPr lang="en-US" sz="4700" cap="none"/>
            </a:br>
            <a:r>
              <a:rPr lang="en-US" sz="4700" cap="none"/>
              <a:t>Cultural Issues in CBT</a:t>
            </a:r>
          </a:p>
        </p:txBody>
      </p:sp>
    </p:spTree>
    <p:extLst>
      <p:ext uri="{BB962C8B-B14F-4D97-AF65-F5344CB8AC3E}">
        <p14:creationId xmlns:p14="http://schemas.microsoft.com/office/powerpoint/2010/main" val="33707079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7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3543216"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3928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03504" y="1122363"/>
            <a:ext cx="2481097" cy="2387600"/>
          </a:xfrm>
          <a:prstGeom prst="ellipse">
            <a:avLst/>
          </a:prstGeom>
        </p:spPr>
        <p:txBody>
          <a:bodyPr vert="horz" lIns="91440" tIns="45720" rIns="91440" bIns="45720" rtlCol="0" anchor="b" anchorCtr="1">
            <a:normAutofit/>
          </a:bodyPr>
          <a:lstStyle/>
          <a:p>
            <a:pPr defTabSz="914400"/>
            <a:r>
              <a:rPr lang="en-US" sz="2200" kern="1200">
                <a:solidFill>
                  <a:srgbClr val="FFFFFF"/>
                </a:solidFill>
                <a:latin typeface="+mj-lt"/>
                <a:ea typeface="+mj-ea"/>
                <a:cs typeface="+mj-cs"/>
              </a:rPr>
              <a:t>Questions?</a:t>
            </a:r>
            <a:br>
              <a:rPr lang="en-US" sz="2200" kern="1200">
                <a:solidFill>
                  <a:srgbClr val="FFFFFF"/>
                </a:solidFill>
                <a:latin typeface="+mj-lt"/>
                <a:ea typeface="+mj-ea"/>
                <a:cs typeface="+mj-cs"/>
              </a:rPr>
            </a:br>
            <a:br>
              <a:rPr lang="en-US" sz="2200" kern="1200">
                <a:solidFill>
                  <a:srgbClr val="FFFFFF"/>
                </a:solidFill>
                <a:latin typeface="+mj-lt"/>
                <a:ea typeface="+mj-ea"/>
                <a:cs typeface="+mj-cs"/>
              </a:rPr>
            </a:br>
            <a:r>
              <a:rPr lang="en-US" sz="2200" kern="1200">
                <a:solidFill>
                  <a:srgbClr val="FFFFFF"/>
                </a:solidFill>
                <a:latin typeface="+mj-lt"/>
                <a:ea typeface="+mj-ea"/>
                <a:cs typeface="+mj-cs"/>
              </a:rPr>
              <a:t>Comments?</a:t>
            </a:r>
          </a:p>
        </p:txBody>
      </p:sp>
      <p:pic>
        <p:nvPicPr>
          <p:cNvPr id="12290" name="Picture 2" descr="C:\Users\pearsr\AppData\Local\Microsoft\Windows\Temporary Internet Files\Content.IE5\E66T9AXN\MP900401828[1].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25"/>
          <a:stretch/>
        </p:blipFill>
        <p:spPr bwMode="auto">
          <a:xfrm>
            <a:off x="4486591" y="643467"/>
            <a:ext cx="3714034"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190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p:cNvSpPr>
          <p:nvPr>
            <p:ph type="title"/>
          </p:nvPr>
        </p:nvSpPr>
        <p:spPr>
          <a:xfrm>
            <a:off x="480060" y="2413023"/>
            <a:ext cx="2064266" cy="2031956"/>
          </a:xfrm>
          <a:prstGeom prst="ellipse">
            <a:avLst/>
          </a:prstGeom>
          <a:solidFill>
            <a:srgbClr val="262626"/>
          </a:solidFill>
          <a:ln w="174625" cmpd="thinThick">
            <a:solidFill>
              <a:srgbClr val="262626"/>
            </a:solidFill>
          </a:ln>
        </p:spPr>
        <p:txBody>
          <a:bodyPr vert="horz" lIns="68580" tIns="34290" rIns="68580" bIns="34290" rtlCol="0" anchor="ctr">
            <a:normAutofit/>
          </a:bodyPr>
          <a:lstStyle/>
          <a:p>
            <a:pPr algn="ctr"/>
            <a:r>
              <a:rPr lang="en-US" sz="1950" b="1">
                <a:solidFill>
                  <a:srgbClr val="FFFFFF"/>
                </a:solidFill>
              </a:rPr>
              <a:t>End of class exercise</a:t>
            </a:r>
          </a:p>
        </p:txBody>
      </p:sp>
      <p:pic>
        <p:nvPicPr>
          <p:cNvPr id="1028" name="Picture 4" descr="mage result for Image of nature"/>
          <p:cNvPicPr>
            <a:picLocks noChangeAspect="1" noChangeArrowheads="1"/>
          </p:cNvPicPr>
          <p:nvPr/>
        </p:nvPicPr>
        <p:blipFill rotWithShape="1">
          <a:blip r:embed="rId3">
            <a:extLst>
              <a:ext uri="{28A0092B-C50C-407E-A947-70E740481C1C}">
                <a14:useLocalDpi xmlns:a14="http://schemas.microsoft.com/office/drawing/2010/main" val="0"/>
              </a:ext>
            </a:extLst>
          </a:blip>
          <a:srcRect l="8612" r="6722"/>
          <a:stretch/>
        </p:blipFill>
        <p:spPr bwMode="auto">
          <a:xfrm>
            <a:off x="3259051" y="1578610"/>
            <a:ext cx="4930949" cy="369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98767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9144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35193" y="-479"/>
            <a:ext cx="7101526"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6993732"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3504" y="962246"/>
            <a:ext cx="4828275" cy="2611967"/>
          </a:xfrm>
        </p:spPr>
        <p:txBody>
          <a:bodyPr vert="horz" lIns="91440" tIns="45720" rIns="91440" bIns="45720" rtlCol="0" anchor="b">
            <a:normAutofit/>
          </a:bodyPr>
          <a:lstStyle/>
          <a:p>
            <a:pPr defTabSz="914400"/>
            <a:r>
              <a:rPr lang="en-US" sz="4700" kern="1200">
                <a:solidFill>
                  <a:schemeClr val="tx1"/>
                </a:solidFill>
                <a:latin typeface="+mj-lt"/>
                <a:ea typeface="+mj-ea"/>
                <a:cs typeface="+mj-cs"/>
              </a:rPr>
              <a:t>Overview of Today’s Class</a:t>
            </a:r>
          </a:p>
        </p:txBody>
      </p:sp>
      <p:sp>
        <p:nvSpPr>
          <p:cNvPr id="3" name="Content Placeholder 2"/>
          <p:cNvSpPr>
            <a:spLocks noGrp="1"/>
          </p:cNvSpPr>
          <p:nvPr>
            <p:ph idx="1"/>
          </p:nvPr>
        </p:nvSpPr>
        <p:spPr>
          <a:xfrm>
            <a:off x="603504" y="3719618"/>
            <a:ext cx="3125532" cy="1155525"/>
          </a:xfrm>
        </p:spPr>
        <p:txBody>
          <a:bodyPr vert="horz" lIns="91440" tIns="45720" rIns="91440" bIns="45720" rtlCol="0" anchor="t">
            <a:normAutofit/>
          </a:bodyPr>
          <a:lstStyle/>
          <a:p>
            <a:pPr marL="0" indent="0" defTabSz="914400">
              <a:spcBef>
                <a:spcPts val="1000"/>
              </a:spcBef>
              <a:spcAft>
                <a:spcPts val="2400"/>
              </a:spcAft>
              <a:buNone/>
            </a:pPr>
            <a:r>
              <a:rPr lang="en-US" sz="1700" kern="1200" dirty="0">
                <a:solidFill>
                  <a:schemeClr val="tx1"/>
                </a:solidFill>
                <a:latin typeface="+mn-lt"/>
                <a:ea typeface="+mn-ea"/>
                <a:cs typeface="+mn-cs"/>
              </a:rPr>
              <a:t>Discuss cultural factors and CBT</a:t>
            </a:r>
          </a:p>
        </p:txBody>
      </p:sp>
    </p:spTree>
    <p:extLst>
      <p:ext uri="{BB962C8B-B14F-4D97-AF65-F5344CB8AC3E}">
        <p14:creationId xmlns:p14="http://schemas.microsoft.com/office/powerpoint/2010/main" val="1131770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Image of world"/>
          <p:cNvPicPr>
            <a:picLocks noChangeAspect="1" noChangeArrowheads="1"/>
          </p:cNvPicPr>
          <p:nvPr/>
        </p:nvPicPr>
        <p:blipFill rotWithShape="1">
          <a:blip r:embed="rId3" cstate="print"/>
          <a:srcRect l="11323" r="4347" b="1"/>
          <a:stretch/>
        </p:blipFill>
        <p:spPr bwMode="auto">
          <a:xfrm>
            <a:off x="3088140" y="4772"/>
            <a:ext cx="6055860" cy="6857990"/>
          </a:xfrm>
          <a:prstGeom prst="rect">
            <a:avLst/>
          </a:prstGeom>
          <a:noFill/>
        </p:spPr>
      </p:pic>
      <p:sp>
        <p:nvSpPr>
          <p:cNvPr id="73" name="Freeform: Shape 72">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89485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573380"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938" name="Rectangle 2"/>
          <p:cNvSpPr>
            <a:spLocks noGrp="1" noChangeArrowheads="1"/>
          </p:cNvSpPr>
          <p:nvPr>
            <p:ph type="title"/>
          </p:nvPr>
        </p:nvSpPr>
        <p:spPr>
          <a:xfrm>
            <a:off x="603504" y="365125"/>
            <a:ext cx="3949616" cy="1325563"/>
          </a:xfrm>
        </p:spPr>
        <p:txBody>
          <a:bodyPr>
            <a:normAutofit/>
          </a:bodyPr>
          <a:lstStyle/>
          <a:p>
            <a:r>
              <a:rPr lang="en-US"/>
              <a:t>CBT and Aspects of Culture</a:t>
            </a:r>
          </a:p>
        </p:txBody>
      </p:sp>
      <p:sp>
        <p:nvSpPr>
          <p:cNvPr id="39939" name="Rectangle 3"/>
          <p:cNvSpPr>
            <a:spLocks noGrp="1" noChangeArrowheads="1"/>
          </p:cNvSpPr>
          <p:nvPr>
            <p:ph idx="1"/>
          </p:nvPr>
        </p:nvSpPr>
        <p:spPr>
          <a:xfrm>
            <a:off x="603504" y="2022601"/>
            <a:ext cx="2956124" cy="4154361"/>
          </a:xfrm>
        </p:spPr>
        <p:txBody>
          <a:bodyPr>
            <a:normAutofit/>
          </a:bodyPr>
          <a:lstStyle/>
          <a:p>
            <a:pPr>
              <a:spcAft>
                <a:spcPts val="1800"/>
              </a:spcAft>
            </a:pPr>
            <a:r>
              <a:rPr lang="en-US" sz="1700"/>
              <a:t>Cultural relativity</a:t>
            </a:r>
          </a:p>
          <a:p>
            <a:pPr>
              <a:spcAft>
                <a:spcPts val="1800"/>
              </a:spcAft>
            </a:pPr>
            <a:r>
              <a:rPr lang="en-US" sz="1700"/>
              <a:t>Cultural messages about rules, attitudes, and one’s worth</a:t>
            </a:r>
          </a:p>
          <a:p>
            <a:pPr>
              <a:spcAft>
                <a:spcPts val="1800"/>
              </a:spcAft>
            </a:pPr>
            <a:r>
              <a:rPr lang="en-US" sz="1700"/>
              <a:t>Cognitive approaches to oppression</a:t>
            </a:r>
          </a:p>
        </p:txBody>
      </p:sp>
    </p:spTree>
    <p:extLst>
      <p:ext uri="{BB962C8B-B14F-4D97-AF65-F5344CB8AC3E}">
        <p14:creationId xmlns:p14="http://schemas.microsoft.com/office/powerpoint/2010/main" val="404358896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Shape 77">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754" name="Rectangle 2"/>
          <p:cNvSpPr>
            <a:spLocks noGrp="1" noChangeArrowheads="1"/>
          </p:cNvSpPr>
          <p:nvPr>
            <p:ph type="title"/>
          </p:nvPr>
        </p:nvSpPr>
        <p:spPr>
          <a:xfrm>
            <a:off x="701154" y="982272"/>
            <a:ext cx="2541314" cy="4560970"/>
          </a:xfrm>
        </p:spPr>
        <p:txBody>
          <a:bodyPr>
            <a:normAutofit/>
          </a:bodyPr>
          <a:lstStyle/>
          <a:p>
            <a:r>
              <a:rPr lang="en-US" sz="3500">
                <a:solidFill>
                  <a:srgbClr val="FFFFFF"/>
                </a:solidFill>
              </a:rPr>
              <a:t>Cultural Relativity</a:t>
            </a:r>
          </a:p>
        </p:txBody>
      </p:sp>
      <p:sp>
        <p:nvSpPr>
          <p:cNvPr id="8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4755" name="Rectangle 3"/>
          <p:cNvSpPr>
            <a:spLocks noGrp="1" noChangeArrowheads="1"/>
          </p:cNvSpPr>
          <p:nvPr>
            <p:ph idx="1"/>
          </p:nvPr>
        </p:nvSpPr>
        <p:spPr>
          <a:xfrm>
            <a:off x="3916396" y="1719618"/>
            <a:ext cx="4461623" cy="4334629"/>
          </a:xfrm>
        </p:spPr>
        <p:txBody>
          <a:bodyPr anchor="ctr">
            <a:normAutofit/>
          </a:bodyPr>
          <a:lstStyle/>
          <a:p>
            <a:pPr marL="0" indent="0">
              <a:buFont typeface="Wingdings" pitchFamily="2" charset="2"/>
              <a:buNone/>
            </a:pPr>
            <a:r>
              <a:rPr lang="en-US">
                <a:solidFill>
                  <a:srgbClr val="FEFFFF"/>
                </a:solidFill>
              </a:rPr>
              <a:t>Albert Ellis stated, ‘‘What is deemed ‘rational’ by one person, group, or community can easily be seen as being ‘irrational’ by another person or group.’’</a:t>
            </a:r>
          </a:p>
        </p:txBody>
      </p:sp>
    </p:spTree>
    <p:extLst>
      <p:ext uri="{BB962C8B-B14F-4D97-AF65-F5344CB8AC3E}">
        <p14:creationId xmlns:p14="http://schemas.microsoft.com/office/powerpoint/2010/main" val="1332065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8272"/>
            <a:ext cx="7467600" cy="1143000"/>
          </a:xfrm>
        </p:spPr>
        <p:txBody>
          <a:bodyPr/>
          <a:lstStyle/>
          <a:p>
            <a:r>
              <a:rPr lang="en-US" dirty="0"/>
              <a:t>Cultural Messages</a:t>
            </a:r>
          </a:p>
        </p:txBody>
      </p:sp>
      <p:sp>
        <p:nvSpPr>
          <p:cNvPr id="4" name="Footer Placeholder 3"/>
          <p:cNvSpPr>
            <a:spLocks noGrp="1"/>
          </p:cNvSpPr>
          <p:nvPr>
            <p:ph type="ftr" sz="quarter" idx="11"/>
          </p:nvPr>
        </p:nvSpPr>
        <p:spPr/>
        <p:txBody>
          <a:bodyPr/>
          <a:lstStyle/>
          <a:p>
            <a:r>
              <a:rPr lang="en-US"/>
              <a:t>CBT, Fall 2015</a:t>
            </a:r>
          </a:p>
        </p:txBody>
      </p:sp>
      <p:pic>
        <p:nvPicPr>
          <p:cNvPr id="1026" name="Picture 2" descr="Image of barbie dol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84" y="1084471"/>
            <a:ext cx="3086100" cy="43267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of Black football player being referred as Thug while Justin Bieber is labeled misguided kid.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25" y="1301272"/>
            <a:ext cx="4867275" cy="48768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14878" y="6117292"/>
            <a:ext cx="4919522" cy="246221"/>
          </a:xfrm>
          <a:prstGeom prst="rect">
            <a:avLst/>
          </a:prstGeom>
        </p:spPr>
        <p:txBody>
          <a:bodyPr wrap="square">
            <a:spAutoFit/>
          </a:bodyPr>
          <a:lstStyle/>
          <a:p>
            <a:r>
              <a:rPr lang="en-US" sz="1000" dirty="0"/>
              <a:t>http://mic.com/articles/80797/watch-how-fox-news-really-talks-about-black-america</a:t>
            </a:r>
          </a:p>
        </p:txBody>
      </p:sp>
    </p:spTree>
    <p:extLst>
      <p:ext uri="{BB962C8B-B14F-4D97-AF65-F5344CB8AC3E}">
        <p14:creationId xmlns:p14="http://schemas.microsoft.com/office/powerpoint/2010/main" val="2143792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0"/>
            <a:ext cx="9144000" cy="1143000"/>
          </a:xfrm>
        </p:spPr>
        <p:txBody>
          <a:bodyPr>
            <a:normAutofit/>
          </a:bodyPr>
          <a:lstStyle/>
          <a:p>
            <a:r>
              <a:rPr lang="en-US" sz="4000" dirty="0"/>
              <a:t>Cognitive Approaches to Oppression</a:t>
            </a:r>
          </a:p>
        </p:txBody>
      </p:sp>
      <p:sp>
        <p:nvSpPr>
          <p:cNvPr id="100355" name="Rectangle 3"/>
          <p:cNvSpPr>
            <a:spLocks noGrp="1" noChangeArrowheads="1"/>
          </p:cNvSpPr>
          <p:nvPr>
            <p:ph idx="1"/>
          </p:nvPr>
        </p:nvSpPr>
        <p:spPr>
          <a:xfrm>
            <a:off x="152400" y="2209800"/>
            <a:ext cx="5029200" cy="4754563"/>
          </a:xfrm>
        </p:spPr>
        <p:txBody>
          <a:bodyPr>
            <a:noAutofit/>
          </a:bodyPr>
          <a:lstStyle/>
          <a:p>
            <a:r>
              <a:rPr lang="en-US" sz="2800" dirty="0"/>
              <a:t>“-isms” (racism, heterosexism, sexism, etc.) generally arise from cognitive distortions </a:t>
            </a:r>
          </a:p>
          <a:p>
            <a:pPr lvl="1"/>
            <a:r>
              <a:rPr lang="en-US" sz="2800" dirty="0"/>
              <a:t>Overgeneralizations</a:t>
            </a:r>
          </a:p>
          <a:p>
            <a:pPr lvl="1"/>
            <a:r>
              <a:rPr lang="en-US" sz="2800" dirty="0"/>
              <a:t>All-or-nothing thinking</a:t>
            </a:r>
          </a:p>
          <a:p>
            <a:pPr lvl="1"/>
            <a:r>
              <a:rPr lang="en-US" sz="2800" dirty="0"/>
              <a:t>Labeling</a:t>
            </a:r>
          </a:p>
          <a:p>
            <a:r>
              <a:rPr lang="en-US" sz="2800" dirty="0"/>
              <a:t>Oppressed groups may internalize such messages</a:t>
            </a:r>
          </a:p>
        </p:txBody>
      </p:sp>
      <p:pic>
        <p:nvPicPr>
          <p:cNvPr id="12290" name="Picture 2" descr="Image of people holding up signs that say we are not all "/>
          <p:cNvPicPr>
            <a:picLocks noChangeAspect="1" noChangeArrowheads="1"/>
          </p:cNvPicPr>
          <p:nvPr/>
        </p:nvPicPr>
        <p:blipFill>
          <a:blip r:embed="rId3" cstate="print"/>
          <a:srcRect/>
          <a:stretch>
            <a:fillRect/>
          </a:stretch>
        </p:blipFill>
        <p:spPr bwMode="auto">
          <a:xfrm>
            <a:off x="5424168" y="2057400"/>
            <a:ext cx="3593150" cy="3567112"/>
          </a:xfrm>
          <a:prstGeom prst="rect">
            <a:avLst/>
          </a:prstGeom>
          <a:noFill/>
        </p:spPr>
      </p:pic>
      <p:sp>
        <p:nvSpPr>
          <p:cNvPr id="7" name="Rectangle 6"/>
          <p:cNvSpPr/>
          <p:nvPr/>
        </p:nvSpPr>
        <p:spPr>
          <a:xfrm>
            <a:off x="4876800" y="5638800"/>
            <a:ext cx="4572000" cy="400110"/>
          </a:xfrm>
          <a:prstGeom prst="rect">
            <a:avLst/>
          </a:prstGeom>
        </p:spPr>
        <p:txBody>
          <a:bodyPr>
            <a:spAutoFit/>
          </a:bodyPr>
          <a:lstStyle/>
          <a:p>
            <a:r>
              <a:rPr lang="en-US" sz="1000" dirty="0"/>
              <a:t>http://afrocentricityunleashed.files.wordpress.com/2012/12/wpid-screenshot_2012-12-27-23-32-31-1.png</a:t>
            </a:r>
          </a:p>
        </p:txBody>
      </p:sp>
    </p:spTree>
    <p:extLst>
      <p:ext uri="{BB962C8B-B14F-4D97-AF65-F5344CB8AC3E}">
        <p14:creationId xmlns:p14="http://schemas.microsoft.com/office/powerpoint/2010/main" val="2432554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E5EC8001-4E08-F312-5E79-EAA28D61A41C}"/>
              </a:ext>
            </a:extLst>
          </p:cNvPr>
          <p:cNvSpPr>
            <a:spLocks noGrp="1"/>
          </p:cNvSpPr>
          <p:nvPr>
            <p:ph type="title"/>
          </p:nvPr>
        </p:nvSpPr>
        <p:spPr>
          <a:xfrm>
            <a:off x="401265" y="685800"/>
            <a:ext cx="2085203" cy="5105400"/>
          </a:xfrm>
        </p:spPr>
        <p:txBody>
          <a:bodyPr>
            <a:normAutofit/>
          </a:bodyPr>
          <a:lstStyle/>
          <a:p>
            <a:r>
              <a:rPr lang="en-US" sz="3500">
                <a:solidFill>
                  <a:srgbClr val="FFFFFF"/>
                </a:solidFill>
                <a:latin typeface="Calibri" panose="020F0502020204030204" pitchFamily="34" charset="0"/>
                <a:ea typeface="DengXian" panose="02010600030101010101" pitchFamily="2" charset="-122"/>
                <a:cs typeface="Arial" panose="020B0604020202020204" pitchFamily="34" charset="0"/>
              </a:rPr>
              <a:t>Please review your assigned article.</a:t>
            </a:r>
            <a:br>
              <a:rPr lang="en-US" sz="3500">
                <a:solidFill>
                  <a:srgbClr val="FFFFFF"/>
                </a:solidFill>
                <a:latin typeface="Calibri" panose="020F0502020204030204" pitchFamily="34" charset="0"/>
                <a:ea typeface="DengXian" panose="02010600030101010101" pitchFamily="2" charset="-122"/>
                <a:cs typeface="Arial" panose="020B0604020202020204" pitchFamily="34" charset="0"/>
              </a:rPr>
            </a:br>
            <a:endParaRPr lang="en-US" sz="3500">
              <a:solidFill>
                <a:srgbClr val="FFFFFF"/>
              </a:solidFill>
            </a:endParaRPr>
          </a:p>
        </p:txBody>
      </p:sp>
      <p:sp>
        <p:nvSpPr>
          <p:cNvPr id="4" name="Footer Placeholder 3">
            <a:extLst>
              <a:ext uri="{FF2B5EF4-FFF2-40B4-BE49-F238E27FC236}">
                <a16:creationId xmlns:a16="http://schemas.microsoft.com/office/drawing/2014/main" id="{5E6061F8-2BFB-94A3-8D05-B62C5C2033C2}"/>
              </a:ext>
            </a:extLst>
          </p:cNvPr>
          <p:cNvSpPr>
            <a:spLocks noGrp="1"/>
          </p:cNvSpPr>
          <p:nvPr>
            <p:ph type="ftr" sz="quarter" idx="11"/>
          </p:nvPr>
        </p:nvSpPr>
        <p:spPr>
          <a:xfrm>
            <a:off x="4314078" y="6309360"/>
            <a:ext cx="2924211" cy="365125"/>
          </a:xfrm>
        </p:spPr>
        <p:txBody>
          <a:bodyPr>
            <a:normAutofit/>
          </a:bodyPr>
          <a:lstStyle/>
          <a:p>
            <a:pPr algn="l">
              <a:spcAft>
                <a:spcPts val="600"/>
              </a:spcAft>
            </a:pPr>
            <a:r>
              <a:rPr lang="en-US" sz="1000">
                <a:solidFill>
                  <a:prstClr val="black">
                    <a:tint val="75000"/>
                  </a:prstClr>
                </a:solidFill>
              </a:rPr>
              <a:t>CBT, Fall 2015</a:t>
            </a:r>
          </a:p>
        </p:txBody>
      </p:sp>
      <p:sp>
        <p:nvSpPr>
          <p:cNvPr id="5" name="Slide Number Placeholder 4">
            <a:extLst>
              <a:ext uri="{FF2B5EF4-FFF2-40B4-BE49-F238E27FC236}">
                <a16:creationId xmlns:a16="http://schemas.microsoft.com/office/drawing/2014/main" id="{8BE5BC99-62D2-65DF-2E0E-3FDE1D2BAFE8}"/>
              </a:ext>
            </a:extLst>
          </p:cNvPr>
          <p:cNvSpPr>
            <a:spLocks noGrp="1"/>
          </p:cNvSpPr>
          <p:nvPr>
            <p:ph type="sldNum" sz="quarter" idx="12"/>
          </p:nvPr>
        </p:nvSpPr>
        <p:spPr>
          <a:xfrm>
            <a:off x="7699176" y="6309360"/>
            <a:ext cx="816173" cy="365125"/>
          </a:xfrm>
        </p:spPr>
        <p:txBody>
          <a:bodyPr>
            <a:normAutofit/>
          </a:bodyPr>
          <a:lstStyle/>
          <a:p>
            <a:pPr>
              <a:spcAft>
                <a:spcPts val="600"/>
              </a:spcAft>
            </a:pPr>
            <a:fld id="{AB7A859A-F8D8-4D5C-8F1C-F20DD0E864A8}" type="slidenum">
              <a:rPr lang="en-US" sz="1000">
                <a:solidFill>
                  <a:prstClr val="black">
                    <a:tint val="75000"/>
                  </a:prstClr>
                </a:solidFill>
              </a:rPr>
              <a:pPr>
                <a:spcAft>
                  <a:spcPts val="600"/>
                </a:spcAft>
              </a:pPr>
              <a:t>7</a:t>
            </a:fld>
            <a:endParaRPr lang="en-US" sz="1000">
              <a:solidFill>
                <a:prstClr val="black">
                  <a:tint val="75000"/>
                </a:prstClr>
              </a:solidFill>
            </a:endParaRPr>
          </a:p>
        </p:txBody>
      </p:sp>
      <p:graphicFrame>
        <p:nvGraphicFramePr>
          <p:cNvPr id="8" name="Content Placeholder 2">
            <a:extLst>
              <a:ext uri="{FF2B5EF4-FFF2-40B4-BE49-F238E27FC236}">
                <a16:creationId xmlns:a16="http://schemas.microsoft.com/office/drawing/2014/main" id="{AFB9C7A4-E29C-3DA5-2DCB-37DB1B5C8887}"/>
              </a:ext>
            </a:extLst>
          </p:cNvPr>
          <p:cNvGraphicFramePr>
            <a:graphicFrameLocks noGrp="1"/>
          </p:cNvGraphicFramePr>
          <p:nvPr>
            <p:ph idx="1"/>
            <p:extLst>
              <p:ext uri="{D42A27DB-BD31-4B8C-83A1-F6EECF244321}">
                <p14:modId xmlns:p14="http://schemas.microsoft.com/office/powerpoint/2010/main" val="86944270"/>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4627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288" y="303591"/>
            <a:ext cx="3250692"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066" y="2050687"/>
            <a:ext cx="2763774"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45207" y="2121763"/>
            <a:ext cx="2866644" cy="3773010"/>
          </a:xfrm>
        </p:spPr>
        <p:txBody>
          <a:bodyPr>
            <a:normAutofit/>
          </a:bodyPr>
          <a:lstStyle/>
          <a:p>
            <a:pPr marL="36576" indent="0">
              <a:buNone/>
            </a:pPr>
            <a:r>
              <a:rPr lang="en-US" sz="2800" dirty="0">
                <a:solidFill>
                  <a:schemeClr val="bg1"/>
                </a:solidFill>
              </a:rPr>
              <a:t>What are the pro’s and con’s of using CBT with marginalized and oppressed communities?</a:t>
            </a:r>
          </a:p>
        </p:txBody>
      </p:sp>
      <p:pic>
        <p:nvPicPr>
          <p:cNvPr id="1026" name="Picture 2" descr="pros_cons imag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33037" y="1702112"/>
            <a:ext cx="4947489" cy="32983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33037" y="4670606"/>
            <a:ext cx="4947489" cy="329832"/>
          </a:xfrm>
          <a:prstGeom prst="rect">
            <a:avLst/>
          </a:prstGeom>
          <a:solidFill>
            <a:srgbClr val="000000">
              <a:alpha val="50000"/>
            </a:srgbClr>
          </a:solidFill>
          <a:ln>
            <a:noFill/>
          </a:ln>
        </p:spPr>
        <p:txBody>
          <a:bodyPr wrap="square">
            <a:noAutofit/>
          </a:bodyPr>
          <a:lstStyle/>
          <a:p>
            <a:pPr algn="ctr">
              <a:spcAft>
                <a:spcPts val="600"/>
              </a:spcAft>
            </a:pPr>
            <a:r>
              <a:rPr lang="en-US" sz="1000">
                <a:solidFill>
                  <a:srgbClr val="FFFFFF"/>
                </a:solidFill>
              </a:rPr>
              <a:t>http://mpadegree.org/what-are-the-pros-and-cons-of-a-career-in-public-administration/</a:t>
            </a:r>
          </a:p>
        </p:txBody>
      </p:sp>
    </p:spTree>
    <p:extLst>
      <p:ext uri="{BB962C8B-B14F-4D97-AF65-F5344CB8AC3E}">
        <p14:creationId xmlns:p14="http://schemas.microsoft.com/office/powerpoint/2010/main" val="72644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25A164-BC97-BA53-4AF9-9759B6416997}"/>
              </a:ext>
            </a:extLst>
          </p:cNvPr>
          <p:cNvSpPr>
            <a:spLocks noGrp="1"/>
          </p:cNvSpPr>
          <p:nvPr>
            <p:ph type="title"/>
          </p:nvPr>
        </p:nvSpPr>
        <p:spPr>
          <a:xfrm>
            <a:off x="603504" y="640080"/>
            <a:ext cx="2462022" cy="5257800"/>
          </a:xfrm>
        </p:spPr>
        <p:txBody>
          <a:bodyPr>
            <a:normAutofit/>
          </a:bodyPr>
          <a:lstStyle/>
          <a:p>
            <a:r>
              <a:rPr lang="en-US">
                <a:solidFill>
                  <a:schemeClr val="bg1"/>
                </a:solidFill>
              </a:rPr>
              <a:t>Resources</a:t>
            </a:r>
          </a:p>
        </p:txBody>
      </p:sp>
      <p:sp>
        <p:nvSpPr>
          <p:cNvPr id="3" name="Content Placeholder 2">
            <a:extLst>
              <a:ext uri="{FF2B5EF4-FFF2-40B4-BE49-F238E27FC236}">
                <a16:creationId xmlns:a16="http://schemas.microsoft.com/office/drawing/2014/main" id="{D26D7D11-3A3F-D898-0094-37BD27BDAAD1}"/>
              </a:ext>
            </a:extLst>
          </p:cNvPr>
          <p:cNvSpPr>
            <a:spLocks noGrp="1"/>
          </p:cNvSpPr>
          <p:nvPr>
            <p:ph idx="1"/>
          </p:nvPr>
        </p:nvSpPr>
        <p:spPr>
          <a:xfrm>
            <a:off x="4018788" y="640081"/>
            <a:ext cx="4518490" cy="5257800"/>
          </a:xfrm>
        </p:spPr>
        <p:txBody>
          <a:bodyPr anchor="ctr">
            <a:normAutofit/>
          </a:bodyPr>
          <a:lstStyle/>
          <a:p>
            <a:r>
              <a:rPr lang="en-US" dirty="0">
                <a:hlinkClick r:id="rId2"/>
              </a:rPr>
              <a:t>https://www.youtube.com/watch?v=nXIrlxub1FY</a:t>
            </a:r>
            <a:endParaRPr lang="en-US" dirty="0"/>
          </a:p>
          <a:p>
            <a:endParaRPr lang="en-US" dirty="0"/>
          </a:p>
        </p:txBody>
      </p:sp>
      <p:sp>
        <p:nvSpPr>
          <p:cNvPr id="4" name="Footer Placeholder 3">
            <a:extLst>
              <a:ext uri="{FF2B5EF4-FFF2-40B4-BE49-F238E27FC236}">
                <a16:creationId xmlns:a16="http://schemas.microsoft.com/office/drawing/2014/main" id="{59CF8AE0-C3D7-2A32-B996-65CBB9C98B7B}"/>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a:t>CBT, Fall 2015</a:t>
            </a:r>
          </a:p>
        </p:txBody>
      </p:sp>
      <p:sp>
        <p:nvSpPr>
          <p:cNvPr id="5" name="Slide Number Placeholder 4">
            <a:extLst>
              <a:ext uri="{FF2B5EF4-FFF2-40B4-BE49-F238E27FC236}">
                <a16:creationId xmlns:a16="http://schemas.microsoft.com/office/drawing/2014/main" id="{AE208ADF-53B8-204A-024F-5A6C68B24654}"/>
              </a:ext>
            </a:extLst>
          </p:cNvPr>
          <p:cNvSpPr>
            <a:spLocks noGrp="1"/>
          </p:cNvSpPr>
          <p:nvPr>
            <p:ph type="sldNum" sz="quarter" idx="12"/>
          </p:nvPr>
        </p:nvSpPr>
        <p:spPr>
          <a:xfrm>
            <a:off x="6457950" y="6356350"/>
            <a:ext cx="2057400" cy="365125"/>
          </a:xfrm>
        </p:spPr>
        <p:txBody>
          <a:bodyPr>
            <a:normAutofit/>
          </a:bodyPr>
          <a:lstStyle/>
          <a:p>
            <a:pPr>
              <a:spcAft>
                <a:spcPts val="600"/>
              </a:spcAft>
            </a:pPr>
            <a:fld id="{AB7A859A-F8D8-4D5C-8F1C-F20DD0E864A8}" type="slidenum">
              <a:rPr lang="en-US" smtClean="0"/>
              <a:pPr>
                <a:spcAft>
                  <a:spcPts val="600"/>
                </a:spcAft>
              </a:pPr>
              <a:t>9</a:t>
            </a:fld>
            <a:endParaRPr lang="en-US"/>
          </a:p>
        </p:txBody>
      </p:sp>
    </p:spTree>
    <p:extLst>
      <p:ext uri="{BB962C8B-B14F-4D97-AF65-F5344CB8AC3E}">
        <p14:creationId xmlns:p14="http://schemas.microsoft.com/office/powerpoint/2010/main" val="1788409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18692</TotalTime>
  <Words>977</Words>
  <Application>Microsoft Macintosh PowerPoint</Application>
  <PresentationFormat>On-screen Show (4:3)</PresentationFormat>
  <Paragraphs>100</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Lecture 9 Cultural Issues in CBT</vt:lpstr>
      <vt:lpstr>Overview of Today’s Class</vt:lpstr>
      <vt:lpstr>CBT and Aspects of Culture</vt:lpstr>
      <vt:lpstr>Cultural Relativity</vt:lpstr>
      <vt:lpstr>Cultural Messages</vt:lpstr>
      <vt:lpstr>Cognitive Approaches to Oppression</vt:lpstr>
      <vt:lpstr>Please review your assigned article. </vt:lpstr>
      <vt:lpstr>PowerPoint Presentation</vt:lpstr>
      <vt:lpstr>Resources</vt:lpstr>
      <vt:lpstr>Questions?  Comments?</vt:lpstr>
      <vt:lpstr>End of class exercise</vt:lpstr>
    </vt:vector>
  </TitlesOfParts>
  <Company>GSSW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 Overview of Assessment Methods</dc:title>
  <dc:creator>Stacey Freedenthal</dc:creator>
  <cp:lastModifiedBy>Rachel Speer</cp:lastModifiedBy>
  <cp:revision>251</cp:revision>
  <cp:lastPrinted>2014-10-13T05:29:33Z</cp:lastPrinted>
  <dcterms:created xsi:type="dcterms:W3CDTF">2008-01-12T23:08:26Z</dcterms:created>
  <dcterms:modified xsi:type="dcterms:W3CDTF">2022-05-27T14:19:31Z</dcterms:modified>
</cp:coreProperties>
</file>