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256" r:id="rId2"/>
    <p:sldId id="262" r:id="rId3"/>
    <p:sldId id="263" r:id="rId4"/>
    <p:sldId id="264" r:id="rId5"/>
    <p:sldId id="267" r:id="rId6"/>
    <p:sldId id="265" r:id="rId7"/>
    <p:sldId id="266" r:id="rId8"/>
    <p:sldId id="268" r:id="rId9"/>
    <p:sldId id="269" r:id="rId10"/>
    <p:sldId id="272" r:id="rId11"/>
    <p:sldId id="273" r:id="rId12"/>
    <p:sldId id="274" r:id="rId13"/>
    <p:sldId id="275" r:id="rId14"/>
    <p:sldId id="277" r:id="rId15"/>
    <p:sldId id="276" r:id="rId16"/>
    <p:sldId id="278" r:id="rId17"/>
    <p:sldId id="279" r:id="rId18"/>
    <p:sldId id="258" r:id="rId19"/>
    <p:sldId id="286" r:id="rId20"/>
    <p:sldId id="288" r:id="rId21"/>
    <p:sldId id="295" r:id="rId22"/>
    <p:sldId id="297" r:id="rId23"/>
    <p:sldId id="299" r:id="rId24"/>
    <p:sldId id="320" r:id="rId25"/>
    <p:sldId id="321" r:id="rId26"/>
    <p:sldId id="259" r:id="rId27"/>
    <p:sldId id="257" r:id="rId28"/>
    <p:sldId id="358" r:id="rId29"/>
    <p:sldId id="302" r:id="rId30"/>
    <p:sldId id="359" r:id="rId31"/>
    <p:sldId id="304" r:id="rId32"/>
    <p:sldId id="305" r:id="rId33"/>
    <p:sldId id="307" r:id="rId34"/>
    <p:sldId id="306" r:id="rId35"/>
    <p:sldId id="308" r:id="rId36"/>
    <p:sldId id="303" r:id="rId37"/>
    <p:sldId id="311" r:id="rId38"/>
    <p:sldId id="312" r:id="rId39"/>
    <p:sldId id="260" r:id="rId40"/>
    <p:sldId id="261" r:id="rId41"/>
    <p:sldId id="300" r:id="rId42"/>
    <p:sldId id="315" r:id="rId43"/>
    <p:sldId id="316" r:id="rId44"/>
    <p:sldId id="354" r:id="rId45"/>
    <p:sldId id="355" r:id="rId46"/>
    <p:sldId id="356" r:id="rId47"/>
    <p:sldId id="357" r:id="rId48"/>
    <p:sldId id="322" r:id="rId49"/>
    <p:sldId id="324" r:id="rId50"/>
    <p:sldId id="325" r:id="rId51"/>
    <p:sldId id="326" r:id="rId52"/>
    <p:sldId id="328" r:id="rId53"/>
    <p:sldId id="336" r:id="rId54"/>
    <p:sldId id="338" r:id="rId55"/>
    <p:sldId id="341" r:id="rId56"/>
    <p:sldId id="342" r:id="rId57"/>
    <p:sldId id="343" r:id="rId58"/>
    <p:sldId id="35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692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03D7C-2609-E74C-AC78-6C8ACE4151F5}" type="datetimeFigureOut">
              <a:rPr lang="en-US" smtClean="0"/>
              <a:t>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99238-A4EC-E14E-A435-93EF55C07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7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68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4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1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6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1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9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1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8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3F0017F-F993-4F66-A994-5DA5486CDC53}" type="slidenum">
              <a:rPr lang="en-US" sz="1400" spc="-1" smtClean="0">
                <a:latin typeface="Times New Roman"/>
              </a:r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114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l4NoaJtoE" TargetMode="External"/><Relationship Id="rId2" Type="http://schemas.openxmlformats.org/officeDocument/2006/relationships/hyperlink" Target="https://www.youtube.com/watch?v=n8s9rSyCgv8" TargetMode="Externa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A893-C5C6-844A-968E-6D62BF5823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Глава 5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A18290-4A77-0443-9262-114262BBD1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Город, пригород и деревня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11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5-10. Видео “Праздник города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5-10. Видео “Праздник города”</a:t>
            </a:r>
          </a:p>
        </p:txBody>
      </p:sp>
      <p:sp>
        <p:nvSpPr>
          <p:cNvPr id="191" name="Body"/>
          <p:cNvSpPr>
            <a:spLocks noGrp="1"/>
          </p:cNvSpPr>
          <p:nvPr>
            <p:ph type="body" idx="1"/>
          </p:nvPr>
        </p:nvSpPr>
        <p:spPr>
          <a:xfrm>
            <a:off x="8625136" y="2285998"/>
            <a:ext cx="2740571" cy="37206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SzTx/>
              <a:buNone/>
            </a:pPr>
            <a:r>
              <a:rPr lang="ru-RU" dirty="0"/>
              <a:t>Лексика: </a:t>
            </a:r>
          </a:p>
          <a:p>
            <a:pPr marL="0" indent="0">
              <a:buSzTx/>
              <a:buNone/>
            </a:pPr>
            <a:r>
              <a:rPr lang="ru-RU" dirty="0"/>
              <a:t>В восторге</a:t>
            </a:r>
          </a:p>
          <a:p>
            <a:pPr marL="0" indent="0">
              <a:buSzTx/>
              <a:buNone/>
            </a:pPr>
            <a:r>
              <a:rPr lang="ru-RU" dirty="0"/>
              <a:t>Байкеры</a:t>
            </a:r>
          </a:p>
          <a:p>
            <a:pPr marL="0" indent="0">
              <a:buSzTx/>
              <a:buNone/>
            </a:pPr>
            <a:r>
              <a:rPr lang="ru-RU" dirty="0"/>
              <a:t>Парад военных оркестров</a:t>
            </a:r>
          </a:p>
          <a:p>
            <a:pPr marL="0" indent="0">
              <a:buSzTx/>
              <a:buNone/>
            </a:pPr>
            <a:r>
              <a:rPr lang="ru-RU" dirty="0"/>
              <a:t>Шуты</a:t>
            </a:r>
          </a:p>
          <a:p>
            <a:pPr marL="0" indent="0">
              <a:buSzTx/>
              <a:buNone/>
            </a:pPr>
            <a:r>
              <a:rPr lang="ru-RU" dirty="0"/>
              <a:t>Представление</a:t>
            </a:r>
          </a:p>
          <a:p>
            <a:pPr marL="0" indent="0">
              <a:buSzTx/>
              <a:buNone/>
            </a:pPr>
            <a:r>
              <a:rPr lang="ru-RU" dirty="0"/>
              <a:t>Морской парад</a:t>
            </a:r>
          </a:p>
        </p:txBody>
      </p:sp>
      <p:pic>
        <p:nvPicPr>
          <p:cNvPr id="192" name="ReterPrazdnik.m4v" descr="ReterPrazdnik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2" y="2252343"/>
            <a:ext cx="6739581" cy="33525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58142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65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5-11. Видео “Праздник города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5-11. Видео “Праздник города”</a:t>
            </a:r>
          </a:p>
        </p:txBody>
      </p:sp>
      <p:sp>
        <p:nvSpPr>
          <p:cNvPr id="195" name="Что вам показалось наиболее интересным в этом репортаже?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97645" marR="321457" indent="-297645" defTabSz="321457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  <a:defRPr sz="3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вам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показалось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наиболее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интересным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этом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репортаже</a:t>
            </a:r>
            <a:r>
              <a:rPr dirty="0">
                <a:latin typeface="+mj-lt"/>
              </a:rPr>
              <a:t>?</a:t>
            </a:r>
          </a:p>
          <a:p>
            <a:pPr marL="297645" marR="321457" indent="-297645" defTabSz="321457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  <a:defRPr sz="3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Бывают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такие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праздники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вашем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городе</a:t>
            </a:r>
            <a:r>
              <a:rPr dirty="0">
                <a:latin typeface="+mj-lt"/>
              </a:rPr>
              <a:t>?</a:t>
            </a:r>
          </a:p>
          <a:p>
            <a:pPr marL="297645" marR="321457" indent="-297645" defTabSz="321457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  <a:defRPr sz="32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  </a:t>
            </a:r>
            <a:r>
              <a:rPr dirty="0" err="1">
                <a:latin typeface="+mj-lt"/>
              </a:rPr>
              <a:t>Как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они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празднуются</a:t>
            </a:r>
            <a:r>
              <a:rPr dirty="0">
                <a:latin typeface="+mj-lt"/>
              </a:rPr>
              <a:t>?</a:t>
            </a:r>
          </a:p>
          <a:p>
            <a:pPr marL="0" marR="321457" indent="241093" defTabSz="321457">
              <a:lnSpc>
                <a:spcPct val="200000"/>
              </a:lnSpc>
              <a:spcBef>
                <a:spcPts val="0"/>
              </a:spcBef>
              <a:buSzTx/>
              <a:buNone/>
              <a:defRPr sz="2400" i="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85794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КАЗАН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КАЗАНЬ</a:t>
            </a:r>
          </a:p>
        </p:txBody>
      </p:sp>
      <p:sp>
        <p:nvSpPr>
          <p:cNvPr id="198" name="Посмотрите видео. К какому событию оно было снято?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  <a:defRPr i="0"/>
            </a:pPr>
            <a:r>
              <a:rPr dirty="0" err="1"/>
              <a:t>Посмотрите</a:t>
            </a:r>
            <a:r>
              <a:rPr dirty="0"/>
              <a:t> </a:t>
            </a:r>
            <a:r>
              <a:rPr dirty="0" err="1"/>
              <a:t>видео</a:t>
            </a:r>
            <a:r>
              <a:rPr dirty="0"/>
              <a:t>. </a:t>
            </a:r>
            <a:r>
              <a:rPr dirty="0" err="1"/>
              <a:t>К</a:t>
            </a:r>
            <a:r>
              <a:rPr dirty="0"/>
              <a:t> </a:t>
            </a:r>
            <a:r>
              <a:rPr dirty="0" err="1"/>
              <a:t>какому</a:t>
            </a:r>
            <a:r>
              <a:rPr dirty="0"/>
              <a:t> </a:t>
            </a:r>
            <a:r>
              <a:rPr dirty="0" err="1"/>
              <a:t>событию</a:t>
            </a:r>
            <a:r>
              <a:rPr dirty="0"/>
              <a:t> </a:t>
            </a:r>
            <a:r>
              <a:rPr dirty="0" err="1"/>
              <a:t>оно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снято</a:t>
            </a:r>
            <a:r>
              <a:rPr dirty="0"/>
              <a:t>?</a:t>
            </a:r>
          </a:p>
          <a:p>
            <a:pPr marL="0" indent="0">
              <a:buNone/>
              <a:defRPr i="0"/>
            </a:pPr>
            <a:r>
              <a:rPr dirty="0" err="1"/>
              <a:t>Показаны</a:t>
            </a:r>
            <a:r>
              <a:rPr dirty="0"/>
              <a:t> </a:t>
            </a:r>
            <a:r>
              <a:rPr dirty="0" err="1"/>
              <a:t>положительные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отрицательные</a:t>
            </a:r>
            <a:r>
              <a:rPr dirty="0"/>
              <a:t> </a:t>
            </a:r>
            <a:r>
              <a:rPr dirty="0" err="1"/>
              <a:t>черты</a:t>
            </a:r>
            <a:r>
              <a:rPr dirty="0"/>
              <a:t> </a:t>
            </a:r>
            <a:r>
              <a:rPr dirty="0" err="1"/>
              <a:t>города</a:t>
            </a:r>
            <a:r>
              <a:rPr dirty="0"/>
              <a:t>?</a:t>
            </a:r>
          </a:p>
          <a:p>
            <a:pPr marL="0" indent="0">
              <a:buNone/>
              <a:defRPr i="0"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можете</a:t>
            </a:r>
            <a:r>
              <a:rPr dirty="0"/>
              <a:t> </a:t>
            </a:r>
            <a:r>
              <a:rPr dirty="0" err="1"/>
              <a:t>рассказать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Казани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просмотра</a:t>
            </a:r>
            <a:r>
              <a:rPr dirty="0"/>
              <a:t> </a:t>
            </a:r>
            <a:r>
              <a:rPr dirty="0" err="1"/>
              <a:t>этого</a:t>
            </a:r>
            <a:r>
              <a:rPr dirty="0"/>
              <a:t> </a:t>
            </a:r>
            <a:r>
              <a:rPr dirty="0" err="1"/>
              <a:t>видео</a:t>
            </a:r>
            <a:r>
              <a:rPr dirty="0"/>
              <a:t>? </a:t>
            </a:r>
            <a:r>
              <a:rPr dirty="0" err="1"/>
              <a:t>Какой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город</a:t>
            </a:r>
            <a:r>
              <a:rPr dirty="0"/>
              <a:t>?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Казани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978251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Видео о Казан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Видео о Казани</a:t>
            </a:r>
          </a:p>
        </p:txBody>
      </p:sp>
      <p:pic>
        <p:nvPicPr>
          <p:cNvPr id="201" name="Моя Казань - My Kazan (motion timelapse).mp4" descr="Моя Казань - My Kazan (motion timelapse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7951" y="2096814"/>
            <a:ext cx="7109732" cy="3699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56478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75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ДЗ —5-13. Город Казан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5-13. Город Казань</a:t>
            </a:r>
          </a:p>
        </p:txBody>
      </p:sp>
      <p:sp>
        <p:nvSpPr>
          <p:cNvPr id="207" name="1. Аллу больше всего интересует, как……"/>
          <p:cNvSpPr>
            <a:spLocks noGrp="1"/>
          </p:cNvSpPr>
          <p:nvPr>
            <p:ph type="body" idx="1"/>
          </p:nvPr>
        </p:nvSpPr>
        <p:spPr>
          <a:xfrm>
            <a:off x="1830307" y="1866305"/>
            <a:ext cx="8742165" cy="430410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 defTabSz="321457">
              <a:lnSpc>
                <a:spcPts val="4219"/>
              </a:lnSpc>
              <a:spcBef>
                <a:spcPts val="0"/>
              </a:spcBef>
              <a:buSzTx/>
              <a:buNone/>
              <a:defRPr sz="41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1. </a:t>
            </a:r>
            <a:r>
              <a:rPr dirty="0" err="1"/>
              <a:t>Аллу</a:t>
            </a:r>
            <a:r>
              <a:rPr dirty="0"/>
              <a:t>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всего</a:t>
            </a:r>
            <a:r>
              <a:rPr dirty="0"/>
              <a:t> </a:t>
            </a:r>
            <a:r>
              <a:rPr dirty="0" err="1"/>
              <a:t>интересует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… </a:t>
            </a:r>
          </a:p>
          <a:p>
            <a:pPr marL="0" indent="0" defTabSz="321457">
              <a:lnSpc>
                <a:spcPts val="4219"/>
              </a:lnSpc>
              <a:spcBef>
                <a:spcPts val="0"/>
              </a:spcBef>
              <a:buSzTx/>
              <a:buNone/>
              <a:defRPr sz="41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2.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Рашида</a:t>
            </a:r>
            <a:r>
              <a:rPr dirty="0"/>
              <a:t> </a:t>
            </a:r>
            <a:r>
              <a:rPr dirty="0" err="1"/>
              <a:t>самое</a:t>
            </a:r>
            <a:r>
              <a:rPr dirty="0"/>
              <a:t> </a:t>
            </a:r>
            <a:r>
              <a:rPr dirty="0" err="1"/>
              <a:t>главное</a:t>
            </a:r>
            <a:r>
              <a:rPr dirty="0"/>
              <a:t> –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… </a:t>
            </a:r>
          </a:p>
          <a:p>
            <a:pPr marL="0" indent="0" defTabSz="321457">
              <a:lnSpc>
                <a:spcPts val="4219"/>
              </a:lnSpc>
              <a:spcBef>
                <a:spcPts val="0"/>
              </a:spcBef>
              <a:buSzTx/>
              <a:buNone/>
              <a:defRPr sz="41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3. </a:t>
            </a:r>
            <a:r>
              <a:rPr dirty="0" err="1"/>
              <a:t>Нине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нрав</a:t>
            </a:r>
            <a:r>
              <a:rPr lang="ru-RU"/>
              <a:t>и</a:t>
            </a:r>
            <a:r>
              <a:t>тся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… </a:t>
            </a:r>
          </a:p>
          <a:p>
            <a:pPr marL="0" indent="0" defTabSz="321457">
              <a:lnSpc>
                <a:spcPts val="4219"/>
              </a:lnSpc>
              <a:spcBef>
                <a:spcPts val="0"/>
              </a:spcBef>
              <a:buSzTx/>
              <a:buNone/>
              <a:defRPr sz="41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4. </a:t>
            </a:r>
            <a:r>
              <a:rPr dirty="0" err="1"/>
              <a:t>Анжелу</a:t>
            </a:r>
            <a:r>
              <a:rPr dirty="0"/>
              <a:t> </a:t>
            </a:r>
            <a:r>
              <a:rPr dirty="0" err="1"/>
              <a:t>беспокоит</a:t>
            </a:r>
            <a:r>
              <a:rPr dirty="0"/>
              <a:t>,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ли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Казани</a:t>
            </a:r>
            <a:r>
              <a:rPr dirty="0"/>
              <a:t>…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ли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городе</a:t>
            </a:r>
            <a:r>
              <a:rPr dirty="0"/>
              <a:t>… </a:t>
            </a:r>
          </a:p>
          <a:p>
            <a:pPr marL="0" indent="0" defTabSz="321457">
              <a:lnSpc>
                <a:spcPts val="4219"/>
              </a:lnSpc>
              <a:spcBef>
                <a:spcPts val="0"/>
              </a:spcBef>
              <a:buSzTx/>
              <a:buNone/>
              <a:defRPr sz="41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5. </a:t>
            </a:r>
            <a:r>
              <a:rPr dirty="0" err="1"/>
              <a:t>Инна</a:t>
            </a:r>
            <a:r>
              <a:rPr dirty="0"/>
              <a:t> </a:t>
            </a:r>
            <a:r>
              <a:rPr dirty="0" err="1"/>
              <a:t>считает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жители</a:t>
            </a:r>
            <a:r>
              <a:rPr dirty="0"/>
              <a:t> </a:t>
            </a:r>
            <a:r>
              <a:rPr dirty="0" err="1"/>
              <a:t>Казани</a:t>
            </a:r>
            <a:r>
              <a:rPr dirty="0"/>
              <a:t>… </a:t>
            </a:r>
          </a:p>
          <a:p>
            <a:pPr marL="0" indent="0" defTabSz="321457">
              <a:lnSpc>
                <a:spcPts val="4219"/>
              </a:lnSpc>
              <a:spcBef>
                <a:spcPts val="0"/>
              </a:spcBef>
              <a:buSzTx/>
              <a:buNone/>
              <a:defRPr sz="41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6. </a:t>
            </a:r>
            <a:r>
              <a:rPr dirty="0" err="1"/>
              <a:t>Василий</a:t>
            </a:r>
            <a:r>
              <a:rPr dirty="0"/>
              <a:t> </a:t>
            </a:r>
            <a:r>
              <a:rPr dirty="0" err="1"/>
              <a:t>сравнивает</a:t>
            </a:r>
            <a:r>
              <a:rPr dirty="0"/>
              <a:t> </a:t>
            </a:r>
            <a:r>
              <a:rPr dirty="0" err="1"/>
              <a:t>Казань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…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пишет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…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37454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ДЗ —5-12. Город Казан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5-12. Город Казань</a:t>
            </a:r>
          </a:p>
        </p:txBody>
      </p:sp>
      <p:sp>
        <p:nvSpPr>
          <p:cNvPr id="204" name="Кто из участников форума хочет переехать в  Казань?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619103" marR="321457" indent="-297645" defTabSz="321457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  <a:defRPr sz="2900" i="0">
                <a:latin typeface="Helvetica"/>
                <a:ea typeface="Helvetica"/>
                <a:cs typeface="Helvetica"/>
                <a:sym typeface="Helvetica"/>
              </a:defRPr>
            </a:pPr>
            <a:r>
              <a:t>		Кто из участников форума хочет переехать в  Казань?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19103" marR="321457" indent="-297645" defTabSz="321457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  <a:defRPr sz="29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t>Кто уже переехал?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19103" marR="321457" indent="-297645" defTabSz="321457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  <a:defRPr sz="29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t>Кто говорит о Казани положительно?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19103" marR="321457" indent="-297645" defTabSz="321457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  <a:defRPr sz="29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t>Кто говорит о Казани отрицательно?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19103" marR="321457" indent="-297645" defTabSz="321457">
              <a:lnSpc>
                <a:spcPct val="150000"/>
              </a:lnSpc>
              <a:spcBef>
                <a:spcPts val="0"/>
              </a:spcBef>
              <a:buSzPct val="100000"/>
              <a:buAutoNum type="arabicPeriod"/>
              <a:defRPr sz="29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t>Кого из участников форума интересует религия?</a:t>
            </a:r>
          </a:p>
        </p:txBody>
      </p:sp>
    </p:spTree>
    <p:extLst>
      <p:ext uri="{BB962C8B-B14F-4D97-AF65-F5344CB8AC3E}">
        <p14:creationId xmlns:p14="http://schemas.microsoft.com/office/powerpoint/2010/main" val="4079545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ДЗ— 5-14. Казан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2600"/>
                </a:solidFill>
              </a:rPr>
              <a:t> </a:t>
            </a:r>
            <a:r>
              <a:rPr dirty="0"/>
              <a:t>5-14. Казань</a:t>
            </a:r>
          </a:p>
        </p:txBody>
      </p:sp>
      <p:sp>
        <p:nvSpPr>
          <p:cNvPr id="210" name="1. Хорошо ли жить в Казани?  Плюсы и минусы.…"/>
          <p:cNvSpPr>
            <a:spLocks noGrp="1"/>
          </p:cNvSpPr>
          <p:nvPr>
            <p:ph type="body" idx="1"/>
          </p:nvPr>
        </p:nvSpPr>
        <p:spPr>
          <a:xfrm>
            <a:off x="1671145" y="2128345"/>
            <a:ext cx="8737661" cy="4357120"/>
          </a:xfrm>
          <a:prstGeom prst="rect">
            <a:avLst/>
          </a:prstGeom>
        </p:spPr>
        <p:txBody>
          <a:bodyPr/>
          <a:lstStyle/>
          <a:p>
            <a:pPr marL="321457" marR="321457" indent="-80364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 </a:t>
            </a:r>
            <a:r>
              <a:rPr b="1" dirty="0" err="1"/>
              <a:t>Хорошо</a:t>
            </a:r>
            <a:r>
              <a:rPr b="1" dirty="0"/>
              <a:t> </a:t>
            </a:r>
            <a:r>
              <a:rPr b="1" dirty="0" err="1"/>
              <a:t>ли</a:t>
            </a:r>
            <a:r>
              <a:rPr b="1" dirty="0"/>
              <a:t> </a:t>
            </a:r>
            <a:r>
              <a:rPr b="1" dirty="0" err="1"/>
              <a:t>жить</a:t>
            </a:r>
            <a:r>
              <a:rPr b="1" dirty="0"/>
              <a:t> </a:t>
            </a:r>
            <a:r>
              <a:rPr b="1" dirty="0" err="1"/>
              <a:t>в</a:t>
            </a:r>
            <a:r>
              <a:rPr b="1" dirty="0"/>
              <a:t> </a:t>
            </a:r>
            <a:r>
              <a:rPr b="1" dirty="0" err="1"/>
              <a:t>Казани</a:t>
            </a:r>
            <a:r>
              <a:rPr b="1" dirty="0"/>
              <a:t>?</a:t>
            </a:r>
            <a:r>
              <a:rPr dirty="0"/>
              <a:t>  </a:t>
            </a:r>
            <a:r>
              <a:rPr dirty="0" err="1"/>
              <a:t>Плюсы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минусы</a:t>
            </a:r>
            <a:r>
              <a:rPr dirty="0"/>
              <a:t>.</a:t>
            </a: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241093" marR="321457" indent="0" defTabSz="321457">
              <a:spcBef>
                <a:spcPts val="0"/>
              </a:spcBef>
              <a:buSzPct val="100000"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Говоря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жизни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Казани</a:t>
            </a:r>
            <a:r>
              <a:rPr dirty="0"/>
              <a:t>, </a:t>
            </a:r>
            <a:r>
              <a:rPr dirty="0" err="1"/>
              <a:t>я</a:t>
            </a:r>
            <a:r>
              <a:rPr dirty="0"/>
              <a:t> </a:t>
            </a:r>
            <a:r>
              <a:rPr dirty="0" err="1"/>
              <a:t>могу</a:t>
            </a:r>
            <a:r>
              <a:rPr dirty="0"/>
              <a:t> </a:t>
            </a:r>
            <a:r>
              <a:rPr dirty="0" err="1"/>
              <a:t>назвать</a:t>
            </a:r>
            <a:r>
              <a:rPr dirty="0"/>
              <a:t> </a:t>
            </a:r>
            <a:r>
              <a:rPr dirty="0" err="1"/>
              <a:t>следующие</a:t>
            </a:r>
            <a:r>
              <a:rPr dirty="0"/>
              <a:t> </a:t>
            </a:r>
            <a:r>
              <a:rPr b="1" dirty="0" err="1"/>
              <a:t>плюс</a:t>
            </a:r>
            <a:r>
              <a:rPr lang="ru-RU" b="1" dirty="0"/>
              <a:t>ы</a:t>
            </a:r>
            <a:r>
              <a:rPr b="1" dirty="0"/>
              <a:t> /</a:t>
            </a:r>
            <a:r>
              <a:rPr b="1" dirty="0" err="1"/>
              <a:t>минусы</a:t>
            </a:r>
            <a:r>
              <a:rPr dirty="0"/>
              <a:t>: </a:t>
            </a:r>
            <a:r>
              <a:rPr dirty="0" err="1"/>
              <a:t>во-первых</a:t>
            </a:r>
            <a:r>
              <a:rPr dirty="0"/>
              <a:t>…, </a:t>
            </a:r>
            <a:r>
              <a:rPr dirty="0" err="1"/>
              <a:t>во-вторых</a:t>
            </a:r>
            <a:r>
              <a:rPr dirty="0"/>
              <a:t>…,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кроме</a:t>
            </a:r>
            <a:r>
              <a:rPr dirty="0"/>
              <a:t> </a:t>
            </a:r>
            <a:r>
              <a:rPr dirty="0" err="1"/>
              <a:t>то</a:t>
            </a:r>
            <a:r>
              <a:rPr dirty="0"/>
              <a:t>, </a:t>
            </a: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также</a:t>
            </a: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61446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ДЗ— 5-14. Казан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FF2600"/>
                </a:solidFill>
              </a:rPr>
              <a:t> </a:t>
            </a:r>
            <a:r>
              <a:rPr dirty="0"/>
              <a:t>5-14. Казань</a:t>
            </a:r>
          </a:p>
        </p:txBody>
      </p:sp>
      <p:sp>
        <p:nvSpPr>
          <p:cNvPr id="213" name="2. Суммируйте дискуссию Форума, употребляя следующие выражения:…"/>
          <p:cNvSpPr>
            <a:spLocks noGrp="1"/>
          </p:cNvSpPr>
          <p:nvPr>
            <p:ph type="body" idx="1"/>
          </p:nvPr>
        </p:nvSpPr>
        <p:spPr>
          <a:xfrm>
            <a:off x="1919577" y="1866305"/>
            <a:ext cx="8842667" cy="46191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1457" marR="321457" indent="-80364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Суммируйте</a:t>
            </a:r>
            <a:r>
              <a:rPr dirty="0"/>
              <a:t> </a:t>
            </a:r>
            <a:r>
              <a:rPr dirty="0" err="1"/>
              <a:t>дискуссию</a:t>
            </a:r>
            <a:r>
              <a:rPr dirty="0"/>
              <a:t> </a:t>
            </a:r>
            <a:r>
              <a:rPr dirty="0" err="1"/>
              <a:t>Форума</a:t>
            </a:r>
            <a:r>
              <a:rPr dirty="0"/>
              <a:t>, </a:t>
            </a:r>
            <a:r>
              <a:rPr dirty="0" err="1"/>
              <a:t>употребляя</a:t>
            </a:r>
            <a:r>
              <a:rPr dirty="0"/>
              <a:t> </a:t>
            </a:r>
            <a:r>
              <a:rPr dirty="0" err="1"/>
              <a:t>следующие</a:t>
            </a:r>
            <a:r>
              <a:rPr dirty="0"/>
              <a:t> </a:t>
            </a:r>
            <a:r>
              <a:rPr dirty="0" err="1"/>
              <a:t>выражения</a:t>
            </a:r>
            <a:r>
              <a:rPr dirty="0"/>
              <a:t>:  </a:t>
            </a:r>
            <a:endParaRPr lang="ru-RU" sz="3000" dirty="0">
              <a:latin typeface="Helvetica"/>
            </a:endParaRP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lang="ru-RU" sz="2000" dirty="0">
              <a:latin typeface="+mj-lt"/>
            </a:endParaRP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i="0" dirty="0" err="1">
                <a:latin typeface="+mj-lt"/>
              </a:rPr>
              <a:t>Я</a:t>
            </a:r>
            <a:r>
              <a:rPr sz="2000" i="0" dirty="0">
                <a:latin typeface="+mj-lt"/>
              </a:rPr>
              <a:t> </a:t>
            </a:r>
            <a:r>
              <a:rPr sz="2000" i="0" dirty="0" err="1">
                <a:latin typeface="+mj-lt"/>
              </a:rPr>
              <a:t>хочу</a:t>
            </a:r>
            <a:r>
              <a:rPr sz="2000" i="0" dirty="0">
                <a:latin typeface="+mj-lt"/>
              </a:rPr>
              <a:t> </a:t>
            </a:r>
            <a:r>
              <a:rPr sz="2000" i="0" dirty="0" err="1">
                <a:latin typeface="+mj-lt"/>
              </a:rPr>
              <a:t>начать</a:t>
            </a:r>
            <a:r>
              <a:rPr sz="2000" i="0" dirty="0">
                <a:latin typeface="+mj-lt"/>
              </a:rPr>
              <a:t> </a:t>
            </a:r>
            <a:r>
              <a:rPr sz="2000" i="0" dirty="0" err="1">
                <a:latin typeface="+mj-lt"/>
              </a:rPr>
              <a:t>с</a:t>
            </a:r>
            <a:r>
              <a:rPr sz="2000" i="0" dirty="0">
                <a:latin typeface="+mj-lt"/>
              </a:rPr>
              <a:t> </a:t>
            </a:r>
            <a:r>
              <a:rPr sz="2000" i="0" dirty="0" err="1">
                <a:latin typeface="+mj-lt"/>
              </a:rPr>
              <a:t>того</a:t>
            </a:r>
            <a:r>
              <a:rPr sz="2000" i="0" dirty="0">
                <a:latin typeface="+mj-lt"/>
              </a:rPr>
              <a:t>, </a:t>
            </a:r>
            <a:r>
              <a:rPr sz="2000" i="0" dirty="0" err="1">
                <a:latin typeface="+mj-lt"/>
              </a:rPr>
              <a:t>что</a:t>
            </a:r>
            <a:r>
              <a:rPr sz="2000" i="0" dirty="0">
                <a:latin typeface="+mj-lt"/>
              </a:rPr>
              <a:t>… </a:t>
            </a:r>
          </a:p>
          <a:p>
            <a:pPr marL="0" marR="321457" indent="0" defTabSz="321457">
              <a:spcBef>
                <a:spcPts val="0"/>
              </a:spcBef>
              <a:buSzPct val="100000"/>
              <a:buNone/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+mj-lt"/>
              </a:rPr>
              <a:t>Участники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Форума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отвечают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на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вопрос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о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том</a:t>
            </a:r>
            <a:r>
              <a:rPr sz="2000" dirty="0">
                <a:latin typeface="+mj-lt"/>
              </a:rPr>
              <a:t>,… .  </a:t>
            </a:r>
            <a:endParaRPr lang="ru-RU" sz="2000" dirty="0">
              <a:latin typeface="+mj-lt"/>
            </a:endParaRPr>
          </a:p>
          <a:p>
            <a:pPr marL="0" marR="321457" indent="0" defTabSz="321457">
              <a:spcBef>
                <a:spcPts val="0"/>
              </a:spcBef>
              <a:buSzPct val="100000"/>
              <a:buNone/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+mj-lt"/>
              </a:rPr>
              <a:t>Большинство</a:t>
            </a:r>
            <a:r>
              <a:rPr sz="2000" dirty="0">
                <a:latin typeface="+mj-lt"/>
              </a:rPr>
              <a:t>  </a:t>
            </a:r>
            <a:r>
              <a:rPr sz="2000" dirty="0" err="1">
                <a:latin typeface="+mj-lt"/>
              </a:rPr>
              <a:t>считает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что</a:t>
            </a:r>
            <a:r>
              <a:rPr sz="2000" dirty="0">
                <a:latin typeface="+mj-lt"/>
              </a:rPr>
              <a:t>… , </a:t>
            </a:r>
            <a:r>
              <a:rPr sz="2000" b="1" dirty="0" err="1">
                <a:latin typeface="+mj-lt"/>
              </a:rPr>
              <a:t>поскольку</a:t>
            </a:r>
            <a:r>
              <a:rPr sz="2000" dirty="0">
                <a:latin typeface="+mj-lt"/>
                <a:ea typeface="Calibri"/>
                <a:cs typeface="Calibri"/>
                <a:sym typeface="Calibri"/>
              </a:rPr>
              <a:t>… . </a:t>
            </a:r>
          </a:p>
          <a:p>
            <a:pPr marL="0" marR="321457" indent="0" defTabSz="321457">
              <a:spcBef>
                <a:spcPts val="0"/>
              </a:spcBef>
              <a:buSzPct val="100000"/>
              <a:buNone/>
              <a:defRPr sz="30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1" dirty="0" err="1">
                <a:latin typeface="+mj-lt"/>
              </a:rPr>
              <a:t>Однако</a:t>
            </a:r>
            <a:r>
              <a:rPr sz="2000" b="1" dirty="0">
                <a:latin typeface="+mj-lt"/>
              </a:rPr>
              <a:t> </a:t>
            </a:r>
            <a:r>
              <a:rPr sz="2000" b="1" dirty="0" err="1">
                <a:latin typeface="+mj-lt"/>
              </a:rPr>
              <a:t>при</a:t>
            </a:r>
            <a:r>
              <a:rPr sz="2000" b="1" dirty="0">
                <a:latin typeface="+mj-lt"/>
              </a:rPr>
              <a:t> </a:t>
            </a:r>
            <a:r>
              <a:rPr sz="2000" b="1" dirty="0" err="1">
                <a:latin typeface="+mj-lt"/>
              </a:rPr>
              <a:t>этом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один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из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участников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не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согласен</a:t>
            </a:r>
            <a:r>
              <a:rPr sz="2000" dirty="0">
                <a:latin typeface="+mj-lt"/>
              </a:rPr>
              <a:t>, </a:t>
            </a:r>
            <a:r>
              <a:rPr sz="2000" b="1" dirty="0" err="1">
                <a:latin typeface="+mj-lt"/>
              </a:rPr>
              <a:t>так</a:t>
            </a:r>
            <a:r>
              <a:rPr sz="2000" b="1" dirty="0">
                <a:latin typeface="+mj-lt"/>
              </a:rPr>
              <a:t> </a:t>
            </a:r>
            <a:r>
              <a:rPr sz="2000" b="1" dirty="0" err="1">
                <a:latin typeface="+mj-lt"/>
              </a:rPr>
              <a:t>как</a:t>
            </a:r>
            <a:r>
              <a:rPr sz="2000" dirty="0">
                <a:latin typeface="+mj-lt"/>
                <a:ea typeface="Calibri"/>
                <a:cs typeface="Calibri"/>
                <a:sym typeface="Calibri"/>
              </a:rPr>
              <a:t>… .</a:t>
            </a:r>
          </a:p>
        </p:txBody>
      </p:sp>
    </p:spTree>
    <p:extLst>
      <p:ext uri="{BB962C8B-B14F-4D97-AF65-F5344CB8AC3E}">
        <p14:creationId xmlns:p14="http://schemas.microsoft.com/office/powerpoint/2010/main" val="425232153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5D05-AAA1-2140-A349-81F491E60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5-17. Пригород “за” и “против”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28715-9C77-8E40-99F5-E202C48DB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Сколько раз за вашу жизнь вы переезжали? </a:t>
            </a:r>
          </a:p>
          <a:p>
            <a:r>
              <a:rPr lang="ru-RU" dirty="0"/>
              <a:t>Куда? </a:t>
            </a:r>
          </a:p>
          <a:p>
            <a:r>
              <a:rPr lang="ru-RU" dirty="0"/>
              <a:t>Что вы помните о переездах? </a:t>
            </a:r>
          </a:p>
          <a:p>
            <a:r>
              <a:rPr lang="ru-RU" dirty="0"/>
              <a:t>Если вы никогда не переезжали, что вам кажется самым ценным в жизни на одном месте?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99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ДЗ — 5-18. Пригород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5-18. Пригород</a:t>
            </a:r>
          </a:p>
        </p:txBody>
      </p:sp>
      <p:sp>
        <p:nvSpPr>
          <p:cNvPr id="234" name="Закончите предложения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dirty="0" err="1"/>
              <a:t>Закончите</a:t>
            </a:r>
            <a:r>
              <a:rPr dirty="0"/>
              <a:t> </a:t>
            </a:r>
            <a:r>
              <a:rPr dirty="0" err="1"/>
              <a:t>предложения</a:t>
            </a:r>
            <a:r>
              <a:rPr dirty="0"/>
              <a:t>:</a:t>
            </a: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7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	</a:t>
            </a:r>
            <a:r>
              <a:rPr dirty="0" err="1"/>
              <a:t>Марина</a:t>
            </a:r>
            <a:r>
              <a:rPr dirty="0"/>
              <a:t> </a:t>
            </a:r>
            <a:r>
              <a:rPr dirty="0" err="1"/>
              <a:t>хочет</a:t>
            </a:r>
            <a:r>
              <a:rPr dirty="0"/>
              <a:t> </a:t>
            </a:r>
            <a:r>
              <a:rPr dirty="0" err="1"/>
              <a:t>жить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городе</a:t>
            </a:r>
            <a:r>
              <a:rPr dirty="0"/>
              <a:t>, </a:t>
            </a:r>
            <a:r>
              <a:rPr dirty="0" err="1"/>
              <a:t>потому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…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7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2.	</a:t>
            </a:r>
            <a:r>
              <a:rPr dirty="0" err="1"/>
              <a:t>Михаил</a:t>
            </a:r>
            <a:r>
              <a:rPr dirty="0"/>
              <a:t> </a:t>
            </a:r>
            <a:r>
              <a:rPr dirty="0" err="1"/>
              <a:t>хочет</a:t>
            </a:r>
            <a:r>
              <a:rPr dirty="0"/>
              <a:t> </a:t>
            </a:r>
            <a:r>
              <a:rPr dirty="0" err="1"/>
              <a:t>взять</a:t>
            </a:r>
            <a:r>
              <a:rPr dirty="0"/>
              <a:t> </a:t>
            </a:r>
            <a:r>
              <a:rPr dirty="0" err="1"/>
              <a:t>ипотеку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…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7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3.	</a:t>
            </a:r>
            <a:r>
              <a:rPr dirty="0" err="1"/>
              <a:t>Павел</a:t>
            </a:r>
            <a:r>
              <a:rPr dirty="0"/>
              <a:t> </a:t>
            </a:r>
            <a:r>
              <a:rPr dirty="0" err="1"/>
              <a:t>решил</a:t>
            </a:r>
            <a:r>
              <a:rPr dirty="0"/>
              <a:t> </a:t>
            </a:r>
            <a:r>
              <a:rPr dirty="0" err="1"/>
              <a:t>построить</a:t>
            </a:r>
            <a:r>
              <a:rPr dirty="0"/>
              <a:t> </a:t>
            </a:r>
            <a:r>
              <a:rPr dirty="0" err="1"/>
              <a:t>дом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пригороде</a:t>
            </a:r>
            <a:r>
              <a:rPr dirty="0"/>
              <a:t>, </a:t>
            </a:r>
            <a:r>
              <a:rPr dirty="0" err="1"/>
              <a:t>потому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…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7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4.	</a:t>
            </a:r>
            <a:r>
              <a:rPr dirty="0" err="1"/>
              <a:t>Валентина</a:t>
            </a:r>
            <a:r>
              <a:rPr dirty="0"/>
              <a:t> </a:t>
            </a:r>
            <a:r>
              <a:rPr dirty="0" err="1"/>
              <a:t>оставила</a:t>
            </a:r>
            <a:r>
              <a:rPr dirty="0"/>
              <a:t>…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переехала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…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7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5.	</a:t>
            </a:r>
            <a:r>
              <a:rPr dirty="0" err="1"/>
              <a:t>Сергей</a:t>
            </a:r>
            <a:r>
              <a:rPr dirty="0"/>
              <a:t> </a:t>
            </a:r>
            <a:r>
              <a:rPr dirty="0" err="1"/>
              <a:t>считает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сейчас</a:t>
            </a:r>
            <a:r>
              <a:rPr dirty="0"/>
              <a:t> </a:t>
            </a:r>
            <a:r>
              <a:rPr dirty="0" err="1"/>
              <a:t>престижнее</a:t>
            </a:r>
            <a:r>
              <a:rPr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136226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12F0-06F5-C94D-9105-2E19A156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Упр. 5-1 Лексика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3C18E-9117-704D-A3D2-E93ED026A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637182"/>
            <a:ext cx="3660912" cy="331893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На автобусе, в автобусе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 больнице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Во дворце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На дороге, по дороге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 знании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На карте городе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На маршрутке, в маршрутке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На метро, в метро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 музее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В мэрии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9E165-775A-A74B-8AB1-4D3CB1585894}"/>
              </a:ext>
            </a:extLst>
          </p:cNvPr>
          <p:cNvSpPr txBox="1"/>
          <p:nvPr/>
        </p:nvSpPr>
        <p:spPr>
          <a:xfrm>
            <a:off x="5115340" y="2637182"/>
            <a:ext cx="170271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набережной</a:t>
            </a:r>
          </a:p>
          <a:p>
            <a:r>
              <a:rPr lang="ru-RU" dirty="0"/>
              <a:t>В ночном клубе</a:t>
            </a:r>
          </a:p>
          <a:p>
            <a:r>
              <a:rPr lang="ru-RU" dirty="0"/>
              <a:t>В парке</a:t>
            </a:r>
          </a:p>
          <a:p>
            <a:r>
              <a:rPr lang="ru-RU" dirty="0"/>
              <a:t>На площади</a:t>
            </a:r>
          </a:p>
          <a:p>
            <a:r>
              <a:rPr lang="ru-RU" dirty="0"/>
              <a:t>В поликлинике</a:t>
            </a:r>
          </a:p>
          <a:p>
            <a:r>
              <a:rPr lang="ru-RU" dirty="0"/>
              <a:t>В районе</a:t>
            </a:r>
          </a:p>
          <a:p>
            <a:r>
              <a:rPr lang="ru-RU" dirty="0"/>
              <a:t>На рынке</a:t>
            </a:r>
          </a:p>
          <a:p>
            <a:r>
              <a:rPr lang="ru-RU" dirty="0"/>
              <a:t>В соборе</a:t>
            </a:r>
          </a:p>
          <a:p>
            <a:r>
              <a:rPr lang="ru-RU" dirty="0"/>
              <a:t>На станции</a:t>
            </a:r>
          </a:p>
          <a:p>
            <a:r>
              <a:rPr lang="ru-RU" dirty="0"/>
              <a:t>В столице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C304F-F8CB-764A-9C17-71B9A5AA5F45}"/>
              </a:ext>
            </a:extLst>
          </p:cNvPr>
          <p:cNvSpPr txBox="1"/>
          <p:nvPr/>
        </p:nvSpPr>
        <p:spPr>
          <a:xfrm>
            <a:off x="7580243" y="2610678"/>
            <a:ext cx="31438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трамвае, в трамвае</a:t>
            </a:r>
          </a:p>
          <a:p>
            <a:r>
              <a:rPr lang="ru-RU" dirty="0"/>
              <a:t>На троллейбусе, в троллейбусе</a:t>
            </a:r>
          </a:p>
          <a:p>
            <a:r>
              <a:rPr lang="ru-RU" dirty="0"/>
              <a:t>В центре</a:t>
            </a:r>
          </a:p>
          <a:p>
            <a:r>
              <a:rPr lang="ru-RU" dirty="0"/>
              <a:t>В церкви </a:t>
            </a:r>
          </a:p>
          <a:p>
            <a:r>
              <a:rPr lang="ru-RU" dirty="0"/>
              <a:t>На экскурсии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91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5-20. Дискуссия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5-20. </a:t>
            </a:r>
            <a:r>
              <a:rPr dirty="0" err="1"/>
              <a:t>Дискуссия</a:t>
            </a:r>
            <a:r>
              <a:rPr lang="ru-RU" dirty="0"/>
              <a:t>: Где лучше жить, в городе или пригороде?</a:t>
            </a:r>
            <a:endParaRPr dirty="0"/>
          </a:p>
        </p:txBody>
      </p:sp>
      <p:sp>
        <p:nvSpPr>
          <p:cNvPr id="240" name="Где лучше жить, в городе или пригороде?…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12403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8770" indent="0" defTabSz="402536">
              <a:spcBef>
                <a:spcPts val="1336"/>
              </a:spcBef>
              <a:buNone/>
              <a:defRPr sz="4704"/>
            </a:pPr>
            <a:endParaRPr sz="2000" dirty="0">
              <a:latin typeface="+mj-lt"/>
            </a:endParaRPr>
          </a:p>
          <a:p>
            <a:pPr marL="218770" indent="0" defTabSz="402536">
              <a:spcBef>
                <a:spcPts val="136"/>
              </a:spcBef>
              <a:buNone/>
              <a:defRPr sz="4704"/>
            </a:pPr>
            <a:r>
              <a:rPr lang="ru-RU" sz="2000" dirty="0">
                <a:latin typeface="+mj-lt"/>
              </a:rPr>
              <a:t>Используйте: «</a:t>
            </a:r>
            <a:r>
              <a:rPr sz="2000" dirty="0" err="1">
                <a:latin typeface="+mj-lt"/>
              </a:rPr>
              <a:t>Я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считаю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чт</a:t>
            </a:r>
            <a:r>
              <a:rPr lang="ru-RU" sz="2000" dirty="0">
                <a:latin typeface="+mj-lt"/>
              </a:rPr>
              <a:t>о», »П</a:t>
            </a:r>
            <a:r>
              <a:rPr sz="2000" dirty="0" err="1">
                <a:latin typeface="+mj-lt"/>
              </a:rPr>
              <a:t>о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моему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мнению</a:t>
            </a:r>
            <a:r>
              <a:rPr sz="2000" dirty="0">
                <a:latin typeface="+mj-lt"/>
              </a:rPr>
              <a:t>,…</a:t>
            </a:r>
            <a:r>
              <a:rPr lang="ru-RU" sz="2000" dirty="0">
                <a:latin typeface="+mj-lt"/>
              </a:rPr>
              <a:t>», «</a:t>
            </a:r>
            <a:r>
              <a:rPr sz="2000" dirty="0" err="1">
                <a:latin typeface="+mj-lt"/>
              </a:rPr>
              <a:t>Для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доказательства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своей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точки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зрения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я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хочу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привести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следующие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аргументы</a:t>
            </a:r>
            <a:r>
              <a:rPr sz="2000" dirty="0">
                <a:latin typeface="+mj-lt"/>
              </a:rPr>
              <a:t>. </a:t>
            </a:r>
            <a:r>
              <a:rPr sz="2000" dirty="0" err="1">
                <a:latin typeface="+mj-lt"/>
              </a:rPr>
              <a:t>Во-первых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во-вторы</a:t>
            </a:r>
            <a:r>
              <a:rPr lang="ru-RU" sz="2000" dirty="0">
                <a:latin typeface="+mj-lt"/>
              </a:rPr>
              <a:t>х,..»</a:t>
            </a:r>
          </a:p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>
                <a:latin typeface="+mj-lt"/>
              </a:rPr>
              <a:t>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983F9-0C96-084E-AC6B-65AA608D7327}"/>
              </a:ext>
            </a:extLst>
          </p:cNvPr>
          <p:cNvSpPr txBox="1"/>
          <p:nvPr/>
        </p:nvSpPr>
        <p:spPr>
          <a:xfrm>
            <a:off x="1295401" y="3797300"/>
            <a:ext cx="4660900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/>
              <a:t>Где больше ресторанов? </a:t>
            </a:r>
          </a:p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/>
              <a:t>Где общественный транспорт более доступен? </a:t>
            </a:r>
          </a:p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/>
              <a:t>Где больше магазинов? </a:t>
            </a:r>
          </a:p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/>
              <a:t>Где воздух более свежий? </a:t>
            </a:r>
          </a:p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/>
              <a:t>Где тише? </a:t>
            </a:r>
          </a:p>
          <a:p>
            <a:pPr marL="218770" indent="0" defTabSz="402536">
              <a:spcBef>
                <a:spcPts val="136"/>
              </a:spcBef>
              <a:spcAft>
                <a:spcPts val="0"/>
              </a:spcAft>
              <a:buNone/>
              <a:defRPr sz="4704"/>
            </a:pPr>
            <a:r>
              <a:rPr lang="ru-RU" sz="2000" dirty="0"/>
              <a:t>Где лучше школы?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DBE71-D9A4-4347-B3AB-5A6D77A150B5}"/>
              </a:ext>
            </a:extLst>
          </p:cNvPr>
          <p:cNvSpPr txBox="1"/>
          <p:nvPr/>
        </p:nvSpPr>
        <p:spPr>
          <a:xfrm>
            <a:off x="6286500" y="3797300"/>
            <a:ext cx="38443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Где выше цены на жильё?</a:t>
            </a:r>
            <a:endParaRPr lang="en-US" sz="2000" dirty="0"/>
          </a:p>
          <a:p>
            <a:r>
              <a:rPr lang="ru-RU" sz="2000" dirty="0"/>
              <a:t>Где чище? </a:t>
            </a:r>
          </a:p>
          <a:p>
            <a:r>
              <a:rPr lang="ru-RU" sz="2000" dirty="0"/>
              <a:t>Где больше грязи? </a:t>
            </a:r>
          </a:p>
          <a:p>
            <a:r>
              <a:rPr lang="ru-RU" sz="2000" dirty="0"/>
              <a:t>Где дороги хуже? </a:t>
            </a:r>
          </a:p>
          <a:p>
            <a:r>
              <a:rPr lang="ru-RU" sz="2000" dirty="0"/>
              <a:t>Где вы больше двигаетесь? </a:t>
            </a:r>
          </a:p>
          <a:p>
            <a:r>
              <a:rPr lang="ru-RU" sz="2000" dirty="0"/>
              <a:t>Где жить престижнее? </a:t>
            </a:r>
          </a:p>
          <a:p>
            <a:r>
              <a:rPr lang="ru-RU" sz="2000" dirty="0"/>
              <a:t>Где экологическая ситуация хуже?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918734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5-27. Город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5-27. Город</a:t>
            </a:r>
          </a:p>
        </p:txBody>
      </p:sp>
      <p:sp>
        <p:nvSpPr>
          <p:cNvPr id="262" name="Образуйте предложения по следующей модели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SzTx/>
              <a:buNone/>
              <a:defRPr sz="3600" i="0"/>
            </a:pPr>
            <a:endParaRPr/>
          </a:p>
          <a:p>
            <a:pPr marL="0" indent="0">
              <a:buSzTx/>
              <a:buNone/>
              <a:defRPr sz="3600" i="0"/>
            </a:pPr>
            <a:r>
              <a:t>Образуйте предложения по следующей модели: </a:t>
            </a:r>
          </a:p>
          <a:p>
            <a:pPr marL="0" lvl="3" indent="482186">
              <a:buSzTx/>
              <a:buNone/>
              <a:defRPr sz="3600" b="1" i="0">
                <a:solidFill>
                  <a:srgbClr val="FF2600"/>
                </a:solidFill>
              </a:defRPr>
            </a:pPr>
            <a:r>
              <a:t>что является чем?</a:t>
            </a: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1.	Москва</a:t>
            </a:r>
            <a:r>
              <a:t> является политическим центром России.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2.	Политическим центром России является </a:t>
            </a:r>
            <a:r>
              <a:rPr b="1"/>
              <a:t>Москва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30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3.	Москва</a:t>
            </a:r>
            <a:r>
              <a:t> является политическим центром России, поскольку там находится правительство страны.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81555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Раздел 3: Цифры и факт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5-31, 5-32: </a:t>
            </a:r>
            <a:r>
              <a:rPr dirty="0" err="1"/>
              <a:t>Цифры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факты</a:t>
            </a:r>
            <a:endParaRPr dirty="0"/>
          </a:p>
        </p:txBody>
      </p:sp>
      <p:sp>
        <p:nvSpPr>
          <p:cNvPr id="268" name="ДЗ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defTabSz="258772">
              <a:spcBef>
                <a:spcPts val="844"/>
              </a:spcBef>
              <a:buSzTx/>
              <a:buNone/>
              <a:defRPr sz="2268" b="1" i="0">
                <a:solidFill>
                  <a:srgbClr val="FF2600"/>
                </a:solidFill>
              </a:defRPr>
            </a:pPr>
            <a:endParaRPr dirty="0"/>
          </a:p>
          <a:p>
            <a:pPr marL="0" indent="0" defTabSz="258772">
              <a:spcBef>
                <a:spcPts val="844"/>
              </a:spcBef>
              <a:buSzTx/>
              <a:buNone/>
              <a:defRPr sz="2709" i="0"/>
            </a:pPr>
            <a:r>
              <a:rPr dirty="0"/>
              <a:t>5-31. Статистика. Быстро прочитайте и отметьте правильные ответы.</a:t>
            </a:r>
          </a:p>
          <a:p>
            <a:pPr marL="0" indent="0" defTabSz="258772">
              <a:spcBef>
                <a:spcPts val="844"/>
              </a:spcBef>
              <a:buSzTx/>
              <a:buNone/>
              <a:defRPr sz="2709" i="0"/>
            </a:pPr>
            <a:endParaRPr dirty="0"/>
          </a:p>
          <a:p>
            <a:pPr marL="0" indent="0" defTabSz="258772">
              <a:spcBef>
                <a:spcPts val="844"/>
              </a:spcBef>
              <a:buSzTx/>
              <a:buNone/>
              <a:defRPr sz="2709" b="1" i="0"/>
            </a:pPr>
            <a:r>
              <a:rPr dirty="0"/>
              <a:t>5-32. Статистика. Закочите предложения.</a:t>
            </a:r>
          </a:p>
          <a:p>
            <a:pPr marL="405036" marR="202518" indent="-101259" defTabSz="202518">
              <a:spcBef>
                <a:spcPts val="0"/>
              </a:spcBef>
              <a:buSzTx/>
              <a:buNone/>
              <a:defRPr sz="2709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	Численность жителей России в 2010 году составила _______________ человек.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05036" marR="202518" indent="-101259" defTabSz="202518">
              <a:spcBef>
                <a:spcPts val="0"/>
              </a:spcBef>
              <a:buSzTx/>
              <a:buNone/>
              <a:defRPr sz="2709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2.	______ % населения России живёт в городах.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05036" marR="202518" indent="-101259" defTabSz="202518">
              <a:spcBef>
                <a:spcPts val="0"/>
              </a:spcBef>
              <a:buSzTx/>
              <a:buNone/>
              <a:defRPr sz="2709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3.	______ % населения России живёт в сёлах и деревнях.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05036" marR="202518" indent="-101259" defTabSz="202518">
              <a:spcBef>
                <a:spcPts val="0"/>
              </a:spcBef>
              <a:buSzTx/>
              <a:buNone/>
              <a:defRPr sz="2709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4.	В России ___________ городов и посёлков городского типа.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05036" marR="202518" indent="-101259" defTabSz="202518">
              <a:spcBef>
                <a:spcPts val="0"/>
              </a:spcBef>
              <a:buSzTx/>
              <a:buNone/>
              <a:defRPr sz="2709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5.	В России ___________ мегаполисов.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05036" marR="202518" indent="-101259" defTabSz="202518">
              <a:spcBef>
                <a:spcPts val="0"/>
              </a:spcBef>
              <a:buSzTx/>
              <a:buNone/>
              <a:defRPr sz="2709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6.	В России ___________ сёл и деревень</a:t>
            </a:r>
          </a:p>
        </p:txBody>
      </p:sp>
    </p:spTree>
    <p:extLst>
      <p:ext uri="{BB962C8B-B14F-4D97-AF65-F5344CB8AC3E}">
        <p14:creationId xmlns:p14="http://schemas.microsoft.com/office/powerpoint/2010/main" val="2945879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Раздел 3: Цифры и факт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/>
              <a:t>5-35. Урбанизация. Ответьте на вопросы:</a:t>
            </a:r>
            <a:br>
              <a:rPr lang="ru-RU" dirty="0"/>
            </a:br>
            <a:endParaRPr dirty="0"/>
          </a:p>
        </p:txBody>
      </p:sp>
      <p:sp>
        <p:nvSpPr>
          <p:cNvPr id="274" name="ДЗ…"/>
          <p:cNvSpPr>
            <a:spLocks noGrp="1"/>
          </p:cNvSpPr>
          <p:nvPr>
            <p:ph type="body" idx="1"/>
          </p:nvPr>
        </p:nvSpPr>
        <p:spPr>
          <a:xfrm>
            <a:off x="662153" y="1907628"/>
            <a:ext cx="8466082" cy="39886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235775" marR="321457" lvl="1" indent="-285243" defTabSz="321457">
              <a:spcBef>
                <a:spcPts val="0"/>
              </a:spcBef>
              <a:buSzPct val="100000"/>
              <a:buAutoNum type="arabicPeriod"/>
              <a:defRPr sz="3400" i="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такое урбанизация?</a:t>
            </a:r>
          </a:p>
          <a:p>
            <a:pPr marL="1235775" marR="321457" lvl="1" indent="-285243" defTabSz="321457">
              <a:spcBef>
                <a:spcPts val="0"/>
              </a:spcBef>
              <a:buSzPct val="100000"/>
              <a:buAutoNum type="arabicPeriod"/>
              <a:defRPr sz="3400" i="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dirty="0">
                <a:latin typeface="+mj-lt"/>
              </a:rPr>
              <a:t> </a:t>
            </a:r>
            <a:r>
              <a:rPr dirty="0" err="1">
                <a:latin typeface="+mj-lt"/>
              </a:rPr>
              <a:t>По</a:t>
            </a:r>
            <a:r>
              <a:rPr dirty="0">
                <a:latin typeface="+mj-lt"/>
              </a:rPr>
              <a:t> каким причинам люди переезжают в города?</a:t>
            </a:r>
          </a:p>
          <a:p>
            <a:pPr marL="1235775" marR="321457" lvl="1" indent="-285243" defTabSz="321457">
              <a:spcBef>
                <a:spcPts val="0"/>
              </a:spcBef>
              <a:buSzPct val="100000"/>
              <a:buAutoNum type="arabicPeriod"/>
              <a:defRPr sz="3400" i="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dirty="0">
                <a:latin typeface="+mj-lt"/>
              </a:rPr>
              <a:t> </a:t>
            </a:r>
            <a:r>
              <a:rPr dirty="0" err="1">
                <a:latin typeface="+mj-lt"/>
              </a:rPr>
              <a:t>Является</a:t>
            </a:r>
            <a:r>
              <a:rPr dirty="0">
                <a:latin typeface="+mj-lt"/>
              </a:rPr>
              <a:t> ли урбанизация глобальной проблемой? Почему?</a:t>
            </a:r>
          </a:p>
          <a:p>
            <a:pPr marL="1235775" marR="321457" lvl="1" indent="-285243" defTabSz="321457">
              <a:spcBef>
                <a:spcPts val="0"/>
              </a:spcBef>
              <a:buSzPct val="100000"/>
              <a:buAutoNum type="arabicPeriod"/>
              <a:defRPr sz="3400" i="0">
                <a:uFill>
                  <a:solidFill>
                    <a:srgbClr val="000000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каких странах урбанизация идёт быстрее, в развитых или развивающихся? Почему?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664791" marR="321457" indent="-160728" defTabSz="321457">
              <a:spcBef>
                <a:spcPts val="0"/>
              </a:spcBef>
              <a:buSzTx/>
              <a:buNone/>
              <a:defRPr sz="12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20473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Повторение: Урбанизация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rgbClr val="FF2600"/>
                </a:solidFill>
              </a:rPr>
              <a:t>Повторение</a:t>
            </a:r>
            <a:r>
              <a:rPr dirty="0">
                <a:solidFill>
                  <a:srgbClr val="FF2600"/>
                </a:solidFill>
              </a:rPr>
              <a:t>: </a:t>
            </a:r>
            <a:r>
              <a:rPr dirty="0" err="1"/>
              <a:t>Урбанизация</a:t>
            </a:r>
            <a:endParaRPr dirty="0"/>
          </a:p>
        </p:txBody>
      </p:sp>
      <p:sp>
        <p:nvSpPr>
          <p:cNvPr id="340" name="Лю́ди переезжа́ют в города́……"/>
          <p:cNvSpPr>
            <a:spLocks noGrp="1"/>
          </p:cNvSpPr>
          <p:nvPr>
            <p:ph type="body" idx="1"/>
          </p:nvPr>
        </p:nvSpPr>
        <p:spPr>
          <a:xfrm>
            <a:off x="1689100" y="2285999"/>
            <a:ext cx="8809661" cy="38844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21457">
              <a:lnSpc>
                <a:spcPts val="4430"/>
              </a:lnSpc>
              <a:spcBef>
                <a:spcPts val="0"/>
              </a:spcBef>
              <a:buSzTx/>
              <a:buNone/>
              <a:defRPr sz="445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>
                <a:latin typeface="+mj-lt"/>
              </a:rPr>
              <a:t>Лю́ди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переезжа́ют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города</a:t>
            </a:r>
            <a:r>
              <a:rPr dirty="0">
                <a:latin typeface="+mj-lt"/>
              </a:rPr>
              <a:t>́…</a:t>
            </a:r>
          </a:p>
          <a:p>
            <a:pPr marL="0" lvl="3" indent="482186" defTabSz="321457">
              <a:lnSpc>
                <a:spcPts val="4430"/>
              </a:lnSpc>
              <a:spcBef>
                <a:spcPts val="0"/>
              </a:spcBef>
              <a:buSzTx/>
              <a:buNone/>
              <a:defRPr sz="4450" i="0"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/>
              <a:t>1) </a:t>
            </a:r>
            <a:r>
              <a:rPr sz="2400" dirty="0" err="1"/>
              <a:t>в</a:t>
            </a:r>
            <a:r>
              <a:rPr sz="2400" dirty="0"/>
              <a:t> </a:t>
            </a:r>
            <a:r>
              <a:rPr sz="2400" dirty="0" err="1"/>
              <a:t>по́исках</a:t>
            </a:r>
            <a:r>
              <a:rPr sz="2400" dirty="0"/>
              <a:t> </a:t>
            </a:r>
            <a:r>
              <a:rPr sz="2400" dirty="0" err="1"/>
              <a:t>рабо́ты</a:t>
            </a:r>
            <a:endParaRPr sz="2400" dirty="0"/>
          </a:p>
          <a:p>
            <a:pPr marL="0" lvl="3" indent="482186" defTabSz="321457">
              <a:lnSpc>
                <a:spcPts val="4430"/>
              </a:lnSpc>
              <a:spcBef>
                <a:spcPts val="0"/>
              </a:spcBef>
              <a:buSzTx/>
              <a:buNone/>
              <a:defRPr sz="4450" i="0"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/>
              <a:t> 2)</a:t>
            </a:r>
            <a:r>
              <a:rPr sz="2400" dirty="0" err="1"/>
              <a:t>возмо́жностей</a:t>
            </a:r>
            <a:r>
              <a:rPr sz="2400" dirty="0"/>
              <a:t> </a:t>
            </a:r>
            <a:r>
              <a:rPr sz="2400" dirty="0" err="1"/>
              <a:t>улучше́ния</a:t>
            </a:r>
            <a:r>
              <a:rPr sz="2400" dirty="0"/>
              <a:t> </a:t>
            </a:r>
            <a:r>
              <a:rPr sz="2400" dirty="0" err="1"/>
              <a:t>усло́вий</a:t>
            </a:r>
            <a:r>
              <a:rPr sz="2400" dirty="0"/>
              <a:t> </a:t>
            </a:r>
            <a:r>
              <a:rPr sz="2400" dirty="0" err="1"/>
              <a:t>жи́зни</a:t>
            </a:r>
            <a:endParaRPr sz="2400" dirty="0"/>
          </a:p>
          <a:p>
            <a:pPr marL="0" lvl="3" indent="482186" defTabSz="321457">
              <a:lnSpc>
                <a:spcPts val="4430"/>
              </a:lnSpc>
              <a:spcBef>
                <a:spcPts val="0"/>
              </a:spcBef>
              <a:buSzTx/>
              <a:buNone/>
              <a:defRPr sz="4450" i="0"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/>
              <a:t> 3)</a:t>
            </a:r>
            <a:r>
              <a:rPr sz="2400" dirty="0" err="1"/>
              <a:t>ра́ди</a:t>
            </a:r>
            <a:r>
              <a:rPr sz="2400" dirty="0"/>
              <a:t> </a:t>
            </a:r>
            <a:r>
              <a:rPr sz="2400" dirty="0" err="1"/>
              <a:t>лу́чшего</a:t>
            </a:r>
            <a:r>
              <a:rPr sz="2400" dirty="0"/>
              <a:t> </a:t>
            </a:r>
            <a:r>
              <a:rPr sz="2400" dirty="0" err="1"/>
              <a:t>бу́дущего</a:t>
            </a:r>
            <a:r>
              <a:rPr sz="2400" dirty="0"/>
              <a:t> </a:t>
            </a:r>
            <a:r>
              <a:rPr sz="2400" dirty="0" err="1"/>
              <a:t>для</a:t>
            </a:r>
            <a:r>
              <a:rPr sz="2400" dirty="0"/>
              <a:t> </a:t>
            </a:r>
            <a:r>
              <a:rPr sz="2400" dirty="0" err="1"/>
              <a:t>свои́х</a:t>
            </a:r>
            <a:r>
              <a:rPr sz="2400" dirty="0"/>
              <a:t> </a:t>
            </a:r>
            <a:r>
              <a:rPr sz="2400" dirty="0" err="1"/>
              <a:t>дете́й</a:t>
            </a:r>
            <a:r>
              <a:rPr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729161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Повторение: Урбанизация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>
                <a:solidFill>
                  <a:srgbClr val="FF2600"/>
                </a:solidFill>
              </a:rPr>
              <a:t>Повторение</a:t>
            </a:r>
            <a:r>
              <a:rPr dirty="0">
                <a:solidFill>
                  <a:srgbClr val="FF2600"/>
                </a:solidFill>
              </a:rPr>
              <a:t>: </a:t>
            </a:r>
            <a:r>
              <a:rPr dirty="0" err="1"/>
              <a:t>Урбанизация</a:t>
            </a:r>
            <a:endParaRPr dirty="0"/>
          </a:p>
        </p:txBody>
      </p:sp>
      <p:sp>
        <p:nvSpPr>
          <p:cNvPr id="343" name="С ро́стом городо́в увели́чивается коли́чество пробле́м:…"/>
          <p:cNvSpPr>
            <a:spLocks noGrp="1"/>
          </p:cNvSpPr>
          <p:nvPr>
            <p:ph type="body" idx="1"/>
          </p:nvPr>
        </p:nvSpPr>
        <p:spPr>
          <a:xfrm>
            <a:off x="1968499" y="2146300"/>
            <a:ext cx="8530261" cy="40241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 err="1">
                <a:latin typeface="+mj-lt"/>
              </a:rPr>
              <a:t>С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ро́стом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городо́в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увели́чивается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коли́чество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пробле́м</a:t>
            </a:r>
            <a:r>
              <a:rPr sz="2000" dirty="0">
                <a:latin typeface="+mj-lt"/>
              </a:rPr>
              <a:t>: </a:t>
            </a:r>
          </a:p>
          <a:p>
            <a:pPr marL="0" lvl="2" indent="321457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1) </a:t>
            </a:r>
            <a:r>
              <a:rPr sz="2000" dirty="0" err="1">
                <a:latin typeface="+mj-lt"/>
              </a:rPr>
              <a:t>нехва́тка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жилья</a:t>
            </a:r>
            <a:r>
              <a:rPr sz="2000" dirty="0">
                <a:latin typeface="+mj-lt"/>
              </a:rPr>
              <a:t>́</a:t>
            </a:r>
          </a:p>
          <a:p>
            <a:pPr marL="0" lvl="2" indent="321457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2)</a:t>
            </a:r>
            <a:r>
              <a:rPr lang="ru-RU"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отсу́тствие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необходи́мой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инфраструкту́ры</a:t>
            </a:r>
            <a:r>
              <a:rPr sz="2000" dirty="0">
                <a:latin typeface="+mj-lt"/>
              </a:rPr>
              <a:t>, </a:t>
            </a:r>
          </a:p>
          <a:p>
            <a:pPr marL="0" lvl="2" indent="321457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3) </a:t>
            </a:r>
            <a:r>
              <a:rPr sz="2000" dirty="0" err="1">
                <a:latin typeface="+mj-lt"/>
              </a:rPr>
              <a:t>ухудше́ние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ка́чества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во́здуха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в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города́х</a:t>
            </a:r>
            <a:endParaRPr sz="2000" dirty="0">
              <a:latin typeface="+mj-lt"/>
            </a:endParaRPr>
          </a:p>
          <a:p>
            <a:pPr marL="0" lvl="2" indent="321457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4) </a:t>
            </a:r>
            <a:r>
              <a:rPr sz="2000" dirty="0" err="1">
                <a:latin typeface="+mj-lt"/>
              </a:rPr>
              <a:t>увеличе́ние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коли́чества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тра́нспорта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кото́рое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приво́дит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к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большо́му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числу</a:t>
            </a:r>
            <a:r>
              <a:rPr sz="2000" dirty="0">
                <a:latin typeface="+mj-lt"/>
              </a:rPr>
              <a:t>́ </a:t>
            </a:r>
            <a:r>
              <a:rPr sz="2000" dirty="0" err="1">
                <a:latin typeface="+mj-lt"/>
              </a:rPr>
              <a:t>ава́рий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на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доро́гах</a:t>
            </a:r>
            <a:r>
              <a:rPr lang="ru-RU" sz="2000" dirty="0">
                <a:latin typeface="+mj-lt"/>
              </a:rPr>
              <a:t> и </a:t>
            </a:r>
            <a:r>
              <a:rPr lang="ru-RU" sz="2000" dirty="0" err="1">
                <a:latin typeface="+mj-lt"/>
              </a:rPr>
              <a:t>ухудешению</a:t>
            </a:r>
            <a:r>
              <a:rPr lang="ru-RU" sz="2000" dirty="0">
                <a:latin typeface="+mj-lt"/>
              </a:rPr>
              <a:t> качества воздуха</a:t>
            </a:r>
            <a:r>
              <a:rPr sz="2000" dirty="0">
                <a:latin typeface="+mj-lt"/>
              </a:rPr>
              <a:t>. </a:t>
            </a:r>
          </a:p>
          <a:p>
            <a:pPr marL="0" lvl="2" indent="321457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endParaRPr sz="2000" dirty="0">
              <a:latin typeface="+mj-lt"/>
            </a:endParaRPr>
          </a:p>
          <a:p>
            <a:pPr marL="0" lvl="2" indent="321457" defTabSz="321457">
              <a:lnSpc>
                <a:spcPts val="3937"/>
              </a:lnSpc>
              <a:spcBef>
                <a:spcPts val="0"/>
              </a:spcBef>
              <a:spcAft>
                <a:spcPts val="0"/>
              </a:spcAft>
              <a:buSzTx/>
              <a:buNone/>
              <a:defRPr sz="3850" i="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 err="1">
                <a:latin typeface="+mj-lt"/>
              </a:rPr>
              <a:t>Русские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деревни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вымирают</a:t>
            </a:r>
            <a:r>
              <a:rPr sz="2000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00865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9E6C-7C10-A642-A0C2-088C01D4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5-47, 5-48: Дательный падеж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E4F14-A2A3-3748-905F-1A03E901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dirty="0"/>
              <a:t>В</a:t>
            </a:r>
            <a:r>
              <a:rPr lang="ru-RU" b="1" dirty="0"/>
              <a:t>е</a:t>
            </a:r>
            <a:r>
              <a:rPr lang="ru-RU" dirty="0"/>
              <a:t>рить/пов</a:t>
            </a:r>
            <a:r>
              <a:rPr lang="ru-RU" b="1" dirty="0"/>
              <a:t>е</a:t>
            </a:r>
            <a:r>
              <a:rPr lang="ru-RU" dirty="0"/>
              <a:t>рить (кому? чему?)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believe</a:t>
            </a:r>
            <a:r>
              <a:rPr lang="ru-RU" dirty="0"/>
              <a:t>,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trust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Ж</a:t>
            </a:r>
            <a:r>
              <a:rPr lang="ru-RU" b="1" dirty="0"/>
              <a:t>а</a:t>
            </a:r>
            <a:r>
              <a:rPr lang="ru-RU" dirty="0"/>
              <a:t>ловаться/пож</a:t>
            </a:r>
            <a:r>
              <a:rPr lang="ru-RU" b="1" dirty="0"/>
              <a:t>а</a:t>
            </a:r>
            <a:r>
              <a:rPr lang="ru-RU" dirty="0"/>
              <a:t>ловаться (кому? на что?) –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complain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Меш</a:t>
            </a:r>
            <a:r>
              <a:rPr lang="ru-RU" b="1" dirty="0"/>
              <a:t>а</a:t>
            </a:r>
            <a:r>
              <a:rPr lang="ru-RU" dirty="0"/>
              <a:t>ть/помеш</a:t>
            </a:r>
            <a:r>
              <a:rPr lang="ru-RU" b="1" dirty="0"/>
              <a:t>а</a:t>
            </a:r>
            <a:r>
              <a:rPr lang="ru-RU" dirty="0"/>
              <a:t>ть (кому? что делать?) – </a:t>
            </a:r>
            <a:r>
              <a:rPr lang="en-US" dirty="0"/>
              <a:t>to disturb</a:t>
            </a:r>
            <a:r>
              <a:rPr lang="ru-RU" dirty="0"/>
              <a:t>, </a:t>
            </a:r>
            <a:r>
              <a:rPr lang="en-US" dirty="0"/>
              <a:t>to bother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Обещ</a:t>
            </a:r>
            <a:r>
              <a:rPr lang="ru-RU" b="1" dirty="0"/>
              <a:t>а</a:t>
            </a:r>
            <a:r>
              <a:rPr lang="ru-RU" dirty="0"/>
              <a:t>ть/пообещ</a:t>
            </a:r>
            <a:r>
              <a:rPr lang="ru-RU" b="1" dirty="0"/>
              <a:t>а</a:t>
            </a:r>
            <a:r>
              <a:rPr lang="ru-RU" dirty="0"/>
              <a:t>ть (кому? что?) -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promise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Отк</a:t>
            </a:r>
            <a:r>
              <a:rPr lang="ru-RU" b="1" dirty="0"/>
              <a:t>а</a:t>
            </a:r>
            <a:r>
              <a:rPr lang="ru-RU" dirty="0"/>
              <a:t>зывать/отказ</a:t>
            </a:r>
            <a:r>
              <a:rPr lang="ru-RU" b="1" dirty="0"/>
              <a:t>а</a:t>
            </a:r>
            <a:r>
              <a:rPr lang="ru-RU" dirty="0"/>
              <a:t>ть (кому? в чём?) –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refuse</a:t>
            </a:r>
            <a:r>
              <a:rPr lang="ru-RU" dirty="0"/>
              <a:t>,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deny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Помог</a:t>
            </a:r>
            <a:r>
              <a:rPr lang="ru-RU" b="1" dirty="0"/>
              <a:t>а</a:t>
            </a:r>
            <a:r>
              <a:rPr lang="ru-RU" dirty="0"/>
              <a:t>ть/пом</a:t>
            </a:r>
            <a:r>
              <a:rPr lang="ru-RU" b="1" dirty="0"/>
              <a:t>о</a:t>
            </a:r>
            <a:r>
              <a:rPr lang="ru-RU" dirty="0"/>
              <a:t>чь (кому? чем? деньгами) что сделать? (инфинитив)) -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help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Относ</a:t>
            </a:r>
            <a:r>
              <a:rPr lang="ru-RU" b="1" dirty="0"/>
              <a:t>и</a:t>
            </a:r>
            <a:r>
              <a:rPr lang="ru-RU" dirty="0"/>
              <a:t>ться (к кому? к чему?) – </a:t>
            </a:r>
            <a:r>
              <a:rPr lang="en-US" dirty="0"/>
              <a:t>to treat</a:t>
            </a:r>
            <a:r>
              <a:rPr lang="ru-RU" dirty="0"/>
              <a:t> (</a:t>
            </a:r>
            <a:r>
              <a:rPr lang="en-US" dirty="0"/>
              <a:t>well</a:t>
            </a:r>
            <a:r>
              <a:rPr lang="ru-RU" dirty="0"/>
              <a:t>, </a:t>
            </a:r>
            <a:r>
              <a:rPr lang="en-US" dirty="0"/>
              <a:t>poorly</a:t>
            </a:r>
            <a:r>
              <a:rPr lang="ru-RU" dirty="0"/>
              <a:t>)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Привод</a:t>
            </a:r>
            <a:r>
              <a:rPr lang="ru-RU" b="1" dirty="0"/>
              <a:t>и</a:t>
            </a:r>
            <a:r>
              <a:rPr lang="ru-RU" dirty="0"/>
              <a:t>ть</a:t>
            </a:r>
            <a:r>
              <a:rPr lang="en-US" dirty="0"/>
              <a:t>/</a:t>
            </a:r>
            <a:r>
              <a:rPr lang="ru-RU" dirty="0"/>
              <a:t>привест</a:t>
            </a:r>
            <a:r>
              <a:rPr lang="ru-RU" b="1" dirty="0"/>
              <a:t>и</a:t>
            </a:r>
            <a:r>
              <a:rPr lang="en-US" dirty="0"/>
              <a:t> (</a:t>
            </a:r>
            <a:r>
              <a:rPr lang="ru-RU" dirty="0"/>
              <a:t>к чему</a:t>
            </a:r>
            <a:r>
              <a:rPr lang="en-US" dirty="0"/>
              <a:t>?) – to lead to, bring to, result in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Скуч</a:t>
            </a:r>
            <a:r>
              <a:rPr lang="ru-RU" b="1" dirty="0"/>
              <a:t>а</a:t>
            </a:r>
            <a:r>
              <a:rPr lang="ru-RU" dirty="0"/>
              <a:t>ть (по кому? по чему?) –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miss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Надо</a:t>
            </a:r>
            <a:r>
              <a:rPr lang="ru-RU" b="1" dirty="0"/>
              <a:t>е</a:t>
            </a:r>
            <a:r>
              <a:rPr lang="ru-RU" dirty="0"/>
              <a:t>ло</a:t>
            </a:r>
            <a:r>
              <a:rPr lang="en-US" dirty="0"/>
              <a:t> (</a:t>
            </a:r>
            <a:r>
              <a:rPr lang="ru-RU" dirty="0"/>
              <a:t>кому</a:t>
            </a:r>
            <a:r>
              <a:rPr lang="en-US" dirty="0"/>
              <a:t>? </a:t>
            </a:r>
            <a:r>
              <a:rPr lang="ru-RU" dirty="0"/>
              <a:t>что</a:t>
            </a:r>
            <a:r>
              <a:rPr lang="en-US" dirty="0"/>
              <a:t>?) – to be tired of 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Повезл</a:t>
            </a:r>
            <a:r>
              <a:rPr lang="ru-RU" b="1" dirty="0"/>
              <a:t>о</a:t>
            </a:r>
            <a:r>
              <a:rPr lang="ru-RU" dirty="0"/>
              <a:t> (кому?) –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be</a:t>
            </a:r>
            <a:r>
              <a:rPr lang="ru-RU" dirty="0"/>
              <a:t> </a:t>
            </a:r>
            <a:r>
              <a:rPr lang="ru-RU" dirty="0" err="1"/>
              <a:t>lucky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ru-RU" dirty="0"/>
              <a:t>Удал</a:t>
            </a:r>
            <a:r>
              <a:rPr lang="ru-RU" b="1" dirty="0"/>
              <a:t>о</a:t>
            </a:r>
            <a:r>
              <a:rPr lang="ru-RU" dirty="0"/>
              <a:t>сь (кому? что сделать?)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succeed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997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3C619-5DD9-CD45-85C8-2BB4B5DFC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Глаголы движения с приставками</a:t>
            </a:r>
            <a:endParaRPr lang="en-US" dirty="0"/>
          </a:p>
        </p:txBody>
      </p:sp>
      <p:pic>
        <p:nvPicPr>
          <p:cNvPr id="5" name="prefixes motion 1.jpg" descr="prefixes motion 1.jpg">
            <a:extLst>
              <a:ext uri="{FF2B5EF4-FFF2-40B4-BE49-F238E27FC236}">
                <a16:creationId xmlns:a16="http://schemas.microsoft.com/office/drawing/2014/main" id="{3AA65344-B9AB-9D40-8275-EACEB3439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565" y="2620525"/>
            <a:ext cx="7217856" cy="33178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3212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B764-2FDB-0843-A198-14D8F593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E18DA-D7A1-1849-84DB-DD9D1F14B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05D87-27E8-4944-91BA-725B4458B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961" y="618671"/>
            <a:ext cx="7414076" cy="55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68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"/>
          <p:cNvSpPr/>
          <p:nvPr/>
        </p:nvSpPr>
        <p:spPr>
          <a:xfrm>
            <a:off x="1428201" y="-34843"/>
            <a:ext cx="9144960" cy="636515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992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глаголы движения </a:t>
            </a:r>
            <a:endParaRPr sz="1633" dirty="0"/>
          </a:p>
        </p:txBody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428202" y="813379"/>
            <a:ext cx="4213882" cy="3666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про-</a:t>
            </a:r>
          </a:p>
          <a:p>
            <a:pPr algn="ctr"/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through or past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19922" y="2292366"/>
            <a:ext cx="2903345" cy="2021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201" y="4479447"/>
            <a:ext cx="4213883" cy="1767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skipping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something (purposely or accidentally)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asking for directions 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пройти в...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провести/проводить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pass time</a:t>
            </a:r>
            <a:endParaRPr lang="en-US" sz="18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253159" y="813379"/>
            <a:ext cx="3590927" cy="5173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6618" indent="-466618">
              <a:buFont typeface="+mj-lt"/>
              <a:buAutoNum type="arabicPeriod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пройду́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пройдёшь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пройду́</a:t>
            </a:r>
            <a:r>
              <a:rPr lang="en-US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618" indent="-466618">
              <a:buFont typeface="+mj-lt"/>
              <a:buAutoNum type="arabicPeriod" startAt="2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проехать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прое́ду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прое́дешь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5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прое́дут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прошедшее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)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время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она)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пронести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пронесла́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провезти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провезла́</a:t>
            </a:r>
            <a:endParaRPr lang="en-US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929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5-3. Блоги о городах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5-3. </a:t>
            </a:r>
            <a:r>
              <a:rPr dirty="0" err="1"/>
              <a:t>Блоги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городах</a:t>
            </a:r>
            <a:r>
              <a:rPr lang="ru-RU" dirty="0"/>
              <a:t>: лексика</a:t>
            </a:r>
            <a:endParaRPr dirty="0"/>
          </a:p>
        </p:txBody>
      </p:sp>
      <p:sp>
        <p:nvSpPr>
          <p:cNvPr id="152" name="ве́рный (друг)…"/>
          <p:cNvSpPr>
            <a:spLocks noGrp="1"/>
          </p:cNvSpPr>
          <p:nvPr>
            <p:ph type="body" idx="1"/>
          </p:nvPr>
        </p:nvSpPr>
        <p:spPr>
          <a:xfrm>
            <a:off x="1160343" y="2204237"/>
            <a:ext cx="5121188" cy="46537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sz="1800" i="0" dirty="0"/>
              <a:t>ве́рный (друг)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взросле́ть/повзросле́ть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sz="1800" i="0" dirty="0"/>
              <a:t>глушь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замеча́тельный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sz="1800" i="0" dirty="0" err="1"/>
              <a:t>ку́кла</a:t>
            </a:r>
            <a:r>
              <a:rPr sz="1800" i="0" dirty="0"/>
              <a:t>  — кукольный театр 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sz="1800" i="0" dirty="0"/>
              <a:t>наско́лько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областно́й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осо́бенный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по-пре́жнему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по́льзоваться </a:t>
            </a:r>
            <a:r>
              <a:rPr sz="1800" i="1" dirty="0"/>
              <a:t>impf. </a:t>
            </a:r>
            <a:r>
              <a:rPr sz="1800" dirty="0"/>
              <a:t>изве́стностью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sz="1800" i="0" dirty="0"/>
              <a:t>прие́зжий 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произноси́ть/произнести́ (что?) – to pronounce, to say 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sz="1800" i="0" dirty="0"/>
              <a:t>сквер</a:t>
            </a:r>
          </a:p>
          <a:p>
            <a:pPr marL="98223" indent="0" defTabSz="321457">
              <a:lnSpc>
                <a:spcPct val="70000"/>
              </a:lnSpc>
              <a:spcBef>
                <a:spcPts val="0"/>
              </a:spcBef>
              <a:buSzTx/>
              <a:buNone/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sz="1800" dirty="0"/>
              <a:t>сохраня́ть/сохрани́ть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B221DC-A55F-3344-9818-A4A0863305C2}"/>
              </a:ext>
            </a:extLst>
          </p:cNvPr>
          <p:cNvSpPr txBox="1"/>
          <p:nvPr/>
        </p:nvSpPr>
        <p:spPr>
          <a:xfrm>
            <a:off x="6416590" y="2204237"/>
            <a:ext cx="355489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faithful, real (friend) </a:t>
            </a:r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i="1" dirty="0"/>
              <a:t>to grow up </a:t>
            </a:r>
            <a:endParaRPr lang="en-US" sz="1700" dirty="0"/>
          </a:p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backwoods </a:t>
            </a:r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i="1" dirty="0"/>
              <a:t>wonderful </a:t>
            </a:r>
            <a:endParaRPr lang="en-US" sz="1700" dirty="0"/>
          </a:p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puppet </a:t>
            </a:r>
          </a:p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how much, to what extent </a:t>
            </a:r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i="1" dirty="0"/>
              <a:t>regional </a:t>
            </a:r>
            <a:endParaRPr lang="en-US" sz="1700" dirty="0"/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i="1" dirty="0"/>
              <a:t>special </a:t>
            </a:r>
            <a:endParaRPr lang="en-US" sz="1700" dirty="0"/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i="1" dirty="0"/>
              <a:t>as before </a:t>
            </a:r>
            <a:endParaRPr lang="en-US" sz="1700" dirty="0"/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to enjoy popularity </a:t>
            </a:r>
          </a:p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out-of-towner </a:t>
            </a:r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to pronounce, to say </a:t>
            </a:r>
          </a:p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endParaRPr lang="en-US" sz="1700" dirty="0"/>
          </a:p>
          <a:p>
            <a:pPr marL="139700">
              <a:defRPr sz="265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dirty="0"/>
              <a:t>a small public</a:t>
            </a:r>
            <a:r>
              <a:rPr lang="ru-RU" sz="1700" dirty="0"/>
              <a:t> (</a:t>
            </a:r>
            <a:r>
              <a:rPr lang="en-US" sz="1700" dirty="0"/>
              <a:t>square) garden </a:t>
            </a:r>
          </a:p>
          <a:p>
            <a:pPr marL="139700">
              <a:defRPr sz="2650" b="1" i="0"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1700" i="1" dirty="0"/>
              <a:t>to preserve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4217560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742442"/>
            <a:ext cx="4213882" cy="4056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про-</a:t>
            </a:r>
          </a:p>
          <a:p>
            <a:pPr algn="ctr"/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through or past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228 в учебнике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19923" y="2175936"/>
            <a:ext cx="2903345" cy="2021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4653" y="4263921"/>
            <a:ext cx="4213883" cy="1767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skipping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something (purposely or accidentally)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asking for directions 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пройти в...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провести/проводить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pass time</a:t>
            </a:r>
            <a:endParaRPr lang="en-US" sz="181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655948" y="962740"/>
            <a:ext cx="4404189" cy="4782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6618" indent="-466618">
              <a:buFont typeface="+mj-lt"/>
              <a:buAutoNum type="arabicPeriod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пройти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пройду́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пройдёшь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пройду́</a:t>
            </a:r>
            <a:r>
              <a:rPr lang="en-US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618" indent="-466618">
              <a:buFont typeface="+mj-lt"/>
              <a:buAutoNum type="arabicPeriod" startAt="2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проехать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прое́ду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прое́дешь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5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прое́дут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прошедшее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)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время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она)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пронести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пронесла́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провезти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провезла́</a:t>
            </a:r>
            <a:endParaRPr lang="en-US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233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742442"/>
            <a:ext cx="4213882" cy="4056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за-</a:t>
            </a:r>
          </a:p>
          <a:p>
            <a:pPr algn="ctr"/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visit; movement performed while on way to larger destination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учебнике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274310" y="758859"/>
            <a:ext cx="4404189" cy="4782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6618" indent="-466618">
              <a:buFont typeface="+mj-lt"/>
              <a:buAutoNum type="arabicPeriod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___________________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___________________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___________________</a:t>
            </a:r>
          </a:p>
          <a:p>
            <a:pPr marL="466618" indent="-466618">
              <a:buFont typeface="+mj-lt"/>
              <a:buAutoNum type="arabicPeriod" startAt="2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заезжать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___________________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___________________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___________________</a:t>
            </a:r>
          </a:p>
          <a:p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время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я)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занести  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завести  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завезти  ______________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73" y="2785799"/>
            <a:ext cx="2195197" cy="15730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2512" y="4358855"/>
            <a:ext cx="4336026" cy="1767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“stop by at”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esp. w/ 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кому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“go and fetch </a:t>
            </a:r>
            <a:r>
              <a:rPr lang="en-US" sz="181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smth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(esp. w/ 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чем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завести/заводить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get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(esp. re: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 child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a partner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etc.)</a:t>
            </a:r>
            <a:endParaRPr lang="ru-RU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wind up; to push </a:t>
            </a:r>
            <a:r>
              <a:rPr lang="en-US" sz="1814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smn’s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buttons(!)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8988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742442"/>
            <a:ext cx="4213882" cy="4056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за-</a:t>
            </a:r>
          </a:p>
          <a:p>
            <a:pPr algn="ctr"/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visit; movement performed while on way to larger destination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учебнике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1243" y="4358855"/>
            <a:ext cx="4336026" cy="1767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“stop by at”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esp. w/ 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кому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“go and fetch </a:t>
            </a:r>
            <a:r>
              <a:rPr lang="en-US" sz="181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smth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(esp. w/ 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чем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завести/заводить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get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(esp. re: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 child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a partner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etc.)</a:t>
            </a:r>
            <a:endParaRPr lang="ru-RU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wind up; to push </a:t>
            </a:r>
            <a:r>
              <a:rPr lang="en-US" sz="1814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smn’s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buttons(!)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096000" y="1362790"/>
            <a:ext cx="4404189" cy="4782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6618" indent="-466618">
              <a:buFont typeface="+mj-lt"/>
              <a:buAutoNum type="arabicPeriod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заходить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захожу́</a:t>
            </a:r>
            <a:endParaRPr lang="ru-RU" sz="25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захо́дишь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5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захо́дят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618" indent="-466618">
              <a:buFont typeface="+mj-lt"/>
              <a:buAutoNum type="arabicPeriod" startAt="2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заезжать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заезжа́ю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заезжа́ешь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5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заезжа́ют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время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я)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занесу́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завести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завезти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завезу́</a:t>
            </a:r>
            <a:endParaRPr lang="en-US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473" y="2785799"/>
            <a:ext cx="2195197" cy="15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869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6274310" y="5577617"/>
            <a:ext cx="4374767" cy="650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visit;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performed while on way to larger destination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54" y="697124"/>
            <a:ext cx="6724172" cy="473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3954" y="5577618"/>
            <a:ext cx="4336026" cy="6506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“stop by at”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esp. w/ 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кому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37394" y="2784841"/>
            <a:ext cx="1347982" cy="70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ЗА-</a:t>
            </a:r>
            <a:endParaRPr lang="en-US" sz="39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395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742443"/>
            <a:ext cx="4213882" cy="4056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пере-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 (and/or over)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one place / circumstance to another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учебнике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096000" y="1167352"/>
            <a:ext cx="4404189" cy="5173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6618" indent="-466618">
              <a:buFont typeface="+mj-lt"/>
              <a:buAutoNum type="arabicPeriod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переехать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    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  ___________________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 ___________________</a:t>
            </a:r>
          </a:p>
          <a:p>
            <a:pPr marL="466618" indent="-466618">
              <a:buFont typeface="+mj-lt"/>
              <a:buAutoNum type="arabicPeriod" startAt="2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    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  ___________________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___________________</a:t>
            </a:r>
          </a:p>
          <a:p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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время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я)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переносить 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переводить _____________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перевозить  _____________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3583" y="4263976"/>
            <a:ext cx="4336026" cy="1767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job 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place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(and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switching, transitioning to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14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перевести/переводить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translate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перенести/переносить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bear, to endure, to stand </a:t>
            </a:r>
            <a:r>
              <a:rPr lang="en-US" sz="181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smthg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79" y="2823419"/>
            <a:ext cx="3628976" cy="1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778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742443"/>
            <a:ext cx="4213882" cy="4056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пере-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 (and/or over)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one place / circumstance to another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учебнике</a:t>
            </a: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096000" y="1362790"/>
            <a:ext cx="4404189" cy="4782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66618" indent="-466618">
              <a:buFont typeface="+mj-lt"/>
              <a:buAutoNum type="arabicPeriod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переехать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перее́дет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перее́дем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 </a:t>
            </a:r>
            <a:r>
              <a:rPr lang="ru-RU" sz="25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перее́дете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6618" indent="-466618">
              <a:buFont typeface="+mj-lt"/>
              <a:buAutoNum type="arabicPeriod" startAt="2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 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перейдёт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перейдём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перейдёте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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время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я)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переносить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переношу́</a:t>
            </a:r>
            <a:endParaRPr lang="ru-RU" sz="25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переводить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перевожу́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перевозить  </a:t>
            </a:r>
            <a:r>
              <a:rPr lang="ru-RU" sz="25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перевожу́</a:t>
            </a:r>
            <a:endParaRPr lang="en-US" sz="25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2512" y="4263976"/>
            <a:ext cx="4336026" cy="1767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getting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job 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place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(and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switching, transitioning to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14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перевести/переводить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translate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перенести/переносить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bear, to endure, to stand </a:t>
            </a:r>
            <a:r>
              <a:rPr lang="en-US" sz="1814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smthg</a:t>
            </a:r>
            <a:endParaRPr lang="en-US" sz="1814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79" y="2823419"/>
            <a:ext cx="3628976" cy="1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58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41164" y="4392590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7168" y="3689595"/>
            <a:ext cx="4211368" cy="2102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про-</a:t>
            </a:r>
          </a:p>
          <a:p>
            <a:pPr algn="ctr"/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through or past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2138" y="5112235"/>
            <a:ext cx="4213883" cy="9298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skipping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something (purposely or accidentally)</a:t>
            </a:r>
          </a:p>
        </p:txBody>
      </p:sp>
      <p:pic>
        <p:nvPicPr>
          <p:cNvPr id="2050" name="Picture 2" descr="Stairs Esca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99" y="912683"/>
            <a:ext cx="4135894" cy="515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10800000" flipV="1">
            <a:off x="1664654" y="893028"/>
            <a:ext cx="4213882" cy="22713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пере-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across (and/or over)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one place / circumstance to another</a:t>
            </a:r>
            <a:endParaRPr lang="en-US" sz="254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4653" y="2840843"/>
            <a:ext cx="4213883" cy="65069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switching, transitioning to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6245" y="3477095"/>
            <a:ext cx="3552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90179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1008895"/>
            <a:ext cx="4213882" cy="352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под-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up to from a short distance away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учебнике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512" y="4047728"/>
            <a:ext cx="4336026" cy="2046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towards me. / Approach the bench.</a:t>
            </a:r>
            <a:endParaRPr lang="ru-RU" sz="1814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подходить (подходящий)</a:t>
            </a:r>
            <a:r>
              <a:rPr lang="en-US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 + DAT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 be) appropriate FOR; to suit SMN.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подводить/подвести</a:t>
            </a:r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lots</a:t>
            </a:r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meanings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to 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 up; to disappoint / screw over; to touch up (makeup); to summarize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001" y="2487017"/>
            <a:ext cx="2819189" cy="1560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 flipV="1">
            <a:off x="6274311" y="1009078"/>
            <a:ext cx="4213882" cy="3524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от-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away from</a:t>
            </a:r>
          </a:p>
          <a:p>
            <a:pPr marL="414772" indent="-414772">
              <a:buFont typeface="Arial" panose="020B0604020202020204" pitchFamily="34" charset="0"/>
              <a:buChar char="•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away from the </a:t>
            </a:r>
            <a:r>
              <a:rPr lang="en-US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4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стр. 2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36-7</a:t>
            </a:r>
            <a:r>
              <a:rPr lang="ru-RU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учебнике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344" y="2605377"/>
            <a:ext cx="1997656" cy="13239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3239" y="4082833"/>
            <a:ext cx="4336026" cy="20465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away from me! / Get off me!</a:t>
            </a:r>
            <a:endParaRPr lang="ru-RU" sz="1814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отходить/отойти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recover, to come around 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 but also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breathe one’s last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отводить/отвести</a:t>
            </a:r>
            <a:r>
              <a:rPr lang="en-US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allot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(part of </a:t>
            </a:r>
            <a:r>
              <a:rPr lang="en-US" sz="1814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smthg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814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smn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w/ </a:t>
            </a:r>
            <a:r>
              <a:rPr lang="ru-RU" sz="181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</a:t>
            </a:r>
            <a:r>
              <a:rPr lang="ru-RU" sz="18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14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avert one’s eyes</a:t>
            </a:r>
            <a:endParaRPr lang="en-US" sz="1814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97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2"/>
          <p:cNvSpPr/>
          <p:nvPr/>
        </p:nvSpPr>
        <p:spPr>
          <a:xfrm>
            <a:off x="1938284" y="4479447"/>
            <a:ext cx="4062397" cy="22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AutoShape 2" descr="https://www.thoughtco.com/thmb/1SWxZvkbphbu3sMTjwg_9o1Ap2s=/1280x0/filters:no_upscale():max_bytes(150000):strip_icc():format(webp)/ostanovka-5bfe992746e0fb0026ffca80.jpg"/>
          <p:cNvSpPr>
            <a:spLocks noChangeAspect="1" noChangeArrowheads="1"/>
          </p:cNvSpPr>
          <p:nvPr/>
        </p:nvSpPr>
        <p:spPr bwMode="auto">
          <a:xfrm>
            <a:off x="1664655" y="-131053"/>
            <a:ext cx="276509" cy="27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953" tIns="41476" rIns="82953" bIns="41476" numCol="1" anchor="t" anchorCtr="0" compatLnSpc="1">
            <a:prstTxWarp prst="textNoShape">
              <a:avLst/>
            </a:prstTxWarp>
          </a:bodyPr>
          <a:lstStyle/>
          <a:p>
            <a:endParaRPr lang="en-US" sz="1633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664656" y="737930"/>
            <a:ext cx="4213882" cy="13208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под-</a:t>
            </a:r>
          </a:p>
          <a:p>
            <a:pPr marL="414772" indent="-414772" algn="ctr">
              <a:buFont typeface="Arial" panose="020B0604020202020204" pitchFamily="34" charset="0"/>
              <a:buChar char="•"/>
            </a:pP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ru-RU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54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“Come to…”</a:t>
            </a:r>
          </a:p>
        </p:txBody>
      </p:sp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32" y="2054478"/>
            <a:ext cx="3937243" cy="41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10800000" flipV="1">
            <a:off x="6270536" y="737922"/>
            <a:ext cx="4213882" cy="9299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под-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9464" y="1536328"/>
            <a:ext cx="4336026" cy="9298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common situational contexts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ru-RU" sz="181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подводить/подвести</a:t>
            </a:r>
            <a:r>
              <a:rPr lang="en-US" sz="181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disappoint / screw over</a:t>
            </a:r>
          </a:p>
        </p:txBody>
      </p:sp>
      <p:pic>
        <p:nvPicPr>
          <p:cNvPr id="6148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64" y="2466198"/>
            <a:ext cx="3876675" cy="38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741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DB8E-CEA7-1E4B-A8A5-AB05BC2E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C66A8-F1FE-434C-A20E-C9532829E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efix motion verb.jpg" descr="prefix motion verb.jpg">
            <a:extLst>
              <a:ext uri="{FF2B5EF4-FFF2-40B4-BE49-F238E27FC236}">
                <a16:creationId xmlns:a16="http://schemas.microsoft.com/office/drawing/2014/main" id="{1762A391-35F1-BB40-B7F1-E5EE7934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1" y="619910"/>
            <a:ext cx="10096499" cy="57808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9056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5-3. Блоги о городах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5-3. Блоги о городах</a:t>
            </a:r>
          </a:p>
        </p:txBody>
      </p:sp>
      <p:sp>
        <p:nvSpPr>
          <p:cNvPr id="161" name="Ответьте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964372" marR="321457" indent="80364" defTabSz="321457">
              <a:spcBef>
                <a:spcPts val="0"/>
              </a:spcBef>
              <a:buSzTx/>
              <a:buNone/>
              <a:defRPr sz="24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Ответьте:</a:t>
            </a: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24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29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	1) какое в общем отношение у авторов блогов к городам, о которых они пишут?</a:t>
            </a: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29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964372" marR="321457" lvl="1" indent="-160729" defTabSz="321457">
              <a:spcBef>
                <a:spcPts val="0"/>
              </a:spcBef>
              <a:buSzTx/>
              <a:buNone/>
              <a:defRPr sz="29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   2)	авторы описывают только положительные или только отрицательные черты города?</a:t>
            </a:r>
          </a:p>
          <a:p>
            <a:pPr marL="964372" marR="321457" lvl="1" indent="-160729" defTabSz="321457">
              <a:spcBef>
                <a:spcPts val="0"/>
              </a:spcBef>
              <a:buSzTx/>
              <a:buNone/>
              <a:defRPr sz="29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29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   3)	кто из авторов блога по-прежнему живёт в своём родном городе?</a:t>
            </a:r>
          </a:p>
        </p:txBody>
      </p:sp>
    </p:spTree>
    <p:extLst>
      <p:ext uri="{BB962C8B-B14F-4D97-AF65-F5344CB8AC3E}">
        <p14:creationId xmlns:p14="http://schemas.microsoft.com/office/powerpoint/2010/main" val="322297703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fix idti no verb.jpg" descr="prefix idti no verb.jpg">
            <a:extLst>
              <a:ext uri="{FF2B5EF4-FFF2-40B4-BE49-F238E27FC236}">
                <a16:creationId xmlns:a16="http://schemas.microsoft.com/office/drawing/2014/main" id="{9858E4B9-627B-BE4E-8135-E3072F454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359" b="1596"/>
          <a:stretch>
            <a:fillRect/>
          </a:stretch>
        </p:blipFill>
        <p:spPr>
          <a:xfrm>
            <a:off x="1091203" y="688743"/>
            <a:ext cx="4141177" cy="5351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exat s prefix no verb-small.jpg" descr="exat s prefix no verb-small.jpg">
            <a:extLst>
              <a:ext uri="{FF2B5EF4-FFF2-40B4-BE49-F238E27FC236}">
                <a16:creationId xmlns:a16="http://schemas.microsoft.com/office/drawing/2014/main" id="{20DD1C49-2BFA-2D41-9813-1C7E3A51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5" t="5669" r="7990" b="7247"/>
          <a:stretch>
            <a:fillRect/>
          </a:stretch>
        </p:blipFill>
        <p:spPr>
          <a:xfrm>
            <a:off x="5675963" y="688743"/>
            <a:ext cx="4369737" cy="5526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1582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510D-89D6-D04A-B03F-E4BBB4E7D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esti prefix no verb.jpg" descr="vesti prefix no verb.jpg">
            <a:extLst>
              <a:ext uri="{FF2B5EF4-FFF2-40B4-BE49-F238E27FC236}">
                <a16:creationId xmlns:a16="http://schemas.microsoft.com/office/drawing/2014/main" id="{525CA31D-47D6-ED40-A5DD-A556E729C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164"/>
          <a:stretch>
            <a:fillRect/>
          </a:stretch>
        </p:blipFill>
        <p:spPr>
          <a:xfrm>
            <a:off x="1130302" y="660399"/>
            <a:ext cx="4394575" cy="5595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etet' s prefix no verb.jpg" descr="letet' s prefix no verb.jpg">
            <a:extLst>
              <a:ext uri="{FF2B5EF4-FFF2-40B4-BE49-F238E27FC236}">
                <a16:creationId xmlns:a16="http://schemas.microsoft.com/office/drawing/2014/main" id="{FC78BC35-D11E-8B4C-AFD0-15370565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2" t="9169" r="3871" b="4277"/>
          <a:stretch>
            <a:fillRect/>
          </a:stretch>
        </p:blipFill>
        <p:spPr>
          <a:xfrm>
            <a:off x="6468570" y="660399"/>
            <a:ext cx="4428028" cy="54943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5975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Переведите!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Переведите!</a:t>
            </a:r>
          </a:p>
        </p:txBody>
      </p:sp>
      <p:sp>
        <p:nvSpPr>
          <p:cNvPr id="324" name="She stepped out for five minutes.…"/>
          <p:cNvSpPr>
            <a:spLocks noGrp="1"/>
          </p:cNvSpPr>
          <p:nvPr>
            <p:ph type="body" idx="1"/>
          </p:nvPr>
        </p:nvSpPr>
        <p:spPr>
          <a:xfrm>
            <a:off x="1295402" y="2108200"/>
            <a:ext cx="4432299" cy="48658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latin typeface="+mj-lt"/>
              </a:rPr>
              <a:t>She stepped out for five minutes.</a:t>
            </a:r>
          </a:p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latin typeface="+mj-lt"/>
              </a:rPr>
              <a:t>How many miles have we done? </a:t>
            </a:r>
          </a:p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latin typeface="+mj-lt"/>
              </a:rPr>
              <a:t>I’ll be there (will arrive) at 6.</a:t>
            </a:r>
          </a:p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latin typeface="+mj-lt"/>
              </a:rPr>
              <a:t>Can I give you a lift?</a:t>
            </a:r>
          </a:p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latin typeface="+mj-lt"/>
              </a:rPr>
              <a:t>She got a new job.</a:t>
            </a:r>
          </a:p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dirty="0">
                <a:latin typeface="+mj-lt"/>
              </a:rPr>
              <a:t>The train leaves at 1:55.</a:t>
            </a:r>
          </a:p>
          <a:p>
            <a:pPr marL="261432" marR="199303" indent="-261432" defTabSz="199303"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defRPr sz="2604" i="0">
                <a:uFill>
                  <a:solidFill>
                    <a:srgbClr val="000000"/>
                  </a:solidFill>
                </a:uFill>
                <a:latin typeface="TransCyrillicU"/>
                <a:ea typeface="TransCyrillicU"/>
                <a:cs typeface="TransCyrillicU"/>
                <a:sym typeface="TransCyrillicU"/>
              </a:defRPr>
            </a:pPr>
            <a:r>
              <a:rPr dirty="0">
                <a:latin typeface="+mj-lt"/>
              </a:rPr>
              <a:t>The police drove around the neighborhood several times.</a:t>
            </a:r>
          </a:p>
          <a:p>
            <a:pPr marL="0" marR="199303" indent="0" defTabSz="199303">
              <a:spcBef>
                <a:spcPts val="0"/>
              </a:spcBef>
              <a:buSzTx/>
              <a:buNone/>
              <a:defRPr sz="620" i="0">
                <a:uFill>
                  <a:solidFill>
                    <a:srgbClr val="000000"/>
                  </a:solidFill>
                </a:uFill>
              </a:defRPr>
            </a:pPr>
            <a:endParaRPr dirty="0"/>
          </a:p>
          <a:p>
            <a:pPr marL="0" marR="199303" indent="0" defTabSz="199303">
              <a:spcBef>
                <a:spcPts val="0"/>
              </a:spcBef>
              <a:buSzTx/>
              <a:buNone/>
              <a:defRPr sz="620" i="0">
                <a:uFill>
                  <a:solidFill>
                    <a:srgbClr val="000000"/>
                  </a:solidFill>
                </a:uFill>
              </a:defRPr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782E5-F450-1B4B-A768-64DDFF49279E}"/>
              </a:ext>
            </a:extLst>
          </p:cNvPr>
          <p:cNvSpPr txBox="1"/>
          <p:nvPr/>
        </p:nvSpPr>
        <p:spPr>
          <a:xfrm>
            <a:off x="5905500" y="2108200"/>
            <a:ext cx="6004401" cy="4376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199303" defTabSz="199303"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/>
              <a:t>8. </a:t>
            </a:r>
            <a:r>
              <a:rPr lang="en-US" dirty="0">
                <a:latin typeface="+mj-lt"/>
              </a:rPr>
              <a:t>Keep back! Stay away!</a:t>
            </a:r>
            <a:endParaRPr lang="ru-RU" dirty="0">
              <a:latin typeface="+mj-lt"/>
            </a:endParaRP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9. </a:t>
            </a:r>
            <a:r>
              <a:rPr lang="en-US" dirty="0">
                <a:latin typeface="+mj-lt"/>
              </a:rPr>
              <a:t>I’ll drop off the books on the way home.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10. </a:t>
            </a:r>
            <a:r>
              <a:rPr lang="en-US" dirty="0">
                <a:latin typeface="+mj-lt"/>
              </a:rPr>
              <a:t>He got off the bus.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11. </a:t>
            </a:r>
            <a:r>
              <a:rPr lang="en-US" dirty="0">
                <a:latin typeface="+mj-lt"/>
              </a:rPr>
              <a:t>“Step back, please.”</a:t>
            </a:r>
            <a:endParaRPr lang="ru-RU" dirty="0">
              <a:latin typeface="+mj-lt"/>
            </a:endParaRP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12. </a:t>
            </a:r>
            <a:r>
              <a:rPr lang="en-US" dirty="0">
                <a:latin typeface="+mj-lt"/>
              </a:rPr>
              <a:t>Walk to the corner and turn right. 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13. </a:t>
            </a:r>
            <a:r>
              <a:rPr lang="en-US" dirty="0">
                <a:latin typeface="+mj-lt"/>
              </a:rPr>
              <a:t>We’ll pick you up.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14. </a:t>
            </a:r>
            <a:r>
              <a:rPr lang="en-US" dirty="0">
                <a:latin typeface="+mj-lt"/>
              </a:rPr>
              <a:t>Everyone (a large group of people) left.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15. </a:t>
            </a:r>
            <a:r>
              <a:rPr lang="en-US" dirty="0">
                <a:latin typeface="+mj-lt"/>
              </a:rPr>
              <a:t>She ran downstairs.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16. </a:t>
            </a:r>
            <a:r>
              <a:rPr lang="en-US" dirty="0">
                <a:latin typeface="+mj-lt"/>
              </a:rPr>
              <a:t>How was your trip? </a:t>
            </a:r>
          </a:p>
          <a:p>
            <a:pPr marR="199303" defTabSz="199303">
              <a:spcBef>
                <a:spcPts val="0"/>
              </a:spcBef>
              <a:buSzPct val="100000"/>
              <a:defRPr sz="2604" i="0">
                <a:uFill>
                  <a:solidFill>
                    <a:srgbClr val="000000"/>
                  </a:solidFill>
                </a:uFill>
              </a:defRPr>
            </a:pPr>
            <a:r>
              <a:rPr lang="ru-RU" dirty="0">
                <a:latin typeface="+mj-lt"/>
              </a:rPr>
              <a:t>17. </a:t>
            </a:r>
            <a:r>
              <a:rPr lang="en-US" dirty="0">
                <a:latin typeface="+mj-lt"/>
              </a:rPr>
              <a:t>We leave for work at 7.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8327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Переведите!"/>
          <p:cNvSpPr>
            <a:spLocks noGrp="1"/>
          </p:cNvSpPr>
          <p:nvPr>
            <p:ph type="title"/>
          </p:nvPr>
        </p:nvSpPr>
        <p:spPr>
          <a:xfrm>
            <a:off x="7404099" y="893232"/>
            <a:ext cx="3862041" cy="11895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err="1"/>
              <a:t>Переведите</a:t>
            </a:r>
            <a:r>
              <a:rPr dirty="0"/>
              <a:t>!</a:t>
            </a:r>
            <a:br>
              <a:rPr lang="ru-RU" dirty="0"/>
            </a:br>
            <a:r>
              <a:rPr lang="ru-RU" dirty="0"/>
              <a:t>ответы</a:t>
            </a:r>
            <a:endParaRPr dirty="0"/>
          </a:p>
        </p:txBody>
      </p:sp>
      <p:sp>
        <p:nvSpPr>
          <p:cNvPr id="327" name="She stepped out for five minutes. (вышла)…"/>
          <p:cNvSpPr/>
          <p:nvPr/>
        </p:nvSpPr>
        <p:spPr>
          <a:xfrm>
            <a:off x="1295402" y="982132"/>
            <a:ext cx="8014939" cy="5223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She stepped out for five minutes. (</a:t>
            </a:r>
            <a:r>
              <a:rPr sz="1969" dirty="0" err="1"/>
              <a:t>вышла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How many miles have we done? (</a:t>
            </a:r>
            <a:r>
              <a:rPr sz="1969" dirty="0" err="1"/>
              <a:t>проехали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I’ll be there (will arrive) at 6. (</a:t>
            </a:r>
            <a:r>
              <a:rPr sz="1969" dirty="0" err="1"/>
              <a:t>приду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Can I give you a lift? (</a:t>
            </a:r>
            <a:r>
              <a:rPr sz="1969" dirty="0" err="1"/>
              <a:t>подвезу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She got a new job. (</a:t>
            </a:r>
            <a:r>
              <a:rPr sz="1969" dirty="0" err="1"/>
              <a:t>перешла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The train leaves at 1:55. (</a:t>
            </a:r>
            <a:r>
              <a:rPr sz="1969" dirty="0" err="1"/>
              <a:t>отходит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  <a:latin typeface="TransCyrillicU"/>
                <a:ea typeface="TransCyrillicU"/>
                <a:cs typeface="TransCyrillicU"/>
                <a:sym typeface="TransCyrillicU"/>
              </a:defRPr>
            </a:pPr>
            <a:r>
              <a:rPr sz="1969" dirty="0"/>
              <a:t>The police drove around the neighborhood several times. (</a:t>
            </a:r>
            <a:r>
              <a:rPr sz="1969" dirty="0" err="1"/>
              <a:t>объехала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Keep back! Stay away! (</a:t>
            </a:r>
            <a:r>
              <a:rPr sz="1969" dirty="0" err="1"/>
              <a:t>не</a:t>
            </a:r>
            <a:r>
              <a:rPr sz="1969" dirty="0"/>
              <a:t> </a:t>
            </a:r>
            <a:r>
              <a:rPr sz="1969" dirty="0" err="1"/>
              <a:t>подходи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I’ll drop off the books on the way home. (</a:t>
            </a:r>
            <a:r>
              <a:rPr sz="1969" dirty="0" err="1"/>
              <a:t>занесу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He got off the bus. (</a:t>
            </a:r>
            <a:r>
              <a:rPr sz="1969" dirty="0" err="1"/>
              <a:t>вышел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“Step back, please.” (</a:t>
            </a:r>
            <a:r>
              <a:rPr sz="1969" dirty="0" err="1"/>
              <a:t>отойди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Walk to the corner and turn right.  (</a:t>
            </a:r>
            <a:r>
              <a:rPr sz="1969" dirty="0" err="1"/>
              <a:t>дойди</a:t>
            </a:r>
            <a:r>
              <a:rPr sz="1969" dirty="0"/>
              <a:t> </a:t>
            </a:r>
            <a:r>
              <a:rPr sz="1969" dirty="0" err="1"/>
              <a:t>до</a:t>
            </a:r>
            <a:r>
              <a:rPr sz="1969" dirty="0"/>
              <a:t>…)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We’ll pick you up. (</a:t>
            </a:r>
            <a:r>
              <a:rPr sz="1969" dirty="0" err="1"/>
              <a:t>заеду</a:t>
            </a:r>
            <a:r>
              <a:rPr sz="1969" dirty="0"/>
              <a:t> </a:t>
            </a:r>
            <a:r>
              <a:rPr sz="1969" dirty="0" err="1"/>
              <a:t>за</a:t>
            </a:r>
            <a:r>
              <a:rPr sz="1969" dirty="0"/>
              <a:t> …)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Everyone (a large group of people) left. (</a:t>
            </a:r>
            <a:r>
              <a:rPr sz="1969" dirty="0" err="1"/>
              <a:t>разошлись</a:t>
            </a:r>
            <a:r>
              <a:rPr sz="1969" dirty="0"/>
              <a:t>/</a:t>
            </a:r>
            <a:r>
              <a:rPr sz="1969" dirty="0" err="1"/>
              <a:t>разъехались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She ran downstairs. (</a:t>
            </a:r>
            <a:r>
              <a:rPr sz="1969" dirty="0" err="1"/>
              <a:t>сбежала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How was your trip? (</a:t>
            </a:r>
            <a:r>
              <a:rPr sz="1969" dirty="0" err="1"/>
              <a:t>съездили</a:t>
            </a:r>
            <a:r>
              <a:rPr sz="1969" dirty="0"/>
              <a:t>)</a:t>
            </a:r>
          </a:p>
          <a:p>
            <a:pPr marL="421665" marR="321457" indent="-421665" defTabSz="321457">
              <a:buSzPct val="100000"/>
              <a:buAutoNum type="arabicPeriod"/>
              <a:defRPr sz="2800" i="0">
                <a:uFill>
                  <a:solidFill>
                    <a:srgbClr val="000000"/>
                  </a:solidFill>
                </a:uFill>
              </a:defRPr>
            </a:pPr>
            <a:r>
              <a:rPr sz="1969" dirty="0"/>
              <a:t>We leave for work at 7. (</a:t>
            </a:r>
            <a:r>
              <a:rPr sz="1969" dirty="0" err="1"/>
              <a:t>ухожу</a:t>
            </a:r>
            <a:r>
              <a:rPr sz="1969" dirty="0"/>
              <a:t> </a:t>
            </a:r>
            <a:r>
              <a:rPr sz="1969" dirty="0" err="1"/>
              <a:t>на</a:t>
            </a:r>
            <a:r>
              <a:rPr sz="1969" dirty="0"/>
              <a:t> </a:t>
            </a:r>
            <a:r>
              <a:rPr sz="1969" dirty="0" err="1"/>
              <a:t>работу</a:t>
            </a:r>
            <a:r>
              <a:rPr sz="1969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926201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5354-7E8B-AF44-A5E6-68D8349A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019549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Глаголы движения с приставками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738AD-777F-F942-9049-CCEABAE73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4019550" cy="33189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Как перевести этот </a:t>
            </a:r>
            <a:r>
              <a:rPr lang="ru-RU" dirty="0" err="1"/>
              <a:t>мем</a:t>
            </a:r>
            <a:r>
              <a:rPr lang="ru-RU" dirty="0"/>
              <a:t> на английский язык?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1C6CD-2827-9742-8024-8C87DF13D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1" y="640613"/>
            <a:ext cx="6165152" cy="550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475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630F-4986-204E-9D32-B48925801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220978" cy="13038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FDE58-DCF2-E249-9E8D-FE9B24CBB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57B92-4021-B04B-B889-1AB5FF2A7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230" y="615158"/>
            <a:ext cx="4278346" cy="5704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F6F01-0C2E-FD4C-B259-B08638D91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2" y="625771"/>
            <a:ext cx="6438275" cy="56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4552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B8DEA-BA70-F84D-8004-2E8A19341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50393-DAD5-0B43-8513-5B8C53675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4D294E3D-AB1D-7447-BF3A-E6AFC01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7" y="748075"/>
            <a:ext cx="4688268" cy="512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A29FC4-00B4-7140-9B5B-AD5B42C90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16" y="1172491"/>
            <a:ext cx="5846165" cy="47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5947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C317-9251-8A40-B110-B74AA8F6B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AD6CA-46B1-BE40-94FB-2615BBD26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38CF4CA2-C9AF-B640-8950-3A311BA7E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6" y="829196"/>
            <a:ext cx="5435334" cy="530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7381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ДЗ: 5-43. Российская деревня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FF2600"/>
                </a:solidFill>
              </a:rPr>
              <a:t> </a:t>
            </a:r>
            <a:r>
              <a:rPr dirty="0"/>
              <a:t>5-43. Российская деревня</a:t>
            </a:r>
          </a:p>
        </p:txBody>
      </p:sp>
      <p:sp>
        <p:nvSpPr>
          <p:cNvPr id="346" name="1. В 5-31 вы чита́ли о том, что ру́сские дере́вни вымира́ют. Как вы ду́маете, каки́е из э́тих мер помо́гут оживи́ть дере́вни?…"/>
          <p:cNvSpPr>
            <a:spLocks noGrp="1"/>
          </p:cNvSpPr>
          <p:nvPr>
            <p:ph type="body" idx="1"/>
          </p:nvPr>
        </p:nvSpPr>
        <p:spPr>
          <a:xfrm>
            <a:off x="977900" y="1866304"/>
            <a:ext cx="10502900" cy="47362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77363" marR="318242" indent="-159121" defTabSz="318242">
              <a:spcBef>
                <a:spcPts val="0"/>
              </a:spcBef>
              <a:spcAft>
                <a:spcPts val="0"/>
              </a:spcAft>
              <a:buSzTx/>
              <a:buNone/>
              <a:defRPr sz="1979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5-31 </a:t>
            </a:r>
            <a:r>
              <a:rPr dirty="0" err="1">
                <a:latin typeface="+mj-lt"/>
              </a:rPr>
              <a:t>вы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чита́ли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том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ру́сские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дере́вни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вымира́ют</a:t>
            </a:r>
            <a:r>
              <a:rPr dirty="0">
                <a:latin typeface="+mj-lt"/>
              </a:rPr>
              <a:t>. </a:t>
            </a:r>
            <a:r>
              <a:rPr b="1" dirty="0" err="1">
                <a:latin typeface="+mj-lt"/>
              </a:rPr>
              <a:t>Как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вы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ду́маете</a:t>
            </a:r>
            <a:r>
              <a:rPr b="1" dirty="0">
                <a:latin typeface="+mj-lt"/>
              </a:rPr>
              <a:t>, </a:t>
            </a:r>
            <a:r>
              <a:rPr b="1" dirty="0" err="1">
                <a:latin typeface="+mj-lt"/>
              </a:rPr>
              <a:t>каки́е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из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э́тих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мер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помо́гут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оживи́ть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дере́вни</a:t>
            </a:r>
            <a:r>
              <a:rPr b="1" dirty="0">
                <a:latin typeface="+mj-lt"/>
              </a:rPr>
              <a:t>?  </a:t>
            </a:r>
            <a:endParaRPr b="1" dirty="0">
              <a:latin typeface="+mj-lt"/>
              <a:ea typeface="Calibri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latin typeface="+mj-lt"/>
              </a:rPr>
              <a:t>Постро́ить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деревня́х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шко́лы</a:t>
            </a:r>
            <a:r>
              <a:rPr sz="2600" dirty="0">
                <a:latin typeface="+mj-lt"/>
              </a:rPr>
              <a:t>, </a:t>
            </a:r>
            <a:r>
              <a:rPr sz="2600" dirty="0" err="1">
                <a:latin typeface="+mj-lt"/>
              </a:rPr>
              <a:t>больни́цы</a:t>
            </a:r>
            <a:r>
              <a:rPr sz="2600" dirty="0">
                <a:latin typeface="+mj-lt"/>
              </a:rPr>
              <a:t>, </a:t>
            </a:r>
            <a:r>
              <a:rPr sz="2600" dirty="0" err="1">
                <a:latin typeface="+mj-lt"/>
              </a:rPr>
              <a:t>кинотеа́тры</a:t>
            </a:r>
            <a:r>
              <a:rPr sz="2600" dirty="0">
                <a:latin typeface="+mj-lt"/>
              </a:rPr>
              <a:t>.</a:t>
            </a:r>
            <a:endParaRPr lang="ru-RU" sz="2600" dirty="0">
              <a:latin typeface="+mj-lt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latin typeface="+mj-lt"/>
              </a:rPr>
              <a:t>Инвести́ровать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разви́тие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се́льского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хозя́йства</a:t>
            </a:r>
            <a:r>
              <a:rPr sz="2600" dirty="0">
                <a:latin typeface="+mj-lt"/>
              </a:rPr>
              <a:t>.</a:t>
            </a:r>
            <a:endParaRPr lang="ru-RU" sz="2600" dirty="0">
              <a:latin typeface="+mj-lt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latin typeface="+mj-lt"/>
              </a:rPr>
              <a:t>Созда́ть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рабо́чие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места</a:t>
            </a:r>
            <a:r>
              <a:rPr sz="2600" dirty="0">
                <a:latin typeface="+mj-lt"/>
              </a:rPr>
              <a:t>́ </a:t>
            </a:r>
            <a:r>
              <a:rPr sz="2600" dirty="0" err="1">
                <a:latin typeface="+mj-lt"/>
              </a:rPr>
              <a:t>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деревня́х</a:t>
            </a:r>
            <a:r>
              <a:rPr sz="2600" dirty="0">
                <a:latin typeface="+mj-lt"/>
              </a:rPr>
              <a:t>.</a:t>
            </a:r>
            <a:endParaRPr lang="ru-RU" sz="2600" dirty="0">
              <a:latin typeface="+mj-lt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latin typeface="+mj-lt"/>
              </a:rPr>
              <a:t>Не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разреша́ть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дереве́нским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жи́телям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уезжа́ть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в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го́род</a:t>
            </a:r>
            <a:r>
              <a:rPr lang="en-US" sz="2600" dirty="0">
                <a:latin typeface="+mj-lt"/>
              </a:rPr>
              <a:t>.</a:t>
            </a:r>
            <a:endParaRPr lang="ru-RU" sz="2600" dirty="0">
              <a:latin typeface="+mj-lt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 err="1">
                <a:latin typeface="+mj-lt"/>
              </a:rPr>
              <a:t>Улу́чшить</a:t>
            </a:r>
            <a:r>
              <a:rPr lang="ru-RU" sz="2600" dirty="0">
                <a:latin typeface="+mj-lt"/>
              </a:rPr>
              <a:t> </a:t>
            </a:r>
            <a:r>
              <a:rPr lang="ru-RU" sz="2600" dirty="0" err="1">
                <a:latin typeface="+mj-lt"/>
              </a:rPr>
              <a:t>ситуа́цию</a:t>
            </a:r>
            <a:r>
              <a:rPr lang="ru-RU" sz="2600" dirty="0">
                <a:latin typeface="+mj-lt"/>
              </a:rPr>
              <a:t> с жильём. </a:t>
            </a:r>
            <a:r>
              <a:rPr lang="ru-RU" sz="2600" dirty="0" err="1">
                <a:latin typeface="+mj-lt"/>
              </a:rPr>
              <a:t>Постро́ить</a:t>
            </a:r>
            <a:r>
              <a:rPr lang="ru-RU" sz="2600" dirty="0">
                <a:latin typeface="+mj-lt"/>
              </a:rPr>
              <a:t> в </a:t>
            </a:r>
            <a:r>
              <a:rPr lang="ru-RU" sz="2600" dirty="0" err="1">
                <a:latin typeface="+mj-lt"/>
              </a:rPr>
              <a:t>деревня́х</a:t>
            </a:r>
            <a:r>
              <a:rPr lang="ru-RU" sz="2600" dirty="0">
                <a:latin typeface="+mj-lt"/>
              </a:rPr>
              <a:t> </a:t>
            </a:r>
            <a:r>
              <a:rPr lang="ru-RU" sz="2600" dirty="0" err="1">
                <a:latin typeface="+mj-lt"/>
              </a:rPr>
              <a:t>комфорта́бельные</a:t>
            </a:r>
            <a:r>
              <a:rPr lang="ru-RU"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дома</a:t>
            </a:r>
            <a:r>
              <a:rPr sz="2600" dirty="0">
                <a:latin typeface="+mj-lt"/>
              </a:rPr>
              <a:t>́.</a:t>
            </a:r>
            <a:endParaRPr lang="ru-RU" sz="2600" dirty="0">
              <a:latin typeface="+mj-lt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latin typeface="+mj-lt"/>
              </a:rPr>
              <a:t>Созда́ть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совреме́нную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инфраструкту́ру</a:t>
            </a:r>
            <a:r>
              <a:rPr sz="2600" dirty="0">
                <a:latin typeface="+mj-lt"/>
              </a:rPr>
              <a:t>: </a:t>
            </a:r>
            <a:r>
              <a:rPr sz="2600" dirty="0" err="1">
                <a:latin typeface="+mj-lt"/>
              </a:rPr>
              <a:t>доро́ги</a:t>
            </a:r>
            <a:r>
              <a:rPr sz="2600" dirty="0">
                <a:latin typeface="+mj-lt"/>
              </a:rPr>
              <a:t>, </a:t>
            </a:r>
            <a:r>
              <a:rPr sz="2600" dirty="0" err="1">
                <a:latin typeface="+mj-lt"/>
              </a:rPr>
              <a:t>тра́нспорт,электри́чество</a:t>
            </a:r>
            <a:r>
              <a:rPr sz="2600" dirty="0">
                <a:latin typeface="+mj-lt"/>
              </a:rPr>
              <a:t>, </a:t>
            </a:r>
            <a:r>
              <a:rPr sz="2600" dirty="0" err="1">
                <a:latin typeface="+mj-lt"/>
              </a:rPr>
              <a:t>водопрово́д</a:t>
            </a:r>
            <a:r>
              <a:rPr sz="2600" dirty="0">
                <a:latin typeface="+mj-lt"/>
              </a:rPr>
              <a:t>, </a:t>
            </a:r>
            <a:r>
              <a:rPr sz="2600" dirty="0" err="1">
                <a:latin typeface="+mj-lt"/>
              </a:rPr>
              <a:t>канализа́цию</a:t>
            </a:r>
            <a:r>
              <a:rPr sz="2600" dirty="0">
                <a:latin typeface="+mj-lt"/>
              </a:rPr>
              <a:t>.</a:t>
            </a:r>
            <a:endParaRPr lang="ru-RU" sz="2600" dirty="0">
              <a:latin typeface="+mj-lt"/>
              <a:cs typeface="Calibri"/>
              <a:sym typeface="Calibri"/>
            </a:endParaRPr>
          </a:p>
          <a:p>
            <a:pPr marL="1150835" marR="318242" indent="-514350" defTabSz="318242">
              <a:spcBef>
                <a:spcPts val="0"/>
              </a:spcBef>
              <a:spcAft>
                <a:spcPts val="0"/>
              </a:spcAft>
              <a:buSzTx/>
              <a:buFont typeface="+mj-lt"/>
              <a:buAutoNum type="alphaLcParenR"/>
              <a:defRPr sz="2376" i="0"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latin typeface="+mj-lt"/>
              </a:rPr>
              <a:t>Други́е</a:t>
            </a:r>
            <a:r>
              <a:rPr sz="2600" dirty="0">
                <a:latin typeface="+mj-lt"/>
              </a:rPr>
              <a:t> </a:t>
            </a:r>
            <a:r>
              <a:rPr sz="2600" dirty="0" err="1">
                <a:latin typeface="+mj-lt"/>
              </a:rPr>
              <a:t>ме́ры</a:t>
            </a:r>
            <a:r>
              <a:rPr sz="2600" dirty="0">
                <a:latin typeface="+mj-lt"/>
              </a:rPr>
              <a:t>. </a:t>
            </a:r>
            <a:r>
              <a:rPr sz="2600" dirty="0" err="1">
                <a:latin typeface="+mj-lt"/>
              </a:rPr>
              <a:t>Каки́е</a:t>
            </a:r>
            <a:r>
              <a:rPr sz="26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974604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Проблемы деревн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Проблемы деревни</a:t>
            </a:r>
          </a:p>
        </p:txBody>
      </p:sp>
      <p:sp>
        <p:nvSpPr>
          <p:cNvPr id="352" name="нет работы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577432" indent="-577432" defTabSz="398428">
              <a:spcBef>
                <a:spcPts val="1336"/>
              </a:spcBef>
              <a:buSzPct val="100000"/>
              <a:buAutoNum type="arabicPeriod"/>
              <a:defRPr sz="4656" i="0"/>
            </a:pPr>
            <a:r>
              <a:t>нет работы</a:t>
            </a:r>
          </a:p>
          <a:p>
            <a:pPr marL="577432" indent="-577432" defTabSz="398428">
              <a:spcBef>
                <a:spcPts val="1336"/>
              </a:spcBef>
              <a:buSzPct val="100000"/>
              <a:buAutoNum type="arabicPeriod"/>
              <a:defRPr sz="4656" i="0"/>
            </a:pPr>
            <a:r>
              <a:t>массовая миграция в города</a:t>
            </a:r>
          </a:p>
          <a:p>
            <a:pPr marL="577432" indent="-577432" defTabSz="398428">
              <a:spcBef>
                <a:spcPts val="1336"/>
              </a:spcBef>
              <a:buSzPct val="100000"/>
              <a:buAutoNum type="arabicPeriod"/>
              <a:defRPr sz="4656" i="0"/>
            </a:pPr>
            <a:r>
              <a:t>нет водопровода, канализации, регулярного электроснабжения</a:t>
            </a:r>
          </a:p>
          <a:p>
            <a:pPr marL="577432" indent="-577432" defTabSz="398428">
              <a:spcBef>
                <a:spcPts val="1336"/>
              </a:spcBef>
              <a:buSzPct val="100000"/>
              <a:buAutoNum type="arabicPeriod"/>
              <a:defRPr sz="4656" i="0"/>
            </a:pPr>
            <a:r>
              <a:t>нет нормальной инфраструктуры</a:t>
            </a:r>
          </a:p>
          <a:p>
            <a:pPr marL="577432" indent="-577432" defTabSz="398428">
              <a:spcBef>
                <a:spcPts val="1336"/>
              </a:spcBef>
              <a:buSzPct val="100000"/>
              <a:buAutoNum type="arabicPeriod"/>
              <a:defRPr sz="4656" i="0"/>
            </a:pPr>
            <a:r>
              <a:t>далеко идти до почты, магазина, аптеки</a:t>
            </a:r>
          </a:p>
          <a:p>
            <a:pPr marL="577432" indent="-577432" defTabSz="398428">
              <a:spcBef>
                <a:spcPts val="1336"/>
              </a:spcBef>
              <a:buSzPct val="100000"/>
              <a:buAutoNum type="arabicPeriod"/>
              <a:defRPr sz="4656" i="0"/>
            </a:pPr>
            <a:r>
              <a:t>закрываются больницы и школы</a:t>
            </a:r>
          </a:p>
        </p:txBody>
      </p:sp>
    </p:spTree>
    <p:extLst>
      <p:ext uri="{BB962C8B-B14F-4D97-AF65-F5344CB8AC3E}">
        <p14:creationId xmlns:p14="http://schemas.microsoft.com/office/powerpoint/2010/main" val="15279949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ДЗ — 5-7. Блоги о городах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5-7. Блоги о городах</a:t>
            </a:r>
          </a:p>
        </p:txBody>
      </p:sp>
      <p:sp>
        <p:nvSpPr>
          <p:cNvPr id="176" name="Расскажите о том, … 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887222" marR="295740" indent="73934" defTabSz="295740">
              <a:spcBef>
                <a:spcPts val="0"/>
              </a:spcBef>
              <a:buSzTx/>
              <a:buNone/>
              <a:defRPr sz="3312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Расскажите о том, … :</a:t>
            </a:r>
          </a:p>
          <a:p>
            <a:pPr marL="887222" marR="295740" indent="73934" defTabSz="295740">
              <a:spcBef>
                <a:spcPts val="0"/>
              </a:spcBef>
              <a:buSzTx/>
              <a:buNone/>
              <a:defRPr sz="3312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3312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1)	где город находится;</a:t>
            </a: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3312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2)	когда город был основан;</a:t>
            </a: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3312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3)	чем город уникален;</a:t>
            </a: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3312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4)	какие в нём  достопримечательности;</a:t>
            </a: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3312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5)	значение этого города в жизни автора блога:  </a:t>
            </a:r>
          </a:p>
          <a:p>
            <a:pPr marL="443611" marR="295740" indent="73934" defTabSz="295740">
              <a:spcBef>
                <a:spcPts val="0"/>
              </a:spcBef>
              <a:buSzTx/>
              <a:buNone/>
              <a:defRPr sz="3312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Игоря Сазонова и Маши Крутой.</a:t>
            </a:r>
          </a:p>
          <a:p>
            <a:pPr marL="887222" marR="295740" indent="73934" defTabSz="295740">
              <a:spcBef>
                <a:spcPts val="0"/>
              </a:spcBef>
              <a:buSzTx/>
              <a:buNone/>
              <a:defRPr sz="2208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887222" marR="295740" indent="73934" defTabSz="295740">
              <a:spcBef>
                <a:spcPts val="0"/>
              </a:spcBef>
              <a:buSzTx/>
              <a:buNone/>
              <a:defRPr sz="2208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887222" marR="295740" indent="-147870" defTabSz="295740">
              <a:spcBef>
                <a:spcPts val="0"/>
              </a:spcBef>
              <a:buSzTx/>
              <a:buNone/>
              <a:defRPr sz="2208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2479955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Решение проблем деревн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Решение проблем деревни</a:t>
            </a:r>
          </a:p>
        </p:txBody>
      </p:sp>
      <p:sp>
        <p:nvSpPr>
          <p:cNvPr id="355" name="Инвести́ровать в разви́тие се́льского хозя́йства.…"/>
          <p:cNvSpPr>
            <a:spLocks noGrp="1"/>
          </p:cNvSpPr>
          <p:nvPr>
            <p:ph type="body" idx="1"/>
          </p:nvPr>
        </p:nvSpPr>
        <p:spPr>
          <a:xfrm>
            <a:off x="952500" y="2133005"/>
            <a:ext cx="10668000" cy="400394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014971" marR="321457" indent="-372057" defTabSz="321457">
              <a:spcBef>
                <a:spcPts val="0"/>
              </a:spcBef>
              <a:buSzPct val="100000"/>
              <a:buAutoNum type="arabicPeriod"/>
              <a:defRPr sz="30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Инвести́ровать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разви́тие</a:t>
            </a:r>
            <a:r>
              <a:rPr dirty="0"/>
              <a:t> </a:t>
            </a:r>
            <a:r>
              <a:rPr dirty="0" err="1"/>
              <a:t>се́льского</a:t>
            </a:r>
            <a:r>
              <a:rPr dirty="0"/>
              <a:t> </a:t>
            </a:r>
            <a:r>
              <a:rPr dirty="0" err="1"/>
              <a:t>хозя́йства</a:t>
            </a:r>
            <a:r>
              <a:rPr dirty="0"/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014971" marR="321457" indent="-372057" defTabSz="321457">
              <a:spcBef>
                <a:spcPts val="0"/>
              </a:spcBef>
              <a:buSzPct val="100000"/>
              <a:buAutoNum type="arabicPeriod"/>
              <a:defRPr sz="30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Созда́ть</a:t>
            </a:r>
            <a:r>
              <a:rPr dirty="0"/>
              <a:t> </a:t>
            </a:r>
            <a:r>
              <a:rPr dirty="0" err="1"/>
              <a:t>рабо́чие</a:t>
            </a:r>
            <a:r>
              <a:rPr dirty="0"/>
              <a:t> </a:t>
            </a:r>
            <a:r>
              <a:rPr dirty="0" err="1"/>
              <a:t>места</a:t>
            </a:r>
            <a:r>
              <a:rPr dirty="0"/>
              <a:t>́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деревня́х</a:t>
            </a:r>
            <a:r>
              <a:rPr dirty="0"/>
              <a:t>. </a:t>
            </a:r>
          </a:p>
          <a:p>
            <a:pPr marL="1014971" marR="321457" indent="-372057" defTabSz="321457">
              <a:spcBef>
                <a:spcPts val="0"/>
              </a:spcBef>
              <a:buSzPct val="100000"/>
              <a:buAutoNum type="arabicPeriod"/>
              <a:defRPr sz="30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Постро́ить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деревня́х</a:t>
            </a:r>
            <a:r>
              <a:rPr dirty="0"/>
              <a:t> </a:t>
            </a:r>
            <a:r>
              <a:rPr dirty="0" err="1"/>
              <a:t>магазины</a:t>
            </a:r>
            <a:r>
              <a:rPr dirty="0"/>
              <a:t>, </a:t>
            </a:r>
            <a:r>
              <a:rPr dirty="0" err="1"/>
              <a:t>шко́лы</a:t>
            </a:r>
            <a:r>
              <a:rPr dirty="0"/>
              <a:t>, </a:t>
            </a:r>
            <a:r>
              <a:rPr dirty="0" err="1"/>
              <a:t>больни́цы</a:t>
            </a:r>
            <a:r>
              <a:rPr dirty="0"/>
              <a:t>, </a:t>
            </a:r>
            <a:r>
              <a:rPr dirty="0" err="1"/>
              <a:t>кинотеа́тры</a:t>
            </a:r>
            <a:r>
              <a:rPr dirty="0"/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014971" marR="321457" indent="-372057" defTabSz="321457">
              <a:spcBef>
                <a:spcPts val="0"/>
              </a:spcBef>
              <a:buSzPct val="100000"/>
              <a:buAutoNum type="arabicPeriod"/>
              <a:defRPr sz="30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Улу́чшить</a:t>
            </a:r>
            <a:r>
              <a:rPr dirty="0"/>
              <a:t> </a:t>
            </a:r>
            <a:r>
              <a:rPr dirty="0" err="1"/>
              <a:t>ситуа́цию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жильём</a:t>
            </a:r>
            <a:r>
              <a:rPr dirty="0"/>
              <a:t>. </a:t>
            </a:r>
            <a:r>
              <a:rPr dirty="0" err="1"/>
              <a:t>Постро́ить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деревня́х</a:t>
            </a:r>
            <a:r>
              <a:rPr dirty="0"/>
              <a:t> </a:t>
            </a:r>
            <a:r>
              <a:rPr dirty="0" err="1"/>
              <a:t>комфорта́бельные</a:t>
            </a:r>
            <a:r>
              <a:rPr dirty="0"/>
              <a:t> </a:t>
            </a:r>
            <a:r>
              <a:rPr dirty="0" err="1"/>
              <a:t>дома</a:t>
            </a:r>
            <a:r>
              <a:rPr dirty="0"/>
              <a:t>́.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1014971" marR="321457" indent="-372057" defTabSz="321457">
              <a:spcBef>
                <a:spcPts val="0"/>
              </a:spcBef>
              <a:buSzPct val="100000"/>
              <a:buAutoNum type="arabicPeriod"/>
              <a:defRPr sz="30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Созда́ть</a:t>
            </a:r>
            <a:r>
              <a:rPr dirty="0"/>
              <a:t> </a:t>
            </a:r>
            <a:r>
              <a:rPr dirty="0" err="1"/>
              <a:t>совреме́нную</a:t>
            </a:r>
            <a:r>
              <a:rPr dirty="0"/>
              <a:t> </a:t>
            </a:r>
            <a:r>
              <a:rPr dirty="0" err="1"/>
              <a:t>инфраструкту́ру</a:t>
            </a:r>
            <a:r>
              <a:rPr dirty="0"/>
              <a:t>: </a:t>
            </a:r>
            <a:r>
              <a:rPr dirty="0" err="1"/>
              <a:t>доро́ги</a:t>
            </a:r>
            <a:r>
              <a:rPr dirty="0"/>
              <a:t>, </a:t>
            </a:r>
            <a:r>
              <a:rPr dirty="0" err="1"/>
              <a:t>тра́нспорт</a:t>
            </a:r>
            <a:r>
              <a:rPr dirty="0"/>
              <a:t>, </a:t>
            </a:r>
            <a:r>
              <a:rPr dirty="0" err="1"/>
              <a:t>электри́чество</a:t>
            </a:r>
            <a:r>
              <a:rPr dirty="0"/>
              <a:t>, </a:t>
            </a:r>
            <a:r>
              <a:rPr dirty="0" err="1"/>
              <a:t>водопрово́д</a:t>
            </a:r>
            <a:r>
              <a:rPr dirty="0"/>
              <a:t>, </a:t>
            </a:r>
            <a:r>
              <a:rPr dirty="0" err="1"/>
              <a:t>канализа́цию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855426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ДЗ: 5-45. Российская деревня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5-45. Российская деревня</a:t>
            </a:r>
          </a:p>
        </p:txBody>
      </p:sp>
      <p:sp>
        <p:nvSpPr>
          <p:cNvPr id="358" name="Ответьте на вопросы: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0"/>
            </a:pPr>
            <a:r>
              <a:t>Ответьте на вопросы:</a:t>
            </a: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1.	Какой была жизнь в деревнях раньше?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2.	Почему сейчас тяжело выжить в российской деревне?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3.	От чего зависит судьба российской деревни?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4.	Существуют ли подобные проблемы в вашей стране?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30748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Раздел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5-63: авария на дороге</a:t>
            </a:r>
            <a:endParaRPr dirty="0"/>
          </a:p>
        </p:txBody>
      </p:sp>
      <p:sp>
        <p:nvSpPr>
          <p:cNvPr id="364" name="5-63 — ДЗ расскажите, что случилось (Сергей и Ирина)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62961" indent="0" defTabSz="299848">
              <a:spcBef>
                <a:spcPts val="984"/>
              </a:spcBef>
              <a:buNone/>
              <a:defRPr sz="3504"/>
            </a:pPr>
            <a:r>
              <a:rPr lang="ru-RU" dirty="0"/>
              <a:t>Р</a:t>
            </a:r>
            <a:r>
              <a:rPr dirty="0" err="1"/>
              <a:t>асскажите</a:t>
            </a:r>
            <a:r>
              <a:rPr dirty="0"/>
              <a:t>, что </a:t>
            </a:r>
            <a:r>
              <a:rPr dirty="0" err="1"/>
              <a:t>случилось</a:t>
            </a:r>
            <a:r>
              <a:rPr dirty="0"/>
              <a:t> </a:t>
            </a:r>
            <a:r>
              <a:rPr lang="ru-RU" dirty="0"/>
              <a:t>у </a:t>
            </a:r>
            <a:r>
              <a:rPr dirty="0" err="1"/>
              <a:t>Серге</a:t>
            </a:r>
            <a:r>
              <a:rPr lang="ru-RU" dirty="0"/>
              <a:t>я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Ирин</a:t>
            </a:r>
            <a:r>
              <a:rPr lang="ru-RU" dirty="0"/>
              <a:t>ы</a:t>
            </a:r>
            <a:endParaRPr dirty="0"/>
          </a:p>
          <a:p>
            <a:pPr marL="1421019" lvl="3" indent="-260738" defTabSz="299848">
              <a:spcBef>
                <a:spcPts val="984"/>
              </a:spcBef>
              <a:defRPr sz="3504"/>
            </a:pPr>
            <a:r>
              <a:rPr dirty="0" err="1"/>
              <a:t>перестрои</a:t>
            </a:r>
            <a:r>
              <a:rPr lang="ru-RU" dirty="0"/>
              <a:t>л</a:t>
            </a:r>
            <a:r>
              <a:rPr dirty="0" err="1"/>
              <a:t>ся</a:t>
            </a:r>
            <a:r>
              <a:rPr dirty="0"/>
              <a:t> в другой ряд</a:t>
            </a:r>
          </a:p>
          <a:p>
            <a:pPr marL="1421019" lvl="3" indent="-260738" defTabSz="299848">
              <a:spcBef>
                <a:spcPts val="984"/>
              </a:spcBef>
              <a:defRPr sz="3504"/>
            </a:pPr>
            <a:r>
              <a:rPr dirty="0"/>
              <a:t>не пропустила</a:t>
            </a:r>
          </a:p>
          <a:p>
            <a:pPr marL="1421019" lvl="3" indent="-260738" defTabSz="299848">
              <a:spcBef>
                <a:spcPts val="984"/>
              </a:spcBef>
              <a:defRPr sz="3504"/>
            </a:pPr>
            <a:r>
              <a:rPr dirty="0"/>
              <a:t>въехала в машину сзади</a:t>
            </a:r>
          </a:p>
          <a:p>
            <a:pPr marL="1421019" lvl="3" indent="-260738" defTabSz="299848">
              <a:spcBef>
                <a:spcPts val="984"/>
              </a:spcBef>
              <a:defRPr sz="3504"/>
            </a:pPr>
            <a:r>
              <a:rPr dirty="0"/>
              <a:t>разбила бампер/помяла багажник</a:t>
            </a:r>
          </a:p>
          <a:p>
            <a:pPr marL="1421019" lvl="3" indent="-260738" defTabSz="299848">
              <a:spcBef>
                <a:spcPts val="984"/>
              </a:spcBef>
              <a:defRPr sz="3504"/>
            </a:pPr>
            <a:r>
              <a:rPr dirty="0" err="1"/>
              <a:t>вызва</a:t>
            </a:r>
            <a:r>
              <a:rPr lang="ru-RU" dirty="0"/>
              <a:t>ли</a:t>
            </a:r>
            <a:r>
              <a:rPr dirty="0"/>
              <a:t> полицию/</a:t>
            </a:r>
            <a:r>
              <a:rPr dirty="0" err="1"/>
              <a:t>оформи</a:t>
            </a:r>
            <a:r>
              <a:rPr lang="ru-RU" dirty="0"/>
              <a:t>ли</a:t>
            </a:r>
            <a:r>
              <a:rPr dirty="0"/>
              <a:t> ДТП</a:t>
            </a:r>
          </a:p>
          <a:p>
            <a:pPr marL="1421019" lvl="3" indent="-260738" defTabSz="299848">
              <a:spcBef>
                <a:spcPts val="984"/>
              </a:spcBef>
              <a:defRPr sz="3504"/>
            </a:pPr>
            <a:r>
              <a:rPr lang="ru-RU" dirty="0"/>
              <a:t>не было </a:t>
            </a:r>
            <a:r>
              <a:rPr dirty="0" err="1"/>
              <a:t>страховка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337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Раздел 6. Аргумент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ru-RU" dirty="0"/>
              <a:t>5-66. Проблемы большого города</a:t>
            </a:r>
            <a:br>
              <a:rPr lang="ru-RU" dirty="0"/>
            </a:br>
            <a:endParaRPr dirty="0"/>
          </a:p>
        </p:txBody>
      </p:sp>
      <p:sp>
        <p:nvSpPr>
          <p:cNvPr id="391" name="ДЗ: Упр. 5-66. Проблемы большого города…"/>
          <p:cNvSpPr>
            <a:spLocks noGrp="1"/>
          </p:cNvSpPr>
          <p:nvPr>
            <p:ph type="body" idx="1"/>
          </p:nvPr>
        </p:nvSpPr>
        <p:spPr>
          <a:xfrm>
            <a:off x="1206500" y="1993900"/>
            <a:ext cx="9139613" cy="417651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353246">
              <a:spcBef>
                <a:spcPts val="1195"/>
              </a:spcBef>
              <a:buSzTx/>
              <a:buNone/>
              <a:defRPr sz="4128"/>
            </a:pPr>
            <a:endParaRPr dirty="0"/>
          </a:p>
          <a:p>
            <a:pPr marL="276453" marR="276453" indent="-69113" defTabSz="276453">
              <a:spcBef>
                <a:spcPts val="0"/>
              </a:spcBef>
              <a:buSzTx/>
              <a:buNone/>
              <a:defRPr sz="3354" i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+mj-lt"/>
              </a:rPr>
              <a:t>1) Назовите проблемы, которые являются самыми серьёзными и наименее серьёзными для москвичей и петербуржцев. </a:t>
            </a:r>
          </a:p>
          <a:p>
            <a:pPr marL="276453" marR="276453" indent="-69113" defTabSz="276453">
              <a:spcBef>
                <a:spcPts val="0"/>
              </a:spcBef>
              <a:buSzTx/>
              <a:buNone/>
              <a:defRPr sz="3354" i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+mj-lt"/>
              </a:rPr>
              <a:t>2) В маленьких группах обсудите, какие проблемы самые серьёзные для вашего города. </a:t>
            </a:r>
          </a:p>
          <a:p>
            <a:pPr marL="276453" marR="276453" indent="-69113" defTabSz="276453">
              <a:spcBef>
                <a:spcPts val="0"/>
              </a:spcBef>
              <a:buSzTx/>
              <a:buNone/>
              <a:defRPr sz="3354" i="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+mj-lt"/>
              </a:rPr>
              <a:t>3) Сравните свои результаты с результатами других групп.</a:t>
            </a:r>
          </a:p>
          <a:p>
            <a:pPr marL="276453" marR="276453" indent="-69113" defTabSz="276453">
              <a:spcBef>
                <a:spcPts val="0"/>
              </a:spcBef>
              <a:buSzTx/>
              <a:buNone/>
              <a:defRPr sz="1548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829360" marR="276453" indent="0" defTabSz="276453">
              <a:spcBef>
                <a:spcPts val="0"/>
              </a:spcBef>
              <a:buSzTx/>
              <a:buNone/>
              <a:defRPr sz="1548" i="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152391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Проблемы городов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Проблемы городов</a:t>
            </a:r>
          </a:p>
        </p:txBody>
      </p:sp>
      <p:sp>
        <p:nvSpPr>
          <p:cNvPr id="397" name="нехва́тка жилья́…"/>
          <p:cNvSpPr>
            <a:spLocks noGrp="1"/>
          </p:cNvSpPr>
          <p:nvPr>
            <p:ph type="body" idx="1"/>
          </p:nvPr>
        </p:nvSpPr>
        <p:spPr>
          <a:xfrm>
            <a:off x="1483916" y="2120305"/>
            <a:ext cx="8472884" cy="442735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нехва́тка</a:t>
            </a:r>
            <a:r>
              <a:rPr dirty="0"/>
              <a:t> </a:t>
            </a:r>
            <a:r>
              <a:rPr dirty="0" err="1"/>
              <a:t>жилья</a:t>
            </a:r>
            <a:r>
              <a:rPr dirty="0"/>
              <a:t>́</a:t>
            </a:r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жильё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дорогое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плохая</a:t>
            </a:r>
            <a:r>
              <a:rPr dirty="0"/>
              <a:t> </a:t>
            </a:r>
            <a:r>
              <a:rPr dirty="0" err="1"/>
              <a:t>экологическая</a:t>
            </a:r>
            <a:r>
              <a:rPr dirty="0"/>
              <a:t> </a:t>
            </a:r>
            <a:r>
              <a:rPr dirty="0" err="1"/>
              <a:t>обстановка</a:t>
            </a:r>
            <a:r>
              <a:rPr dirty="0"/>
              <a:t>, </a:t>
            </a:r>
            <a:r>
              <a:rPr dirty="0" err="1"/>
              <a:t>ухудше́ние</a:t>
            </a:r>
            <a:r>
              <a:rPr dirty="0"/>
              <a:t> </a:t>
            </a:r>
            <a:r>
              <a:rPr dirty="0" err="1"/>
              <a:t>ка́чества</a:t>
            </a:r>
            <a:r>
              <a:rPr dirty="0"/>
              <a:t> </a:t>
            </a:r>
            <a:r>
              <a:rPr dirty="0" err="1"/>
              <a:t>во́здуха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города́х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увеличе́ние</a:t>
            </a:r>
            <a:r>
              <a:rPr dirty="0"/>
              <a:t> </a:t>
            </a:r>
            <a:r>
              <a:rPr dirty="0" err="1"/>
              <a:t>коли́чества</a:t>
            </a:r>
            <a:r>
              <a:rPr dirty="0"/>
              <a:t> </a:t>
            </a:r>
            <a:r>
              <a:rPr dirty="0" err="1"/>
              <a:t>тра́нспорта</a:t>
            </a:r>
            <a:r>
              <a:rPr dirty="0"/>
              <a:t>, </a:t>
            </a:r>
            <a:r>
              <a:rPr dirty="0" err="1"/>
              <a:t>доро́жные</a:t>
            </a:r>
            <a:r>
              <a:rPr dirty="0"/>
              <a:t> </a:t>
            </a:r>
            <a:r>
              <a:rPr dirty="0" err="1"/>
              <a:t>про́бки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плохая</a:t>
            </a:r>
            <a:r>
              <a:rPr dirty="0"/>
              <a:t> </a:t>
            </a:r>
            <a:r>
              <a:rPr dirty="0" err="1"/>
              <a:t>работа</a:t>
            </a:r>
            <a:r>
              <a:rPr dirty="0"/>
              <a:t> </a:t>
            </a:r>
            <a:r>
              <a:rPr dirty="0" err="1"/>
              <a:t>общественного</a:t>
            </a:r>
            <a:r>
              <a:rPr dirty="0"/>
              <a:t> </a:t>
            </a:r>
            <a:r>
              <a:rPr dirty="0" err="1"/>
              <a:t>транспорта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плохие</a:t>
            </a:r>
            <a:r>
              <a:rPr dirty="0"/>
              <a:t> </a:t>
            </a:r>
            <a:r>
              <a:rPr dirty="0" err="1"/>
              <a:t>дороги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грязь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улицах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безработица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наркома́ния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уте́чка</a:t>
            </a:r>
            <a:r>
              <a:rPr dirty="0"/>
              <a:t> </a:t>
            </a:r>
            <a:r>
              <a:rPr dirty="0" err="1"/>
              <a:t>мозго́в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проститу́ция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большо́е</a:t>
            </a:r>
            <a:r>
              <a:rPr dirty="0"/>
              <a:t> </a:t>
            </a:r>
            <a:r>
              <a:rPr dirty="0" err="1"/>
              <a:t>коли́чество</a:t>
            </a:r>
            <a:r>
              <a:rPr dirty="0"/>
              <a:t> </a:t>
            </a:r>
            <a:r>
              <a:rPr dirty="0" err="1"/>
              <a:t>бездо́мных</a:t>
            </a:r>
            <a:r>
              <a:rPr dirty="0"/>
              <a:t> (</a:t>
            </a:r>
            <a:r>
              <a:rPr dirty="0" err="1"/>
              <a:t>бомжи</a:t>
            </a:r>
            <a:r>
              <a:rPr dirty="0"/>
              <a:t>)</a:t>
            </a:r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коррупция</a:t>
            </a:r>
            <a:endParaRPr dirty="0"/>
          </a:p>
          <a:p>
            <a:pPr marL="277803" marR="128583" indent="-277803" defTabSz="128583">
              <a:spcBef>
                <a:spcPts val="0"/>
              </a:spcBef>
              <a:buClr>
                <a:srgbClr val="000000"/>
              </a:buClr>
              <a:buSzPct val="100000"/>
              <a:buAutoNum type="arabicPeriod"/>
              <a:defRPr sz="236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высокие</a:t>
            </a:r>
            <a:r>
              <a:rPr dirty="0"/>
              <a:t> </a:t>
            </a:r>
            <a:r>
              <a:rPr dirty="0" err="1"/>
              <a:t>цены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всё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128583" indent="0" defTabSz="128583">
              <a:spcBef>
                <a:spcPts val="0"/>
              </a:spcBef>
              <a:buSzTx/>
              <a:buNone/>
              <a:defRPr sz="1040" i="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128583" indent="0" defTabSz="128583">
              <a:spcBef>
                <a:spcPts val="0"/>
              </a:spcBef>
              <a:buSzTx/>
              <a:buNone/>
              <a:defRPr sz="1040" i="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42008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5-71. Жилищные проблем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5-71. Жилищные проблемы</a:t>
            </a:r>
          </a:p>
        </p:txBody>
      </p:sp>
      <p:sp>
        <p:nvSpPr>
          <p:cNvPr id="407" name="1. Kаки́е жили́щные пробле́мы существу́ют сейча́с в Росси́и?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42915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latin typeface="Calibri"/>
                <a:ea typeface="Calibri"/>
                <a:cs typeface="Calibri"/>
                <a:sym typeface="Calibri"/>
              </a:rPr>
              <a:t>1.	K</a:t>
            </a:r>
            <a:r>
              <a:t>аки́е жили́щные пробле́мы существу́ют сейча́с в Росси́и? </a:t>
            </a: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2.	Каку́ю из э́тих пробле́м вы счита́ете са́мой гла́вной и почему́?</a:t>
            </a: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3.	Каки́е жили́щные пробле́мы существу́ют у вас в стране́?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SzTx/>
              <a:buNone/>
              <a:defRPr sz="12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SzTx/>
              <a:buNone/>
              <a:defRPr sz="2400" b="1"/>
            </a:pPr>
            <a:endParaRPr i="0">
              <a:latin typeface="Helvetica"/>
              <a:ea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477417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Жилищные проблем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Жилищные проблемы</a:t>
            </a:r>
          </a:p>
        </p:txBody>
      </p:sp>
      <p:sp>
        <p:nvSpPr>
          <p:cNvPr id="410" name="Цены на жильё очень высокие, часто недоступные.…"/>
          <p:cNvSpPr>
            <a:spLocks noGrp="1"/>
          </p:cNvSpPr>
          <p:nvPr>
            <p:ph type="body" idx="1"/>
          </p:nvPr>
        </p:nvSpPr>
        <p:spPr>
          <a:xfrm>
            <a:off x="1104900" y="2285999"/>
            <a:ext cx="9244283" cy="386209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Цены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жильё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высокие</a:t>
            </a:r>
            <a:r>
              <a:rPr dirty="0"/>
              <a:t>,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недоступные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Проценты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кредитам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жильё</a:t>
            </a:r>
            <a:r>
              <a:rPr dirty="0"/>
              <a:t> (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ипотеку</a:t>
            </a:r>
            <a:r>
              <a:rPr dirty="0"/>
              <a:t>)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высокие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Многие</a:t>
            </a:r>
            <a:r>
              <a:rPr dirty="0"/>
              <a:t> </a:t>
            </a:r>
            <a:r>
              <a:rPr dirty="0" err="1"/>
              <a:t>семьи</a:t>
            </a:r>
            <a:r>
              <a:rPr dirty="0"/>
              <a:t> </a:t>
            </a:r>
            <a:r>
              <a:rPr dirty="0" err="1"/>
              <a:t>живут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коммунальных</a:t>
            </a:r>
            <a:r>
              <a:rPr dirty="0"/>
              <a:t> </a:t>
            </a:r>
            <a:r>
              <a:rPr dirty="0" err="1"/>
              <a:t>квартирах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общежитиях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Жилые</a:t>
            </a:r>
            <a:r>
              <a:rPr dirty="0"/>
              <a:t> </a:t>
            </a:r>
            <a:r>
              <a:rPr dirty="0" err="1"/>
              <a:t>дома</a:t>
            </a:r>
            <a:r>
              <a:rPr dirty="0"/>
              <a:t> </a:t>
            </a:r>
            <a:r>
              <a:rPr dirty="0" err="1"/>
              <a:t>часто</a:t>
            </a:r>
            <a:r>
              <a:rPr dirty="0"/>
              <a:t> </a:t>
            </a:r>
            <a:r>
              <a:rPr dirty="0" err="1"/>
              <a:t>находятся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плохом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аварийном</a:t>
            </a:r>
            <a:r>
              <a:rPr dirty="0"/>
              <a:t> </a:t>
            </a:r>
            <a:r>
              <a:rPr dirty="0" err="1"/>
              <a:t>состоянии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Высокая</a:t>
            </a:r>
            <a:r>
              <a:rPr dirty="0"/>
              <a:t> </a:t>
            </a:r>
            <a:r>
              <a:rPr dirty="0" err="1"/>
              <a:t>квартплата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Постоянный</a:t>
            </a:r>
            <a:r>
              <a:rPr dirty="0"/>
              <a:t> </a:t>
            </a:r>
            <a:r>
              <a:rPr dirty="0" err="1"/>
              <a:t>рост</a:t>
            </a:r>
            <a:r>
              <a:rPr dirty="0"/>
              <a:t> </a:t>
            </a:r>
            <a:r>
              <a:rPr dirty="0" err="1"/>
              <a:t>цен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коммунальные</a:t>
            </a:r>
            <a:r>
              <a:rPr dirty="0"/>
              <a:t> </a:t>
            </a:r>
            <a:r>
              <a:rPr dirty="0" err="1"/>
              <a:t>услуги</a:t>
            </a:r>
            <a:r>
              <a:rPr dirty="0"/>
              <a:t> (</a:t>
            </a:r>
            <a:r>
              <a:rPr dirty="0" err="1"/>
              <a:t>газ</a:t>
            </a:r>
            <a:r>
              <a:rPr dirty="0"/>
              <a:t>, </a:t>
            </a:r>
            <a:r>
              <a:rPr dirty="0" err="1"/>
              <a:t>свет</a:t>
            </a:r>
            <a:r>
              <a:rPr dirty="0"/>
              <a:t>, </a:t>
            </a:r>
            <a:r>
              <a:rPr dirty="0" err="1"/>
              <a:t>вода</a:t>
            </a:r>
            <a:r>
              <a:rPr dirty="0"/>
              <a:t>).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Рынок</a:t>
            </a:r>
            <a:r>
              <a:rPr dirty="0"/>
              <a:t> </a:t>
            </a:r>
            <a:r>
              <a:rPr dirty="0" err="1"/>
              <a:t>жилья</a:t>
            </a:r>
            <a:r>
              <a:rPr dirty="0"/>
              <a:t> </a:t>
            </a:r>
            <a:r>
              <a:rPr dirty="0" err="1"/>
              <a:t>монополизирован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Государство</a:t>
            </a:r>
            <a:r>
              <a:rPr dirty="0"/>
              <a:t> </a:t>
            </a:r>
            <a:r>
              <a:rPr dirty="0" err="1"/>
              <a:t>контролирует</a:t>
            </a:r>
            <a:r>
              <a:rPr dirty="0"/>
              <a:t> </a:t>
            </a:r>
            <a:r>
              <a:rPr dirty="0" err="1"/>
              <a:t>рынок</a:t>
            </a:r>
            <a:r>
              <a:rPr dirty="0"/>
              <a:t> </a:t>
            </a:r>
            <a:r>
              <a:rPr dirty="0" err="1"/>
              <a:t>жилья</a:t>
            </a:r>
            <a:r>
              <a:rPr dirty="0"/>
              <a:t>, </a:t>
            </a:r>
            <a:r>
              <a:rPr dirty="0" err="1"/>
              <a:t>выдавая</a:t>
            </a:r>
            <a:r>
              <a:rPr dirty="0"/>
              <a:t> </a:t>
            </a:r>
            <a:r>
              <a:rPr dirty="0" err="1"/>
              <a:t>разрешения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строительство</a:t>
            </a:r>
            <a:r>
              <a:rPr dirty="0"/>
              <a:t> </a:t>
            </a:r>
            <a:r>
              <a:rPr dirty="0" err="1"/>
              <a:t>строительным</a:t>
            </a:r>
            <a:r>
              <a:rPr dirty="0"/>
              <a:t> </a:t>
            </a:r>
            <a:r>
              <a:rPr dirty="0" err="1"/>
              <a:t>компаниям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Масштабы</a:t>
            </a:r>
            <a:r>
              <a:rPr dirty="0"/>
              <a:t> </a:t>
            </a:r>
            <a:r>
              <a:rPr dirty="0" err="1"/>
              <a:t>коррупции</a:t>
            </a:r>
            <a:r>
              <a:rPr dirty="0"/>
              <a:t> </a:t>
            </a:r>
            <a:r>
              <a:rPr dirty="0" err="1"/>
              <a:t>огромны</a:t>
            </a:r>
            <a:r>
              <a:rPr dirty="0"/>
              <a:t>, </a:t>
            </a:r>
            <a:r>
              <a:rPr dirty="0" err="1"/>
              <a:t>государственные</a:t>
            </a:r>
            <a:r>
              <a:rPr dirty="0"/>
              <a:t> </a:t>
            </a:r>
            <a:r>
              <a:rPr dirty="0" err="1"/>
              <a:t>чиновники</a:t>
            </a:r>
            <a:r>
              <a:rPr dirty="0"/>
              <a:t> </a:t>
            </a:r>
            <a:r>
              <a:rPr dirty="0" err="1"/>
              <a:t>берут</a:t>
            </a:r>
            <a:r>
              <a:rPr dirty="0"/>
              <a:t> </a:t>
            </a:r>
            <a:r>
              <a:rPr dirty="0" err="1"/>
              <a:t>огромные</a:t>
            </a:r>
            <a:r>
              <a:rPr dirty="0"/>
              <a:t> </a:t>
            </a:r>
            <a:r>
              <a:rPr dirty="0" err="1"/>
              <a:t>взятки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бизнеса</a:t>
            </a:r>
            <a:r>
              <a:rPr dirty="0"/>
              <a:t>.</a:t>
            </a:r>
          </a:p>
          <a:p>
            <a:pPr marL="705420" marR="321457" indent="-223234" defTabSz="321457">
              <a:spcBef>
                <a:spcPts val="0"/>
              </a:spcBef>
              <a:buSzPct val="100000"/>
              <a:buAutoNum type="arabicPeriod"/>
              <a:tabLst>
                <a:tab pos="98223" algn="l"/>
                <a:tab pos="321457" algn="l"/>
              </a:tabLst>
              <a:defRPr sz="2600" i="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Риэлторы</a:t>
            </a:r>
            <a:r>
              <a:rPr dirty="0"/>
              <a:t> </a:t>
            </a:r>
            <a:r>
              <a:rPr dirty="0" err="1"/>
              <a:t>наживаются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людях</a:t>
            </a:r>
            <a:r>
              <a:rPr dirty="0"/>
              <a:t>, </a:t>
            </a:r>
            <a:r>
              <a:rPr dirty="0" err="1"/>
              <a:t>которым</a:t>
            </a:r>
            <a:r>
              <a:rPr dirty="0"/>
              <a:t> </a:t>
            </a:r>
            <a:r>
              <a:rPr dirty="0" err="1"/>
              <a:t>нужно</a:t>
            </a:r>
            <a:r>
              <a:rPr dirty="0"/>
              <a:t> </a:t>
            </a:r>
            <a:r>
              <a:rPr dirty="0" err="1"/>
              <a:t>жилье</a:t>
            </a:r>
            <a:r>
              <a:rPr dirty="0"/>
              <a:t>.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013603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5-72. Жилищные проблем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5-72. Жилищные проблемы</a:t>
            </a:r>
          </a:p>
        </p:txBody>
      </p:sp>
      <p:sp>
        <p:nvSpPr>
          <p:cNvPr id="413" name="Расскажите, какую точку зрения вы поддерживаете?…"/>
          <p:cNvSpPr>
            <a:spLocks noGrp="1"/>
          </p:cNvSpPr>
          <p:nvPr>
            <p:ph type="body" idx="1"/>
          </p:nvPr>
        </p:nvSpPr>
        <p:spPr>
          <a:xfrm>
            <a:off x="2224981" y="2009180"/>
            <a:ext cx="7742039" cy="430410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321457" indent="241093" defTabSz="321457">
              <a:spcBef>
                <a:spcPts val="0"/>
              </a:spcBef>
              <a:buSzTx/>
              <a:buNone/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rPr b="1" i="1"/>
              <a:t>Расскажите, какую точку зрения вы поддерживаете?</a:t>
            </a: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endParaRPr b="1" i="1"/>
          </a:p>
          <a:p>
            <a:pPr marL="0" marR="321457" indent="241093" algn="just" defTabSz="321457">
              <a:spcBef>
                <a:spcPts val="0"/>
              </a:spcBef>
              <a:buSzTx/>
              <a:buNone/>
              <a:defRPr sz="1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t>В обсуждении жилищного вопроса в России существуют две основные точки зрения: 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1.	 Решение проблемы жилья – это обязанность государства. И именно на государстве лежит ответственность за то, что жильё стал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t> огромной проблемой в России.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321457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2.	Люди должны сами решать свои проблемы, в том числе и проблему жилья. Государство не должно этим заниматься.</a:t>
            </a:r>
          </a:p>
          <a:p>
            <a:pPr marL="0" marR="321457" indent="241093" algn="ctr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b="1" i="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0" marR="321457" indent="241093" algn="ctr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t>Список возможных аргументов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a.	Государство контролирует рынок жилья, выдавая разрешения на строительство строительным компаниям.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b.	Рынок жилья монополизирован.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c.	Масштабы коррупции огромны.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d.	Государственные чиновники берут огромные взятки с бизнеса.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e.	Риэлторы наживаются на людях, которым нужно жилье.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f.	Проценты по кредитам очень высокие. .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42915" marR="321457" indent="80364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1800" i="0">
                <a:latin typeface="Helvetica"/>
                <a:ea typeface="Helvetica"/>
                <a:cs typeface="Helvetica"/>
                <a:sym typeface="Helvetica"/>
              </a:defRPr>
            </a:pPr>
            <a:r>
              <a:t>g.	Цены на жильё очень высокие.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321457" indent="241093" defTabSz="321457">
              <a:spcBef>
                <a:spcPts val="0"/>
              </a:spcBef>
              <a:buSzTx/>
              <a:buNone/>
              <a:defRPr sz="1200" i="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945510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Решение проблем жилья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жил</a:t>
            </a:r>
            <a:r>
              <a:rPr lang="ru-RU" dirty="0" err="1"/>
              <a:t>ищных</a:t>
            </a:r>
            <a:r>
              <a:rPr lang="ru-RU" dirty="0"/>
              <a:t> проблем</a:t>
            </a:r>
            <a:endParaRPr dirty="0"/>
          </a:p>
        </p:txBody>
      </p:sp>
      <p:sp>
        <p:nvSpPr>
          <p:cNvPr id="444" name="Спи́сок мер по реше́нию жили́щного вопро́са в Росси́и:…"/>
          <p:cNvSpPr>
            <a:spLocks noGrp="1"/>
          </p:cNvSpPr>
          <p:nvPr>
            <p:ph type="body" idx="1"/>
          </p:nvPr>
        </p:nvSpPr>
        <p:spPr>
          <a:xfrm>
            <a:off x="1092202" y="2285999"/>
            <a:ext cx="10134598" cy="430410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1457" marR="321457" indent="0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3600" b="1" i="0">
                <a:latin typeface="Calibri"/>
                <a:ea typeface="Calibri"/>
                <a:cs typeface="Calibri"/>
                <a:sym typeface="Calibri"/>
              </a:defRPr>
            </a:pPr>
            <a:r>
              <a:rPr sz="2800" dirty="0" err="1">
                <a:latin typeface="+mj-lt"/>
              </a:rPr>
              <a:t>Спи́сок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мер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реше́нию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жили́щного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вопро́са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Росси́и</a:t>
            </a:r>
            <a:r>
              <a:rPr sz="2800" dirty="0">
                <a:latin typeface="+mj-lt"/>
              </a:rPr>
              <a:t>:</a:t>
            </a:r>
            <a:endParaRPr lang="ru-RU" sz="2800" dirty="0">
              <a:latin typeface="+mj-lt"/>
            </a:endParaRPr>
          </a:p>
          <a:p>
            <a:pPr marL="321457" marR="321457" indent="0" defTabSz="321457">
              <a:spcBef>
                <a:spcPts val="0"/>
              </a:spcBef>
              <a:buSzTx/>
              <a:buNone/>
              <a:tabLst>
                <a:tab pos="98223" algn="l"/>
                <a:tab pos="321457" algn="l"/>
              </a:tabLst>
              <a:defRPr sz="3600" b="1" i="0"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latin typeface="+mj-lt"/>
            </a:endParaRPr>
          </a:p>
          <a:p>
            <a:pPr marL="617928" marR="321457" indent="-457200" defTabSz="321457">
              <a:spcBef>
                <a:spcPts val="0"/>
              </a:spcBef>
              <a:buSzTx/>
              <a:buAutoNum type="arabicPeriod"/>
              <a:tabLst>
                <a:tab pos="98223" algn="l"/>
                <a:tab pos="321457" algn="l"/>
              </a:tabLst>
              <a:defRPr sz="3600" i="0"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 err="1"/>
              <a:t>Уничто́жить</a:t>
            </a:r>
            <a:r>
              <a:rPr sz="2200" dirty="0"/>
              <a:t> </a:t>
            </a:r>
            <a:r>
              <a:rPr sz="2200" dirty="0" err="1"/>
              <a:t>корру́пцию</a:t>
            </a:r>
            <a:r>
              <a:rPr sz="2200" dirty="0"/>
              <a:t>.</a:t>
            </a:r>
            <a:endParaRPr lang="ru-RU" sz="2200" dirty="0"/>
          </a:p>
          <a:p>
            <a:pPr marL="617928" marR="321457" indent="-457200" defTabSz="321457">
              <a:spcBef>
                <a:spcPts val="0"/>
              </a:spcBef>
              <a:buSzTx/>
              <a:buAutoNum type="arabicPeriod"/>
              <a:tabLst>
                <a:tab pos="98223" algn="l"/>
                <a:tab pos="321457" algn="l"/>
              </a:tabLst>
              <a:defRPr sz="3600" i="0"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 err="1"/>
              <a:t>Упрости́ть</a:t>
            </a:r>
            <a:r>
              <a:rPr sz="2200" dirty="0"/>
              <a:t> </a:t>
            </a:r>
            <a:r>
              <a:rPr sz="2200" dirty="0" err="1"/>
              <a:t>проце́сс</a:t>
            </a:r>
            <a:r>
              <a:rPr sz="2200" dirty="0"/>
              <a:t> </a:t>
            </a:r>
            <a:r>
              <a:rPr sz="2200" dirty="0" err="1"/>
              <a:t>ку́пли-прода́жи</a:t>
            </a:r>
            <a:r>
              <a:rPr sz="2200" dirty="0"/>
              <a:t> </a:t>
            </a:r>
            <a:r>
              <a:rPr sz="2200" dirty="0" err="1"/>
              <a:t>жилья</a:t>
            </a:r>
            <a:r>
              <a:rPr sz="2200" dirty="0"/>
              <a:t>́.</a:t>
            </a:r>
            <a:endParaRPr lang="ru-RU" sz="2200" dirty="0"/>
          </a:p>
          <a:p>
            <a:pPr marL="617928" marR="321457" indent="-457200" defTabSz="321457">
              <a:spcBef>
                <a:spcPts val="0"/>
              </a:spcBef>
              <a:buSzTx/>
              <a:buAutoNum type="arabicPeriod"/>
              <a:tabLst>
                <a:tab pos="98223" algn="l"/>
                <a:tab pos="321457" algn="l"/>
              </a:tabLst>
              <a:defRPr sz="3600" i="0"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 err="1"/>
              <a:t>Сни́зить</a:t>
            </a:r>
            <a:r>
              <a:rPr sz="2200" dirty="0"/>
              <a:t> </a:t>
            </a:r>
            <a:r>
              <a:rPr sz="2200" dirty="0" err="1"/>
              <a:t>проце́нты</a:t>
            </a:r>
            <a:r>
              <a:rPr sz="2200" dirty="0"/>
              <a:t> </a:t>
            </a:r>
            <a:r>
              <a:rPr sz="2200" dirty="0" err="1"/>
              <a:t>по</a:t>
            </a:r>
            <a:r>
              <a:rPr sz="2200" dirty="0"/>
              <a:t> </a:t>
            </a:r>
            <a:r>
              <a:rPr sz="2200" dirty="0" err="1"/>
              <a:t>креди́там</a:t>
            </a:r>
            <a:r>
              <a:rPr sz="2200" dirty="0"/>
              <a:t>, </a:t>
            </a:r>
            <a:r>
              <a:rPr sz="2200" dirty="0" err="1"/>
              <a:t>стоимость</a:t>
            </a:r>
            <a:r>
              <a:rPr sz="2200" dirty="0"/>
              <a:t> </a:t>
            </a:r>
            <a:r>
              <a:rPr sz="2200" dirty="0" err="1"/>
              <a:t>ипотеки</a:t>
            </a:r>
            <a:r>
              <a:rPr sz="2200" dirty="0"/>
              <a:t>.</a:t>
            </a:r>
            <a:endParaRPr lang="ru-RU" sz="2200" dirty="0"/>
          </a:p>
          <a:p>
            <a:pPr marL="617928" marR="321457" indent="-457200" defTabSz="321457">
              <a:spcBef>
                <a:spcPts val="0"/>
              </a:spcBef>
              <a:buSzTx/>
              <a:buAutoNum type="arabicPeriod"/>
              <a:tabLst>
                <a:tab pos="98223" algn="l"/>
                <a:tab pos="321457" algn="l"/>
              </a:tabLst>
              <a:defRPr sz="3600" i="0"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 err="1"/>
              <a:t>Уменьшить</a:t>
            </a:r>
            <a:r>
              <a:rPr sz="2200" dirty="0"/>
              <a:t> </a:t>
            </a:r>
            <a:r>
              <a:rPr sz="2200" dirty="0" err="1"/>
              <a:t>стоимость</a:t>
            </a:r>
            <a:r>
              <a:rPr sz="2200" dirty="0"/>
              <a:t> </a:t>
            </a:r>
            <a:r>
              <a:rPr sz="2200" dirty="0" err="1"/>
              <a:t>жилья</a:t>
            </a:r>
            <a:r>
              <a:rPr sz="2200" dirty="0"/>
              <a:t> </a:t>
            </a:r>
            <a:r>
              <a:rPr sz="2200" dirty="0" err="1"/>
              <a:t>на</a:t>
            </a:r>
            <a:r>
              <a:rPr sz="2200" dirty="0"/>
              <a:t> 20-30%.</a:t>
            </a:r>
            <a:endParaRPr lang="ru-RU" sz="2200" dirty="0"/>
          </a:p>
          <a:p>
            <a:pPr marL="617928" marR="321457" indent="-457200" defTabSz="321457">
              <a:spcBef>
                <a:spcPts val="0"/>
              </a:spcBef>
              <a:buSzTx/>
              <a:buAutoNum type="arabicPeriod"/>
              <a:tabLst>
                <a:tab pos="98223" algn="l"/>
                <a:tab pos="321457" algn="l"/>
              </a:tabLst>
              <a:defRPr sz="3600" i="0">
                <a:latin typeface="Calibri"/>
                <a:ea typeface="Calibri"/>
                <a:cs typeface="Calibri"/>
                <a:sym typeface="Calibri"/>
              </a:defRPr>
            </a:pPr>
            <a:r>
              <a:rPr sz="2200" dirty="0" err="1"/>
              <a:t>Уменьшить</a:t>
            </a:r>
            <a:r>
              <a:rPr sz="2200" dirty="0"/>
              <a:t> </a:t>
            </a:r>
            <a:r>
              <a:rPr sz="2200" dirty="0" err="1"/>
              <a:t>уровень</a:t>
            </a:r>
            <a:r>
              <a:rPr sz="2200" dirty="0"/>
              <a:t> </a:t>
            </a:r>
            <a:r>
              <a:rPr sz="2200" dirty="0" err="1"/>
              <a:t>инфляции</a:t>
            </a:r>
            <a:r>
              <a:rPr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27990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5-6. Блоги о городах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5-6. Блоги о городах</a:t>
            </a:r>
          </a:p>
        </p:txBody>
      </p:sp>
      <p:sp>
        <p:nvSpPr>
          <p:cNvPr id="164" name="ТОМСК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964372" marR="321457" indent="80364" defTabSz="321457">
              <a:spcBef>
                <a:spcPts val="0"/>
              </a:spcBef>
              <a:buSzTx/>
              <a:buNone/>
              <a:defRPr sz="34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ТОМСК </a:t>
            </a: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34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1. </a:t>
            </a:r>
            <a:r>
              <a:rPr dirty="0" err="1"/>
              <a:t>Разбейте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логические</a:t>
            </a:r>
            <a:r>
              <a:rPr dirty="0"/>
              <a:t> </a:t>
            </a:r>
            <a:r>
              <a:rPr dirty="0" err="1"/>
              <a:t>части</a:t>
            </a:r>
            <a:r>
              <a:rPr dirty="0"/>
              <a:t>: </a:t>
            </a:r>
            <a:r>
              <a:rPr b="1" dirty="0" err="1">
                <a:solidFill>
                  <a:srgbClr val="0433FF"/>
                </a:solidFill>
              </a:rPr>
              <a:t>введение</a:t>
            </a:r>
            <a:r>
              <a:rPr b="1" dirty="0">
                <a:solidFill>
                  <a:srgbClr val="0433FF"/>
                </a:solidFill>
              </a:rPr>
              <a:t>, </a:t>
            </a:r>
            <a:r>
              <a:rPr b="1" dirty="0" err="1">
                <a:solidFill>
                  <a:srgbClr val="0433FF"/>
                </a:solidFill>
              </a:rPr>
              <a:t>основная</a:t>
            </a:r>
            <a:r>
              <a:rPr b="1" dirty="0">
                <a:solidFill>
                  <a:srgbClr val="0433FF"/>
                </a:solidFill>
              </a:rPr>
              <a:t> </a:t>
            </a:r>
            <a:r>
              <a:rPr b="1" dirty="0" err="1">
                <a:solidFill>
                  <a:srgbClr val="0433FF"/>
                </a:solidFill>
              </a:rPr>
              <a:t>часть</a:t>
            </a:r>
            <a:r>
              <a:rPr b="1" dirty="0">
                <a:solidFill>
                  <a:srgbClr val="0433FF"/>
                </a:solidFill>
              </a:rPr>
              <a:t>, </a:t>
            </a:r>
            <a:r>
              <a:rPr b="1" dirty="0" err="1">
                <a:solidFill>
                  <a:srgbClr val="0433FF"/>
                </a:solidFill>
              </a:rPr>
              <a:t>заключение</a:t>
            </a:r>
            <a:r>
              <a:rPr dirty="0"/>
              <a:t>. </a:t>
            </a:r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321457" marR="321457" indent="-80364" defTabSz="321457">
              <a:spcBef>
                <a:spcPts val="0"/>
              </a:spcBef>
              <a:buSzTx/>
              <a:buNone/>
              <a:defRPr sz="3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2. </a:t>
            </a:r>
            <a:r>
              <a:rPr dirty="0" err="1"/>
              <a:t>Скажите</a:t>
            </a:r>
            <a:r>
              <a:rPr dirty="0"/>
              <a:t>,</a:t>
            </a:r>
            <a:r>
              <a:rPr lang="en-US"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чём</a:t>
            </a:r>
            <a:r>
              <a:rPr dirty="0"/>
              <a:t> </a:t>
            </a:r>
            <a:r>
              <a:rPr dirty="0" err="1"/>
              <a:t>авторы</a:t>
            </a:r>
            <a:r>
              <a:rPr dirty="0"/>
              <a:t> </a:t>
            </a:r>
            <a:r>
              <a:rPr dirty="0" err="1"/>
              <a:t>пишут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каждой</a:t>
            </a:r>
            <a:r>
              <a:rPr dirty="0"/>
              <a:t> </a:t>
            </a:r>
            <a:r>
              <a:rPr dirty="0" err="1"/>
              <a:t>части</a:t>
            </a:r>
            <a:r>
              <a:rPr dirty="0"/>
              <a:t> </a:t>
            </a:r>
            <a:r>
              <a:rPr dirty="0" err="1"/>
              <a:t>блога</a:t>
            </a:r>
            <a:r>
              <a:rPr dirty="0"/>
              <a:t>. </a:t>
            </a: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24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24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24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65445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5-3. Блоги о городах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defTabSz="225913">
              <a:defRPr sz="3520"/>
            </a:pPr>
            <a:r>
              <a:t>5-3. Блоги о городах</a:t>
            </a:r>
          </a:p>
          <a:p>
            <a:pPr defTabSz="225913">
              <a:defRPr sz="3520"/>
            </a:pPr>
            <a:r>
              <a:t>ГИМН ТОМСКА</a:t>
            </a:r>
          </a:p>
        </p:txBody>
      </p:sp>
      <p:pic>
        <p:nvPicPr>
          <p:cNvPr id="167" name="Гимн Томска 2011.mp4" descr="Гимн Томска 201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2180" y="2519881"/>
            <a:ext cx="6791908" cy="27279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650168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23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САРАТОВ: ПАРНЕЙ ТАК МНОГО ХОЛОСТЫХ НА УЛИЦАХ САРАТОВА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321310">
              <a:defRPr sz="3520"/>
            </a:lvl1pPr>
          </a:lstStyle>
          <a:p>
            <a:r>
              <a:t>САРАТОВ: ПАРНЕЙ ТАК МНОГО ХОЛОСТЫХ НА УЛИЦАХ САРАТОВА…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A0ECF-FB7A-E941-9F6E-062B1F6A8CF2}"/>
              </a:ext>
            </a:extLst>
          </p:cNvPr>
          <p:cNvSpPr txBox="1"/>
          <p:nvPr/>
        </p:nvSpPr>
        <p:spPr>
          <a:xfrm>
            <a:off x="1983179" y="4721662"/>
            <a:ext cx="765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https://www.youtube.com/watch?v=n8s9rSyCgv8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914F13-045D-CA46-B66B-F2DF25C9F7D7}"/>
              </a:ext>
            </a:extLst>
          </p:cNvPr>
          <p:cNvSpPr/>
          <p:nvPr/>
        </p:nvSpPr>
        <p:spPr>
          <a:xfrm>
            <a:off x="1983179" y="3161552"/>
            <a:ext cx="6509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https://www.youtube.com/watch?v=Hrl4NoaJtoE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C6AE8D-4BE7-E844-AF9B-6751FD25E571}"/>
              </a:ext>
            </a:extLst>
          </p:cNvPr>
          <p:cNvSpPr txBox="1"/>
          <p:nvPr/>
        </p:nvSpPr>
        <p:spPr>
          <a:xfrm>
            <a:off x="1983179" y="2321004"/>
            <a:ext cx="9084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Посмотрити</a:t>
            </a:r>
            <a:r>
              <a:rPr lang="ru-RU" dirty="0"/>
              <a:t> трейлер фильма «Дело было в </a:t>
            </a:r>
            <a:r>
              <a:rPr lang="ru-RU" dirty="0" err="1"/>
              <a:t>Пенькове</a:t>
            </a:r>
            <a:r>
              <a:rPr lang="ru-RU" dirty="0"/>
              <a:t>» и скажите, о чём фильм? Кто главный герой? Он живёт в городе, в пригороде или в деревне? Он женат? На ком? А кто вторая женщина?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9ADD3-32E9-A441-BD66-77BC678004D9}"/>
              </a:ext>
            </a:extLst>
          </p:cNvPr>
          <p:cNvSpPr txBox="1"/>
          <p:nvPr/>
        </p:nvSpPr>
        <p:spPr>
          <a:xfrm>
            <a:off x="1983179" y="3743144"/>
            <a:ext cx="9357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теперь посмотрите второй клип с тем же актёром, тоже исполняющим главную роль в телевизионном многосерийном фильме «17 мгновений весны» и скажите, что происходит в клипе? Почему мужчина и женщина сидят за разными столами? Почему они не говорят?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285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5-8. Блоги о городах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5-8. </a:t>
            </a:r>
            <a:r>
              <a:rPr dirty="0" err="1"/>
              <a:t>Блоги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городах</a:t>
            </a:r>
            <a:endParaRPr dirty="0"/>
          </a:p>
        </p:txBody>
      </p:sp>
      <p:sp>
        <p:nvSpPr>
          <p:cNvPr id="182" name="Сравните два города!…"/>
          <p:cNvSpPr>
            <a:spLocks noGrp="1"/>
          </p:cNvSpPr>
          <p:nvPr>
            <p:ph type="body" idx="1"/>
          </p:nvPr>
        </p:nvSpPr>
        <p:spPr>
          <a:xfrm>
            <a:off x="1571023" y="2065087"/>
            <a:ext cx="8855740" cy="43041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964372" marR="321457" indent="80364" defTabSz="321457">
              <a:spcBef>
                <a:spcPts val="0"/>
              </a:spcBef>
              <a:buSzTx/>
              <a:buNone/>
              <a:defRPr sz="33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>
                <a:latin typeface="+mj-lt"/>
              </a:rPr>
              <a:t>Сравните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два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города</a:t>
            </a:r>
            <a:r>
              <a:rPr lang="en-US" dirty="0">
                <a:latin typeface="+mj-lt"/>
              </a:rPr>
              <a:t>:</a:t>
            </a:r>
            <a:endParaRPr dirty="0">
              <a:latin typeface="+mj-lt"/>
            </a:endParaRPr>
          </a:p>
          <a:p>
            <a:pPr marL="964372" marR="321457" indent="80364" defTabSz="321457">
              <a:spcBef>
                <a:spcPts val="0"/>
              </a:spcBef>
              <a:buSzTx/>
              <a:buNone/>
              <a:defRPr sz="3300" b="1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1101289" marR="321457" indent="-297645" defTabSz="321457">
              <a:spcBef>
                <a:spcPts val="0"/>
              </a:spcBef>
              <a:buSzPct val="100000"/>
              <a:buAutoNum type="arabicPeriod"/>
              <a:defRPr sz="33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b="1" dirty="0" err="1">
                <a:latin typeface="+mj-lt"/>
              </a:rPr>
              <a:t>И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Томск</a:t>
            </a:r>
            <a:r>
              <a:rPr sz="2600" b="1" dirty="0">
                <a:latin typeface="+mj-lt"/>
              </a:rPr>
              <a:t>, </a:t>
            </a:r>
            <a:r>
              <a:rPr sz="2600" b="1" dirty="0" err="1">
                <a:latin typeface="+mj-lt"/>
              </a:rPr>
              <a:t>и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Саратов</a:t>
            </a:r>
            <a:r>
              <a:rPr sz="2600" b="1" dirty="0">
                <a:latin typeface="+mj-lt"/>
              </a:rPr>
              <a:t>  …</a:t>
            </a:r>
          </a:p>
          <a:p>
            <a:pPr marL="1101289" marR="321457" indent="-297645" defTabSz="321457">
              <a:spcBef>
                <a:spcPts val="0"/>
              </a:spcBef>
              <a:buSzPct val="100000"/>
              <a:buAutoNum type="arabicPeriod"/>
              <a:defRPr sz="33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b="1" dirty="0" err="1">
                <a:latin typeface="+mj-lt"/>
              </a:rPr>
              <a:t>Как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в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Томске</a:t>
            </a:r>
            <a:r>
              <a:rPr sz="2600" b="1" dirty="0">
                <a:latin typeface="+mj-lt"/>
              </a:rPr>
              <a:t>, </a:t>
            </a:r>
            <a:r>
              <a:rPr sz="2600" b="1" dirty="0" err="1">
                <a:latin typeface="+mj-lt"/>
              </a:rPr>
              <a:t>так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и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в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Саратове</a:t>
            </a:r>
            <a:r>
              <a:rPr sz="2600" b="1" dirty="0">
                <a:latin typeface="+mj-lt"/>
              </a:rPr>
              <a:t> …</a:t>
            </a:r>
          </a:p>
          <a:p>
            <a:pPr marL="1101289" marR="321457" indent="-297645" defTabSz="321457">
              <a:spcBef>
                <a:spcPts val="0"/>
              </a:spcBef>
              <a:buSzPct val="100000"/>
              <a:buAutoNum type="arabicPeriod"/>
              <a:defRPr sz="3300" i="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b="1" dirty="0" err="1">
                <a:latin typeface="+mj-lt"/>
              </a:rPr>
              <a:t>Так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же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как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в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Томске</a:t>
            </a:r>
            <a:r>
              <a:rPr sz="2600" b="1" dirty="0">
                <a:latin typeface="+mj-lt"/>
              </a:rPr>
              <a:t>, </a:t>
            </a:r>
            <a:r>
              <a:rPr sz="2600" b="1" dirty="0" err="1">
                <a:latin typeface="+mj-lt"/>
              </a:rPr>
              <a:t>в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Саратове</a:t>
            </a:r>
            <a:r>
              <a:rPr sz="2600" b="1" dirty="0">
                <a:latin typeface="+mj-lt"/>
              </a:rPr>
              <a:t> </a:t>
            </a:r>
            <a:r>
              <a:rPr sz="2600" b="1" dirty="0" err="1">
                <a:latin typeface="+mj-lt"/>
              </a:rPr>
              <a:t>есть</a:t>
            </a:r>
            <a:r>
              <a:rPr sz="2600" b="1" dirty="0">
                <a:latin typeface="+mj-lt"/>
              </a:rPr>
              <a:t> </a:t>
            </a:r>
          </a:p>
          <a:p>
            <a:pPr marL="1101289" marR="321457" indent="-297645" defTabSz="321457">
              <a:spcBef>
                <a:spcPts val="0"/>
              </a:spcBef>
              <a:buSzPct val="100000"/>
              <a:buAutoNum type="arabicPeriod"/>
              <a:defRPr sz="3300" b="1" i="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solidFill>
                  <a:schemeClr val="tx1"/>
                </a:solidFill>
                <a:latin typeface="+mj-lt"/>
              </a:rPr>
              <a:t>В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отличие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от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Томска</a:t>
            </a:r>
            <a:r>
              <a:rPr sz="2600" dirty="0">
                <a:solidFill>
                  <a:schemeClr val="tx1"/>
                </a:solidFill>
                <a:latin typeface="+mj-lt"/>
              </a:rPr>
              <a:t>,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в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Саратове</a:t>
            </a:r>
            <a:r>
              <a:rPr sz="2600" dirty="0">
                <a:solidFill>
                  <a:schemeClr val="tx1"/>
                </a:solidFill>
                <a:latin typeface="+mj-lt"/>
              </a:rPr>
              <a:t> …</a:t>
            </a:r>
          </a:p>
          <a:p>
            <a:pPr marL="1101289" marR="321457" indent="-297645" defTabSz="321457">
              <a:spcBef>
                <a:spcPts val="0"/>
              </a:spcBef>
              <a:buSzPct val="100000"/>
              <a:buAutoNum type="arabicPeriod"/>
              <a:defRPr sz="3300" b="1" i="0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solidFill>
                  <a:schemeClr val="tx1"/>
                </a:solidFill>
                <a:latin typeface="+mj-lt"/>
              </a:rPr>
              <a:t>В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Томске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есть</a:t>
            </a:r>
            <a:r>
              <a:rPr sz="2600" dirty="0">
                <a:solidFill>
                  <a:schemeClr val="tx1"/>
                </a:solidFill>
                <a:latin typeface="+mj-lt"/>
              </a:rPr>
              <a:t> …,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в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то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время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как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в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Саратове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есть</a:t>
            </a:r>
            <a:r>
              <a:rPr sz="2600" dirty="0">
                <a:solidFill>
                  <a:schemeClr val="tx1"/>
                </a:solidFill>
                <a:latin typeface="+mj-lt"/>
              </a:rPr>
              <a:t> …</a:t>
            </a: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29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2600" dirty="0">
              <a:solidFill>
                <a:schemeClr val="tx1"/>
              </a:solidFill>
              <a:latin typeface="+mj-lt"/>
            </a:endParaRPr>
          </a:p>
          <a:p>
            <a:pPr marL="964372" marR="321457" indent="-160729" defTabSz="321457">
              <a:spcBef>
                <a:spcPts val="0"/>
              </a:spcBef>
              <a:buSzTx/>
              <a:buNone/>
              <a:defRPr sz="29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600" dirty="0" err="1">
                <a:solidFill>
                  <a:schemeClr val="tx1"/>
                </a:solidFill>
                <a:latin typeface="+mj-lt"/>
              </a:rPr>
              <a:t>Однако</a:t>
            </a:r>
            <a:r>
              <a:rPr sz="2600" dirty="0">
                <a:solidFill>
                  <a:schemeClr val="tx1"/>
                </a:solidFill>
                <a:latin typeface="+mj-lt"/>
              </a:rPr>
              <a:t>,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напротив</a:t>
            </a:r>
            <a:r>
              <a:rPr sz="2600" dirty="0">
                <a:solidFill>
                  <a:schemeClr val="tx1"/>
                </a:solidFill>
                <a:latin typeface="+mj-lt"/>
              </a:rPr>
              <a:t>,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с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одной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стороны</a:t>
            </a:r>
            <a:r>
              <a:rPr sz="2600" dirty="0">
                <a:solidFill>
                  <a:schemeClr val="tx1"/>
                </a:solidFill>
                <a:latin typeface="+mj-lt"/>
              </a:rPr>
              <a:t>,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но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с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другой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  <a:r>
              <a:rPr sz="2600" dirty="0" err="1">
                <a:solidFill>
                  <a:schemeClr val="tx1"/>
                </a:solidFill>
                <a:latin typeface="+mj-lt"/>
              </a:rPr>
              <a:t>стороны</a:t>
            </a:r>
            <a:r>
              <a:rPr sz="26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74832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1879</TotalTime>
  <Words>3254</Words>
  <Application>Microsoft Macintosh PowerPoint</Application>
  <PresentationFormat>Widescreen</PresentationFormat>
  <Paragraphs>558</Paragraphs>
  <Slides>58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TransCyrillicU</vt:lpstr>
      <vt:lpstr>Arial</vt:lpstr>
      <vt:lpstr>Calibri</vt:lpstr>
      <vt:lpstr>Cambria</vt:lpstr>
      <vt:lpstr>Garamond</vt:lpstr>
      <vt:lpstr>Helvetica</vt:lpstr>
      <vt:lpstr>Times New Roman</vt:lpstr>
      <vt:lpstr>Organic</vt:lpstr>
      <vt:lpstr>Глава 5</vt:lpstr>
      <vt:lpstr>Упр. 5-1 Лексика</vt:lpstr>
      <vt:lpstr>5-3. Блоги о городах: лексика</vt:lpstr>
      <vt:lpstr>5-3. Блоги о городах</vt:lpstr>
      <vt:lpstr>5-7. Блоги о городах</vt:lpstr>
      <vt:lpstr>5-6. Блоги о городах</vt:lpstr>
      <vt:lpstr>5-3. Блоги о городах ГИМН ТОМСКА</vt:lpstr>
      <vt:lpstr>САРАТОВ: ПАРНЕЙ ТАК МНОГО ХОЛОСТЫХ НА УЛИЦАХ САРАТОВА…</vt:lpstr>
      <vt:lpstr>5-8. Блоги о городах</vt:lpstr>
      <vt:lpstr>5-10. Видео “Праздник города”</vt:lpstr>
      <vt:lpstr>5-11. Видео “Праздник города”</vt:lpstr>
      <vt:lpstr>КАЗАНЬ</vt:lpstr>
      <vt:lpstr>Видео о Казани</vt:lpstr>
      <vt:lpstr>5-13. Город Казань</vt:lpstr>
      <vt:lpstr>5-12. Город Казань</vt:lpstr>
      <vt:lpstr> 5-14. Казань</vt:lpstr>
      <vt:lpstr> 5-14. Казань</vt:lpstr>
      <vt:lpstr>5-17. Пригород “за” и “против”</vt:lpstr>
      <vt:lpstr>5-18. Пригород</vt:lpstr>
      <vt:lpstr>5-20. Дискуссия: Где лучше жить, в городе или пригороде?</vt:lpstr>
      <vt:lpstr>5-27. Город</vt:lpstr>
      <vt:lpstr>5-31, 5-32: Цифры и факты</vt:lpstr>
      <vt:lpstr>5-35. Урбанизация. Ответьте на вопросы: </vt:lpstr>
      <vt:lpstr>Повторение: Урбанизация</vt:lpstr>
      <vt:lpstr>Повторение: Урбанизация</vt:lpstr>
      <vt:lpstr>5-47, 5-48: Дательный падеж</vt:lpstr>
      <vt:lpstr>Глаголы движения с приставками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Переведите!</vt:lpstr>
      <vt:lpstr>Переведите! ответы</vt:lpstr>
      <vt:lpstr>Глаголы движения с приставками</vt:lpstr>
      <vt:lpstr>PowerPoint Presentation</vt:lpstr>
      <vt:lpstr>PowerPoint Presentation</vt:lpstr>
      <vt:lpstr>PowerPoint Presentation</vt:lpstr>
      <vt:lpstr> 5-43. Российская деревня</vt:lpstr>
      <vt:lpstr>Проблемы деревни</vt:lpstr>
      <vt:lpstr>Решение проблем деревни</vt:lpstr>
      <vt:lpstr>5-45. Российская деревня</vt:lpstr>
      <vt:lpstr>5-63: авария на дороге</vt:lpstr>
      <vt:lpstr>5-66. Проблемы большого города </vt:lpstr>
      <vt:lpstr>Проблемы городов</vt:lpstr>
      <vt:lpstr>5-71. Жилищные проблемы</vt:lpstr>
      <vt:lpstr>Жилищные проблемы</vt:lpstr>
      <vt:lpstr>5-72. Жилищные проблемы</vt:lpstr>
      <vt:lpstr>Решение жилищных проблем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Глава 5</dc:title>
  <dc:creator>Irina Walsh</dc:creator>
  <cp:lastModifiedBy>Irina Walsh</cp:lastModifiedBy>
  <cp:revision>15</cp:revision>
  <dcterms:created xsi:type="dcterms:W3CDTF">2020-06-28T19:41:11Z</dcterms:created>
  <dcterms:modified xsi:type="dcterms:W3CDTF">2022-01-21T16:28:55Z</dcterms:modified>
</cp:coreProperties>
</file>