
<file path=[Content_Types].xml><?xml version="1.0" encoding="utf-8"?>
<Types xmlns="http://schemas.openxmlformats.org/package/2006/content-types">
  <Default Extension="jpeg" ContentType="image/jpeg"/>
  <Default Extension="m4v" ContentType="video/unknown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6" r:id="rId8"/>
    <p:sldId id="267" r:id="rId9"/>
    <p:sldId id="268" r:id="rId10"/>
    <p:sldId id="269" r:id="rId11"/>
    <p:sldId id="270" r:id="rId12"/>
    <p:sldId id="271" r:id="rId13"/>
    <p:sldId id="275" r:id="rId14"/>
    <p:sldId id="276" r:id="rId15"/>
    <p:sldId id="277" r:id="rId16"/>
    <p:sldId id="278" r:id="rId17"/>
    <p:sldId id="290" r:id="rId18"/>
    <p:sldId id="291" r:id="rId19"/>
    <p:sldId id="292" r:id="rId20"/>
    <p:sldId id="296" r:id="rId21"/>
    <p:sldId id="297" r:id="rId22"/>
    <p:sldId id="298" r:id="rId23"/>
    <p:sldId id="300" r:id="rId24"/>
    <p:sldId id="301" r:id="rId25"/>
    <p:sldId id="302" r:id="rId26"/>
    <p:sldId id="316" r:id="rId27"/>
    <p:sldId id="317" r:id="rId28"/>
    <p:sldId id="319" r:id="rId29"/>
    <p:sldId id="322" r:id="rId30"/>
    <p:sldId id="345" r:id="rId31"/>
    <p:sldId id="323" r:id="rId32"/>
    <p:sldId id="333" r:id="rId33"/>
    <p:sldId id="335" r:id="rId34"/>
    <p:sldId id="337" r:id="rId35"/>
    <p:sldId id="341" r:id="rId36"/>
    <p:sldId id="343" r:id="rId37"/>
    <p:sldId id="344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5"/>
    <p:restoredTop sz="94692"/>
  </p:normalViewPr>
  <p:slideViewPr>
    <p:cSldViewPr snapToGrid="0" snapToObjects="1">
      <p:cViewPr varScale="1">
        <p:scale>
          <a:sx n="110" d="100"/>
          <a:sy n="110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4662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4/20/22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70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CA6E9-4534-6D4D-8A4A-478E9136A2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Глава 6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22C112-4E2B-134C-A4EB-8A9DD95E05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Молодёжь и общество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9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Какой это городской тип? Почему?"/>
          <p:cNvSpPr>
            <a:spLocks noGrp="1"/>
          </p:cNvSpPr>
          <p:nvPr>
            <p:ph type="title"/>
          </p:nvPr>
        </p:nvSpPr>
        <p:spPr>
          <a:xfrm>
            <a:off x="939801" y="673100"/>
            <a:ext cx="9410700" cy="1562101"/>
          </a:xfrm>
          <a:prstGeom prst="rect">
            <a:avLst/>
          </a:prstGeom>
        </p:spPr>
        <p:txBody>
          <a:bodyPr>
            <a:noAutofit/>
          </a:bodyPr>
          <a:lstStyle>
            <a:lvl1pPr defTabSz="490727">
              <a:defRPr sz="5376" b="1">
                <a:solidFill>
                  <a:srgbClr val="FF2600"/>
                </a:solidFill>
              </a:defRPr>
            </a:lvl1pPr>
          </a:lstStyle>
          <a:p>
            <a:pPr algn="l"/>
            <a:br>
              <a:rPr lang="ru-RU" sz="3600" b="0" dirty="0">
                <a:solidFill>
                  <a:schemeClr val="tx1"/>
                </a:solidFill>
              </a:rPr>
            </a:br>
            <a:r>
              <a:rPr sz="2400" b="0" dirty="0" err="1">
                <a:solidFill>
                  <a:schemeClr val="tx1"/>
                </a:solidFill>
              </a:rPr>
              <a:t>Какой</a:t>
            </a:r>
            <a:r>
              <a:rPr sz="2400" b="0" dirty="0">
                <a:solidFill>
                  <a:schemeClr val="tx1"/>
                </a:solidFill>
              </a:rPr>
              <a:t> это городской тип? </a:t>
            </a:r>
            <a:r>
              <a:rPr sz="2400" b="0" dirty="0" err="1">
                <a:solidFill>
                  <a:schemeClr val="tx1"/>
                </a:solidFill>
              </a:rPr>
              <a:t>Почему</a:t>
            </a:r>
            <a:r>
              <a:rPr sz="2400" b="0" dirty="0">
                <a:solidFill>
                  <a:schemeClr val="tx1"/>
                </a:solidFill>
              </a:rPr>
              <a:t>?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>
                <a:solidFill>
                  <a:schemeClr val="tx1"/>
                </a:solidFill>
              </a:rPr>
              <a:t>Ходит в чём? 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>
                <a:solidFill>
                  <a:schemeClr val="tx1"/>
                </a:solidFill>
              </a:rPr>
              <a:t>Одет(а) во что? 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>
                <a:solidFill>
                  <a:schemeClr val="tx1"/>
                </a:solidFill>
              </a:rPr>
              <a:t>Выглядит как? </a:t>
            </a:r>
            <a:br>
              <a:rPr lang="en-US" sz="2400" b="0" dirty="0">
                <a:solidFill>
                  <a:schemeClr val="tx1"/>
                </a:solidFill>
              </a:rPr>
            </a:br>
            <a:endParaRPr sz="2400" b="0" dirty="0">
              <a:solidFill>
                <a:schemeClr val="tx1"/>
              </a:solidFill>
            </a:endParaRPr>
          </a:p>
        </p:txBody>
      </p:sp>
      <p:pic>
        <p:nvPicPr>
          <p:cNvPr id="182" name="antifa.jpg" descr="antif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882" y="2296871"/>
            <a:ext cx="3369536" cy="3392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skater.jpg" descr="skater.jpg">
            <a:extLst>
              <a:ext uri="{FF2B5EF4-FFF2-40B4-BE49-F238E27FC236}">
                <a16:creationId xmlns:a16="http://schemas.microsoft.com/office/drawing/2014/main" id="{8908E94E-A2F0-3C40-BC76-FD6362606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418" y="2296871"/>
            <a:ext cx="3383414" cy="33834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525196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Какой это городской тип? Почему?"/>
          <p:cNvSpPr>
            <a:spLocks noGrp="1"/>
          </p:cNvSpPr>
          <p:nvPr>
            <p:ph type="title"/>
          </p:nvPr>
        </p:nvSpPr>
        <p:spPr>
          <a:xfrm>
            <a:off x="692727" y="734291"/>
            <a:ext cx="7675895" cy="1437410"/>
          </a:xfrm>
          <a:prstGeom prst="rect">
            <a:avLst/>
          </a:prstGeom>
        </p:spPr>
        <p:txBody>
          <a:bodyPr>
            <a:noAutofit/>
          </a:bodyPr>
          <a:lstStyle>
            <a:lvl1pPr defTabSz="490727">
              <a:defRPr sz="5376" b="1">
                <a:solidFill>
                  <a:srgbClr val="FF2600"/>
                </a:solidFill>
              </a:defRPr>
            </a:lvl1pPr>
          </a:lstStyle>
          <a:p>
            <a:pPr algn="l"/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>
                <a:solidFill>
                  <a:schemeClr val="tx1"/>
                </a:solidFill>
              </a:rPr>
              <a:t>Какой это городской тип? Почему?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>
                <a:solidFill>
                  <a:schemeClr val="tx1"/>
                </a:solidFill>
              </a:rPr>
              <a:t>Ходит в чём? 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>
                <a:solidFill>
                  <a:schemeClr val="tx1"/>
                </a:solidFill>
              </a:rPr>
              <a:t>Одет(а) во что? </a:t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>
                <a:solidFill>
                  <a:schemeClr val="tx1"/>
                </a:solidFill>
              </a:rPr>
              <a:t>Выглядит как? </a:t>
            </a:r>
            <a:br>
              <a:rPr lang="en-US" sz="2400" b="0" dirty="0">
                <a:solidFill>
                  <a:schemeClr val="tx1"/>
                </a:solidFill>
              </a:rPr>
            </a:br>
            <a:endParaRPr sz="2400" b="0" dirty="0">
              <a:solidFill>
                <a:schemeClr val="tx1"/>
              </a:solidFill>
            </a:endParaRPr>
          </a:p>
        </p:txBody>
      </p:sp>
      <p:sp>
        <p:nvSpPr>
          <p:cNvPr id="186" name="Опишите!!!!"/>
          <p:cNvSpPr>
            <a:spLocks noGrp="1"/>
          </p:cNvSpPr>
          <p:nvPr>
            <p:ph type="body" idx="1"/>
          </p:nvPr>
        </p:nvSpPr>
        <p:spPr>
          <a:xfrm>
            <a:off x="1892300" y="1663700"/>
            <a:ext cx="8070255" cy="4506714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6400" i="0"/>
            </a:pPr>
            <a:endParaRPr dirty="0"/>
          </a:p>
          <a:p>
            <a:pPr marL="0" indent="0" algn="ctr">
              <a:spcBef>
                <a:spcPts val="0"/>
              </a:spcBef>
              <a:buSzTx/>
              <a:buNone/>
              <a:defRPr sz="6400" i="0"/>
            </a:pPr>
            <a:endParaRPr dirty="0"/>
          </a:p>
          <a:p>
            <a:pPr marL="0" indent="0" algn="ctr">
              <a:spcBef>
                <a:spcPts val="0"/>
              </a:spcBef>
              <a:buSzTx/>
              <a:buNone/>
              <a:defRPr sz="6400" i="0"/>
            </a:pPr>
            <a:endParaRPr dirty="0"/>
          </a:p>
          <a:p>
            <a:pPr marL="0" indent="0" algn="ctr">
              <a:spcBef>
                <a:spcPts val="0"/>
              </a:spcBef>
              <a:buSzTx/>
              <a:buNone/>
              <a:defRPr sz="6400" i="0"/>
            </a:pPr>
            <a:endParaRPr dirty="0"/>
          </a:p>
          <a:p>
            <a:pPr marL="0" indent="0" algn="ctr">
              <a:spcBef>
                <a:spcPts val="0"/>
              </a:spcBef>
              <a:buSzTx/>
              <a:buNone/>
              <a:defRPr sz="6400" i="0"/>
            </a:pPr>
            <a:endParaRPr dirty="0"/>
          </a:p>
          <a:p>
            <a:pPr marL="0" indent="0" algn="ctr">
              <a:spcBef>
                <a:spcPts val="0"/>
              </a:spcBef>
              <a:buSzTx/>
              <a:buNone/>
              <a:defRPr sz="6400" i="0"/>
            </a:pPr>
            <a:endParaRPr dirty="0"/>
          </a:p>
        </p:txBody>
      </p:sp>
      <p:pic>
        <p:nvPicPr>
          <p:cNvPr id="187" name="devushka_phil.jpg" descr="devushka_phil.jpg"/>
          <p:cNvPicPr>
            <a:picLocks noChangeAspect="1"/>
          </p:cNvPicPr>
          <p:nvPr/>
        </p:nvPicPr>
        <p:blipFill>
          <a:blip r:embed="rId2"/>
          <a:srcRect t="25740"/>
          <a:stretch>
            <a:fillRect/>
          </a:stretch>
        </p:blipFill>
        <p:spPr>
          <a:xfrm>
            <a:off x="845995" y="2171701"/>
            <a:ext cx="3210455" cy="357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gost_stolitsy.jpg" descr="gost_stolits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71" y="2135186"/>
            <a:ext cx="2394799" cy="3595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kreativ.jpg" descr="kreativ.jpg">
            <a:extLst>
              <a:ext uri="{FF2B5EF4-FFF2-40B4-BE49-F238E27FC236}">
                <a16:creationId xmlns:a16="http://schemas.microsoft.com/office/drawing/2014/main" id="{35A6475F-5156-E840-9BC9-4487402AA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437" y="2149949"/>
            <a:ext cx="2384966" cy="35809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8841766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65FA-C26F-3A48-9791-9E406C0D9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514" y="657579"/>
            <a:ext cx="4698506" cy="1171221"/>
          </a:xfrm>
        </p:spPr>
        <p:txBody>
          <a:bodyPr>
            <a:noAutofit/>
          </a:bodyPr>
          <a:lstStyle/>
          <a:p>
            <a:pPr algn="l"/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Какой это городской тип? Почему?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Ходит в чём?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Одет(а) во что?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Выглядит как? 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EA095-8D20-1242-9F2E-893217A3E4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ot.jpg" descr="got.jpg">
            <a:extLst>
              <a:ext uri="{FF2B5EF4-FFF2-40B4-BE49-F238E27FC236}">
                <a16:creationId xmlns:a16="http://schemas.microsoft.com/office/drawing/2014/main" id="{167F1ACC-DEEB-984D-8E24-BF65563E6B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032"/>
          <a:stretch>
            <a:fillRect/>
          </a:stretch>
        </p:blipFill>
        <p:spPr>
          <a:xfrm>
            <a:off x="961514" y="2285999"/>
            <a:ext cx="4007013" cy="3914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kariera.jpg" descr="kariera.jpg">
            <a:extLst>
              <a:ext uri="{FF2B5EF4-FFF2-40B4-BE49-F238E27FC236}">
                <a16:creationId xmlns:a16="http://schemas.microsoft.com/office/drawing/2014/main" id="{62DFE9AF-7D9F-9E4E-A993-4780D263B1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087"/>
          <a:stretch>
            <a:fillRect/>
          </a:stretch>
        </p:blipFill>
        <p:spPr>
          <a:xfrm>
            <a:off x="5302414" y="2285999"/>
            <a:ext cx="3217492" cy="3914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ravoslavnaia.jpg" descr="pravoslavnaia.jpg">
            <a:extLst>
              <a:ext uri="{FF2B5EF4-FFF2-40B4-BE49-F238E27FC236}">
                <a16:creationId xmlns:a16="http://schemas.microsoft.com/office/drawing/2014/main" id="{FFE1851C-8BD5-B543-9CED-D3CE37D20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052" y="2285999"/>
            <a:ext cx="2775264" cy="39144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7786599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6-14. Молодёжь Москвы"/>
          <p:cNvSpPr>
            <a:spLocks noGrp="1"/>
          </p:cNvSpPr>
          <p:nvPr>
            <p:ph type="title"/>
          </p:nvPr>
        </p:nvSpPr>
        <p:spPr>
          <a:xfrm>
            <a:off x="969818" y="982132"/>
            <a:ext cx="9926780" cy="130386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sz="3600" dirty="0"/>
              <a:t>6-14</a:t>
            </a:r>
            <a:r>
              <a:rPr lang="ru-RU" sz="3600" dirty="0"/>
              <a:t>:</a:t>
            </a:r>
            <a:r>
              <a:rPr sz="3600" dirty="0"/>
              <a:t> </a:t>
            </a:r>
            <a:r>
              <a:rPr sz="3600" dirty="0" err="1"/>
              <a:t>Молодёжь</a:t>
            </a:r>
            <a:r>
              <a:rPr sz="3600" dirty="0"/>
              <a:t> </a:t>
            </a:r>
            <a:r>
              <a:rPr sz="3600" dirty="0" err="1"/>
              <a:t>Москвы</a:t>
            </a:r>
            <a:endParaRPr sz="3600" dirty="0"/>
          </a:p>
        </p:txBody>
      </p:sp>
      <p:sp>
        <p:nvSpPr>
          <p:cNvPr id="207" name="1. Кому нравится Москва, а кто хотел бы жить в другом городе? Объясняют ли они почему.…"/>
          <p:cNvSpPr>
            <a:spLocks noGrp="1"/>
          </p:cNvSpPr>
          <p:nvPr>
            <p:ph type="body" idx="1"/>
          </p:nvPr>
        </p:nvSpPr>
        <p:spPr>
          <a:xfrm>
            <a:off x="803565" y="2285999"/>
            <a:ext cx="10093032" cy="387927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308598" indent="77149" defTabSz="308598">
              <a:spcBef>
                <a:spcPts val="0"/>
              </a:spcBef>
              <a:spcAft>
                <a:spcPts val="0"/>
              </a:spcAft>
              <a:buSzTx/>
              <a:buNone/>
              <a:defRPr sz="3072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+mj-lt"/>
              </a:rPr>
              <a:t>1. </a:t>
            </a:r>
            <a:r>
              <a:rPr dirty="0" err="1">
                <a:latin typeface="+mj-lt"/>
              </a:rPr>
              <a:t>Кому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нравится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Москва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а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кто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хотел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бы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жить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другом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городе</a:t>
            </a:r>
            <a:r>
              <a:rPr dirty="0">
                <a:latin typeface="+mj-lt"/>
              </a:rPr>
              <a:t>? </a:t>
            </a:r>
            <a:r>
              <a:rPr dirty="0" err="1">
                <a:latin typeface="+mj-lt"/>
              </a:rPr>
              <a:t>Объясняют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ли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они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почему</a:t>
            </a:r>
            <a:r>
              <a:rPr dirty="0">
                <a:latin typeface="+mj-lt"/>
              </a:rPr>
              <a:t>.</a:t>
            </a:r>
          </a:p>
          <a:p>
            <a:pPr marL="0" marR="308598" indent="77149" defTabSz="308598">
              <a:spcBef>
                <a:spcPts val="0"/>
              </a:spcBef>
              <a:spcAft>
                <a:spcPts val="0"/>
              </a:spcAft>
              <a:buSzTx/>
              <a:buNone/>
              <a:defRPr sz="3072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+mj-lt"/>
              </a:rPr>
              <a:t>2.</a:t>
            </a:r>
            <a:r>
              <a:rPr lang="ru-RU" dirty="0">
                <a:latin typeface="+mj-lt"/>
              </a:rPr>
              <a:t> </a:t>
            </a:r>
            <a:r>
              <a:rPr dirty="0" err="1">
                <a:latin typeface="+mj-lt"/>
              </a:rPr>
              <a:t>У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кого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существуют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проблемы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на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работе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из-за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того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что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он</a:t>
            </a:r>
            <a:r>
              <a:rPr dirty="0">
                <a:latin typeface="+mj-lt"/>
              </a:rPr>
              <a:t>/</a:t>
            </a:r>
            <a:r>
              <a:rPr dirty="0" err="1">
                <a:latin typeface="+mj-lt"/>
              </a:rPr>
              <a:t>она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принадлежит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к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определённой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молодёжной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субкультуре</a:t>
            </a:r>
            <a:r>
              <a:rPr dirty="0">
                <a:latin typeface="+mj-lt"/>
              </a:rPr>
              <a:t>?</a:t>
            </a:r>
          </a:p>
          <a:p>
            <a:pPr marL="0" marR="308598" indent="77149" defTabSz="308598">
              <a:spcBef>
                <a:spcPts val="0"/>
              </a:spcBef>
              <a:spcAft>
                <a:spcPts val="0"/>
              </a:spcAft>
              <a:buSzTx/>
              <a:buNone/>
              <a:defRPr sz="3072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+mj-lt"/>
              </a:rPr>
              <a:t>3.</a:t>
            </a:r>
            <a:r>
              <a:rPr lang="ru-RU" dirty="0">
                <a:latin typeface="+mj-lt"/>
              </a:rPr>
              <a:t> </a:t>
            </a:r>
            <a:r>
              <a:rPr dirty="0" err="1">
                <a:latin typeface="+mj-lt"/>
              </a:rPr>
              <a:t>Кому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помогла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найти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работу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принадлежность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к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субкультуре</a:t>
            </a:r>
            <a:endParaRPr dirty="0">
              <a:latin typeface="+mj-lt"/>
            </a:endParaRPr>
          </a:p>
          <a:p>
            <a:pPr marL="0" marR="308598" indent="77149" defTabSz="308598">
              <a:spcBef>
                <a:spcPts val="0"/>
              </a:spcBef>
              <a:spcAft>
                <a:spcPts val="0"/>
              </a:spcAft>
              <a:buSzTx/>
              <a:buNone/>
              <a:defRPr sz="3072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+mj-lt"/>
              </a:rPr>
              <a:t>4.</a:t>
            </a:r>
            <a:r>
              <a:rPr lang="ru-RU" dirty="0">
                <a:latin typeface="+mj-lt"/>
              </a:rPr>
              <a:t> </a:t>
            </a:r>
            <a:r>
              <a:rPr dirty="0" err="1">
                <a:latin typeface="+mj-lt"/>
              </a:rPr>
              <a:t>Как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молодые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люди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проводят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свободное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время</a:t>
            </a:r>
            <a:r>
              <a:rPr dirty="0">
                <a:latin typeface="+mj-lt"/>
              </a:rPr>
              <a:t>?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698573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6-15. Видео “Молодёжные субкультуры”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49833">
              <a:defRPr sz="4928"/>
            </a:lvl1pPr>
          </a:lstStyle>
          <a:p>
            <a:pPr algn="l"/>
            <a:r>
              <a:rPr sz="3600" dirty="0"/>
              <a:t>6-15</a:t>
            </a:r>
            <a:r>
              <a:rPr lang="ru-RU" sz="3600" dirty="0"/>
              <a:t>:</a:t>
            </a:r>
            <a:r>
              <a:rPr sz="3600" dirty="0"/>
              <a:t> “</a:t>
            </a:r>
            <a:r>
              <a:rPr sz="3600" dirty="0" err="1"/>
              <a:t>Молодёжные</a:t>
            </a:r>
            <a:r>
              <a:rPr sz="3600" dirty="0"/>
              <a:t> </a:t>
            </a:r>
            <a:r>
              <a:rPr sz="3600" dirty="0" err="1"/>
              <a:t>субкультуры</a:t>
            </a:r>
            <a:r>
              <a:rPr sz="3600" dirty="0"/>
              <a:t>”</a:t>
            </a:r>
          </a:p>
        </p:txBody>
      </p:sp>
      <p:sp>
        <p:nvSpPr>
          <p:cNvPr id="210" name="Посмотрите видеорепортаж и отметьте, что правильно."/>
          <p:cNvSpPr>
            <a:spLocks noGrp="1"/>
          </p:cNvSpPr>
          <p:nvPr>
            <p:ph type="body" idx="1"/>
          </p:nvPr>
        </p:nvSpPr>
        <p:spPr>
          <a:xfrm>
            <a:off x="1206501" y="2048932"/>
            <a:ext cx="9601196" cy="3318936"/>
          </a:xfrm>
          <a:prstGeom prst="rect">
            <a:avLst/>
          </a:prstGeom>
        </p:spPr>
        <p:txBody>
          <a:bodyPr/>
          <a:lstStyle/>
          <a:p>
            <a:pPr marL="321457" marR="321457" indent="-80364" defTabSz="321457">
              <a:spcBef>
                <a:spcPts val="0"/>
              </a:spcBef>
              <a:buSzTx/>
              <a:buNone/>
              <a:defRPr sz="24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>
                <a:latin typeface="+mj-lt"/>
              </a:rPr>
              <a:t>Посмотрите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видеорепортаж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отметьте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что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правильно</a:t>
            </a:r>
            <a:r>
              <a:rPr dirty="0"/>
              <a:t>. </a:t>
            </a:r>
          </a:p>
          <a:p>
            <a:pPr marL="321457" marR="321457" indent="-80364" defTabSz="321457">
              <a:spcBef>
                <a:spcPts val="0"/>
              </a:spcBef>
              <a:buSzTx/>
              <a:buNone/>
              <a:defRPr sz="2400" i="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321457" marR="321457" indent="-80364" defTabSz="321457">
              <a:spcBef>
                <a:spcPts val="0"/>
              </a:spcBef>
              <a:buSzTx/>
              <a:buNone/>
              <a:defRPr sz="2400" i="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321457" marR="321457" indent="-80364" defTabSz="321457">
              <a:spcBef>
                <a:spcPts val="0"/>
              </a:spcBef>
              <a:buSzTx/>
              <a:buNone/>
              <a:defRPr sz="2400" i="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321457" marR="321457" indent="-80364" defTabSz="321457">
              <a:spcBef>
                <a:spcPts val="0"/>
              </a:spcBef>
              <a:buSzTx/>
              <a:buNone/>
              <a:defRPr sz="2400" i="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321457" marR="321457" indent="-80364" defTabSz="321457">
              <a:spcBef>
                <a:spcPts val="0"/>
              </a:spcBef>
              <a:buSzTx/>
              <a:buNone/>
              <a:defRPr sz="2400" i="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321457" marR="321457" indent="-80364" defTabSz="321457">
              <a:spcBef>
                <a:spcPts val="0"/>
              </a:spcBef>
              <a:buSzTx/>
              <a:buNone/>
              <a:defRPr sz="2400" i="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321457" marR="321457" indent="-80364" defTabSz="321457">
              <a:spcBef>
                <a:spcPts val="0"/>
              </a:spcBef>
              <a:buSzTx/>
              <a:buNone/>
              <a:defRPr sz="2400" i="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321457" marR="321457" indent="-80364" defTabSz="321457">
              <a:spcBef>
                <a:spcPts val="0"/>
              </a:spcBef>
              <a:buSzTx/>
              <a:buNone/>
              <a:defRPr sz="2400" i="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321457" marR="321457" indent="-80364" defTabSz="321457">
              <a:spcBef>
                <a:spcPts val="0"/>
              </a:spcBef>
              <a:buSzTx/>
              <a:buNone/>
              <a:defRPr sz="2400" i="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321457" marR="321457" indent="-80364" defTabSz="321457">
              <a:spcBef>
                <a:spcPts val="0"/>
              </a:spcBef>
              <a:buSzTx/>
              <a:buNone/>
              <a:defRPr sz="2400" i="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321457" marR="321457" indent="-80364" defTabSz="321457">
              <a:spcBef>
                <a:spcPts val="0"/>
              </a:spcBef>
              <a:buSzTx/>
              <a:buNone/>
              <a:defRPr sz="2400" i="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321457" marR="321457" indent="-80364" defTabSz="321457">
              <a:spcBef>
                <a:spcPts val="0"/>
              </a:spcBef>
              <a:buSzTx/>
              <a:buNone/>
              <a:defRPr sz="2400" i="0"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MoscowSubcultures.m4v" descr="MoscowSubcultures.m4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8704" y="2565400"/>
            <a:ext cx="5714591" cy="29342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733753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85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6-16. Видео “Молодёжные субкультуры”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49833">
              <a:defRPr sz="4928"/>
            </a:lvl1pPr>
          </a:lstStyle>
          <a:p>
            <a:pPr algn="l"/>
            <a:r>
              <a:rPr sz="3600" dirty="0"/>
              <a:t>6-16</a:t>
            </a:r>
            <a:r>
              <a:rPr lang="ru-RU" sz="3600" dirty="0"/>
              <a:t>:</a:t>
            </a:r>
            <a:r>
              <a:rPr sz="3600" dirty="0"/>
              <a:t> “</a:t>
            </a:r>
            <a:r>
              <a:rPr sz="3600" dirty="0" err="1"/>
              <a:t>Молодёжные</a:t>
            </a:r>
            <a:r>
              <a:rPr sz="3600" dirty="0"/>
              <a:t> </a:t>
            </a:r>
            <a:r>
              <a:rPr sz="3600" dirty="0" err="1"/>
              <a:t>субкультуры</a:t>
            </a:r>
            <a:r>
              <a:rPr sz="3600" dirty="0"/>
              <a:t>”</a:t>
            </a:r>
          </a:p>
        </p:txBody>
      </p:sp>
      <p:sp>
        <p:nvSpPr>
          <p:cNvPr id="214" name="Ответьте на вопросы:…"/>
          <p:cNvSpPr>
            <a:spLocks noGrp="1"/>
          </p:cNvSpPr>
          <p:nvPr>
            <p:ph type="body" idx="1"/>
          </p:nvPr>
        </p:nvSpPr>
        <p:spPr>
          <a:xfrm>
            <a:off x="1295401" y="2285999"/>
            <a:ext cx="9601195" cy="358986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82882" marR="282882" indent="-70721" defTabSz="282882">
              <a:spcBef>
                <a:spcPts val="0"/>
              </a:spcBef>
              <a:buSzTx/>
              <a:buNone/>
              <a:defRPr sz="3168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     </a:t>
            </a:r>
          </a:p>
          <a:p>
            <a:pPr marL="282882" marR="282882" indent="-70721" defTabSz="282882">
              <a:spcBef>
                <a:spcPts val="0"/>
              </a:spcBef>
              <a:buSzTx/>
              <a:buNone/>
              <a:defRPr sz="3168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599" dirty="0">
                <a:latin typeface="+mj-lt"/>
              </a:rPr>
              <a:t> </a:t>
            </a:r>
            <a:r>
              <a:rPr sz="3400" b="1" dirty="0" err="1">
                <a:latin typeface="+mj-lt"/>
              </a:rPr>
              <a:t>Ответьте</a:t>
            </a:r>
            <a:r>
              <a:rPr sz="3400" b="1" dirty="0">
                <a:latin typeface="+mj-lt"/>
              </a:rPr>
              <a:t> </a:t>
            </a:r>
            <a:r>
              <a:rPr sz="3400" b="1" dirty="0" err="1">
                <a:latin typeface="+mj-lt"/>
              </a:rPr>
              <a:t>на</a:t>
            </a:r>
            <a:r>
              <a:rPr sz="3400" b="1" dirty="0">
                <a:latin typeface="+mj-lt"/>
              </a:rPr>
              <a:t> </a:t>
            </a:r>
            <a:r>
              <a:rPr sz="3400" b="1" dirty="0" err="1">
                <a:latin typeface="+mj-lt"/>
              </a:rPr>
              <a:t>вопросы</a:t>
            </a:r>
            <a:r>
              <a:rPr sz="3400" b="1" dirty="0">
                <a:latin typeface="+mj-lt"/>
              </a:rPr>
              <a:t>:  </a:t>
            </a:r>
            <a:endParaRPr sz="3400" dirty="0">
              <a:latin typeface="+mj-lt"/>
            </a:endParaRPr>
          </a:p>
          <a:p>
            <a:pPr marL="282882" marR="282882" indent="-70721" defTabSz="282882">
              <a:spcBef>
                <a:spcPts val="0"/>
              </a:spcBef>
              <a:buSzTx/>
              <a:buNone/>
              <a:defRPr sz="4664" i="0">
                <a:latin typeface="Helvetica"/>
                <a:ea typeface="Helvetica"/>
                <a:cs typeface="Helvetica"/>
                <a:sym typeface="Helvetica"/>
              </a:defRPr>
            </a:pPr>
            <a:endParaRPr sz="3400" dirty="0">
              <a:latin typeface="+mj-lt"/>
            </a:endParaRPr>
          </a:p>
          <a:p>
            <a:pPr marL="282882" marR="282882" indent="-70721" defTabSz="282882">
              <a:spcBef>
                <a:spcPts val="0"/>
              </a:spcBef>
              <a:buSzTx/>
              <a:buNone/>
              <a:defRPr sz="4664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3400" dirty="0" err="1">
                <a:latin typeface="+mj-lt"/>
              </a:rPr>
              <a:t>а</a:t>
            </a:r>
            <a:r>
              <a:rPr sz="3400" dirty="0">
                <a:latin typeface="+mj-lt"/>
              </a:rPr>
              <a:t>) </a:t>
            </a:r>
            <a:r>
              <a:rPr sz="3400" dirty="0" err="1">
                <a:latin typeface="+mj-lt"/>
              </a:rPr>
              <a:t>Как</a:t>
            </a:r>
            <a:r>
              <a:rPr sz="3400" dirty="0">
                <a:latin typeface="+mj-lt"/>
              </a:rPr>
              <a:t> </a:t>
            </a:r>
            <a:r>
              <a:rPr sz="3400" dirty="0" err="1">
                <a:latin typeface="+mj-lt"/>
              </a:rPr>
              <a:t>пожилые</a:t>
            </a:r>
            <a:r>
              <a:rPr sz="3400" dirty="0">
                <a:latin typeface="+mj-lt"/>
              </a:rPr>
              <a:t> </a:t>
            </a:r>
            <a:r>
              <a:rPr sz="3400" dirty="0" err="1">
                <a:latin typeface="+mj-lt"/>
              </a:rPr>
              <a:t>люди</a:t>
            </a:r>
            <a:r>
              <a:rPr sz="3400" dirty="0">
                <a:latin typeface="+mj-lt"/>
              </a:rPr>
              <a:t> </a:t>
            </a:r>
            <a:r>
              <a:rPr sz="3400" dirty="0" err="1">
                <a:latin typeface="+mj-lt"/>
              </a:rPr>
              <a:t>объясняют</a:t>
            </a:r>
            <a:r>
              <a:rPr sz="3400" dirty="0">
                <a:latin typeface="+mj-lt"/>
              </a:rPr>
              <a:t> </a:t>
            </a:r>
            <a:r>
              <a:rPr sz="3400" dirty="0" err="1">
                <a:latin typeface="+mj-lt"/>
              </a:rPr>
              <a:t>своё</a:t>
            </a:r>
            <a:r>
              <a:rPr sz="3400" dirty="0">
                <a:latin typeface="+mj-lt"/>
              </a:rPr>
              <a:t> </a:t>
            </a:r>
            <a:r>
              <a:rPr sz="3400" dirty="0" err="1">
                <a:latin typeface="+mj-lt"/>
              </a:rPr>
              <a:t>отношение</a:t>
            </a:r>
            <a:r>
              <a:rPr sz="3400" dirty="0">
                <a:latin typeface="+mj-lt"/>
              </a:rPr>
              <a:t> </a:t>
            </a:r>
            <a:r>
              <a:rPr sz="3400" dirty="0" err="1">
                <a:latin typeface="+mj-lt"/>
              </a:rPr>
              <a:t>к</a:t>
            </a:r>
            <a:r>
              <a:rPr sz="3400" dirty="0">
                <a:latin typeface="+mj-lt"/>
              </a:rPr>
              <a:t> </a:t>
            </a:r>
            <a:r>
              <a:rPr sz="3400" dirty="0" err="1">
                <a:latin typeface="+mj-lt"/>
              </a:rPr>
              <a:t>молодёжным</a:t>
            </a:r>
            <a:r>
              <a:rPr sz="3400" dirty="0">
                <a:latin typeface="+mj-lt"/>
              </a:rPr>
              <a:t> </a:t>
            </a:r>
            <a:r>
              <a:rPr sz="3400" dirty="0" err="1">
                <a:latin typeface="+mj-lt"/>
              </a:rPr>
              <a:t>субкультурам</a:t>
            </a:r>
            <a:r>
              <a:rPr sz="3400" dirty="0">
                <a:latin typeface="+mj-lt"/>
              </a:rPr>
              <a:t>?</a:t>
            </a:r>
          </a:p>
          <a:p>
            <a:pPr marL="282882" marR="282882" indent="-70721" defTabSz="282882">
              <a:spcBef>
                <a:spcPts val="0"/>
              </a:spcBef>
              <a:buSzTx/>
              <a:buNone/>
              <a:defRPr sz="4664" i="0">
                <a:latin typeface="Helvetica"/>
                <a:ea typeface="Helvetica"/>
                <a:cs typeface="Helvetica"/>
                <a:sym typeface="Helvetica"/>
              </a:defRPr>
            </a:pPr>
            <a:endParaRPr sz="3400" dirty="0">
              <a:latin typeface="+mj-lt"/>
            </a:endParaRPr>
          </a:p>
          <a:p>
            <a:pPr marL="282882" marR="282882" indent="-70721" defTabSz="282882">
              <a:spcBef>
                <a:spcPts val="0"/>
              </a:spcBef>
              <a:buSzTx/>
              <a:buNone/>
              <a:defRPr sz="4664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3400" dirty="0" err="1">
                <a:latin typeface="+mj-lt"/>
              </a:rPr>
              <a:t>б</a:t>
            </a:r>
            <a:r>
              <a:rPr sz="3400" dirty="0">
                <a:latin typeface="+mj-lt"/>
              </a:rPr>
              <a:t>) </a:t>
            </a:r>
            <a:r>
              <a:rPr sz="3400" dirty="0" err="1">
                <a:latin typeface="+mj-lt"/>
              </a:rPr>
              <a:t>Как</a:t>
            </a:r>
            <a:r>
              <a:rPr sz="3400" dirty="0">
                <a:latin typeface="+mj-lt"/>
              </a:rPr>
              <a:t> </a:t>
            </a:r>
            <a:r>
              <a:rPr sz="3400" dirty="0" err="1">
                <a:latin typeface="+mj-lt"/>
              </a:rPr>
              <a:t>вы</a:t>
            </a:r>
            <a:r>
              <a:rPr sz="3400" dirty="0">
                <a:latin typeface="+mj-lt"/>
              </a:rPr>
              <a:t> </a:t>
            </a:r>
            <a:r>
              <a:rPr sz="3400" dirty="0" err="1">
                <a:latin typeface="+mj-lt"/>
              </a:rPr>
              <a:t>относитесь</a:t>
            </a:r>
            <a:r>
              <a:rPr sz="3400" dirty="0">
                <a:latin typeface="+mj-lt"/>
              </a:rPr>
              <a:t> </a:t>
            </a:r>
            <a:r>
              <a:rPr sz="3400" dirty="0" err="1">
                <a:latin typeface="+mj-lt"/>
              </a:rPr>
              <a:t>к</a:t>
            </a:r>
            <a:r>
              <a:rPr sz="3400" dirty="0">
                <a:latin typeface="+mj-lt"/>
              </a:rPr>
              <a:t> </a:t>
            </a:r>
            <a:r>
              <a:rPr sz="3400" dirty="0" err="1">
                <a:latin typeface="+mj-lt"/>
              </a:rPr>
              <a:t>молодёжным</a:t>
            </a:r>
            <a:r>
              <a:rPr sz="3400" dirty="0">
                <a:latin typeface="+mj-lt"/>
              </a:rPr>
              <a:t> </a:t>
            </a:r>
            <a:r>
              <a:rPr sz="3400" dirty="0" err="1">
                <a:latin typeface="+mj-lt"/>
              </a:rPr>
              <a:t>субкультурам</a:t>
            </a:r>
            <a:r>
              <a:rPr sz="3400" dirty="0">
                <a:latin typeface="+mj-lt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57884374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1FA1D-5CAD-5043-BC2A-D532659AF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/>
              <a:t>А какие молодёжные субкультуры (были) популярны в вашей школе? В вашем университете?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1325E-D4C3-754C-AFA3-25BCEADB5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0499" y="2959100"/>
            <a:ext cx="2755901" cy="2916768"/>
          </a:xfrm>
        </p:spPr>
        <p:txBody>
          <a:bodyPr/>
          <a:lstStyle/>
          <a:p>
            <a:r>
              <a:rPr lang="en-US" dirty="0"/>
              <a:t>Townies?</a:t>
            </a:r>
          </a:p>
          <a:p>
            <a:r>
              <a:rPr lang="en-US" dirty="0"/>
              <a:t>Emo?</a:t>
            </a:r>
          </a:p>
          <a:p>
            <a:r>
              <a:rPr lang="en-US" dirty="0"/>
              <a:t>Theater kids?</a:t>
            </a:r>
          </a:p>
          <a:p>
            <a:r>
              <a:rPr lang="en-US" dirty="0"/>
              <a:t>Preppies?</a:t>
            </a:r>
          </a:p>
          <a:p>
            <a:r>
              <a:rPr lang="en-US" dirty="0"/>
              <a:t>Steam punk?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0BEF5D-B87D-0E41-86BD-A75A03218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700" y="2870200"/>
            <a:ext cx="2552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3425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Молодёжь России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algn="l">
              <a:defRPr>
                <a:solidFill>
                  <a:srgbClr val="FF2600"/>
                </a:solidFill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</a:rPr>
              <a:t>6-25: </a:t>
            </a:r>
            <a:r>
              <a:rPr sz="3600" dirty="0" err="1">
                <a:solidFill>
                  <a:schemeClr val="tx1"/>
                </a:solidFill>
              </a:rPr>
              <a:t>Молодёжь</a:t>
            </a:r>
            <a:r>
              <a:rPr sz="3600" dirty="0">
                <a:solidFill>
                  <a:schemeClr val="tx1"/>
                </a:solidFill>
              </a:rPr>
              <a:t> </a:t>
            </a:r>
            <a:r>
              <a:rPr sz="3600" dirty="0" err="1">
                <a:solidFill>
                  <a:schemeClr val="tx1"/>
                </a:solidFill>
              </a:rPr>
              <a:t>России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253" name="1. Молодёжь России мечтает о многих вещах, среди них  …, а также……"/>
          <p:cNvSpPr>
            <a:spLocks noGrp="1"/>
          </p:cNvSpPr>
          <p:nvPr>
            <p:ph type="body" sz="half" idx="1"/>
          </p:nvPr>
        </p:nvSpPr>
        <p:spPr>
          <a:xfrm>
            <a:off x="1130300" y="2285999"/>
            <a:ext cx="5431029" cy="42307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1" indent="678632">
              <a:spcBef>
                <a:spcPts val="2601"/>
              </a:spcBef>
              <a:buSzTx/>
              <a:buNone/>
              <a:defRPr sz="3000" i="0"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 err="1">
                <a:latin typeface="+mj-lt"/>
              </a:rPr>
              <a:t>Молодёжь</a:t>
            </a:r>
            <a:r>
              <a:rPr sz="2400" dirty="0">
                <a:latin typeface="+mj-lt"/>
              </a:rPr>
              <a:t> России </a:t>
            </a:r>
            <a:r>
              <a:rPr sz="2400" dirty="0">
                <a:solidFill>
                  <a:srgbClr val="FF2600"/>
                </a:solidFill>
                <a:latin typeface="+mj-lt"/>
              </a:rPr>
              <a:t>мечтает</a:t>
            </a:r>
            <a:r>
              <a:rPr sz="2400" dirty="0">
                <a:latin typeface="+mj-lt"/>
              </a:rPr>
              <a:t> о многих вещах, </a:t>
            </a:r>
            <a:r>
              <a:rPr sz="2400" b="1" dirty="0">
                <a:latin typeface="+mj-lt"/>
              </a:rPr>
              <a:t>среди них</a:t>
            </a:r>
            <a:r>
              <a:rPr sz="2400" dirty="0">
                <a:latin typeface="+mj-lt"/>
              </a:rPr>
              <a:t>  …, а </a:t>
            </a:r>
            <a:r>
              <a:rPr sz="2400" b="1" dirty="0" err="1">
                <a:latin typeface="+mj-lt"/>
              </a:rPr>
              <a:t>также</a:t>
            </a:r>
            <a:r>
              <a:rPr sz="2400" dirty="0">
                <a:latin typeface="+mj-lt"/>
              </a:rPr>
              <a:t>…</a:t>
            </a:r>
            <a:endParaRPr lang="en-US" sz="2400" dirty="0">
              <a:latin typeface="+mj-lt"/>
            </a:endParaRPr>
          </a:p>
          <a:p>
            <a:pPr marL="0" lvl="1" indent="678632">
              <a:spcBef>
                <a:spcPts val="2601"/>
              </a:spcBef>
              <a:buSzTx/>
              <a:buNone/>
              <a:defRPr sz="3000" i="0"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 err="1">
                <a:latin typeface="+mj-lt"/>
              </a:rPr>
              <a:t>При</a:t>
            </a:r>
            <a:r>
              <a:rPr sz="2400" dirty="0">
                <a:latin typeface="+mj-lt"/>
              </a:rPr>
              <a:t> этом молодые люди </a:t>
            </a:r>
            <a:r>
              <a:rPr sz="2400" dirty="0">
                <a:solidFill>
                  <a:srgbClr val="FF2600"/>
                </a:solidFill>
                <a:latin typeface="+mj-lt"/>
              </a:rPr>
              <a:t>ценят</a:t>
            </a:r>
            <a:r>
              <a:rPr sz="2400" dirty="0">
                <a:latin typeface="+mj-lt"/>
              </a:rPr>
              <a:t>… и …, </a:t>
            </a:r>
            <a:r>
              <a:rPr sz="2400" b="1" dirty="0">
                <a:latin typeface="+mj-lt"/>
              </a:rPr>
              <a:t>в том числе</a:t>
            </a:r>
            <a:r>
              <a:rPr sz="2400" dirty="0">
                <a:latin typeface="+mj-lt"/>
              </a:rPr>
              <a:t> … </a:t>
            </a:r>
            <a:endParaRPr lang="en-US" sz="2400" dirty="0">
              <a:latin typeface="+mj-lt"/>
            </a:endParaRPr>
          </a:p>
          <a:p>
            <a:pPr marL="0" lvl="1" indent="678632">
              <a:spcBef>
                <a:spcPts val="2601"/>
              </a:spcBef>
              <a:buSzTx/>
              <a:buNone/>
              <a:defRPr sz="3000" i="0"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 err="1">
                <a:latin typeface="+mj-lt"/>
              </a:rPr>
              <a:t>К</a:t>
            </a:r>
            <a:r>
              <a:rPr sz="2400" dirty="0">
                <a:latin typeface="+mj-lt"/>
              </a:rPr>
              <a:t> тому, что </a:t>
            </a:r>
            <a:r>
              <a:rPr sz="2400" dirty="0">
                <a:solidFill>
                  <a:srgbClr val="FF2600"/>
                </a:solidFill>
                <a:latin typeface="+mj-lt"/>
              </a:rPr>
              <a:t>привлекает</a:t>
            </a:r>
            <a:r>
              <a:rPr sz="2400" dirty="0">
                <a:latin typeface="+mj-lt"/>
              </a:rPr>
              <a:t> российскую молодёжь, </a:t>
            </a:r>
            <a:r>
              <a:rPr sz="2400" b="1" dirty="0">
                <a:latin typeface="+mj-lt"/>
              </a:rPr>
              <a:t>относится</a:t>
            </a:r>
            <a:r>
              <a:rPr sz="2400" dirty="0">
                <a:latin typeface="+mj-lt"/>
              </a:rPr>
              <a:t> </a:t>
            </a:r>
            <a:r>
              <a:rPr sz="2400" b="1" dirty="0">
                <a:latin typeface="+mj-lt"/>
              </a:rPr>
              <a:t>следующее</a:t>
            </a:r>
            <a:r>
              <a:rPr sz="2400" dirty="0">
                <a:latin typeface="+mj-lt"/>
              </a:rPr>
              <a:t>…</a:t>
            </a:r>
          </a:p>
        </p:txBody>
      </p:sp>
      <p:pic>
        <p:nvPicPr>
          <p:cNvPr id="254" name="DETAIL_PICTURE_562634.jpg" descr="DETAIL_PICTURE_5626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838" y="2285999"/>
            <a:ext cx="3900862" cy="38926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7078272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Молодёжь России/в Америке"/>
          <p:cNvSpPr>
            <a:spLocks noGrp="1"/>
          </p:cNvSpPr>
          <p:nvPr>
            <p:ph type="title"/>
          </p:nvPr>
        </p:nvSpPr>
        <p:spPr>
          <a:xfrm>
            <a:off x="977900" y="982133"/>
            <a:ext cx="9918698" cy="10752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 algn="l"/>
            <a:r>
              <a:rPr sz="3600" dirty="0" err="1">
                <a:solidFill>
                  <a:schemeClr val="tx1"/>
                </a:solidFill>
              </a:rPr>
              <a:t>Молодёжь</a:t>
            </a:r>
            <a:r>
              <a:rPr sz="3600" dirty="0">
                <a:solidFill>
                  <a:schemeClr val="tx1"/>
                </a:solidFill>
              </a:rPr>
              <a:t> </a:t>
            </a:r>
            <a:r>
              <a:rPr lang="ru-RU" sz="3600" dirty="0">
                <a:solidFill>
                  <a:schemeClr val="tx1"/>
                </a:solidFill>
              </a:rPr>
              <a:t>в </a:t>
            </a:r>
            <a:r>
              <a:rPr sz="3600" dirty="0" err="1">
                <a:solidFill>
                  <a:schemeClr val="tx1"/>
                </a:solidFill>
              </a:rPr>
              <a:t>России</a:t>
            </a:r>
            <a:r>
              <a:rPr sz="3600" dirty="0">
                <a:solidFill>
                  <a:schemeClr val="tx1"/>
                </a:solidFill>
              </a:rPr>
              <a:t>/</a:t>
            </a:r>
            <a:r>
              <a:rPr sz="3600" dirty="0" err="1">
                <a:solidFill>
                  <a:schemeClr val="tx1"/>
                </a:solidFill>
              </a:rPr>
              <a:t>в</a:t>
            </a:r>
            <a:r>
              <a:rPr sz="3600" dirty="0">
                <a:solidFill>
                  <a:schemeClr val="tx1"/>
                </a:solidFill>
              </a:rPr>
              <a:t> </a:t>
            </a:r>
            <a:r>
              <a:rPr sz="3600" dirty="0" err="1">
                <a:solidFill>
                  <a:schemeClr val="tx1"/>
                </a:solidFill>
              </a:rPr>
              <a:t>Америке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258" name="1. Как молодёжь России, так и молодёжь в Америке  мечтает о многих вещах, среди них  …, а также……"/>
          <p:cNvSpPr>
            <a:spLocks noGrp="1"/>
          </p:cNvSpPr>
          <p:nvPr>
            <p:ph type="body" sz="half" idx="1"/>
          </p:nvPr>
        </p:nvSpPr>
        <p:spPr>
          <a:xfrm>
            <a:off x="977900" y="2057400"/>
            <a:ext cx="4968985" cy="43695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1" indent="671845" defTabSz="406644">
              <a:spcBef>
                <a:spcPts val="2531"/>
              </a:spcBef>
              <a:buSzTx/>
              <a:buNone/>
              <a:defRPr sz="2970" i="0"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 err="1">
                <a:solidFill>
                  <a:srgbClr val="0433FF"/>
                </a:solidFill>
                <a:latin typeface="+mj-lt"/>
              </a:rPr>
              <a:t>Как</a:t>
            </a:r>
            <a:r>
              <a:rPr sz="2400" dirty="0">
                <a:latin typeface="+mj-lt"/>
              </a:rPr>
              <a:t> молодёжь России, </a:t>
            </a:r>
            <a:r>
              <a:rPr sz="2400" dirty="0">
                <a:solidFill>
                  <a:srgbClr val="0433FF"/>
                </a:solidFill>
                <a:latin typeface="+mj-lt"/>
              </a:rPr>
              <a:t>так</a:t>
            </a:r>
            <a:r>
              <a:rPr sz="2400" dirty="0">
                <a:latin typeface="+mj-lt"/>
              </a:rPr>
              <a:t> и молодёжь в Америке  </a:t>
            </a:r>
            <a:r>
              <a:rPr sz="2400" dirty="0">
                <a:solidFill>
                  <a:srgbClr val="FF2600"/>
                </a:solidFill>
                <a:latin typeface="+mj-lt"/>
              </a:rPr>
              <a:t>мечтает</a:t>
            </a:r>
            <a:r>
              <a:rPr sz="2400" dirty="0">
                <a:latin typeface="+mj-lt"/>
              </a:rPr>
              <a:t> о многих вещах, </a:t>
            </a:r>
            <a:r>
              <a:rPr sz="2400" b="1" dirty="0">
                <a:latin typeface="+mj-lt"/>
              </a:rPr>
              <a:t>среди них</a:t>
            </a:r>
            <a:r>
              <a:rPr sz="2400" dirty="0">
                <a:latin typeface="+mj-lt"/>
              </a:rPr>
              <a:t>  …, а </a:t>
            </a:r>
            <a:r>
              <a:rPr sz="2400" b="1" dirty="0">
                <a:latin typeface="+mj-lt"/>
              </a:rPr>
              <a:t>также</a:t>
            </a:r>
            <a:r>
              <a:rPr sz="2400" dirty="0">
                <a:latin typeface="+mj-lt"/>
              </a:rPr>
              <a:t>…</a:t>
            </a:r>
          </a:p>
          <a:p>
            <a:pPr marL="0" lvl="1" indent="671845" defTabSz="406644">
              <a:spcBef>
                <a:spcPts val="2531"/>
              </a:spcBef>
              <a:buSzTx/>
              <a:buNone/>
              <a:defRPr sz="2970" i="0"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 err="1">
                <a:latin typeface="+mj-lt"/>
              </a:rPr>
              <a:t>При</a:t>
            </a:r>
            <a:r>
              <a:rPr sz="2400" dirty="0">
                <a:latin typeface="+mj-lt"/>
              </a:rPr>
              <a:t> этом молодые люди </a:t>
            </a:r>
            <a:r>
              <a:rPr sz="2400" dirty="0">
                <a:solidFill>
                  <a:srgbClr val="FF2600"/>
                </a:solidFill>
                <a:latin typeface="+mj-lt"/>
              </a:rPr>
              <a:t>ценят</a:t>
            </a:r>
            <a:r>
              <a:rPr sz="2400" dirty="0">
                <a:latin typeface="+mj-lt"/>
              </a:rPr>
              <a:t>… и …, </a:t>
            </a:r>
            <a:r>
              <a:rPr sz="2400" b="1" dirty="0">
                <a:latin typeface="+mj-lt"/>
              </a:rPr>
              <a:t>в том числе</a:t>
            </a:r>
            <a:r>
              <a:rPr sz="2400" dirty="0">
                <a:latin typeface="+mj-lt"/>
              </a:rPr>
              <a:t> … </a:t>
            </a:r>
          </a:p>
          <a:p>
            <a:pPr marL="0" lvl="1" indent="671845" defTabSz="406644">
              <a:spcBef>
                <a:spcPts val="2531"/>
              </a:spcBef>
              <a:buSzTx/>
              <a:buNone/>
              <a:defRPr sz="2970" i="0"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 err="1">
                <a:solidFill>
                  <a:srgbClr val="0433FF"/>
                </a:solidFill>
                <a:latin typeface="+mj-lt"/>
              </a:rPr>
              <a:t>В</a:t>
            </a:r>
            <a:r>
              <a:rPr sz="2400" dirty="0">
                <a:solidFill>
                  <a:srgbClr val="0433FF"/>
                </a:solidFill>
                <a:latin typeface="+mj-lt"/>
              </a:rPr>
              <a:t> отличие от </a:t>
            </a:r>
            <a:r>
              <a:rPr sz="2400" dirty="0">
                <a:latin typeface="+mj-lt"/>
              </a:rPr>
              <a:t>российской молодёжи, американскую молодёжь </a:t>
            </a:r>
            <a:r>
              <a:rPr sz="2400" dirty="0">
                <a:solidFill>
                  <a:srgbClr val="FF2600"/>
                </a:solidFill>
                <a:latin typeface="+mj-lt"/>
              </a:rPr>
              <a:t>привлекает </a:t>
            </a:r>
            <a:r>
              <a:rPr sz="2400" b="1" dirty="0">
                <a:latin typeface="+mj-lt"/>
              </a:rPr>
              <a:t>следующее</a:t>
            </a:r>
            <a:r>
              <a:rPr sz="2400" dirty="0">
                <a:latin typeface="+mj-lt"/>
              </a:rPr>
              <a:t>…</a:t>
            </a:r>
          </a:p>
        </p:txBody>
      </p:sp>
      <p:pic>
        <p:nvPicPr>
          <p:cNvPr id="259" name="blah.jpg" descr="bla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788" y="2788980"/>
            <a:ext cx="4366649" cy="24587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3743220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Проблемы молодёжи"/>
          <p:cNvSpPr>
            <a:spLocks noGrp="1"/>
          </p:cNvSpPr>
          <p:nvPr>
            <p:ph type="title"/>
          </p:nvPr>
        </p:nvSpPr>
        <p:spPr>
          <a:xfrm>
            <a:off x="1177636" y="982132"/>
            <a:ext cx="9718962" cy="130386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sz="3600" dirty="0" err="1"/>
              <a:t>Проблемы</a:t>
            </a:r>
            <a:r>
              <a:rPr sz="3600" dirty="0"/>
              <a:t> </a:t>
            </a:r>
            <a:r>
              <a:rPr sz="3600" dirty="0" err="1"/>
              <a:t>молодёжи</a:t>
            </a:r>
            <a:endParaRPr sz="3600" dirty="0"/>
          </a:p>
        </p:txBody>
      </p:sp>
      <p:sp>
        <p:nvSpPr>
          <p:cNvPr id="262" name="Какие проблемы существуют у молодёжи в России?…"/>
          <p:cNvSpPr>
            <a:spLocks noGrp="1"/>
          </p:cNvSpPr>
          <p:nvPr>
            <p:ph type="body" idx="1"/>
          </p:nvPr>
        </p:nvSpPr>
        <p:spPr>
          <a:xfrm>
            <a:off x="1177636" y="2064326"/>
            <a:ext cx="9604661" cy="420947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sz="2000" dirty="0" err="1">
                <a:latin typeface="+mj-lt"/>
              </a:rPr>
              <a:t>Какие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проблемы</a:t>
            </a:r>
            <a:r>
              <a:rPr sz="2000" dirty="0">
                <a:latin typeface="+mj-lt"/>
              </a:rPr>
              <a:t> </a:t>
            </a:r>
            <a:r>
              <a:rPr sz="2000" b="1" dirty="0" err="1">
                <a:latin typeface="+mj-lt"/>
              </a:rPr>
              <a:t>существуют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у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молодёжи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в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России</a:t>
            </a:r>
            <a:r>
              <a:rPr sz="2000" dirty="0">
                <a:latin typeface="+mj-lt"/>
              </a:rPr>
              <a:t>?</a:t>
            </a:r>
          </a:p>
          <a:p>
            <a:pPr>
              <a:buBlip>
                <a:blip r:embed="rId2"/>
              </a:buBlip>
            </a:pPr>
            <a:r>
              <a:rPr sz="2000" b="1" dirty="0" err="1">
                <a:solidFill>
                  <a:srgbClr val="FF2600"/>
                </a:solidFill>
                <a:latin typeface="+mj-lt"/>
              </a:rPr>
              <a:t>Я</a:t>
            </a:r>
            <a:r>
              <a:rPr sz="2000" b="1" dirty="0">
                <a:solidFill>
                  <a:srgbClr val="FF2600"/>
                </a:solidFill>
                <a:latin typeface="+mj-lt"/>
              </a:rPr>
              <a:t> </a:t>
            </a:r>
            <a:r>
              <a:rPr sz="2000" b="1" dirty="0" err="1">
                <a:solidFill>
                  <a:srgbClr val="FF2600"/>
                </a:solidFill>
                <a:latin typeface="+mj-lt"/>
              </a:rPr>
              <a:t>могу</a:t>
            </a:r>
            <a:r>
              <a:rPr sz="2000" b="1" dirty="0">
                <a:solidFill>
                  <a:srgbClr val="FF2600"/>
                </a:solidFill>
                <a:latin typeface="+mj-lt"/>
              </a:rPr>
              <a:t> </a:t>
            </a:r>
            <a:r>
              <a:rPr sz="2000" b="1" dirty="0" err="1">
                <a:solidFill>
                  <a:srgbClr val="FF2600"/>
                </a:solidFill>
                <a:latin typeface="+mj-lt"/>
              </a:rPr>
              <a:t>назвать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следующие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проблемы</a:t>
            </a:r>
            <a:r>
              <a:rPr sz="2000" dirty="0">
                <a:latin typeface="+mj-lt"/>
              </a:rPr>
              <a:t>, </a:t>
            </a:r>
            <a:r>
              <a:rPr sz="2000" dirty="0" err="1">
                <a:latin typeface="+mj-lt"/>
              </a:rPr>
              <a:t>во-первых</a:t>
            </a:r>
            <a:r>
              <a:rPr sz="2000" dirty="0">
                <a:latin typeface="+mj-lt"/>
              </a:rPr>
              <a:t>…, </a:t>
            </a:r>
            <a:r>
              <a:rPr sz="2000" dirty="0" err="1">
                <a:latin typeface="+mj-lt"/>
              </a:rPr>
              <a:t>во-вторых</a:t>
            </a:r>
            <a:r>
              <a:rPr sz="2000" dirty="0">
                <a:latin typeface="+mj-lt"/>
              </a:rPr>
              <a:t>…</a:t>
            </a:r>
            <a:endParaRPr lang="en-US" sz="2000" dirty="0">
              <a:latin typeface="+mj-lt"/>
            </a:endParaRPr>
          </a:p>
          <a:p>
            <a:pPr marL="0" indent="0">
              <a:buNone/>
            </a:pPr>
            <a:r>
              <a:rPr lang="ru-RU" sz="2000" dirty="0">
                <a:latin typeface="+mj-lt"/>
              </a:rPr>
              <a:t>Какая проблема </a:t>
            </a:r>
            <a:r>
              <a:rPr lang="ru-RU" sz="2000" b="1" dirty="0">
                <a:latin typeface="+mj-lt"/>
              </a:rPr>
              <a:t>является</a:t>
            </a:r>
            <a:r>
              <a:rPr lang="ru-RU" sz="2000" dirty="0">
                <a:latin typeface="+mj-lt"/>
              </a:rPr>
              <a:t> самой серьёзной по мнению взрослых, а какая самая серьёзная по мнению подростков?</a:t>
            </a:r>
            <a:r>
              <a:rPr sz="2000" dirty="0">
                <a:latin typeface="+mj-lt"/>
              </a:rPr>
              <a:t> </a:t>
            </a:r>
            <a:endParaRPr lang="en-US" sz="2000" dirty="0">
              <a:latin typeface="+mj-lt"/>
            </a:endParaRPr>
          </a:p>
          <a:p>
            <a:pPr marL="0" indent="0">
              <a:buNone/>
            </a:pPr>
            <a:r>
              <a:rPr lang="ru-RU" sz="2000" dirty="0">
                <a:latin typeface="+mj-lt"/>
              </a:rPr>
              <a:t>Как вы думаете, почему взрослые и подростки смотрят по-разному на проблемы, с которыми сталкиваются молодые люди? (обсудите друг с другом)</a:t>
            </a:r>
          </a:p>
          <a:p>
            <a:pPr marL="431164" marR="192023" indent="-297814" defTabSz="192023">
              <a:spcBef>
                <a:spcPts val="0"/>
              </a:spcBef>
              <a:defRPr sz="2814" i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000" dirty="0">
                <a:latin typeface="+mj-lt"/>
              </a:rPr>
              <a:t>Взрослые и подростки смотрят по-разному на проблемы молодёжи, поскольку, во-первых…, во-вторых …</a:t>
            </a:r>
          </a:p>
          <a:p>
            <a:pPr marL="1104137" marR="192023" lvl="6" indent="-96011" defTabSz="192023">
              <a:spcBef>
                <a:spcPts val="0"/>
              </a:spcBef>
              <a:buSzPct val="100000"/>
              <a:defRPr sz="2814" i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000" dirty="0">
                <a:latin typeface="+mj-lt"/>
              </a:rPr>
              <a:t>   разный/одинаковый жизненный опыт</a:t>
            </a:r>
          </a:p>
          <a:p>
            <a:pPr marL="1104137" marR="192023" lvl="6" indent="-96011" defTabSz="192023">
              <a:spcBef>
                <a:spcPts val="0"/>
              </a:spcBef>
              <a:buSzPct val="100000"/>
              <a:defRPr sz="2814" i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000" dirty="0">
                <a:latin typeface="+mj-lt"/>
              </a:rPr>
              <a:t>   видят только проблему</a:t>
            </a:r>
          </a:p>
          <a:p>
            <a:pPr marL="1104137" marR="192023" lvl="6" indent="-96011" defTabSz="192023">
              <a:spcBef>
                <a:spcPts val="0"/>
              </a:spcBef>
              <a:buSzPct val="100000"/>
              <a:defRPr sz="2814" i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000" dirty="0">
                <a:latin typeface="+mj-lt"/>
              </a:rPr>
              <a:t>   видят причину  проблемы</a:t>
            </a:r>
            <a:endParaRPr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201108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A5831-B025-D94C-BA6C-9EAEE4357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dirty="0"/>
              <a:t>6-1: о себе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6ECB2-5474-A24B-8959-3C5635AB7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Мне двадцать один год/двадцать два года/ девятнадцать лет </a:t>
            </a:r>
          </a:p>
          <a:p>
            <a:r>
              <a:rPr lang="ru-RU" dirty="0"/>
              <a:t>Я закончил(а) государственную/частную школу, когда мне было … </a:t>
            </a:r>
          </a:p>
          <a:p>
            <a:r>
              <a:rPr lang="ru-RU" dirty="0"/>
              <a:t>Первый мобильный телефон у меня появился, когда мне было … </a:t>
            </a:r>
          </a:p>
          <a:p>
            <a:r>
              <a:rPr lang="ru-RU" dirty="0"/>
              <a:t>Интереснее всего мне сейчас…</a:t>
            </a:r>
          </a:p>
          <a:p>
            <a:r>
              <a:rPr lang="ru-RU" dirty="0"/>
              <a:t>В моих планах найти работу/поступить в аспирантуру, устроиться на работу сразу по окончании университета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51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ДЗ Упр. 6-27 “Проблемы молодёжи”  Посмотрите на график и сравните, как оценивают проблемы молодёжи взрослые и подростки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1197" cy="1303867"/>
          </a:xfrm>
          <a:prstGeom prst="rect">
            <a:avLst/>
          </a:prstGeom>
        </p:spPr>
        <p:txBody>
          <a:bodyPr/>
          <a:lstStyle/>
          <a:p>
            <a:pPr algn="l" defTabSz="205376">
              <a:spcBef>
                <a:spcPts val="703"/>
              </a:spcBef>
              <a:defRPr sz="3050" b="1"/>
            </a:pPr>
            <a:r>
              <a:rPr sz="3600" dirty="0"/>
              <a:t>6-27</a:t>
            </a:r>
            <a:r>
              <a:rPr lang="en-US" sz="3600" dirty="0"/>
              <a:t>: </a:t>
            </a:r>
            <a:r>
              <a:rPr sz="3600" dirty="0" err="1"/>
              <a:t>Проблемы</a:t>
            </a:r>
            <a:r>
              <a:rPr sz="3600" dirty="0"/>
              <a:t> </a:t>
            </a:r>
            <a:r>
              <a:rPr sz="3600" dirty="0" err="1"/>
              <a:t>молодёжи</a:t>
            </a:r>
            <a:endParaRPr sz="3600" dirty="0"/>
          </a:p>
          <a:p>
            <a:pPr marR="160729" algn="l" defTabSz="160729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Посмотрите на график и сравните, как оценивают проблемы молодёжи взрослые и подростки</a:t>
            </a:r>
          </a:p>
        </p:txBody>
      </p:sp>
      <p:sp>
        <p:nvSpPr>
          <p:cNvPr id="274" name="Посмотрите на график и сПосмотрите на график и сравните, как оценивают проблемы молодёжи взрослые и подросткиравните, как оценивают проблемы молодёжи взрослые и подростки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44500" indent="-127000">
              <a:buBlip>
                <a:blip r:embed="rId2"/>
              </a:buBlip>
              <a:defRPr sz="1200" i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4800" i="1">
                <a:latin typeface="+mn-lt"/>
                <a:ea typeface="+mn-ea"/>
                <a:cs typeface="+mn-cs"/>
                <a:sym typeface="Times New Roman"/>
              </a:defRPr>
            </a:pPr>
            <a:r>
              <a:rPr sz="844"/>
              <a:t>Посмотрите на график и сПосмотрите на график и сравните, как оценивают проблемы молодёжи взрослые и подросткиравните, как оценивают проблемы молодёжи взрослые и подростки</a:t>
            </a:r>
          </a:p>
        </p:txBody>
      </p:sp>
      <p:pic>
        <p:nvPicPr>
          <p:cNvPr id="275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1" y="2285999"/>
            <a:ext cx="7840266" cy="36989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6521760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Проблемы молодёжи в Америке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72516">
              <a:defRPr sz="6272"/>
            </a:lvl1pPr>
          </a:lstStyle>
          <a:p>
            <a:pPr algn="l"/>
            <a:r>
              <a:rPr sz="3200" dirty="0" err="1"/>
              <a:t>Проблемы</a:t>
            </a:r>
            <a:r>
              <a:rPr sz="3200" dirty="0"/>
              <a:t> </a:t>
            </a:r>
            <a:r>
              <a:rPr sz="3200" dirty="0" err="1"/>
              <a:t>молодёжи</a:t>
            </a:r>
            <a:r>
              <a:rPr sz="3200" dirty="0"/>
              <a:t> </a:t>
            </a:r>
            <a:r>
              <a:rPr sz="3200" dirty="0" err="1"/>
              <a:t>в</a:t>
            </a:r>
            <a:r>
              <a:rPr sz="3200" dirty="0"/>
              <a:t> </a:t>
            </a:r>
            <a:r>
              <a:rPr sz="3200" dirty="0" err="1"/>
              <a:t>Америке</a:t>
            </a:r>
            <a:endParaRPr sz="3200" dirty="0"/>
          </a:p>
        </p:txBody>
      </p:sp>
      <p:sp>
        <p:nvSpPr>
          <p:cNvPr id="278" name="Обсудите/опросите: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  <a:defRPr i="0"/>
            </a:pPr>
            <a:r>
              <a:rPr dirty="0" err="1"/>
              <a:t>Обсудите</a:t>
            </a:r>
            <a:r>
              <a:rPr dirty="0"/>
              <a:t>/</a:t>
            </a:r>
            <a:r>
              <a:rPr dirty="0" err="1"/>
              <a:t>опросите</a:t>
            </a:r>
            <a:r>
              <a:rPr dirty="0"/>
              <a:t>:</a:t>
            </a:r>
          </a:p>
          <a:p>
            <a:pPr marL="1371600" lvl="3" indent="0">
              <a:buNone/>
            </a:pPr>
            <a:r>
              <a:rPr dirty="0" err="1"/>
              <a:t>Какие</a:t>
            </a:r>
            <a:r>
              <a:rPr dirty="0"/>
              <a:t> </a:t>
            </a:r>
            <a:r>
              <a:rPr dirty="0" err="1"/>
              <a:t>проблемы</a:t>
            </a:r>
            <a:r>
              <a:rPr dirty="0"/>
              <a:t> </a:t>
            </a:r>
            <a:r>
              <a:rPr b="1" dirty="0" err="1"/>
              <a:t>существуют</a:t>
            </a:r>
            <a:r>
              <a:rPr dirty="0"/>
              <a:t> </a:t>
            </a:r>
            <a:r>
              <a:rPr dirty="0" err="1"/>
              <a:t>у</a:t>
            </a:r>
            <a:r>
              <a:rPr dirty="0"/>
              <a:t> </a:t>
            </a:r>
            <a:r>
              <a:rPr dirty="0" err="1"/>
              <a:t>молодёжи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Америке</a:t>
            </a:r>
            <a:r>
              <a:rPr dirty="0"/>
              <a:t>?</a:t>
            </a:r>
          </a:p>
          <a:p>
            <a:pPr lvl="3">
              <a:buBlip>
                <a:blip r:embed="rId2"/>
              </a:buBlip>
            </a:pPr>
            <a:r>
              <a:rPr b="1" dirty="0" err="1">
                <a:solidFill>
                  <a:srgbClr val="FF2600"/>
                </a:solidFill>
              </a:rPr>
              <a:t>Я</a:t>
            </a:r>
            <a:r>
              <a:rPr b="1" dirty="0">
                <a:solidFill>
                  <a:srgbClr val="FF2600"/>
                </a:solidFill>
              </a:rPr>
              <a:t> </a:t>
            </a:r>
            <a:r>
              <a:rPr b="1" dirty="0" err="1">
                <a:solidFill>
                  <a:srgbClr val="FF2600"/>
                </a:solidFill>
              </a:rPr>
              <a:t>могу</a:t>
            </a:r>
            <a:r>
              <a:rPr b="1" dirty="0">
                <a:solidFill>
                  <a:srgbClr val="FF2600"/>
                </a:solidFill>
              </a:rPr>
              <a:t> </a:t>
            </a:r>
            <a:r>
              <a:rPr b="1" dirty="0" err="1">
                <a:solidFill>
                  <a:srgbClr val="FF2600"/>
                </a:solidFill>
              </a:rPr>
              <a:t>назвать</a:t>
            </a:r>
            <a:r>
              <a:rPr dirty="0"/>
              <a:t> </a:t>
            </a:r>
            <a:r>
              <a:rPr dirty="0" err="1"/>
              <a:t>следующие</a:t>
            </a:r>
            <a:r>
              <a:rPr dirty="0"/>
              <a:t> </a:t>
            </a:r>
            <a:r>
              <a:rPr dirty="0" err="1"/>
              <a:t>проблемы</a:t>
            </a:r>
            <a:r>
              <a:rPr dirty="0"/>
              <a:t>, </a:t>
            </a:r>
            <a:r>
              <a:rPr dirty="0" err="1"/>
              <a:t>во-первых</a:t>
            </a:r>
            <a:r>
              <a:rPr dirty="0"/>
              <a:t>…, </a:t>
            </a:r>
            <a:r>
              <a:rPr dirty="0" err="1"/>
              <a:t>во-вторых</a:t>
            </a:r>
            <a:r>
              <a:rPr dirty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3570813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F71DC-D61E-BA40-A6F3-45661C240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6-29: </a:t>
            </a:r>
            <a:r>
              <a:rPr lang="ru-RU" dirty="0"/>
              <a:t>Безработица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CFA7D-22C6-5945-8DFB-FD97B1384C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Повторим лексику: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Находить/найти что?</a:t>
            </a:r>
          </a:p>
          <a:p>
            <a:pPr marL="0" indent="0">
              <a:buNone/>
            </a:pPr>
            <a:r>
              <a:rPr lang="ru-RU" dirty="0"/>
              <a:t>Сталкиваться/столкнуться с чем? </a:t>
            </a:r>
          </a:p>
          <a:p>
            <a:pPr marL="0" indent="0">
              <a:buNone/>
            </a:pPr>
            <a:r>
              <a:rPr lang="ru-RU" dirty="0"/>
              <a:t>Приводить/привести к чему? </a:t>
            </a:r>
          </a:p>
          <a:p>
            <a:pPr marL="0" indent="0">
              <a:buNone/>
            </a:pPr>
            <a:r>
              <a:rPr lang="ru-RU" dirty="0"/>
              <a:t>Снижать/снизить что? </a:t>
            </a:r>
          </a:p>
          <a:p>
            <a:pPr marL="0" indent="0">
              <a:buNone/>
            </a:pPr>
            <a:r>
              <a:rPr lang="ru-RU" dirty="0"/>
              <a:t>Влиять/повлиять на что? </a:t>
            </a:r>
          </a:p>
          <a:p>
            <a:pPr marL="0" indent="0">
              <a:buNone/>
            </a:pPr>
            <a:r>
              <a:rPr lang="ru-RU" dirty="0"/>
              <a:t>Повышать/повысить что? </a:t>
            </a:r>
          </a:p>
          <a:p>
            <a:pPr marL="0" indent="0">
              <a:buNone/>
            </a:pPr>
            <a:r>
              <a:rPr lang="ru-RU" dirty="0"/>
              <a:t>Создавать/создать что?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79939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Упр. 6-30 “Безработица среди молодёжи”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algn="l" defTabSz="572516">
              <a:spcBef>
                <a:spcPts val="1900"/>
              </a:spcBef>
              <a:defRPr sz="4704" i="1"/>
            </a:lvl1pPr>
          </a:lstStyle>
          <a:p>
            <a:r>
              <a:rPr sz="3600" i="0" dirty="0"/>
              <a:t>6-30</a:t>
            </a:r>
            <a:r>
              <a:rPr lang="ru-RU" sz="3600" i="0" dirty="0"/>
              <a:t>:</a:t>
            </a:r>
            <a:r>
              <a:rPr sz="3600" i="0" dirty="0"/>
              <a:t> </a:t>
            </a:r>
            <a:r>
              <a:rPr sz="3600" i="0" dirty="0" err="1"/>
              <a:t>Безработица</a:t>
            </a:r>
            <a:r>
              <a:rPr sz="3600" i="0" dirty="0"/>
              <a:t> </a:t>
            </a:r>
            <a:r>
              <a:rPr sz="3600" i="0" dirty="0" err="1"/>
              <a:t>среди</a:t>
            </a:r>
            <a:r>
              <a:rPr sz="3600" i="0" dirty="0"/>
              <a:t> </a:t>
            </a:r>
            <a:r>
              <a:rPr sz="3600" i="0" dirty="0" err="1"/>
              <a:t>молодёжи</a:t>
            </a:r>
            <a:endParaRPr sz="3600" i="0" dirty="0"/>
          </a:p>
        </p:txBody>
      </p:sp>
      <p:sp>
        <p:nvSpPr>
          <p:cNvPr id="286" name="1). Найдите и подчеркните в тексте, какие меры автор заметки считает необходимым принять, чтобы уменьшить уровень безработицы среди молодёжи.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321457" marR="321457" indent="-80364" defTabSz="321457">
              <a:spcBef>
                <a:spcPts val="0"/>
              </a:spcBef>
              <a:buSzTx/>
              <a:buNone/>
              <a:defRPr sz="38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 err="1">
                <a:latin typeface="+mj-lt"/>
              </a:rPr>
              <a:t>Найдите</a:t>
            </a:r>
            <a:r>
              <a:rPr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и</a:t>
            </a:r>
            <a:r>
              <a:rPr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подчеркните</a:t>
            </a:r>
            <a:r>
              <a:rPr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в</a:t>
            </a:r>
            <a:r>
              <a:rPr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тексте</a:t>
            </a:r>
            <a:r>
              <a:rPr sz="3200" dirty="0">
                <a:latin typeface="+mj-lt"/>
              </a:rPr>
              <a:t>, </a:t>
            </a:r>
            <a:r>
              <a:rPr sz="3200" dirty="0" err="1">
                <a:latin typeface="+mj-lt"/>
              </a:rPr>
              <a:t>какие</a:t>
            </a:r>
            <a:r>
              <a:rPr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меры</a:t>
            </a:r>
            <a:r>
              <a:rPr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автор</a:t>
            </a:r>
            <a:r>
              <a:rPr lang="ru-RU"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заметки</a:t>
            </a:r>
            <a:r>
              <a:rPr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считает</a:t>
            </a:r>
            <a:r>
              <a:rPr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необходимым</a:t>
            </a:r>
            <a:r>
              <a:rPr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принять</a:t>
            </a:r>
            <a:r>
              <a:rPr sz="3200" dirty="0">
                <a:latin typeface="+mj-lt"/>
              </a:rPr>
              <a:t>, </a:t>
            </a:r>
            <a:r>
              <a:rPr sz="3200" dirty="0" err="1">
                <a:latin typeface="+mj-lt"/>
              </a:rPr>
              <a:t>чтобы</a:t>
            </a:r>
            <a:r>
              <a:rPr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уменьшить</a:t>
            </a:r>
            <a:r>
              <a:rPr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уровень</a:t>
            </a:r>
            <a:r>
              <a:rPr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безработицы</a:t>
            </a:r>
            <a:r>
              <a:rPr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среди</a:t>
            </a:r>
            <a:r>
              <a:rPr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молодёжи</a:t>
            </a:r>
            <a:r>
              <a:rPr sz="3200" dirty="0">
                <a:latin typeface="+mj-lt"/>
              </a:rPr>
              <a:t>. </a:t>
            </a:r>
          </a:p>
          <a:p>
            <a:pPr marL="321457" marR="321457" indent="-80364" defTabSz="321457">
              <a:spcBef>
                <a:spcPts val="0"/>
              </a:spcBef>
              <a:buSzTx/>
              <a:buNone/>
              <a:defRPr sz="3800" i="0">
                <a:latin typeface="Helvetica"/>
                <a:ea typeface="Helvetica"/>
                <a:cs typeface="Helvetica"/>
                <a:sym typeface="Helvetica"/>
              </a:defRPr>
            </a:pPr>
            <a:endParaRPr sz="3200" dirty="0">
              <a:latin typeface="+mj-lt"/>
            </a:endParaRPr>
          </a:p>
          <a:p>
            <a:pPr marL="321457" marR="321457" indent="-80364" defTabSz="321457">
              <a:spcBef>
                <a:spcPts val="0"/>
              </a:spcBef>
              <a:buSzTx/>
              <a:buNone/>
              <a:defRPr sz="38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Что</a:t>
            </a:r>
            <a:r>
              <a:rPr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бы</a:t>
            </a:r>
            <a:r>
              <a:rPr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вы</a:t>
            </a:r>
            <a:r>
              <a:rPr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предложили</a:t>
            </a:r>
            <a:r>
              <a:rPr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сделать</a:t>
            </a:r>
            <a:r>
              <a:rPr sz="3200" dirty="0">
                <a:latin typeface="+mj-lt"/>
              </a:rPr>
              <a:t>, </a:t>
            </a:r>
            <a:r>
              <a:rPr sz="3200" dirty="0" err="1">
                <a:latin typeface="+mj-lt"/>
              </a:rPr>
              <a:t>чтобы</a:t>
            </a:r>
            <a:r>
              <a:rPr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решить</a:t>
            </a:r>
            <a:r>
              <a:rPr sz="3200" dirty="0">
                <a:latin typeface="+mj-lt"/>
              </a:rPr>
              <a:t>  </a:t>
            </a:r>
            <a:r>
              <a:rPr sz="3200" dirty="0" err="1">
                <a:latin typeface="+mj-lt"/>
              </a:rPr>
              <a:t>проблему</a:t>
            </a:r>
            <a:r>
              <a:rPr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безработицы</a:t>
            </a:r>
            <a:r>
              <a:rPr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среди</a:t>
            </a:r>
            <a:r>
              <a:rPr sz="3200" dirty="0">
                <a:latin typeface="+mj-lt"/>
              </a:rPr>
              <a:t> </a:t>
            </a:r>
            <a:r>
              <a:rPr sz="3200" dirty="0" err="1">
                <a:latin typeface="+mj-lt"/>
              </a:rPr>
              <a:t>молодёжи</a:t>
            </a:r>
            <a:r>
              <a:rPr sz="3200" dirty="0">
                <a:latin typeface="+mj-lt"/>
              </a:rPr>
              <a:t>?</a:t>
            </a:r>
            <a:endParaRPr sz="3200" dirty="0"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54654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Чтобы уменьшить уровень безработицы среди молодёжи необходимо…"/>
          <p:cNvSpPr>
            <a:spLocks noGrp="1"/>
          </p:cNvSpPr>
          <p:nvPr>
            <p:ph type="title"/>
          </p:nvPr>
        </p:nvSpPr>
        <p:spPr>
          <a:xfrm>
            <a:off x="533400" y="410765"/>
            <a:ext cx="10388600" cy="14555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5027" marR="315027" indent="-78756" algn="l" defTabSz="315027">
              <a:defRPr sz="343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 </a:t>
            </a:r>
            <a:endParaRPr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89" name="1) стимулировать работодателей нанимать молодёжь;…"/>
          <p:cNvSpPr>
            <a:spLocks noGrp="1"/>
          </p:cNvSpPr>
          <p:nvPr>
            <p:ph type="body" idx="1"/>
          </p:nvPr>
        </p:nvSpPr>
        <p:spPr>
          <a:xfrm>
            <a:off x="831273" y="1866305"/>
            <a:ext cx="9458835" cy="43041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321457" indent="0" defTabSz="321457">
              <a:spcBef>
                <a:spcPts val="0"/>
              </a:spcBef>
              <a:buSzTx/>
              <a:buNone/>
              <a:defRPr sz="37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800" dirty="0">
                <a:latin typeface="+mj-lt"/>
              </a:rPr>
              <a:t>Чтобы уменьшить уровень безработицы среди молодёжи, необходимо: </a:t>
            </a:r>
          </a:p>
          <a:p>
            <a:pPr marL="0" marR="321457" indent="0" defTabSz="321457">
              <a:spcBef>
                <a:spcPts val="0"/>
              </a:spcBef>
              <a:buSzTx/>
              <a:buNone/>
              <a:defRPr sz="37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latin typeface="+mj-lt"/>
              </a:rPr>
              <a:t>1) </a:t>
            </a:r>
            <a:r>
              <a:rPr sz="2800" dirty="0" err="1">
                <a:latin typeface="+mj-lt"/>
              </a:rPr>
              <a:t>стимулировать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работодателей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нанимать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молодёжь</a:t>
            </a:r>
            <a:r>
              <a:rPr sz="2800" dirty="0">
                <a:latin typeface="+mj-lt"/>
              </a:rPr>
              <a:t>;</a:t>
            </a:r>
          </a:p>
          <a:p>
            <a:pPr marL="0" marR="321457" indent="0" defTabSz="321457">
              <a:spcBef>
                <a:spcPts val="0"/>
              </a:spcBef>
              <a:buSzTx/>
              <a:buNone/>
              <a:defRPr sz="37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latin typeface="+mj-lt"/>
              </a:rPr>
              <a:t>2) </a:t>
            </a:r>
            <a:r>
              <a:rPr sz="2800" dirty="0" err="1">
                <a:latin typeface="+mj-lt"/>
              </a:rPr>
              <a:t>повысить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качество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подготовки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специалистов</a:t>
            </a:r>
            <a:r>
              <a:rPr sz="2800" dirty="0">
                <a:latin typeface="+mj-lt"/>
              </a:rPr>
              <a:t>;</a:t>
            </a:r>
          </a:p>
          <a:p>
            <a:pPr marL="0" marR="321457" indent="0" defTabSz="321457">
              <a:spcBef>
                <a:spcPts val="0"/>
              </a:spcBef>
              <a:buSzTx/>
              <a:buNone/>
              <a:defRPr sz="37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latin typeface="+mj-lt"/>
              </a:rPr>
              <a:t>3) </a:t>
            </a:r>
            <a:r>
              <a:rPr sz="2800" dirty="0" err="1">
                <a:latin typeface="+mj-lt"/>
              </a:rPr>
              <a:t>готовить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специалистов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по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востребованным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специальностям</a:t>
            </a:r>
            <a:r>
              <a:rPr sz="2800" dirty="0">
                <a:latin typeface="+mj-lt"/>
              </a:rPr>
              <a:t>;</a:t>
            </a:r>
          </a:p>
          <a:p>
            <a:pPr marL="0" marR="321457" indent="0" defTabSz="321457">
              <a:spcBef>
                <a:spcPts val="0"/>
              </a:spcBef>
              <a:buSzTx/>
              <a:buNone/>
              <a:defRPr sz="37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latin typeface="+mj-lt"/>
              </a:rPr>
              <a:t>4) </a:t>
            </a:r>
            <a:r>
              <a:rPr sz="2800" dirty="0" err="1">
                <a:latin typeface="+mj-lt"/>
              </a:rPr>
              <a:t>создать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молодёжные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биржи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труда</a:t>
            </a:r>
            <a:r>
              <a:rPr sz="2800" dirty="0">
                <a:latin typeface="+mj-lt"/>
              </a:rPr>
              <a:t>. </a:t>
            </a:r>
            <a:endParaRPr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C70067-4BE7-0D4F-AF2E-1697B5555E79}"/>
              </a:ext>
            </a:extLst>
          </p:cNvPr>
          <p:cNvSpPr txBox="1"/>
          <p:nvPr/>
        </p:nvSpPr>
        <p:spPr>
          <a:xfrm>
            <a:off x="928256" y="1025236"/>
            <a:ext cx="750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6-30: Безработица среди молодёжи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6475902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6-31-6-32. Видеорепортаж «Молодёжь Москвы»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R="256031" algn="l" defTabSz="256031">
              <a:defRPr sz="3584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600" dirty="0">
                <a:latin typeface="+mj-lt"/>
              </a:rPr>
              <a:t>6-31-6-32</a:t>
            </a:r>
            <a:r>
              <a:rPr lang="ru-RU" sz="3600" dirty="0">
                <a:latin typeface="+mj-lt"/>
              </a:rPr>
              <a:t>:</a:t>
            </a:r>
            <a:r>
              <a:rPr sz="3600" dirty="0">
                <a:latin typeface="+mj-lt"/>
              </a:rPr>
              <a:t> </a:t>
            </a:r>
            <a:r>
              <a:rPr sz="3600" dirty="0" err="1">
                <a:latin typeface="+mj-lt"/>
              </a:rPr>
              <a:t>Видеорепортаж</a:t>
            </a:r>
            <a:r>
              <a:rPr sz="3600" dirty="0">
                <a:latin typeface="+mj-lt"/>
              </a:rPr>
              <a:t> «</a:t>
            </a:r>
            <a:r>
              <a:rPr sz="3600" dirty="0" err="1">
                <a:latin typeface="+mj-lt"/>
              </a:rPr>
              <a:t>Молодёжь</a:t>
            </a:r>
            <a:r>
              <a:rPr sz="3600" dirty="0">
                <a:latin typeface="+mj-lt"/>
              </a:rPr>
              <a:t> </a:t>
            </a:r>
            <a:r>
              <a:rPr sz="3600" dirty="0" err="1">
                <a:latin typeface="+mj-lt"/>
              </a:rPr>
              <a:t>Москвы</a:t>
            </a:r>
            <a:r>
              <a:rPr sz="3600" dirty="0">
                <a:latin typeface="+mj-lt"/>
              </a:rPr>
              <a:t>»</a:t>
            </a:r>
          </a:p>
        </p:txBody>
      </p:sp>
      <p:sp>
        <p:nvSpPr>
          <p:cNvPr id="292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4"/>
              </a:buBlip>
            </a:pPr>
            <a:endParaRPr/>
          </a:p>
        </p:txBody>
      </p:sp>
      <p:pic>
        <p:nvPicPr>
          <p:cNvPr id="293" name="MolodezMoscow copy.m4v" descr="MolodezMoscow copy.m4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1" y="2319269"/>
            <a:ext cx="7137399" cy="32052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635453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11" fill="hold"/>
                                        <p:tgtEl>
                                          <p:spTgt spid="2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9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Наркотики и молодежь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ru-RU" sz="3600" dirty="0"/>
              <a:t>6-40: </a:t>
            </a:r>
            <a:r>
              <a:rPr sz="3600" dirty="0" err="1"/>
              <a:t>Наркотики</a:t>
            </a:r>
            <a:r>
              <a:rPr sz="3600" dirty="0"/>
              <a:t> </a:t>
            </a:r>
            <a:r>
              <a:rPr sz="3600" dirty="0" err="1"/>
              <a:t>и</a:t>
            </a:r>
            <a:r>
              <a:rPr sz="3600" dirty="0"/>
              <a:t> </a:t>
            </a:r>
            <a:r>
              <a:rPr sz="3600" dirty="0" err="1"/>
              <a:t>молодежь</a:t>
            </a:r>
            <a:endParaRPr sz="3600" dirty="0"/>
          </a:p>
        </p:txBody>
      </p:sp>
      <p:sp>
        <p:nvSpPr>
          <p:cNvPr id="335" name="Причины наркомании среди молодёжи: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dirty="0" err="1">
                <a:latin typeface="+mj-lt"/>
              </a:rPr>
              <a:t>Причины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наркомании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среди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молодёжи</a:t>
            </a:r>
            <a:r>
              <a:rPr dirty="0">
                <a:latin typeface="+mj-lt"/>
              </a:rPr>
              <a:t>: </a:t>
            </a:r>
          </a:p>
          <a:p>
            <a:pPr marL="1339406" indent="0" defTabSz="321457">
              <a:lnSpc>
                <a:spcPts val="3445"/>
              </a:lnSpc>
              <a:spcBef>
                <a:spcPts val="0"/>
              </a:spcBef>
              <a:buSzTx/>
              <a:buNone/>
              <a:defRPr sz="3250" i="0">
                <a:latin typeface="Cambria"/>
                <a:ea typeface="Cambria"/>
                <a:cs typeface="Cambria"/>
                <a:sym typeface="Cambria"/>
              </a:defRPr>
            </a:pPr>
            <a:r>
              <a:rPr sz="2200" dirty="0">
                <a:latin typeface="+mj-lt"/>
              </a:rPr>
              <a:t>1) </a:t>
            </a:r>
            <a:r>
              <a:rPr sz="2200" dirty="0" err="1">
                <a:latin typeface="+mj-lt"/>
              </a:rPr>
              <a:t>мо́да</a:t>
            </a:r>
            <a:r>
              <a:rPr sz="2200" dirty="0">
                <a:latin typeface="+mj-lt"/>
              </a:rPr>
              <a:t>, </a:t>
            </a:r>
            <a:r>
              <a:rPr sz="2200" dirty="0" err="1">
                <a:latin typeface="+mj-lt"/>
              </a:rPr>
              <a:t>любопы́тство</a:t>
            </a:r>
            <a:r>
              <a:rPr sz="2200" dirty="0">
                <a:latin typeface="+mj-lt"/>
              </a:rPr>
              <a:t>, «</a:t>
            </a:r>
            <a:r>
              <a:rPr sz="2200" dirty="0" err="1">
                <a:latin typeface="+mj-lt"/>
              </a:rPr>
              <a:t>не́чего</a:t>
            </a:r>
            <a:r>
              <a:rPr sz="2200" dirty="0">
                <a:latin typeface="+mj-lt"/>
              </a:rPr>
              <a:t> </a:t>
            </a:r>
            <a:r>
              <a:rPr sz="2200" dirty="0" err="1">
                <a:latin typeface="+mj-lt"/>
              </a:rPr>
              <a:t>де́лать</a:t>
            </a:r>
            <a:r>
              <a:rPr sz="2200" dirty="0">
                <a:latin typeface="+mj-lt"/>
              </a:rPr>
              <a:t>», </a:t>
            </a:r>
          </a:p>
          <a:p>
            <a:pPr marL="1339406" indent="0" defTabSz="321457">
              <a:lnSpc>
                <a:spcPts val="3445"/>
              </a:lnSpc>
              <a:spcBef>
                <a:spcPts val="0"/>
              </a:spcBef>
              <a:buSzTx/>
              <a:buNone/>
              <a:defRPr sz="3250" i="0">
                <a:latin typeface="Cambria"/>
                <a:ea typeface="Cambria"/>
                <a:cs typeface="Cambria"/>
                <a:sym typeface="Cambria"/>
              </a:defRPr>
            </a:pPr>
            <a:r>
              <a:rPr sz="2200" dirty="0" err="1">
                <a:latin typeface="+mj-lt"/>
              </a:rPr>
              <a:t>жи́зненные</a:t>
            </a:r>
            <a:r>
              <a:rPr sz="2200" dirty="0">
                <a:latin typeface="+mj-lt"/>
              </a:rPr>
              <a:t> </a:t>
            </a:r>
            <a:r>
              <a:rPr sz="2200" dirty="0" err="1">
                <a:latin typeface="+mj-lt"/>
              </a:rPr>
              <a:t>тру́дности</a:t>
            </a:r>
            <a:r>
              <a:rPr sz="2200" dirty="0">
                <a:latin typeface="+mj-lt"/>
              </a:rPr>
              <a:t> </a:t>
            </a:r>
          </a:p>
          <a:p>
            <a:pPr marL="1339406" indent="0" defTabSz="321457">
              <a:lnSpc>
                <a:spcPts val="3445"/>
              </a:lnSpc>
              <a:spcBef>
                <a:spcPts val="0"/>
              </a:spcBef>
              <a:buSzTx/>
              <a:buNone/>
              <a:defRPr sz="3250" i="0">
                <a:latin typeface="Cambria"/>
                <a:ea typeface="Cambria"/>
                <a:cs typeface="Cambria"/>
                <a:sym typeface="Cambria"/>
              </a:defRPr>
            </a:pPr>
            <a:r>
              <a:rPr sz="2200" dirty="0">
                <a:latin typeface="+mj-lt"/>
              </a:rPr>
              <a:t>2) </a:t>
            </a:r>
            <a:r>
              <a:rPr sz="2200" dirty="0" err="1">
                <a:latin typeface="+mj-lt"/>
              </a:rPr>
              <a:t>пробле́мы</a:t>
            </a:r>
            <a:r>
              <a:rPr sz="2200" dirty="0">
                <a:latin typeface="+mj-lt"/>
              </a:rPr>
              <a:t> </a:t>
            </a:r>
            <a:r>
              <a:rPr sz="2200" dirty="0" err="1">
                <a:latin typeface="+mj-lt"/>
              </a:rPr>
              <a:t>в</a:t>
            </a:r>
            <a:r>
              <a:rPr sz="2200" dirty="0">
                <a:latin typeface="+mj-lt"/>
              </a:rPr>
              <a:t> </a:t>
            </a:r>
            <a:r>
              <a:rPr sz="2200" dirty="0" err="1">
                <a:latin typeface="+mj-lt"/>
              </a:rPr>
              <a:t>семье</a:t>
            </a:r>
            <a:r>
              <a:rPr sz="2200" dirty="0">
                <a:latin typeface="+mj-lt"/>
              </a:rPr>
              <a:t>́ </a:t>
            </a:r>
            <a:r>
              <a:rPr sz="2200" dirty="0" err="1">
                <a:latin typeface="+mj-lt"/>
              </a:rPr>
              <a:t>и</a:t>
            </a:r>
            <a:r>
              <a:rPr sz="2200" dirty="0">
                <a:latin typeface="+mj-lt"/>
              </a:rPr>
              <a:t> </a:t>
            </a:r>
            <a:r>
              <a:rPr sz="2200" dirty="0" err="1">
                <a:latin typeface="+mj-lt"/>
              </a:rPr>
              <a:t>шко́ле</a:t>
            </a:r>
            <a:r>
              <a:rPr sz="2200" dirty="0">
                <a:latin typeface="+mj-lt"/>
              </a:rPr>
              <a:t> </a:t>
            </a:r>
          </a:p>
          <a:p>
            <a:pPr marL="1339406" indent="0" defTabSz="321457">
              <a:lnSpc>
                <a:spcPts val="3445"/>
              </a:lnSpc>
              <a:spcBef>
                <a:spcPts val="0"/>
              </a:spcBef>
              <a:buSzTx/>
              <a:buNone/>
              <a:defRPr sz="3250" i="0">
                <a:latin typeface="Cambria"/>
                <a:ea typeface="Cambria"/>
                <a:cs typeface="Cambria"/>
                <a:sym typeface="Cambria"/>
              </a:defRPr>
            </a:pPr>
            <a:r>
              <a:rPr sz="2200" dirty="0">
                <a:latin typeface="+mj-lt"/>
              </a:rPr>
              <a:t>3) </a:t>
            </a:r>
            <a:r>
              <a:rPr sz="2200" dirty="0" err="1">
                <a:latin typeface="+mj-lt"/>
              </a:rPr>
              <a:t>психи́ческая</a:t>
            </a:r>
            <a:r>
              <a:rPr sz="2200" dirty="0">
                <a:latin typeface="+mj-lt"/>
              </a:rPr>
              <a:t> </a:t>
            </a:r>
            <a:r>
              <a:rPr sz="2200" dirty="0" err="1">
                <a:latin typeface="+mj-lt"/>
              </a:rPr>
              <a:t>зави́симость</a:t>
            </a:r>
            <a:r>
              <a:rPr sz="2200" dirty="0">
                <a:latin typeface="+mj-lt"/>
              </a:rPr>
              <a:t> </a:t>
            </a:r>
            <a:r>
              <a:rPr sz="2200" dirty="0" err="1">
                <a:latin typeface="+mj-lt"/>
              </a:rPr>
              <a:t>от</a:t>
            </a:r>
            <a:r>
              <a:rPr sz="2200" dirty="0">
                <a:latin typeface="+mj-lt"/>
              </a:rPr>
              <a:t> </a:t>
            </a:r>
            <a:r>
              <a:rPr sz="2200" dirty="0" err="1">
                <a:latin typeface="+mj-lt"/>
              </a:rPr>
              <a:t>нарко́тика</a:t>
            </a:r>
            <a:r>
              <a:rPr sz="2200" dirty="0">
                <a:latin typeface="+mj-lt"/>
              </a:rPr>
              <a:t> </a:t>
            </a:r>
          </a:p>
          <a:p>
            <a:pPr marL="1339406" indent="0" defTabSz="321457">
              <a:lnSpc>
                <a:spcPts val="3445"/>
              </a:lnSpc>
              <a:spcBef>
                <a:spcPts val="0"/>
              </a:spcBef>
              <a:buSzTx/>
              <a:buNone/>
              <a:defRPr sz="3250" i="0">
                <a:latin typeface="Cambria"/>
                <a:ea typeface="Cambria"/>
                <a:cs typeface="Cambria"/>
                <a:sym typeface="Cambria"/>
              </a:defRPr>
            </a:pPr>
            <a:r>
              <a:rPr sz="2200" dirty="0">
                <a:latin typeface="+mj-lt"/>
              </a:rPr>
              <a:t>4) ?????</a:t>
            </a:r>
          </a:p>
        </p:txBody>
      </p:sp>
    </p:spTree>
    <p:extLst>
      <p:ext uri="{BB962C8B-B14F-4D97-AF65-F5344CB8AC3E}">
        <p14:creationId xmlns:p14="http://schemas.microsoft.com/office/powerpoint/2010/main" val="279667226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Наркотики и молодежь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ru-RU" sz="3600" dirty="0"/>
              <a:t>6-44: </a:t>
            </a:r>
            <a:r>
              <a:rPr sz="3600" dirty="0" err="1"/>
              <a:t>Наркотики</a:t>
            </a:r>
            <a:r>
              <a:rPr sz="3600" dirty="0"/>
              <a:t> </a:t>
            </a:r>
            <a:r>
              <a:rPr sz="3600" dirty="0" err="1"/>
              <a:t>и</a:t>
            </a:r>
            <a:r>
              <a:rPr sz="3600" dirty="0"/>
              <a:t> </a:t>
            </a:r>
            <a:r>
              <a:rPr sz="3600" dirty="0" err="1"/>
              <a:t>молодежь</a:t>
            </a:r>
            <a:endParaRPr sz="3600" dirty="0"/>
          </a:p>
        </p:txBody>
      </p:sp>
      <p:sp>
        <p:nvSpPr>
          <p:cNvPr id="338" name="ДЗ: Упр. 6-44.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321457">
              <a:lnSpc>
                <a:spcPts val="4570"/>
              </a:lnSpc>
              <a:spcBef>
                <a:spcPts val="0"/>
              </a:spcBef>
              <a:buSzTx/>
              <a:buNone/>
              <a:defRPr sz="4600" b="1" i="0">
                <a:latin typeface="Cambria"/>
                <a:ea typeface="Cambria"/>
                <a:cs typeface="Cambria"/>
                <a:sym typeface="Cambria"/>
              </a:defRPr>
            </a:pPr>
            <a:r>
              <a:rPr sz="2800" dirty="0" err="1">
                <a:latin typeface="+mj-lt"/>
              </a:rPr>
              <a:t>Употребле́ние</a:t>
            </a:r>
            <a:r>
              <a:rPr sz="2800" dirty="0">
                <a:latin typeface="+mj-lt"/>
              </a:rPr>
              <a:t> нарко́тиков </a:t>
            </a:r>
          </a:p>
          <a:p>
            <a:pPr marL="455398" indent="0" defTabSz="321457">
              <a:lnSpc>
                <a:spcPts val="4570"/>
              </a:lnSpc>
              <a:spcBef>
                <a:spcPts val="0"/>
              </a:spcBef>
              <a:buSzTx/>
              <a:buNone/>
              <a:defRPr sz="4600" i="0">
                <a:latin typeface="Cambria"/>
                <a:ea typeface="Cambria"/>
                <a:cs typeface="Cambria"/>
                <a:sym typeface="Cambria"/>
              </a:defRPr>
            </a:pPr>
            <a:r>
              <a:rPr sz="2800" dirty="0">
                <a:latin typeface="+mj-lt"/>
              </a:rPr>
              <a:t>1) вызыва́ет… </a:t>
            </a:r>
            <a:r>
              <a:rPr lang="ru-RU" sz="2800" dirty="0">
                <a:latin typeface="+mj-lt"/>
              </a:rPr>
              <a:t>(что?) </a:t>
            </a:r>
            <a:endParaRPr sz="2800" dirty="0">
              <a:latin typeface="+mj-lt"/>
            </a:endParaRPr>
          </a:p>
          <a:p>
            <a:pPr marL="455398" indent="0" defTabSz="321457">
              <a:lnSpc>
                <a:spcPts val="4570"/>
              </a:lnSpc>
              <a:spcBef>
                <a:spcPts val="0"/>
              </a:spcBef>
              <a:buSzTx/>
              <a:buNone/>
              <a:defRPr sz="4600" i="0">
                <a:latin typeface="Cambria"/>
                <a:ea typeface="Cambria"/>
                <a:cs typeface="Cambria"/>
                <a:sym typeface="Cambria"/>
              </a:defRPr>
            </a:pPr>
            <a:r>
              <a:rPr sz="2800" dirty="0">
                <a:latin typeface="+mj-lt"/>
              </a:rPr>
              <a:t>2) даёт возмо́жность… </a:t>
            </a:r>
            <a:r>
              <a:rPr lang="ru-RU" sz="2800" dirty="0">
                <a:latin typeface="+mj-lt"/>
              </a:rPr>
              <a:t>(кому? что делать/сделать?)</a:t>
            </a:r>
            <a:endParaRPr sz="2800" dirty="0">
              <a:latin typeface="+mj-lt"/>
            </a:endParaRPr>
          </a:p>
          <a:p>
            <a:pPr marL="455398" indent="0" defTabSz="321457">
              <a:lnSpc>
                <a:spcPts val="4570"/>
              </a:lnSpc>
              <a:spcBef>
                <a:spcPts val="0"/>
              </a:spcBef>
              <a:buSzTx/>
              <a:buNone/>
              <a:defRPr sz="4600" i="0">
                <a:latin typeface="Cambria"/>
                <a:ea typeface="Cambria"/>
                <a:cs typeface="Cambria"/>
                <a:sym typeface="Cambria"/>
              </a:defRPr>
            </a:pPr>
            <a:r>
              <a:rPr sz="2800" dirty="0">
                <a:latin typeface="+mj-lt"/>
              </a:rPr>
              <a:t>3) вре́менно снима́ет… </a:t>
            </a:r>
            <a:r>
              <a:rPr lang="ru-RU" sz="2800" dirty="0">
                <a:latin typeface="+mj-lt"/>
              </a:rPr>
              <a:t>(что?)</a:t>
            </a:r>
            <a:endParaRPr sz="2800" dirty="0">
              <a:latin typeface="+mj-lt"/>
            </a:endParaRPr>
          </a:p>
          <a:p>
            <a:pPr marL="455398" indent="0" defTabSz="321457">
              <a:lnSpc>
                <a:spcPts val="4570"/>
              </a:lnSpc>
              <a:spcBef>
                <a:spcPts val="0"/>
              </a:spcBef>
              <a:buSzTx/>
              <a:buNone/>
              <a:defRPr sz="4600" i="0">
                <a:latin typeface="Cambria"/>
                <a:ea typeface="Cambria"/>
                <a:cs typeface="Cambria"/>
                <a:sym typeface="Cambria"/>
              </a:defRPr>
            </a:pPr>
            <a:r>
              <a:rPr sz="2800" dirty="0">
                <a:latin typeface="+mj-lt"/>
              </a:rPr>
              <a:t>4) приво́дит </a:t>
            </a:r>
            <a:r>
              <a:rPr sz="2800" dirty="0" err="1">
                <a:latin typeface="+mj-lt"/>
              </a:rPr>
              <a:t>к</a:t>
            </a:r>
            <a:r>
              <a:rPr sz="2800" dirty="0">
                <a:latin typeface="+mj-lt"/>
              </a:rPr>
              <a:t>…</a:t>
            </a:r>
            <a:r>
              <a:rPr lang="ru-RU" sz="2800" dirty="0">
                <a:latin typeface="+mj-lt"/>
              </a:rPr>
              <a:t> (чему?) </a:t>
            </a:r>
            <a:endParaRPr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310154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Чтобы бороться с наркоманией и другими негативными явлениями, следует/необходимо, что́бы молодо́й̆ челове́к в свободное время че́м-то занима́лся, потому́ что по причи́не «не́чего де́лать» мо́жет произойти́ любо́е преступле́ние.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indent="0" defTabSz="321457">
              <a:lnSpc>
                <a:spcPts val="3586"/>
              </a:lnSpc>
              <a:spcBef>
                <a:spcPts val="0"/>
              </a:spcBef>
              <a:buSzTx/>
              <a:buNone/>
              <a:defRPr sz="340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+mj-lt"/>
              </a:rPr>
              <a:t>Чтобы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бороться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наркоманией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другими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негативными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явлениями</a:t>
            </a:r>
            <a:r>
              <a:rPr dirty="0">
                <a:latin typeface="+mj-lt"/>
              </a:rPr>
              <a:t>, </a:t>
            </a:r>
            <a:r>
              <a:rPr b="1" dirty="0" err="1">
                <a:latin typeface="+mj-lt"/>
              </a:rPr>
              <a:t>следует</a:t>
            </a:r>
            <a:r>
              <a:rPr b="1" dirty="0">
                <a:latin typeface="+mj-lt"/>
              </a:rPr>
              <a:t>/</a:t>
            </a:r>
            <a:r>
              <a:rPr b="1" dirty="0" err="1">
                <a:latin typeface="+mj-lt"/>
              </a:rPr>
              <a:t>необходимо</a:t>
            </a:r>
            <a:r>
              <a:rPr b="1" dirty="0">
                <a:latin typeface="+mj-lt"/>
              </a:rPr>
              <a:t>,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что́бы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молодо́й</a:t>
            </a:r>
            <a:r>
              <a:rPr dirty="0">
                <a:latin typeface="+mj-lt"/>
              </a:rPr>
              <a:t>̆ </a:t>
            </a:r>
            <a:r>
              <a:rPr dirty="0" err="1">
                <a:latin typeface="+mj-lt"/>
              </a:rPr>
              <a:t>челове́к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свободное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время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че́м-то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занима́лся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потому</a:t>
            </a:r>
            <a:r>
              <a:rPr dirty="0">
                <a:latin typeface="+mj-lt"/>
              </a:rPr>
              <a:t>́ </a:t>
            </a:r>
            <a:r>
              <a:rPr dirty="0" err="1">
                <a:latin typeface="+mj-lt"/>
              </a:rPr>
              <a:t>что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по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причи́не</a:t>
            </a:r>
            <a:r>
              <a:rPr dirty="0">
                <a:latin typeface="+mj-lt"/>
              </a:rPr>
              <a:t> «</a:t>
            </a:r>
            <a:r>
              <a:rPr dirty="0" err="1">
                <a:latin typeface="+mj-lt"/>
              </a:rPr>
              <a:t>не́чего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де́лать</a:t>
            </a:r>
            <a:r>
              <a:rPr dirty="0">
                <a:latin typeface="+mj-lt"/>
              </a:rPr>
              <a:t>» </a:t>
            </a:r>
            <a:r>
              <a:rPr dirty="0" err="1">
                <a:latin typeface="+mj-lt"/>
              </a:rPr>
              <a:t>мо́жет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произойти</a:t>
            </a:r>
            <a:r>
              <a:rPr dirty="0">
                <a:latin typeface="+mj-lt"/>
              </a:rPr>
              <a:t>́ </a:t>
            </a:r>
            <a:r>
              <a:rPr dirty="0" err="1">
                <a:latin typeface="+mj-lt"/>
              </a:rPr>
              <a:t>любо́е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преступле́ние</a:t>
            </a:r>
            <a:r>
              <a:rPr dirty="0">
                <a:latin typeface="+mj-lt"/>
              </a:rPr>
              <a:t>.</a:t>
            </a:r>
          </a:p>
          <a:p>
            <a:pPr marL="0" indent="0" defTabSz="321457">
              <a:lnSpc>
                <a:spcPts val="3586"/>
              </a:lnSpc>
              <a:spcBef>
                <a:spcPts val="0"/>
              </a:spcBef>
              <a:buSzTx/>
              <a:buNone/>
              <a:defRPr sz="3400" i="0">
                <a:latin typeface="Cambria"/>
                <a:ea typeface="Cambria"/>
                <a:cs typeface="Cambria"/>
                <a:sym typeface="Cambria"/>
              </a:defRPr>
            </a:pPr>
            <a:endParaRPr dirty="0">
              <a:latin typeface="+mj-lt"/>
            </a:endParaRPr>
          </a:p>
          <a:p>
            <a:pPr marL="0" indent="0" defTabSz="321457">
              <a:lnSpc>
                <a:spcPts val="3586"/>
              </a:lnSpc>
              <a:spcBef>
                <a:spcPts val="0"/>
              </a:spcBef>
              <a:buSzTx/>
              <a:buNone/>
              <a:defRPr sz="340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+mj-lt"/>
              </a:rPr>
              <a:t>Я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думаю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что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молодёжь</a:t>
            </a:r>
            <a:r>
              <a:rPr dirty="0">
                <a:latin typeface="+mj-lt"/>
              </a:rPr>
              <a:t> </a:t>
            </a:r>
            <a:r>
              <a:rPr b="1" dirty="0" err="1">
                <a:latin typeface="+mj-lt"/>
              </a:rPr>
              <a:t>нужда́ется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том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что́бы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для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неё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бы́ли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со́зданы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досту́пные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це́нтры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досу́га</a:t>
            </a:r>
            <a:r>
              <a:rPr dirty="0">
                <a:latin typeface="+mj-lt"/>
              </a:rPr>
              <a:t>: </a:t>
            </a:r>
            <a:r>
              <a:rPr dirty="0" err="1">
                <a:latin typeface="+mj-lt"/>
              </a:rPr>
              <a:t>клу́бы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спорти́вные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культу́рные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це́нтры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кинотеа́тры</a:t>
            </a:r>
            <a:r>
              <a:rPr dirty="0">
                <a:latin typeface="+mj-lt"/>
              </a:rPr>
              <a:t>. </a:t>
            </a:r>
          </a:p>
        </p:txBody>
      </p:sp>
      <p:sp>
        <p:nvSpPr>
          <p:cNvPr id="344" name="ДЗ: 6-45. Наркотики и молодёжь.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 defTabSz="386106">
              <a:defRPr sz="6016"/>
            </a:pPr>
            <a:r>
              <a:rPr sz="3600" dirty="0"/>
              <a:t>6-45</a:t>
            </a:r>
            <a:r>
              <a:rPr lang="ru-RU" sz="3600" dirty="0"/>
              <a:t>:</a:t>
            </a:r>
            <a:r>
              <a:rPr sz="3600" dirty="0"/>
              <a:t> Наркотики и молодёжь. </a:t>
            </a:r>
          </a:p>
        </p:txBody>
      </p:sp>
    </p:spTree>
    <p:extLst>
      <p:ext uri="{BB962C8B-B14F-4D97-AF65-F5344CB8AC3E}">
        <p14:creationId xmlns:p14="http://schemas.microsoft.com/office/powerpoint/2010/main" val="95255192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Возвратные глаголы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sz="3600" dirty="0"/>
              <a:t> </a:t>
            </a:r>
            <a:r>
              <a:rPr sz="3600" dirty="0" err="1"/>
              <a:t>Возвратные</a:t>
            </a:r>
            <a:r>
              <a:rPr sz="3600" dirty="0"/>
              <a:t> </a:t>
            </a:r>
            <a:r>
              <a:rPr sz="3600" dirty="0" err="1"/>
              <a:t>глаголы</a:t>
            </a:r>
            <a:endParaRPr sz="3600" dirty="0"/>
          </a:p>
        </p:txBody>
      </p:sp>
      <p:sp>
        <p:nvSpPr>
          <p:cNvPr id="353" name="4. Impersonal-reflexive verbs denoting condition that reflect someone’s mood.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160729" marR="321457" indent="-40182" defTabSz="321457">
              <a:spcBef>
                <a:spcPts val="0"/>
              </a:spcBef>
              <a:buSzTx/>
              <a:buNone/>
              <a:tabLst>
                <a:tab pos="160729" algn="l"/>
                <a:tab pos="241093" algn="l"/>
              </a:tabLst>
              <a:defRPr sz="2400" i="0">
                <a:latin typeface="Calibri"/>
                <a:ea typeface="Calibri"/>
                <a:cs typeface="Calibri"/>
                <a:sym typeface="Calibri"/>
              </a:defRPr>
            </a:pPr>
            <a:endParaRPr b="1" dirty="0"/>
          </a:p>
          <a:p>
            <a:pPr marL="0" marR="321457" indent="0" defTabSz="321457">
              <a:spcBef>
                <a:spcPts val="0"/>
              </a:spcBef>
              <a:buSzTx/>
              <a:buNone/>
              <a:tabLst>
                <a:tab pos="839361" algn="l"/>
              </a:tabLst>
              <a:defRPr sz="24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dirty="0" err="1">
                <a:solidFill>
                  <a:srgbClr val="0433FF"/>
                </a:solidFill>
              </a:rPr>
              <a:t>Студент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dirty="0" err="1"/>
              <a:t>готовит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dirty="0" err="1">
                <a:solidFill>
                  <a:srgbClr val="FF2600"/>
                </a:solidFill>
              </a:rPr>
              <a:t>доклад</a:t>
            </a:r>
            <a:r>
              <a:rPr b="1" dirty="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321457" indent="0" defTabSz="321457">
              <a:spcBef>
                <a:spcPts val="0"/>
              </a:spcBef>
              <a:buSzTx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The student is preparing a report.</a:t>
            </a:r>
          </a:p>
          <a:p>
            <a:pPr marL="0" marR="321457" indent="0" defTabSz="321457">
              <a:spcBef>
                <a:spcPts val="0"/>
              </a:spcBef>
              <a:buSzTx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0" marR="321457" indent="0" defTabSz="321457">
              <a:spcBef>
                <a:spcPts val="0"/>
              </a:spcBef>
              <a:buSzTx/>
              <a:buNone/>
              <a:defRPr sz="2400" b="1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>
                <a:solidFill>
                  <a:srgbClr val="FF2600"/>
                </a:solidFill>
              </a:rPr>
              <a:t>Доклад</a:t>
            </a:r>
            <a:r>
              <a:rPr b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/>
              <a:t>готовится</a:t>
            </a:r>
            <a:r>
              <a:rPr b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433FF"/>
                </a:solidFill>
              </a:rPr>
              <a:t>студентом</a:t>
            </a:r>
            <a:r>
              <a:rPr b="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0" marR="321457" indent="0" defTabSz="321457">
              <a:spcBef>
                <a:spcPts val="0"/>
              </a:spcBef>
              <a:buSzTx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The report is being prepared by the student.</a:t>
            </a:r>
          </a:p>
        </p:txBody>
      </p:sp>
      <p:sp>
        <p:nvSpPr>
          <p:cNvPr id="354" name="Line"/>
          <p:cNvSpPr/>
          <p:nvPr/>
        </p:nvSpPr>
        <p:spPr>
          <a:xfrm flipH="1">
            <a:off x="2273299" y="3399984"/>
            <a:ext cx="1774137" cy="107041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defTabSz="321457">
              <a:defRPr sz="1200" i="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355" name="Line"/>
          <p:cNvSpPr/>
          <p:nvPr/>
        </p:nvSpPr>
        <p:spPr>
          <a:xfrm>
            <a:off x="2273299" y="3399984"/>
            <a:ext cx="2150664" cy="107041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defTabSz="321457">
              <a:defRPr sz="1200" i="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</p:spTree>
    <p:extLst>
      <p:ext uri="{BB962C8B-B14F-4D97-AF65-F5344CB8AC3E}">
        <p14:creationId xmlns:p14="http://schemas.microsoft.com/office/powerpoint/2010/main" val="126906431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6-5. О чём мечтает молодёжь?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sz="3600" dirty="0">
                <a:solidFill>
                  <a:schemeClr val="tx1"/>
                </a:solidFill>
              </a:rPr>
              <a:t>6-5</a:t>
            </a:r>
            <a:r>
              <a:rPr lang="ru-RU" sz="3600" dirty="0">
                <a:solidFill>
                  <a:schemeClr val="tx1"/>
                </a:solidFill>
              </a:rPr>
              <a:t>:</a:t>
            </a:r>
            <a:r>
              <a:rPr sz="3600" dirty="0">
                <a:solidFill>
                  <a:schemeClr val="tx1"/>
                </a:solidFill>
              </a:rPr>
              <a:t> </a:t>
            </a:r>
            <a:r>
              <a:rPr sz="3600" dirty="0" err="1">
                <a:solidFill>
                  <a:schemeClr val="tx1"/>
                </a:solidFill>
              </a:rPr>
              <a:t>О</a:t>
            </a:r>
            <a:r>
              <a:rPr sz="3600" dirty="0">
                <a:solidFill>
                  <a:schemeClr val="tx1"/>
                </a:solidFill>
              </a:rPr>
              <a:t> </a:t>
            </a:r>
            <a:r>
              <a:rPr sz="3600" dirty="0" err="1">
                <a:solidFill>
                  <a:schemeClr val="tx1"/>
                </a:solidFill>
              </a:rPr>
              <a:t>чём</a:t>
            </a:r>
            <a:r>
              <a:rPr sz="3600" dirty="0">
                <a:solidFill>
                  <a:schemeClr val="tx1"/>
                </a:solidFill>
              </a:rPr>
              <a:t> </a:t>
            </a:r>
            <a:r>
              <a:rPr sz="3600" dirty="0" err="1">
                <a:solidFill>
                  <a:schemeClr val="tx1"/>
                </a:solidFill>
              </a:rPr>
              <a:t>мечтает</a:t>
            </a:r>
            <a:r>
              <a:rPr sz="3600" dirty="0">
                <a:solidFill>
                  <a:schemeClr val="tx1"/>
                </a:solidFill>
              </a:rPr>
              <a:t> </a:t>
            </a:r>
            <a:r>
              <a:rPr sz="3600" dirty="0" err="1">
                <a:solidFill>
                  <a:schemeClr val="tx1"/>
                </a:solidFill>
              </a:rPr>
              <a:t>молодёжь</a:t>
            </a:r>
            <a:r>
              <a:rPr sz="36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56" name="Mechty.m4v" descr="Mechty.m4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4524" y="2370667"/>
            <a:ext cx="6239366" cy="34120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1090805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66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4BCB5-C906-9F4C-A44D-AFAFFC23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Активные, безличные и пассивные конструкции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F505C-D783-4C45-91FE-1E5D7C616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Active; A farmer (Nom) is making vodka (</a:t>
            </a:r>
            <a:r>
              <a:rPr lang="en-US" dirty="0" err="1"/>
              <a:t>Acc</a:t>
            </a:r>
            <a:r>
              <a:rPr lang="en-US" dirty="0"/>
              <a:t>) from potatoes (Gen) in Poland (Pre)</a:t>
            </a:r>
          </a:p>
          <a:p>
            <a:r>
              <a:rPr lang="ru-RU" dirty="0"/>
              <a:t>Фермер делает водку из картофеля в Польше</a:t>
            </a:r>
          </a:p>
          <a:p>
            <a:endParaRPr lang="ru-RU" dirty="0"/>
          </a:p>
          <a:p>
            <a:r>
              <a:rPr lang="en-US" dirty="0"/>
              <a:t>Impersonal: (They, Nom) make (plural) vodka (</a:t>
            </a:r>
            <a:r>
              <a:rPr lang="en-US" dirty="0" err="1"/>
              <a:t>Acc</a:t>
            </a:r>
            <a:r>
              <a:rPr lang="en-US" dirty="0"/>
              <a:t>) from potatoes (Gen) in Poland (Pre)</a:t>
            </a:r>
          </a:p>
          <a:p>
            <a:r>
              <a:rPr lang="ru-RU" dirty="0"/>
              <a:t>Делают водку из картофеля в Польше</a:t>
            </a:r>
          </a:p>
          <a:p>
            <a:r>
              <a:rPr lang="ru-RU" dirty="0"/>
              <a:t>Водку в Польше делают из картофеля</a:t>
            </a:r>
          </a:p>
          <a:p>
            <a:endParaRPr lang="ru-RU" dirty="0"/>
          </a:p>
          <a:p>
            <a:r>
              <a:rPr lang="en-US" dirty="0"/>
              <a:t>Passive: Vodka (Nom) is made from potatoes (Gen) in Poland (Pre) (by a farmer (</a:t>
            </a:r>
            <a:r>
              <a:rPr lang="en-US" dirty="0" err="1"/>
              <a:t>Instr</a:t>
            </a:r>
            <a:r>
              <a:rPr lang="en-US" dirty="0"/>
              <a:t>))</a:t>
            </a:r>
          </a:p>
          <a:p>
            <a:r>
              <a:rPr lang="ru-RU" dirty="0"/>
              <a:t>Водка делается из картофеля в Польше фермером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00102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Практика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sz="3600" dirty="0" err="1"/>
              <a:t>Практика</a:t>
            </a:r>
            <a:br>
              <a:rPr lang="ru-RU" sz="3600" dirty="0"/>
            </a:br>
            <a:r>
              <a:rPr lang="ru-RU" sz="3600" dirty="0"/>
              <a:t>Перепишите, используя пассивные конструкции</a:t>
            </a:r>
            <a:endParaRPr sz="3600" dirty="0"/>
          </a:p>
        </p:txBody>
      </p:sp>
      <p:sp>
        <p:nvSpPr>
          <p:cNvPr id="358" name="Студент пишет сочинение.…"/>
          <p:cNvSpPr>
            <a:spLocks noGrp="1"/>
          </p:cNvSpPr>
          <p:nvPr>
            <p:ph type="body" idx="1"/>
          </p:nvPr>
        </p:nvSpPr>
        <p:spPr>
          <a:xfrm>
            <a:off x="1052945" y="2556932"/>
            <a:ext cx="9843652" cy="3318936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dirty="0" err="1"/>
              <a:t>Студент</a:t>
            </a:r>
            <a:r>
              <a:rPr dirty="0"/>
              <a:t> </a:t>
            </a:r>
            <a:r>
              <a:rPr dirty="0" err="1"/>
              <a:t>пишет</a:t>
            </a:r>
            <a:r>
              <a:rPr dirty="0"/>
              <a:t> </a:t>
            </a:r>
            <a:r>
              <a:rPr dirty="0" err="1"/>
              <a:t>сочинение</a:t>
            </a:r>
            <a:r>
              <a:rPr dirty="0"/>
              <a:t>.</a:t>
            </a:r>
          </a:p>
          <a:p>
            <a:pPr>
              <a:buBlip>
                <a:blip r:embed="rId2"/>
              </a:buBlip>
            </a:pPr>
            <a:r>
              <a:rPr dirty="0" err="1"/>
              <a:t>Преподаватель</a:t>
            </a:r>
            <a:r>
              <a:rPr dirty="0"/>
              <a:t> </a:t>
            </a:r>
            <a:r>
              <a:rPr dirty="0" err="1"/>
              <a:t>проверяет</a:t>
            </a:r>
            <a:r>
              <a:rPr dirty="0"/>
              <a:t> </a:t>
            </a:r>
            <a:r>
              <a:rPr dirty="0" err="1"/>
              <a:t>сочинение</a:t>
            </a:r>
            <a:r>
              <a:rPr dirty="0"/>
              <a:t>.</a:t>
            </a:r>
          </a:p>
          <a:p>
            <a:pPr>
              <a:buBlip>
                <a:blip r:embed="rId2"/>
              </a:buBlip>
            </a:pPr>
            <a:r>
              <a:rPr dirty="0" err="1"/>
              <a:t>Мама</a:t>
            </a:r>
            <a:r>
              <a:rPr dirty="0"/>
              <a:t> </a:t>
            </a:r>
            <a:r>
              <a:rPr dirty="0" err="1"/>
              <a:t>готовит</a:t>
            </a:r>
            <a:r>
              <a:rPr dirty="0"/>
              <a:t> </a:t>
            </a:r>
            <a:r>
              <a:rPr dirty="0" err="1"/>
              <a:t>обед</a:t>
            </a:r>
            <a:r>
              <a:rPr dirty="0"/>
              <a:t>.</a:t>
            </a:r>
          </a:p>
          <a:p>
            <a:pPr>
              <a:buBlip>
                <a:blip r:embed="rId2"/>
              </a:buBlip>
            </a:pPr>
            <a:r>
              <a:rPr dirty="0" err="1"/>
              <a:t>Жители</a:t>
            </a:r>
            <a:r>
              <a:rPr dirty="0"/>
              <a:t> </a:t>
            </a:r>
            <a:r>
              <a:rPr dirty="0" err="1"/>
              <a:t>празднуют</a:t>
            </a:r>
            <a:r>
              <a:rPr dirty="0"/>
              <a:t> </a:t>
            </a:r>
            <a:r>
              <a:rPr dirty="0" err="1"/>
              <a:t>день</a:t>
            </a:r>
            <a:r>
              <a:rPr dirty="0"/>
              <a:t> </a:t>
            </a:r>
            <a:r>
              <a:rPr dirty="0" err="1"/>
              <a:t>города</a:t>
            </a:r>
            <a:r>
              <a:rPr dirty="0"/>
              <a:t>.</a:t>
            </a:r>
          </a:p>
          <a:p>
            <a:pPr>
              <a:buBlip>
                <a:blip r:embed="rId2"/>
              </a:buBlip>
            </a:pPr>
            <a:r>
              <a:rPr dirty="0" err="1"/>
              <a:t>Молодёжь</a:t>
            </a:r>
            <a:r>
              <a:rPr dirty="0"/>
              <a:t> </a:t>
            </a:r>
            <a:r>
              <a:rPr dirty="0" err="1"/>
              <a:t>употребляет</a:t>
            </a:r>
            <a:r>
              <a:rPr dirty="0"/>
              <a:t> </a:t>
            </a:r>
            <a:r>
              <a:rPr dirty="0" err="1"/>
              <a:t>наркотики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250902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ДЗ: 6-60 — 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sz="3600" dirty="0"/>
              <a:t>6-60 — </a:t>
            </a:r>
            <a:r>
              <a:rPr lang="ru-RU" sz="3600" dirty="0"/>
              <a:t>6-</a:t>
            </a:r>
            <a:r>
              <a:rPr sz="3600" dirty="0"/>
              <a:t>64</a:t>
            </a:r>
            <a:r>
              <a:rPr lang="ru-RU" sz="3600" dirty="0"/>
              <a:t>: форум «Цель жизни» </a:t>
            </a:r>
            <a:endParaRPr sz="3600" dirty="0"/>
          </a:p>
        </p:txBody>
      </p:sp>
      <p:sp>
        <p:nvSpPr>
          <p:cNvPr id="387" name="Форум “Цель жизни”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dirty="0"/>
          </a:p>
          <a:p>
            <a:pPr marL="0" indent="0" defTabSz="321457">
              <a:lnSpc>
                <a:spcPts val="4008"/>
              </a:lnSpc>
              <a:spcBef>
                <a:spcPts val="0"/>
              </a:spcBef>
              <a:buSzTx/>
              <a:buNone/>
              <a:defRPr sz="3950" i="0">
                <a:latin typeface="Cambria"/>
                <a:ea typeface="Cambria"/>
                <a:cs typeface="Cambria"/>
                <a:sym typeface="Cambria"/>
              </a:defRPr>
            </a:pPr>
            <a:r>
              <a:rPr sz="5500" dirty="0">
                <a:latin typeface="+mj-lt"/>
              </a:rPr>
              <a:t>1. «</a:t>
            </a:r>
            <a:r>
              <a:rPr sz="5500" dirty="0" err="1">
                <a:latin typeface="+mj-lt"/>
              </a:rPr>
              <a:t>Молодёжь</a:t>
            </a:r>
            <a:r>
              <a:rPr sz="5500" dirty="0">
                <a:latin typeface="+mj-lt"/>
              </a:rPr>
              <a:t> </a:t>
            </a:r>
            <a:r>
              <a:rPr sz="5500" dirty="0" err="1">
                <a:latin typeface="+mj-lt"/>
              </a:rPr>
              <a:t>ста́ла</a:t>
            </a:r>
            <a:r>
              <a:rPr sz="5500" dirty="0">
                <a:latin typeface="+mj-lt"/>
              </a:rPr>
              <a:t> </a:t>
            </a:r>
            <a:r>
              <a:rPr sz="5500" dirty="0" err="1">
                <a:latin typeface="+mj-lt"/>
              </a:rPr>
              <a:t>ху́же</a:t>
            </a:r>
            <a:r>
              <a:rPr sz="5500" dirty="0">
                <a:latin typeface="+mj-lt"/>
              </a:rPr>
              <a:t>», </a:t>
            </a:r>
            <a:r>
              <a:rPr sz="5500" dirty="0" err="1">
                <a:latin typeface="+mj-lt"/>
              </a:rPr>
              <a:t>так</a:t>
            </a:r>
            <a:r>
              <a:rPr sz="5500" dirty="0">
                <a:latin typeface="+mj-lt"/>
              </a:rPr>
              <a:t> </a:t>
            </a:r>
            <a:r>
              <a:rPr sz="5500" dirty="0" err="1">
                <a:latin typeface="+mj-lt"/>
              </a:rPr>
              <a:t>счита́ют</a:t>
            </a:r>
            <a:r>
              <a:rPr sz="5500" dirty="0">
                <a:latin typeface="+mj-lt"/>
              </a:rPr>
              <a:t>: </a:t>
            </a:r>
          </a:p>
          <a:p>
            <a:pPr marL="0" indent="0" defTabSz="321457">
              <a:lnSpc>
                <a:spcPts val="4008"/>
              </a:lnSpc>
              <a:spcBef>
                <a:spcPts val="0"/>
              </a:spcBef>
              <a:buSzTx/>
              <a:buNone/>
              <a:defRPr sz="3950" i="0">
                <a:latin typeface="Cambria"/>
                <a:ea typeface="Cambria"/>
                <a:cs typeface="Cambria"/>
                <a:sym typeface="Cambria"/>
              </a:defRPr>
            </a:pPr>
            <a:r>
              <a:rPr sz="5500" dirty="0">
                <a:latin typeface="+mj-lt"/>
              </a:rPr>
              <a:t>2. «</a:t>
            </a:r>
            <a:r>
              <a:rPr sz="5500" dirty="0" err="1">
                <a:latin typeface="+mj-lt"/>
              </a:rPr>
              <a:t>Молодёжь</a:t>
            </a:r>
            <a:r>
              <a:rPr sz="5500" dirty="0">
                <a:latin typeface="+mj-lt"/>
              </a:rPr>
              <a:t> </a:t>
            </a:r>
            <a:r>
              <a:rPr sz="5500" dirty="0" err="1">
                <a:latin typeface="+mj-lt"/>
              </a:rPr>
              <a:t>не</a:t>
            </a:r>
            <a:r>
              <a:rPr sz="5500" dirty="0">
                <a:latin typeface="+mj-lt"/>
              </a:rPr>
              <a:t> </a:t>
            </a:r>
            <a:r>
              <a:rPr sz="5500" dirty="0" err="1">
                <a:latin typeface="+mj-lt"/>
              </a:rPr>
              <a:t>ху́же</a:t>
            </a:r>
            <a:r>
              <a:rPr sz="5500" dirty="0">
                <a:latin typeface="+mj-lt"/>
              </a:rPr>
              <a:t>, </a:t>
            </a:r>
            <a:r>
              <a:rPr sz="5500" dirty="0" err="1">
                <a:latin typeface="+mj-lt"/>
              </a:rPr>
              <a:t>чем</a:t>
            </a:r>
            <a:r>
              <a:rPr sz="5500" dirty="0">
                <a:latin typeface="+mj-lt"/>
              </a:rPr>
              <a:t> </a:t>
            </a:r>
            <a:r>
              <a:rPr sz="5500" dirty="0" err="1">
                <a:latin typeface="+mj-lt"/>
              </a:rPr>
              <a:t>была</a:t>
            </a:r>
            <a:r>
              <a:rPr sz="5500" dirty="0">
                <a:latin typeface="+mj-lt"/>
              </a:rPr>
              <a:t>́ </a:t>
            </a:r>
            <a:r>
              <a:rPr sz="5500" dirty="0" err="1">
                <a:latin typeface="+mj-lt"/>
              </a:rPr>
              <a:t>ра́ньше</a:t>
            </a:r>
            <a:r>
              <a:rPr sz="5500" dirty="0">
                <a:latin typeface="+mj-lt"/>
              </a:rPr>
              <a:t>», </a:t>
            </a:r>
            <a:r>
              <a:rPr sz="5500" dirty="0" err="1">
                <a:latin typeface="+mj-lt"/>
              </a:rPr>
              <a:t>так</a:t>
            </a:r>
            <a:r>
              <a:rPr sz="5500" dirty="0">
                <a:latin typeface="+mj-lt"/>
              </a:rPr>
              <a:t> </a:t>
            </a:r>
            <a:r>
              <a:rPr sz="5500" dirty="0" err="1">
                <a:latin typeface="+mj-lt"/>
              </a:rPr>
              <a:t>счита́ют</a:t>
            </a:r>
            <a:r>
              <a:rPr sz="5500" dirty="0">
                <a:latin typeface="+mj-lt"/>
              </a:rPr>
              <a:t>:</a:t>
            </a:r>
          </a:p>
          <a:p>
            <a:pPr marL="0" indent="0" defTabSz="321457">
              <a:lnSpc>
                <a:spcPts val="4008"/>
              </a:lnSpc>
              <a:spcBef>
                <a:spcPts val="0"/>
              </a:spcBef>
              <a:buSzTx/>
              <a:buNone/>
              <a:defRPr sz="3950" i="0">
                <a:latin typeface="Cambria"/>
                <a:ea typeface="Cambria"/>
                <a:cs typeface="Cambria"/>
                <a:sym typeface="Cambria"/>
              </a:defRPr>
            </a:pPr>
            <a:r>
              <a:rPr sz="5500" dirty="0">
                <a:latin typeface="+mj-lt"/>
              </a:rPr>
              <a:t>3. «</a:t>
            </a:r>
            <a:r>
              <a:rPr sz="5500" dirty="0" err="1">
                <a:latin typeface="+mj-lt"/>
              </a:rPr>
              <a:t>Пло́хо</a:t>
            </a:r>
            <a:r>
              <a:rPr sz="5500" dirty="0">
                <a:latin typeface="+mj-lt"/>
              </a:rPr>
              <a:t>, </a:t>
            </a:r>
            <a:r>
              <a:rPr sz="5500" dirty="0" err="1">
                <a:latin typeface="+mj-lt"/>
              </a:rPr>
              <a:t>что</a:t>
            </a:r>
            <a:r>
              <a:rPr sz="5500" dirty="0">
                <a:latin typeface="+mj-lt"/>
              </a:rPr>
              <a:t> </a:t>
            </a:r>
            <a:r>
              <a:rPr sz="5500" dirty="0" err="1">
                <a:latin typeface="+mj-lt"/>
              </a:rPr>
              <a:t>молодёжь</a:t>
            </a:r>
            <a:r>
              <a:rPr sz="5500" dirty="0">
                <a:latin typeface="+mj-lt"/>
              </a:rPr>
              <a:t> </a:t>
            </a:r>
            <a:r>
              <a:rPr sz="5500" dirty="0" err="1">
                <a:latin typeface="+mj-lt"/>
              </a:rPr>
              <a:t>стреми́тся</a:t>
            </a:r>
            <a:r>
              <a:rPr sz="5500" dirty="0">
                <a:latin typeface="+mj-lt"/>
              </a:rPr>
              <a:t> </a:t>
            </a:r>
            <a:r>
              <a:rPr sz="5500" dirty="0" err="1">
                <a:latin typeface="+mj-lt"/>
              </a:rPr>
              <a:t>то́лько</a:t>
            </a:r>
            <a:r>
              <a:rPr sz="5500" dirty="0">
                <a:latin typeface="+mj-lt"/>
              </a:rPr>
              <a:t> </a:t>
            </a:r>
            <a:r>
              <a:rPr sz="5500" dirty="0" err="1">
                <a:latin typeface="+mj-lt"/>
              </a:rPr>
              <a:t>зарабо́тать</a:t>
            </a:r>
            <a:r>
              <a:rPr sz="5500" dirty="0">
                <a:latin typeface="+mj-lt"/>
              </a:rPr>
              <a:t> </a:t>
            </a:r>
            <a:r>
              <a:rPr sz="5500" dirty="0" err="1">
                <a:latin typeface="+mj-lt"/>
              </a:rPr>
              <a:t>мно́го</a:t>
            </a:r>
            <a:r>
              <a:rPr sz="5500" dirty="0">
                <a:latin typeface="+mj-lt"/>
              </a:rPr>
              <a:t> </a:t>
            </a:r>
            <a:r>
              <a:rPr sz="5500" dirty="0" err="1">
                <a:latin typeface="+mj-lt"/>
              </a:rPr>
              <a:t>де́нег</a:t>
            </a:r>
            <a:r>
              <a:rPr sz="5500" dirty="0">
                <a:latin typeface="+mj-lt"/>
              </a:rPr>
              <a:t>», </a:t>
            </a:r>
            <a:r>
              <a:rPr sz="5500" dirty="0" err="1">
                <a:latin typeface="+mj-lt"/>
              </a:rPr>
              <a:t>так</a:t>
            </a:r>
            <a:r>
              <a:rPr sz="5500" dirty="0">
                <a:latin typeface="+mj-lt"/>
              </a:rPr>
              <a:t> </a:t>
            </a:r>
            <a:r>
              <a:rPr sz="5500" dirty="0" err="1">
                <a:latin typeface="+mj-lt"/>
              </a:rPr>
              <a:t>счита́ют</a:t>
            </a:r>
            <a:r>
              <a:rPr sz="5500" dirty="0">
                <a:latin typeface="+mj-lt"/>
              </a:rPr>
              <a:t>:</a:t>
            </a:r>
          </a:p>
          <a:p>
            <a:pPr marL="0" indent="0" defTabSz="321457">
              <a:lnSpc>
                <a:spcPts val="4008"/>
              </a:lnSpc>
              <a:spcBef>
                <a:spcPts val="0"/>
              </a:spcBef>
              <a:buSzTx/>
              <a:buNone/>
              <a:defRPr sz="3950" i="0">
                <a:latin typeface="Cambria"/>
                <a:ea typeface="Cambria"/>
                <a:cs typeface="Cambria"/>
                <a:sym typeface="Cambria"/>
              </a:defRPr>
            </a:pPr>
            <a:r>
              <a:rPr sz="5500" dirty="0">
                <a:latin typeface="+mj-lt"/>
              </a:rPr>
              <a:t>4. «</a:t>
            </a:r>
            <a:r>
              <a:rPr sz="5500" dirty="0" err="1">
                <a:latin typeface="+mj-lt"/>
              </a:rPr>
              <a:t>Это</a:t>
            </a:r>
            <a:r>
              <a:rPr sz="5500" dirty="0">
                <a:latin typeface="+mj-lt"/>
              </a:rPr>
              <a:t> </a:t>
            </a:r>
            <a:r>
              <a:rPr sz="5500" dirty="0" err="1">
                <a:latin typeface="+mj-lt"/>
              </a:rPr>
              <a:t>норма́льно</a:t>
            </a:r>
            <a:r>
              <a:rPr sz="5500" dirty="0">
                <a:latin typeface="+mj-lt"/>
              </a:rPr>
              <a:t>, </a:t>
            </a:r>
            <a:r>
              <a:rPr sz="5500" dirty="0" err="1">
                <a:latin typeface="+mj-lt"/>
              </a:rPr>
              <a:t>что</a:t>
            </a:r>
            <a:r>
              <a:rPr sz="5500" dirty="0">
                <a:latin typeface="+mj-lt"/>
              </a:rPr>
              <a:t> </a:t>
            </a:r>
            <a:r>
              <a:rPr sz="5500" dirty="0" err="1">
                <a:latin typeface="+mj-lt"/>
              </a:rPr>
              <a:t>молодёжь</a:t>
            </a:r>
            <a:r>
              <a:rPr sz="5500" dirty="0">
                <a:latin typeface="+mj-lt"/>
              </a:rPr>
              <a:t> </a:t>
            </a:r>
            <a:r>
              <a:rPr sz="5500" dirty="0" err="1">
                <a:latin typeface="+mj-lt"/>
              </a:rPr>
              <a:t>стреми́тся</a:t>
            </a:r>
            <a:r>
              <a:rPr sz="5500" dirty="0">
                <a:latin typeface="+mj-lt"/>
              </a:rPr>
              <a:t> </a:t>
            </a:r>
            <a:r>
              <a:rPr sz="5500" dirty="0" err="1">
                <a:latin typeface="+mj-lt"/>
              </a:rPr>
              <a:t>зарабо́тать</a:t>
            </a:r>
            <a:r>
              <a:rPr sz="5500" dirty="0">
                <a:latin typeface="+mj-lt"/>
              </a:rPr>
              <a:t> </a:t>
            </a:r>
            <a:r>
              <a:rPr sz="5500" dirty="0" err="1">
                <a:latin typeface="+mj-lt"/>
              </a:rPr>
              <a:t>мно́го</a:t>
            </a:r>
            <a:r>
              <a:rPr sz="5500" dirty="0">
                <a:latin typeface="+mj-lt"/>
              </a:rPr>
              <a:t> </a:t>
            </a:r>
            <a:r>
              <a:rPr sz="5500" dirty="0" err="1">
                <a:latin typeface="+mj-lt"/>
              </a:rPr>
              <a:t>де́нег</a:t>
            </a:r>
            <a:r>
              <a:rPr sz="5500" dirty="0">
                <a:latin typeface="+mj-lt"/>
              </a:rPr>
              <a:t>», </a:t>
            </a:r>
            <a:r>
              <a:rPr sz="5500" dirty="0" err="1">
                <a:latin typeface="+mj-lt"/>
              </a:rPr>
              <a:t>так</a:t>
            </a:r>
            <a:r>
              <a:rPr sz="5500" dirty="0">
                <a:latin typeface="+mj-lt"/>
              </a:rPr>
              <a:t> </a:t>
            </a:r>
            <a:r>
              <a:rPr sz="5500" dirty="0" err="1">
                <a:latin typeface="+mj-lt"/>
              </a:rPr>
              <a:t>счита́ют</a:t>
            </a:r>
            <a:r>
              <a:rPr sz="5500" dirty="0">
                <a:latin typeface="+mj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5627899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ДЗ: 6-60 — 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ru-RU" sz="3600" dirty="0"/>
              <a:t>6-60 — 6-64: форум «Цель жизни» </a:t>
            </a:r>
            <a:endParaRPr sz="3600" dirty="0"/>
          </a:p>
        </p:txBody>
      </p:sp>
      <p:sp>
        <p:nvSpPr>
          <p:cNvPr id="393" name="Форум “Цель жизни”…"/>
          <p:cNvSpPr>
            <a:spLocks noGrp="1"/>
          </p:cNvSpPr>
          <p:nvPr>
            <p:ph type="body" idx="1"/>
          </p:nvPr>
        </p:nvSpPr>
        <p:spPr>
          <a:xfrm>
            <a:off x="1295402" y="1866305"/>
            <a:ext cx="9601196" cy="4449722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sz="1200" dirty="0">
              <a:latin typeface="+mj-lt"/>
            </a:endParaRPr>
          </a:p>
          <a:p>
            <a:pPr marL="0" indent="0" defTabSz="321457">
              <a:lnSpc>
                <a:spcPts val="3516"/>
              </a:lnSpc>
              <a:spcBef>
                <a:spcPts val="0"/>
              </a:spcBef>
              <a:buSzTx/>
              <a:buNone/>
              <a:defRPr sz="3350" i="0">
                <a:latin typeface="Cambria"/>
                <a:ea typeface="Cambria"/>
                <a:cs typeface="Cambria"/>
                <a:sym typeface="Cambria"/>
              </a:defRPr>
            </a:pPr>
            <a:r>
              <a:rPr sz="2800" dirty="0">
                <a:latin typeface="+mj-lt"/>
              </a:rPr>
              <a:t>1. </a:t>
            </a:r>
            <a:r>
              <a:rPr sz="2800" dirty="0" err="1">
                <a:latin typeface="+mj-lt"/>
              </a:rPr>
              <a:t>Ни́на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Серге́евна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счита́ет</a:t>
            </a:r>
            <a:r>
              <a:rPr sz="2800" dirty="0">
                <a:latin typeface="+mj-lt"/>
              </a:rPr>
              <a:t>, </a:t>
            </a:r>
            <a:r>
              <a:rPr sz="2800" dirty="0" err="1">
                <a:latin typeface="+mj-lt"/>
              </a:rPr>
              <a:t>что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у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Росси́и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нет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бу́дущего</a:t>
            </a:r>
            <a:r>
              <a:rPr sz="2800" dirty="0">
                <a:latin typeface="+mj-lt"/>
              </a:rPr>
              <a:t>, </a:t>
            </a:r>
            <a:r>
              <a:rPr sz="2800" dirty="0" err="1">
                <a:latin typeface="+mj-lt"/>
              </a:rPr>
              <a:t>и́з-за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того</a:t>
            </a:r>
            <a:r>
              <a:rPr sz="2800" dirty="0">
                <a:latin typeface="+mj-lt"/>
              </a:rPr>
              <a:t>́… </a:t>
            </a:r>
          </a:p>
          <a:p>
            <a:pPr marL="0" indent="0" defTabSz="321457">
              <a:lnSpc>
                <a:spcPts val="3516"/>
              </a:lnSpc>
              <a:spcBef>
                <a:spcPts val="0"/>
              </a:spcBef>
              <a:buSzTx/>
              <a:buNone/>
              <a:defRPr sz="3350" i="0">
                <a:latin typeface="Cambria"/>
                <a:ea typeface="Cambria"/>
                <a:cs typeface="Cambria"/>
                <a:sym typeface="Cambria"/>
              </a:defRPr>
            </a:pPr>
            <a:r>
              <a:rPr sz="2800" dirty="0">
                <a:latin typeface="+mj-lt"/>
              </a:rPr>
              <a:t>2. </a:t>
            </a:r>
            <a:r>
              <a:rPr sz="2800" dirty="0" err="1">
                <a:latin typeface="+mj-lt"/>
              </a:rPr>
              <a:t>Та́ня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пи́шет</a:t>
            </a:r>
            <a:r>
              <a:rPr sz="2800" dirty="0">
                <a:latin typeface="+mj-lt"/>
              </a:rPr>
              <a:t>, </a:t>
            </a:r>
            <a:r>
              <a:rPr sz="2800" dirty="0" err="1">
                <a:latin typeface="+mj-lt"/>
              </a:rPr>
              <a:t>что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жизнь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в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Росси́и</a:t>
            </a:r>
            <a:r>
              <a:rPr sz="2800" dirty="0">
                <a:latin typeface="+mj-lt"/>
              </a:rPr>
              <a:t>…, </a:t>
            </a:r>
            <a:r>
              <a:rPr sz="2800" dirty="0" err="1">
                <a:latin typeface="+mj-lt"/>
              </a:rPr>
              <a:t>и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на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всё</a:t>
            </a:r>
            <a:r>
              <a:rPr sz="2800" dirty="0">
                <a:latin typeface="+mj-lt"/>
              </a:rPr>
              <a:t>… </a:t>
            </a:r>
          </a:p>
          <a:p>
            <a:pPr marL="0" indent="0" defTabSz="321457">
              <a:lnSpc>
                <a:spcPts val="3516"/>
              </a:lnSpc>
              <a:spcBef>
                <a:spcPts val="0"/>
              </a:spcBef>
              <a:buSzTx/>
              <a:buNone/>
              <a:defRPr sz="3350" i="0">
                <a:latin typeface="Cambria"/>
                <a:ea typeface="Cambria"/>
                <a:cs typeface="Cambria"/>
                <a:sym typeface="Cambria"/>
              </a:defRPr>
            </a:pPr>
            <a:r>
              <a:rPr sz="2800" dirty="0">
                <a:latin typeface="+mj-lt"/>
              </a:rPr>
              <a:t>3. </a:t>
            </a:r>
            <a:r>
              <a:rPr sz="2800" dirty="0" err="1">
                <a:latin typeface="+mj-lt"/>
              </a:rPr>
              <a:t>Домохозя́йка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уве́рена</a:t>
            </a:r>
            <a:r>
              <a:rPr sz="2800" dirty="0">
                <a:latin typeface="+mj-lt"/>
              </a:rPr>
              <a:t>, </a:t>
            </a:r>
            <a:r>
              <a:rPr sz="2800" dirty="0" err="1">
                <a:latin typeface="+mj-lt"/>
              </a:rPr>
              <a:t>что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цель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зарабо́тать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де́ньги</a:t>
            </a:r>
            <a:r>
              <a:rPr sz="2800" dirty="0">
                <a:latin typeface="+mj-lt"/>
              </a:rPr>
              <a:t>… </a:t>
            </a:r>
          </a:p>
          <a:p>
            <a:pPr marL="0" indent="0" defTabSz="321457">
              <a:lnSpc>
                <a:spcPts val="3516"/>
              </a:lnSpc>
              <a:spcBef>
                <a:spcPts val="0"/>
              </a:spcBef>
              <a:buSzTx/>
              <a:buNone/>
              <a:defRPr sz="3350" i="0">
                <a:latin typeface="Cambria"/>
                <a:ea typeface="Cambria"/>
                <a:cs typeface="Cambria"/>
                <a:sym typeface="Cambria"/>
              </a:defRPr>
            </a:pPr>
            <a:r>
              <a:rPr sz="2800" dirty="0">
                <a:latin typeface="+mj-lt"/>
              </a:rPr>
              <a:t>4. </a:t>
            </a:r>
            <a:r>
              <a:rPr sz="2800" dirty="0" err="1">
                <a:latin typeface="+mj-lt"/>
              </a:rPr>
              <a:t>Ната́лья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уве́рена</a:t>
            </a:r>
            <a:r>
              <a:rPr sz="2800" dirty="0">
                <a:latin typeface="+mj-lt"/>
              </a:rPr>
              <a:t>, </a:t>
            </a:r>
            <a:r>
              <a:rPr sz="2800" dirty="0" err="1">
                <a:latin typeface="+mj-lt"/>
              </a:rPr>
              <a:t>что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у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Росси́и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есть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бу́дущее</a:t>
            </a:r>
            <a:r>
              <a:rPr sz="2800" dirty="0">
                <a:latin typeface="+mj-lt"/>
              </a:rPr>
              <a:t>, </a:t>
            </a:r>
            <a:r>
              <a:rPr sz="2800" dirty="0" err="1">
                <a:latin typeface="+mj-lt"/>
              </a:rPr>
              <a:t>поско́льку</a:t>
            </a:r>
            <a:r>
              <a:rPr sz="2800" dirty="0">
                <a:latin typeface="+mj-lt"/>
              </a:rPr>
              <a:t>… </a:t>
            </a:r>
          </a:p>
          <a:p>
            <a:pPr marL="0" indent="0" defTabSz="321457">
              <a:lnSpc>
                <a:spcPts val="3516"/>
              </a:lnSpc>
              <a:spcBef>
                <a:spcPts val="0"/>
              </a:spcBef>
              <a:buSzTx/>
              <a:buNone/>
              <a:defRPr sz="3350" i="0">
                <a:latin typeface="Cambria"/>
                <a:ea typeface="Cambria"/>
                <a:cs typeface="Cambria"/>
                <a:sym typeface="Cambria"/>
              </a:defRPr>
            </a:pPr>
            <a:r>
              <a:rPr sz="2800" dirty="0">
                <a:latin typeface="+mj-lt"/>
              </a:rPr>
              <a:t>5. </a:t>
            </a:r>
            <a:r>
              <a:rPr sz="2800" dirty="0" err="1">
                <a:latin typeface="+mj-lt"/>
              </a:rPr>
              <a:t>Преподава́тель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ву́за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счита́ет</a:t>
            </a:r>
            <a:r>
              <a:rPr sz="2800" dirty="0">
                <a:latin typeface="+mj-lt"/>
              </a:rPr>
              <a:t>, </a:t>
            </a:r>
            <a:r>
              <a:rPr sz="2800" dirty="0" err="1">
                <a:latin typeface="+mj-lt"/>
              </a:rPr>
              <a:t>что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молодёжь</a:t>
            </a:r>
            <a:r>
              <a:rPr sz="2800" dirty="0">
                <a:latin typeface="+mj-lt"/>
              </a:rPr>
              <a:t>… </a:t>
            </a:r>
          </a:p>
          <a:p>
            <a:pPr marL="0" indent="0" defTabSz="321457">
              <a:lnSpc>
                <a:spcPts val="3516"/>
              </a:lnSpc>
              <a:spcBef>
                <a:spcPts val="0"/>
              </a:spcBef>
              <a:buSzTx/>
              <a:buNone/>
              <a:defRPr sz="3350" i="0">
                <a:latin typeface="Cambria"/>
                <a:ea typeface="Cambria"/>
                <a:cs typeface="Cambria"/>
                <a:sym typeface="Cambria"/>
              </a:defRPr>
            </a:pPr>
            <a:r>
              <a:rPr sz="2800" dirty="0">
                <a:latin typeface="+mj-lt"/>
              </a:rPr>
              <a:t>6. </a:t>
            </a:r>
            <a:r>
              <a:rPr sz="2800" dirty="0" err="1">
                <a:latin typeface="+mj-lt"/>
              </a:rPr>
              <a:t>Оленька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счита́ет</a:t>
            </a:r>
            <a:r>
              <a:rPr sz="2800" dirty="0">
                <a:latin typeface="+mj-lt"/>
              </a:rPr>
              <a:t>, </a:t>
            </a:r>
            <a:r>
              <a:rPr sz="2800" dirty="0" err="1">
                <a:latin typeface="+mj-lt"/>
              </a:rPr>
              <a:t>что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роди́тели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ве́чно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недово́льны</a:t>
            </a:r>
            <a:r>
              <a:rPr sz="2800" dirty="0">
                <a:latin typeface="+mj-lt"/>
              </a:rPr>
              <a:t>… </a:t>
            </a:r>
          </a:p>
          <a:p>
            <a:pPr marL="0" indent="0" defTabSz="321457">
              <a:lnSpc>
                <a:spcPts val="3516"/>
              </a:lnSpc>
              <a:spcBef>
                <a:spcPts val="0"/>
              </a:spcBef>
              <a:buSzTx/>
              <a:buNone/>
              <a:defRPr sz="3350" i="0">
                <a:latin typeface="Cambria"/>
                <a:ea typeface="Cambria"/>
                <a:cs typeface="Cambria"/>
                <a:sym typeface="Cambria"/>
              </a:defRPr>
            </a:pPr>
            <a:r>
              <a:rPr sz="2800" dirty="0">
                <a:latin typeface="+mj-lt"/>
              </a:rPr>
              <a:t>7. </a:t>
            </a:r>
            <a:r>
              <a:rPr sz="2800" dirty="0" err="1">
                <a:latin typeface="+mj-lt"/>
              </a:rPr>
              <a:t>Да́рья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счита́ет</a:t>
            </a:r>
            <a:r>
              <a:rPr sz="2800" dirty="0">
                <a:latin typeface="+mj-lt"/>
              </a:rPr>
              <a:t>, </a:t>
            </a:r>
            <a:r>
              <a:rPr sz="2800" dirty="0" err="1">
                <a:latin typeface="+mj-lt"/>
              </a:rPr>
              <a:t>что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у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Росси́и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есть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бу́дущее</a:t>
            </a:r>
            <a:r>
              <a:rPr sz="2800" dirty="0">
                <a:latin typeface="+mj-lt"/>
              </a:rPr>
              <a:t>, </a:t>
            </a:r>
            <a:r>
              <a:rPr sz="2800" dirty="0" err="1">
                <a:latin typeface="+mj-lt"/>
              </a:rPr>
              <a:t>и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что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ны́нешнее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поколе́ние</a:t>
            </a:r>
            <a:r>
              <a:rPr sz="2800" dirty="0">
                <a:latin typeface="+mj-lt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74993456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ДЗ: 6-60 — 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ru-RU" sz="3600" dirty="0"/>
              <a:t>6-60 — 6-64: форум «Цель жизни» </a:t>
            </a:r>
            <a:endParaRPr sz="3600" dirty="0"/>
          </a:p>
        </p:txBody>
      </p:sp>
      <p:sp>
        <p:nvSpPr>
          <p:cNvPr id="399" name="Форум “Цель жизни”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dirty="0" err="1">
                <a:latin typeface="+mj-lt"/>
              </a:rPr>
              <a:t>Форум</a:t>
            </a:r>
            <a:r>
              <a:rPr dirty="0">
                <a:latin typeface="+mj-lt"/>
              </a:rPr>
              <a:t> “</a:t>
            </a:r>
            <a:r>
              <a:rPr dirty="0" err="1">
                <a:latin typeface="+mj-lt"/>
              </a:rPr>
              <a:t>Цель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жизни</a:t>
            </a:r>
            <a:r>
              <a:rPr dirty="0">
                <a:latin typeface="+mj-lt"/>
              </a:rPr>
              <a:t>”</a:t>
            </a:r>
          </a:p>
          <a:p>
            <a:pPr>
              <a:buBlip>
                <a:blip r:embed="rId2"/>
              </a:buBlip>
              <a:defRPr i="0"/>
            </a:pPr>
            <a:r>
              <a:rPr dirty="0" err="1">
                <a:latin typeface="+mj-lt"/>
              </a:rPr>
              <a:t>Дискуссия</a:t>
            </a:r>
            <a:r>
              <a:rPr dirty="0">
                <a:latin typeface="+mj-lt"/>
              </a:rPr>
              <a:t>: </a:t>
            </a:r>
            <a:r>
              <a:rPr dirty="0" err="1">
                <a:latin typeface="+mj-lt"/>
              </a:rPr>
              <a:t>Как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вы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считаете</a:t>
            </a:r>
            <a:r>
              <a:rPr dirty="0">
                <a:latin typeface="+mj-lt"/>
              </a:rPr>
              <a:t>? </a:t>
            </a:r>
            <a:r>
              <a:rPr lang="ru-RU" dirty="0">
                <a:latin typeface="+mj-lt"/>
              </a:rPr>
              <a:t>В</a:t>
            </a:r>
            <a:r>
              <a:rPr dirty="0" err="1">
                <a:latin typeface="+mj-lt"/>
              </a:rPr>
              <a:t>ажно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зарабатывать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деньги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или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нет</a:t>
            </a:r>
            <a:r>
              <a:rPr dirty="0">
                <a:latin typeface="+mj-lt"/>
              </a:rPr>
              <a:t>?</a:t>
            </a:r>
          </a:p>
          <a:p>
            <a:pPr>
              <a:buBlip>
                <a:blip r:embed="rId2"/>
              </a:buBlip>
              <a:defRPr b="1" i="0"/>
            </a:pPr>
            <a:r>
              <a:rPr dirty="0" err="1">
                <a:latin typeface="+mj-lt"/>
              </a:rPr>
              <a:t>Я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считаю</a:t>
            </a:r>
            <a:r>
              <a:rPr dirty="0">
                <a:latin typeface="+mj-lt"/>
              </a:rPr>
              <a:t>… </a:t>
            </a:r>
            <a:r>
              <a:rPr dirty="0" err="1">
                <a:latin typeface="+mj-lt"/>
              </a:rPr>
              <a:t>Для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доказательства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своей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точки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зрения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я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могу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привести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следующие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аргументы</a:t>
            </a:r>
            <a:r>
              <a:rPr dirty="0">
                <a:latin typeface="+mj-lt"/>
              </a:rPr>
              <a:t>. </a:t>
            </a:r>
            <a:r>
              <a:rPr dirty="0" err="1">
                <a:latin typeface="+mj-lt"/>
              </a:rPr>
              <a:t>Во-первых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во-вторых</a:t>
            </a:r>
            <a:r>
              <a:rPr dirty="0">
                <a:latin typeface="+mj-l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8520202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6-67 | Нынешнее поколение.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sz="3600" dirty="0"/>
              <a:t>6-67</a:t>
            </a:r>
            <a:r>
              <a:rPr lang="ru-RU" sz="3600" dirty="0"/>
              <a:t>:</a:t>
            </a:r>
            <a:r>
              <a:rPr sz="3600" dirty="0"/>
              <a:t> </a:t>
            </a:r>
            <a:r>
              <a:rPr sz="3600" dirty="0" err="1"/>
              <a:t>Нынешнее</a:t>
            </a:r>
            <a:r>
              <a:rPr sz="3600" dirty="0"/>
              <a:t> </a:t>
            </a:r>
            <a:r>
              <a:rPr sz="3600" dirty="0" err="1"/>
              <a:t>поколение</a:t>
            </a:r>
            <a:r>
              <a:rPr sz="3600" dirty="0"/>
              <a:t>. </a:t>
            </a:r>
          </a:p>
        </p:txBody>
      </p:sp>
      <p:sp>
        <p:nvSpPr>
          <p:cNvPr id="412" name="В этой статье……"/>
          <p:cNvSpPr>
            <a:spLocks noGrp="1"/>
          </p:cNvSpPr>
          <p:nvPr>
            <p:ph type="body" idx="1"/>
          </p:nvPr>
        </p:nvSpPr>
        <p:spPr>
          <a:xfrm>
            <a:off x="1066800" y="2285999"/>
            <a:ext cx="9344946" cy="388441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321457">
              <a:lnSpc>
                <a:spcPts val="3797"/>
              </a:lnSpc>
              <a:spcBef>
                <a:spcPts val="0"/>
              </a:spcBef>
              <a:buSzTx/>
              <a:buNone/>
              <a:defRPr sz="3650" b="1" i="0">
                <a:latin typeface="Cambria"/>
                <a:ea typeface="Cambria"/>
                <a:cs typeface="Cambria"/>
                <a:sym typeface="Cambria"/>
              </a:defRPr>
            </a:pPr>
            <a:r>
              <a:rPr sz="2800" dirty="0" err="1">
                <a:latin typeface="+mj-lt"/>
              </a:rPr>
              <a:t>В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этой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статье</a:t>
            </a:r>
            <a:r>
              <a:rPr sz="2800" dirty="0">
                <a:latin typeface="+mj-lt"/>
              </a:rPr>
              <a:t>… </a:t>
            </a:r>
            <a:endParaRPr sz="2800" b="0" dirty="0">
              <a:latin typeface="+mj-lt"/>
            </a:endParaRPr>
          </a:p>
          <a:p>
            <a:pPr marL="0" indent="0" defTabSz="321457">
              <a:lnSpc>
                <a:spcPts val="3797"/>
              </a:lnSpc>
              <a:spcBef>
                <a:spcPts val="0"/>
              </a:spcBef>
              <a:buSzTx/>
              <a:buNone/>
              <a:defRPr sz="3650" i="0">
                <a:latin typeface="Cambria"/>
                <a:ea typeface="Cambria"/>
                <a:cs typeface="Cambria"/>
                <a:sym typeface="Cambria"/>
              </a:defRPr>
            </a:pPr>
            <a:r>
              <a:rPr sz="2800" dirty="0">
                <a:latin typeface="+mj-lt"/>
              </a:rPr>
              <a:t>a. </a:t>
            </a:r>
            <a:r>
              <a:rPr sz="2800" dirty="0" err="1">
                <a:latin typeface="+mj-lt"/>
              </a:rPr>
              <a:t>а́втор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анализи́рует</a:t>
            </a:r>
            <a:r>
              <a:rPr sz="2800" dirty="0">
                <a:latin typeface="+mj-lt"/>
              </a:rPr>
              <a:t>, </a:t>
            </a:r>
            <a:r>
              <a:rPr sz="2800" dirty="0" err="1">
                <a:latin typeface="+mj-lt"/>
              </a:rPr>
              <a:t>чем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интересу́ется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молодёжь</a:t>
            </a:r>
            <a:r>
              <a:rPr sz="2800" dirty="0">
                <a:latin typeface="+mj-lt"/>
              </a:rPr>
              <a:t> </a:t>
            </a:r>
          </a:p>
          <a:p>
            <a:pPr marL="0" indent="0" defTabSz="321457">
              <a:lnSpc>
                <a:spcPts val="3797"/>
              </a:lnSpc>
              <a:spcBef>
                <a:spcPts val="0"/>
              </a:spcBef>
              <a:buSzTx/>
              <a:buNone/>
              <a:defRPr sz="3650" i="0">
                <a:latin typeface="Cambria"/>
                <a:ea typeface="Cambria"/>
                <a:cs typeface="Cambria"/>
                <a:sym typeface="Cambria"/>
              </a:defRPr>
            </a:pPr>
            <a:r>
              <a:rPr sz="2800" dirty="0">
                <a:latin typeface="+mj-lt"/>
              </a:rPr>
              <a:t>b. </a:t>
            </a:r>
            <a:r>
              <a:rPr sz="2800" dirty="0" err="1">
                <a:latin typeface="+mj-lt"/>
              </a:rPr>
              <a:t>а́втор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пока́зывает</a:t>
            </a:r>
            <a:r>
              <a:rPr sz="2800" dirty="0">
                <a:latin typeface="+mj-lt"/>
              </a:rPr>
              <a:t>, </a:t>
            </a:r>
            <a:r>
              <a:rPr sz="2800" dirty="0" err="1">
                <a:latin typeface="+mj-lt"/>
              </a:rPr>
              <a:t>что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для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молодёжи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са́мое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гла́вное</a:t>
            </a:r>
            <a:r>
              <a:rPr sz="2800" dirty="0">
                <a:latin typeface="+mj-lt"/>
              </a:rPr>
              <a:t>, </a:t>
            </a:r>
            <a:r>
              <a:rPr sz="2800" dirty="0" err="1">
                <a:latin typeface="+mj-lt"/>
              </a:rPr>
              <a:t>чем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она</a:t>
            </a:r>
            <a:r>
              <a:rPr sz="2800" dirty="0">
                <a:latin typeface="+mj-lt"/>
              </a:rPr>
              <a:t>́ </a:t>
            </a:r>
            <a:r>
              <a:rPr sz="2800" dirty="0" err="1">
                <a:latin typeface="+mj-lt"/>
              </a:rPr>
              <a:t>живёт</a:t>
            </a:r>
            <a:r>
              <a:rPr sz="2800" dirty="0">
                <a:latin typeface="+mj-lt"/>
              </a:rPr>
              <a:t>, </a:t>
            </a:r>
            <a:r>
              <a:rPr sz="2800" dirty="0" err="1">
                <a:latin typeface="+mj-lt"/>
              </a:rPr>
              <a:t>к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чему</a:t>
            </a:r>
            <a:r>
              <a:rPr sz="2800" dirty="0">
                <a:latin typeface="+mj-lt"/>
              </a:rPr>
              <a:t>́ </a:t>
            </a:r>
            <a:r>
              <a:rPr sz="2800" dirty="0" err="1">
                <a:latin typeface="+mj-lt"/>
              </a:rPr>
              <a:t>стреми́тся</a:t>
            </a:r>
            <a:r>
              <a:rPr sz="2800" dirty="0">
                <a:latin typeface="+mj-lt"/>
              </a:rPr>
              <a:t> </a:t>
            </a:r>
          </a:p>
          <a:p>
            <a:pPr marL="0" indent="0" defTabSz="321457">
              <a:lnSpc>
                <a:spcPts val="3797"/>
              </a:lnSpc>
              <a:spcBef>
                <a:spcPts val="0"/>
              </a:spcBef>
              <a:buSzTx/>
              <a:buNone/>
              <a:defRPr sz="3650" i="0">
                <a:latin typeface="Cambria"/>
                <a:ea typeface="Cambria"/>
                <a:cs typeface="Cambria"/>
                <a:sym typeface="Cambria"/>
              </a:defRPr>
            </a:pPr>
            <a:r>
              <a:rPr sz="2800" dirty="0">
                <a:latin typeface="+mj-lt"/>
              </a:rPr>
              <a:t>c. </a:t>
            </a:r>
            <a:r>
              <a:rPr sz="2800" dirty="0" err="1">
                <a:latin typeface="+mj-lt"/>
              </a:rPr>
              <a:t>а́втор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обосно́вывает</a:t>
            </a:r>
            <a:r>
              <a:rPr sz="2800" dirty="0">
                <a:latin typeface="+mj-lt"/>
              </a:rPr>
              <a:t>, </a:t>
            </a:r>
            <a:r>
              <a:rPr sz="2800" dirty="0" err="1">
                <a:latin typeface="+mj-lt"/>
              </a:rPr>
              <a:t>почему</a:t>
            </a:r>
            <a:r>
              <a:rPr sz="2800" dirty="0">
                <a:latin typeface="+mj-lt"/>
              </a:rPr>
              <a:t>́ </a:t>
            </a:r>
            <a:r>
              <a:rPr sz="2800" dirty="0" err="1">
                <a:latin typeface="+mj-lt"/>
              </a:rPr>
              <a:t>у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Росси́и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нет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бу́дущего</a:t>
            </a:r>
            <a:r>
              <a:rPr sz="2800" dirty="0">
                <a:latin typeface="+mj-lt"/>
              </a:rPr>
              <a:t> </a:t>
            </a:r>
          </a:p>
          <a:p>
            <a:pPr marL="0" indent="0" defTabSz="321457">
              <a:lnSpc>
                <a:spcPts val="3797"/>
              </a:lnSpc>
              <a:spcBef>
                <a:spcPts val="0"/>
              </a:spcBef>
              <a:buSzTx/>
              <a:buNone/>
              <a:defRPr sz="3650" i="0">
                <a:latin typeface="Cambria"/>
                <a:ea typeface="Cambria"/>
                <a:cs typeface="Cambria"/>
                <a:sym typeface="Cambria"/>
              </a:defRPr>
            </a:pPr>
            <a:r>
              <a:rPr sz="2800" dirty="0">
                <a:latin typeface="+mj-lt"/>
              </a:rPr>
              <a:t>d. </a:t>
            </a:r>
            <a:r>
              <a:rPr sz="2800" dirty="0" err="1">
                <a:latin typeface="+mj-lt"/>
              </a:rPr>
              <a:t>а́втор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пыта́ется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защити́ть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совреме́нную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молодёжь</a:t>
            </a:r>
            <a:r>
              <a:rPr sz="2800" dirty="0">
                <a:latin typeface="+mj-lt"/>
              </a:rPr>
              <a:t>, </a:t>
            </a:r>
            <a:r>
              <a:rPr sz="2800" dirty="0" err="1">
                <a:latin typeface="+mj-lt"/>
              </a:rPr>
              <a:t>доказа́ть</a:t>
            </a:r>
            <a:r>
              <a:rPr sz="2800" dirty="0">
                <a:latin typeface="+mj-lt"/>
              </a:rPr>
              <a:t>, </a:t>
            </a:r>
            <a:r>
              <a:rPr sz="2800" dirty="0" err="1">
                <a:latin typeface="+mj-lt"/>
              </a:rPr>
              <a:t>что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её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напра́сно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руга́ют</a:t>
            </a:r>
            <a:r>
              <a:rPr sz="28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581050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6-70 | Нынешнее поколение. Аннотация.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49833">
              <a:defRPr sz="4928"/>
            </a:lvl1pPr>
          </a:lstStyle>
          <a:p>
            <a:pPr algn="l"/>
            <a:r>
              <a:rPr sz="3600" dirty="0"/>
              <a:t>6-70</a:t>
            </a:r>
            <a:r>
              <a:rPr lang="ru-RU" sz="3600" dirty="0"/>
              <a:t>: </a:t>
            </a:r>
            <a:r>
              <a:rPr sz="3600" dirty="0" err="1"/>
              <a:t>Нынешнее</a:t>
            </a:r>
            <a:r>
              <a:rPr sz="3600" dirty="0"/>
              <a:t> </a:t>
            </a:r>
            <a:r>
              <a:rPr sz="3600" dirty="0" err="1"/>
              <a:t>поколение</a:t>
            </a:r>
            <a:r>
              <a:rPr sz="3600" dirty="0"/>
              <a:t>. </a:t>
            </a:r>
            <a:r>
              <a:rPr sz="3600" dirty="0" err="1"/>
              <a:t>Аннотация</a:t>
            </a:r>
            <a:r>
              <a:rPr sz="3600" dirty="0"/>
              <a:t>. </a:t>
            </a:r>
          </a:p>
        </p:txBody>
      </p:sp>
      <p:sp>
        <p:nvSpPr>
          <p:cNvPr id="417" name="1. В статье́ речь идёт о… The article is about……"/>
          <p:cNvSpPr>
            <a:spLocks noGrp="1"/>
          </p:cNvSpPr>
          <p:nvPr>
            <p:ph type="body" idx="1"/>
          </p:nvPr>
        </p:nvSpPr>
        <p:spPr>
          <a:xfrm>
            <a:off x="1295401" y="2105890"/>
            <a:ext cx="9601197" cy="381615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321457">
              <a:lnSpc>
                <a:spcPts val="3094"/>
              </a:lnSpc>
              <a:spcBef>
                <a:spcPts val="0"/>
              </a:spcBef>
              <a:spcAft>
                <a:spcPts val="0"/>
              </a:spcAft>
              <a:buSzTx/>
              <a:buNone/>
              <a:defRPr sz="285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>
                <a:latin typeface="+mj-lt"/>
              </a:rPr>
              <a:t>1. </a:t>
            </a:r>
            <a:r>
              <a:rPr dirty="0" err="1">
                <a:latin typeface="+mj-lt"/>
              </a:rPr>
              <a:t>В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статье</a:t>
            </a:r>
            <a:r>
              <a:rPr dirty="0">
                <a:latin typeface="+mj-lt"/>
              </a:rPr>
              <a:t>́ </a:t>
            </a:r>
            <a:r>
              <a:rPr dirty="0" err="1">
                <a:latin typeface="+mj-lt"/>
              </a:rPr>
              <a:t>речь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идёт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о</a:t>
            </a:r>
            <a:r>
              <a:rPr dirty="0">
                <a:latin typeface="+mj-lt"/>
              </a:rPr>
              <a:t>… </a:t>
            </a:r>
            <a:r>
              <a:rPr i="1" dirty="0">
                <a:latin typeface="+mj-lt"/>
              </a:rPr>
              <a:t>The article is about… </a:t>
            </a:r>
          </a:p>
          <a:p>
            <a:pPr marL="0" indent="0" defTabSz="321457">
              <a:lnSpc>
                <a:spcPts val="3094"/>
              </a:lnSpc>
              <a:spcBef>
                <a:spcPts val="0"/>
              </a:spcBef>
              <a:spcAft>
                <a:spcPts val="0"/>
              </a:spcAft>
              <a:buSzTx/>
              <a:buNone/>
              <a:defRPr sz="285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>
                <a:latin typeface="+mj-lt"/>
              </a:rPr>
              <a:t>2. </a:t>
            </a:r>
            <a:r>
              <a:rPr dirty="0" err="1">
                <a:latin typeface="+mj-lt"/>
              </a:rPr>
              <a:t>В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статье</a:t>
            </a:r>
            <a:r>
              <a:rPr dirty="0">
                <a:latin typeface="+mj-lt"/>
              </a:rPr>
              <a:t>́ </a:t>
            </a:r>
            <a:r>
              <a:rPr dirty="0" err="1">
                <a:latin typeface="+mj-lt"/>
              </a:rPr>
              <a:t>анализи́руются</a:t>
            </a:r>
            <a:r>
              <a:rPr dirty="0">
                <a:latin typeface="+mj-lt"/>
              </a:rPr>
              <a:t>… </a:t>
            </a:r>
            <a:r>
              <a:rPr i="1" dirty="0">
                <a:latin typeface="+mj-lt"/>
              </a:rPr>
              <a:t>The author analyzes… </a:t>
            </a:r>
          </a:p>
          <a:p>
            <a:pPr marL="0" indent="0" defTabSz="321457">
              <a:lnSpc>
                <a:spcPts val="3094"/>
              </a:lnSpc>
              <a:spcBef>
                <a:spcPts val="0"/>
              </a:spcBef>
              <a:spcAft>
                <a:spcPts val="0"/>
              </a:spcAft>
              <a:buSzTx/>
              <a:buNone/>
              <a:defRPr sz="2850">
                <a:latin typeface="Cambria"/>
                <a:ea typeface="Cambria"/>
                <a:cs typeface="Cambria"/>
                <a:sym typeface="Cambria"/>
              </a:defRPr>
            </a:pPr>
            <a:r>
              <a:rPr i="0" dirty="0">
                <a:latin typeface="+mj-lt"/>
              </a:rPr>
              <a:t>3. </a:t>
            </a:r>
            <a:r>
              <a:rPr i="0" dirty="0" err="1">
                <a:latin typeface="+mj-lt"/>
              </a:rPr>
              <a:t>Автор</a:t>
            </a:r>
            <a:r>
              <a:rPr i="0" dirty="0">
                <a:latin typeface="+mj-lt"/>
              </a:rPr>
              <a:t> </a:t>
            </a:r>
            <a:r>
              <a:rPr i="0" dirty="0" err="1">
                <a:latin typeface="+mj-lt"/>
              </a:rPr>
              <a:t>критику́ет</a:t>
            </a:r>
            <a:r>
              <a:rPr i="0" dirty="0">
                <a:latin typeface="+mj-lt"/>
              </a:rPr>
              <a:t> (</a:t>
            </a:r>
            <a:r>
              <a:rPr i="0" dirty="0" err="1">
                <a:latin typeface="+mj-lt"/>
              </a:rPr>
              <a:t>мне́ние</a:t>
            </a:r>
            <a:r>
              <a:rPr i="0" dirty="0">
                <a:latin typeface="+mj-lt"/>
              </a:rPr>
              <a:t>)… </a:t>
            </a:r>
            <a:r>
              <a:rPr dirty="0">
                <a:latin typeface="+mj-lt"/>
              </a:rPr>
              <a:t>The author criticizes (the opinion)… </a:t>
            </a:r>
            <a:endParaRPr i="0" dirty="0">
              <a:latin typeface="+mj-lt"/>
            </a:endParaRPr>
          </a:p>
          <a:p>
            <a:pPr marL="0" indent="0" defTabSz="321457">
              <a:lnSpc>
                <a:spcPts val="3094"/>
              </a:lnSpc>
              <a:spcBef>
                <a:spcPts val="0"/>
              </a:spcBef>
              <a:spcAft>
                <a:spcPts val="0"/>
              </a:spcAft>
              <a:buSzTx/>
              <a:buNone/>
              <a:defRPr sz="285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>
                <a:latin typeface="+mj-lt"/>
              </a:rPr>
              <a:t>4. </a:t>
            </a:r>
            <a:r>
              <a:rPr dirty="0" err="1">
                <a:latin typeface="+mj-lt"/>
              </a:rPr>
              <a:t>Автор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приво́дит</a:t>
            </a:r>
            <a:r>
              <a:rPr dirty="0">
                <a:latin typeface="+mj-lt"/>
              </a:rPr>
              <a:t> (</a:t>
            </a:r>
            <a:r>
              <a:rPr dirty="0" err="1">
                <a:latin typeface="+mj-lt"/>
              </a:rPr>
              <a:t>фа́кты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приме́ры</a:t>
            </a:r>
            <a:r>
              <a:rPr dirty="0">
                <a:latin typeface="+mj-lt"/>
              </a:rPr>
              <a:t>)… </a:t>
            </a:r>
            <a:r>
              <a:rPr i="1" dirty="0">
                <a:latin typeface="+mj-lt"/>
              </a:rPr>
              <a:t>The author gives (facts, examples)… </a:t>
            </a:r>
          </a:p>
          <a:p>
            <a:pPr marL="0" indent="0" defTabSz="321457">
              <a:lnSpc>
                <a:spcPts val="3094"/>
              </a:lnSpc>
              <a:spcBef>
                <a:spcPts val="0"/>
              </a:spcBef>
              <a:spcAft>
                <a:spcPts val="0"/>
              </a:spcAft>
              <a:buSzTx/>
              <a:buNone/>
              <a:defRPr sz="2850">
                <a:latin typeface="Cambria"/>
                <a:ea typeface="Cambria"/>
                <a:cs typeface="Cambria"/>
                <a:sym typeface="Cambria"/>
              </a:defRPr>
            </a:pPr>
            <a:r>
              <a:rPr i="0" dirty="0">
                <a:latin typeface="+mj-lt"/>
              </a:rPr>
              <a:t>5. </a:t>
            </a:r>
            <a:r>
              <a:rPr i="0" dirty="0" err="1">
                <a:latin typeface="+mj-lt"/>
              </a:rPr>
              <a:t>В</a:t>
            </a:r>
            <a:r>
              <a:rPr i="0" dirty="0">
                <a:latin typeface="+mj-lt"/>
              </a:rPr>
              <a:t> </a:t>
            </a:r>
            <a:r>
              <a:rPr i="0" dirty="0" err="1">
                <a:latin typeface="+mj-lt"/>
              </a:rPr>
              <a:t>статье</a:t>
            </a:r>
            <a:r>
              <a:rPr i="0" dirty="0">
                <a:latin typeface="+mj-lt"/>
              </a:rPr>
              <a:t>́ </a:t>
            </a:r>
            <a:r>
              <a:rPr i="0" dirty="0" err="1">
                <a:latin typeface="+mj-lt"/>
              </a:rPr>
              <a:t>сра́внивается</a:t>
            </a:r>
            <a:r>
              <a:rPr i="0" dirty="0">
                <a:latin typeface="+mj-lt"/>
              </a:rPr>
              <a:t>… </a:t>
            </a:r>
            <a:r>
              <a:rPr dirty="0">
                <a:latin typeface="+mj-lt"/>
              </a:rPr>
              <a:t>In the article, the author compares… </a:t>
            </a:r>
            <a:endParaRPr i="0" dirty="0">
              <a:latin typeface="+mj-lt"/>
            </a:endParaRPr>
          </a:p>
          <a:p>
            <a:pPr marL="0" indent="0" defTabSz="321457">
              <a:lnSpc>
                <a:spcPts val="3094"/>
              </a:lnSpc>
              <a:spcBef>
                <a:spcPts val="0"/>
              </a:spcBef>
              <a:spcAft>
                <a:spcPts val="0"/>
              </a:spcAft>
              <a:buSzTx/>
              <a:buNone/>
              <a:defRPr sz="2850">
                <a:latin typeface="Cambria"/>
                <a:ea typeface="Cambria"/>
                <a:cs typeface="Cambria"/>
                <a:sym typeface="Cambria"/>
              </a:defRPr>
            </a:pPr>
            <a:r>
              <a:rPr i="0" dirty="0">
                <a:latin typeface="+mj-lt"/>
              </a:rPr>
              <a:t>6. </a:t>
            </a:r>
            <a:r>
              <a:rPr i="0" dirty="0" err="1">
                <a:latin typeface="+mj-lt"/>
              </a:rPr>
              <a:t>В</a:t>
            </a:r>
            <a:r>
              <a:rPr i="0" dirty="0">
                <a:latin typeface="+mj-lt"/>
              </a:rPr>
              <a:t> </a:t>
            </a:r>
            <a:r>
              <a:rPr i="0" dirty="0" err="1">
                <a:latin typeface="+mj-lt"/>
              </a:rPr>
              <a:t>статье</a:t>
            </a:r>
            <a:r>
              <a:rPr i="0" dirty="0">
                <a:latin typeface="+mj-lt"/>
              </a:rPr>
              <a:t>́ </a:t>
            </a:r>
            <a:r>
              <a:rPr i="0" dirty="0" err="1">
                <a:latin typeface="+mj-lt"/>
              </a:rPr>
              <a:t>опи́сывается</a:t>
            </a:r>
            <a:r>
              <a:rPr i="0" dirty="0">
                <a:latin typeface="+mj-lt"/>
              </a:rPr>
              <a:t>… </a:t>
            </a:r>
            <a:r>
              <a:rPr dirty="0">
                <a:latin typeface="+mj-lt"/>
              </a:rPr>
              <a:t>In the article, the author describes… </a:t>
            </a:r>
            <a:endParaRPr i="0" dirty="0">
              <a:latin typeface="+mj-lt"/>
            </a:endParaRPr>
          </a:p>
          <a:p>
            <a:pPr marL="0" indent="0" defTabSz="321457">
              <a:lnSpc>
                <a:spcPts val="3094"/>
              </a:lnSpc>
              <a:spcBef>
                <a:spcPts val="0"/>
              </a:spcBef>
              <a:spcAft>
                <a:spcPts val="0"/>
              </a:spcAft>
              <a:buSzTx/>
              <a:buNone/>
              <a:defRPr sz="285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>
                <a:latin typeface="+mj-lt"/>
              </a:rPr>
              <a:t>7. </a:t>
            </a:r>
            <a:r>
              <a:rPr dirty="0" err="1">
                <a:latin typeface="+mj-lt"/>
              </a:rPr>
              <a:t>Автор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утвержда́ет</a:t>
            </a:r>
            <a:r>
              <a:rPr dirty="0">
                <a:latin typeface="+mj-lt"/>
              </a:rPr>
              <a:t>… </a:t>
            </a:r>
            <a:r>
              <a:rPr i="1" dirty="0">
                <a:latin typeface="+mj-lt"/>
              </a:rPr>
              <a:t>The author maintains… </a:t>
            </a:r>
          </a:p>
          <a:p>
            <a:pPr marL="0" indent="0" defTabSz="321457">
              <a:lnSpc>
                <a:spcPts val="3094"/>
              </a:lnSpc>
              <a:spcBef>
                <a:spcPts val="0"/>
              </a:spcBef>
              <a:spcAft>
                <a:spcPts val="0"/>
              </a:spcAft>
              <a:buSzTx/>
              <a:buNone/>
              <a:defRPr sz="285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>
                <a:latin typeface="+mj-lt"/>
              </a:rPr>
              <a:t>8. </a:t>
            </a:r>
            <a:r>
              <a:rPr dirty="0" err="1">
                <a:latin typeface="+mj-lt"/>
              </a:rPr>
              <a:t>Автор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статьи</a:t>
            </a:r>
            <a:r>
              <a:rPr dirty="0">
                <a:latin typeface="+mj-lt"/>
              </a:rPr>
              <a:t>́ </a:t>
            </a:r>
            <a:r>
              <a:rPr dirty="0" err="1">
                <a:latin typeface="+mj-lt"/>
              </a:rPr>
              <a:t>де́лает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вы́вод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что</a:t>
            </a:r>
            <a:r>
              <a:rPr dirty="0">
                <a:latin typeface="+mj-lt"/>
              </a:rPr>
              <a:t>… </a:t>
            </a:r>
            <a:r>
              <a:rPr i="1" dirty="0">
                <a:latin typeface="+mj-lt"/>
              </a:rPr>
              <a:t>The author concludes that…</a:t>
            </a:r>
          </a:p>
        </p:txBody>
      </p:sp>
    </p:spTree>
    <p:extLst>
      <p:ext uri="{BB962C8B-B14F-4D97-AF65-F5344CB8AC3E}">
        <p14:creationId xmlns:p14="http://schemas.microsoft.com/office/powerpoint/2010/main" val="133519228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6-71. Нынешнее поколение. Prepare to talk about young people in Russia today.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 defTabSz="225913">
              <a:defRPr sz="3520"/>
            </a:pPr>
            <a:r>
              <a:rPr sz="3600" dirty="0"/>
              <a:t>6-71</a:t>
            </a:r>
            <a:r>
              <a:rPr lang="ru-RU" sz="3600" dirty="0"/>
              <a:t>:</a:t>
            </a:r>
            <a:r>
              <a:rPr sz="3600" dirty="0"/>
              <a:t> </a:t>
            </a:r>
            <a:r>
              <a:rPr sz="3600" dirty="0" err="1"/>
              <a:t>Нынешнее</a:t>
            </a:r>
            <a:r>
              <a:rPr sz="3600" dirty="0"/>
              <a:t> </a:t>
            </a:r>
            <a:r>
              <a:rPr sz="3600" dirty="0" err="1"/>
              <a:t>поколение</a:t>
            </a:r>
            <a:r>
              <a:rPr sz="3600" dirty="0"/>
              <a:t>. Prepare to talk about young people in Russia today. </a:t>
            </a:r>
          </a:p>
        </p:txBody>
      </p:sp>
      <p:sp>
        <p:nvSpPr>
          <p:cNvPr id="420" name="Begin and end this way: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321457">
              <a:lnSpc>
                <a:spcPts val="3867"/>
              </a:lnSpc>
              <a:spcBef>
                <a:spcPts val="0"/>
              </a:spcBef>
              <a:buSzTx/>
              <a:buNone/>
              <a:defRPr sz="3750" i="0">
                <a:latin typeface="Cambria"/>
                <a:ea typeface="Cambria"/>
                <a:cs typeface="Cambria"/>
                <a:sym typeface="Cambria"/>
              </a:defRPr>
            </a:pPr>
            <a:r>
              <a:rPr sz="2800" dirty="0">
                <a:latin typeface="+mj-lt"/>
              </a:rPr>
              <a:t>Begin and end this way: </a:t>
            </a:r>
          </a:p>
          <a:p>
            <a:pPr marL="0" indent="0" defTabSz="321457">
              <a:lnSpc>
                <a:spcPts val="3867"/>
              </a:lnSpc>
              <a:spcBef>
                <a:spcPts val="0"/>
              </a:spcBef>
              <a:buSzTx/>
              <a:buNone/>
              <a:defRPr sz="3750" i="0">
                <a:latin typeface="Cambria"/>
                <a:ea typeface="Cambria"/>
                <a:cs typeface="Cambria"/>
                <a:sym typeface="Cambria"/>
              </a:defRPr>
            </a:pPr>
            <a:endParaRPr sz="2800" dirty="0">
              <a:latin typeface="+mj-lt"/>
            </a:endParaRPr>
          </a:p>
          <a:p>
            <a:pPr marL="0" indent="0" defTabSz="321457">
              <a:lnSpc>
                <a:spcPts val="3867"/>
              </a:lnSpc>
              <a:spcBef>
                <a:spcPts val="0"/>
              </a:spcBef>
              <a:buSzTx/>
              <a:buNone/>
              <a:defRPr sz="3750" i="0">
                <a:latin typeface="Cambria"/>
                <a:ea typeface="Cambria"/>
                <a:cs typeface="Cambria"/>
                <a:sym typeface="Cambria"/>
              </a:defRPr>
            </a:pPr>
            <a:r>
              <a:rPr sz="2800" dirty="0">
                <a:latin typeface="+mj-lt"/>
              </a:rPr>
              <a:t>«</a:t>
            </a:r>
            <a:r>
              <a:rPr sz="2800" dirty="0" err="1">
                <a:latin typeface="+mj-lt"/>
              </a:rPr>
              <a:t>Говоря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о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современной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молодёжи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в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России</a:t>
            </a:r>
            <a:r>
              <a:rPr sz="2800" dirty="0">
                <a:latin typeface="+mj-lt"/>
              </a:rPr>
              <a:t>, </a:t>
            </a:r>
            <a:r>
              <a:rPr sz="2800" dirty="0" err="1">
                <a:latin typeface="+mj-lt"/>
              </a:rPr>
              <a:t>я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хочу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начать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с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того</a:t>
            </a:r>
            <a:r>
              <a:rPr sz="2800" dirty="0">
                <a:latin typeface="+mj-lt"/>
              </a:rPr>
              <a:t>, </a:t>
            </a:r>
            <a:r>
              <a:rPr sz="2800" dirty="0" err="1">
                <a:latin typeface="+mj-lt"/>
              </a:rPr>
              <a:t>что</a:t>
            </a:r>
            <a:r>
              <a:rPr sz="2800" dirty="0">
                <a:latin typeface="+mj-lt"/>
              </a:rPr>
              <a:t>…»</a:t>
            </a:r>
          </a:p>
          <a:p>
            <a:pPr marL="0" indent="0" defTabSz="321457">
              <a:lnSpc>
                <a:spcPts val="3867"/>
              </a:lnSpc>
              <a:spcBef>
                <a:spcPts val="0"/>
              </a:spcBef>
              <a:buSzTx/>
              <a:buNone/>
              <a:defRPr sz="3750" i="0">
                <a:latin typeface="Cambria"/>
                <a:ea typeface="Cambria"/>
                <a:cs typeface="Cambria"/>
                <a:sym typeface="Cambria"/>
              </a:defRPr>
            </a:pPr>
            <a:r>
              <a:rPr sz="2800" dirty="0">
                <a:latin typeface="+mj-lt"/>
              </a:rPr>
              <a:t>«</a:t>
            </a:r>
            <a:r>
              <a:rPr sz="2800" dirty="0" err="1">
                <a:latin typeface="+mj-lt"/>
              </a:rPr>
              <a:t>В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заключение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я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хочу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сказать</a:t>
            </a:r>
            <a:r>
              <a:rPr sz="2800" dirty="0">
                <a:latin typeface="+mj-lt"/>
              </a:rPr>
              <a:t>, </a:t>
            </a:r>
            <a:r>
              <a:rPr sz="2800" dirty="0" err="1">
                <a:latin typeface="+mj-lt"/>
              </a:rPr>
              <a:t>что</a:t>
            </a:r>
            <a:r>
              <a:rPr sz="2800" dirty="0">
                <a:latin typeface="+mj-lt"/>
              </a:rPr>
              <a:t>… » </a:t>
            </a:r>
          </a:p>
        </p:txBody>
      </p:sp>
    </p:spTree>
    <p:extLst>
      <p:ext uri="{BB962C8B-B14F-4D97-AF65-F5344CB8AC3E}">
        <p14:creationId xmlns:p14="http://schemas.microsoft.com/office/powerpoint/2010/main" val="310655066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6-6. Молодёжь России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sz="3600" dirty="0"/>
              <a:t>6-6</a:t>
            </a:r>
            <a:r>
              <a:rPr lang="ru-RU" sz="3600" dirty="0"/>
              <a:t>:</a:t>
            </a:r>
            <a:r>
              <a:rPr sz="3600" dirty="0"/>
              <a:t> </a:t>
            </a:r>
            <a:r>
              <a:rPr sz="3600" dirty="0" err="1"/>
              <a:t>Молодёжь</a:t>
            </a:r>
            <a:r>
              <a:rPr sz="3600" dirty="0"/>
              <a:t> </a:t>
            </a:r>
            <a:r>
              <a:rPr sz="3600" dirty="0" err="1"/>
              <a:t>России</a:t>
            </a:r>
            <a:endParaRPr sz="3600" dirty="0"/>
          </a:p>
        </p:txBody>
      </p:sp>
      <p:sp>
        <p:nvSpPr>
          <p:cNvPr id="159" name="1. Молодёжь России мечтает о многих вещах, среди них  …, а также……"/>
          <p:cNvSpPr>
            <a:spLocks noGrp="1"/>
          </p:cNvSpPr>
          <p:nvPr>
            <p:ph type="body" idx="1"/>
          </p:nvPr>
        </p:nvSpPr>
        <p:spPr>
          <a:xfrm>
            <a:off x="651164" y="2556932"/>
            <a:ext cx="10245433" cy="33189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1" indent="678632">
              <a:spcBef>
                <a:spcPts val="2601"/>
              </a:spcBef>
              <a:buSzTx/>
              <a:buNone/>
              <a:defRPr sz="2400" i="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1. </a:t>
            </a:r>
            <a:r>
              <a:rPr dirty="0" err="1"/>
              <a:t>Молодёжь</a:t>
            </a:r>
            <a:r>
              <a:rPr dirty="0"/>
              <a:t> </a:t>
            </a:r>
            <a:r>
              <a:rPr dirty="0" err="1"/>
              <a:t>России</a:t>
            </a:r>
            <a:r>
              <a:rPr dirty="0"/>
              <a:t> </a:t>
            </a:r>
            <a:r>
              <a:rPr dirty="0" err="1"/>
              <a:t>мечтает</a:t>
            </a:r>
            <a:r>
              <a:rPr dirty="0"/>
              <a:t> </a:t>
            </a:r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многих</a:t>
            </a:r>
            <a:r>
              <a:rPr dirty="0"/>
              <a:t> </a:t>
            </a:r>
            <a:r>
              <a:rPr dirty="0" err="1"/>
              <a:t>вещах</a:t>
            </a:r>
            <a:r>
              <a:rPr dirty="0"/>
              <a:t>, </a:t>
            </a:r>
            <a:r>
              <a:rPr b="1" dirty="0" err="1"/>
              <a:t>среди</a:t>
            </a:r>
            <a:r>
              <a:rPr b="1" dirty="0"/>
              <a:t> </a:t>
            </a:r>
            <a:r>
              <a:rPr b="1" dirty="0" err="1"/>
              <a:t>них</a:t>
            </a:r>
            <a:r>
              <a:rPr dirty="0"/>
              <a:t>  …, </a:t>
            </a:r>
            <a:r>
              <a:rPr dirty="0" err="1"/>
              <a:t>а</a:t>
            </a:r>
            <a:r>
              <a:rPr dirty="0"/>
              <a:t> </a:t>
            </a:r>
            <a:r>
              <a:rPr lang="ru-RU" dirty="0"/>
              <a:t>			</a:t>
            </a:r>
            <a:r>
              <a:rPr b="1" dirty="0" err="1"/>
              <a:t>также</a:t>
            </a:r>
            <a:r>
              <a:rPr dirty="0"/>
              <a:t>…</a:t>
            </a:r>
          </a:p>
          <a:p>
            <a:pPr marL="803643" marR="321457" indent="-160729">
              <a:spcBef>
                <a:spcPts val="2601"/>
              </a:spcBef>
              <a:buSzTx/>
              <a:buNone/>
              <a:defRPr sz="2400" i="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2.	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этом</a:t>
            </a:r>
            <a:r>
              <a:rPr dirty="0"/>
              <a:t> </a:t>
            </a:r>
            <a:r>
              <a:rPr dirty="0" err="1"/>
              <a:t>молодые</a:t>
            </a:r>
            <a:r>
              <a:rPr dirty="0"/>
              <a:t> </a:t>
            </a:r>
            <a:r>
              <a:rPr dirty="0" err="1"/>
              <a:t>люди</a:t>
            </a:r>
            <a:r>
              <a:rPr dirty="0"/>
              <a:t> </a:t>
            </a:r>
            <a:r>
              <a:rPr dirty="0" err="1"/>
              <a:t>ценят</a:t>
            </a:r>
            <a:r>
              <a:rPr dirty="0"/>
              <a:t>… </a:t>
            </a:r>
            <a:r>
              <a:rPr dirty="0" err="1"/>
              <a:t>и</a:t>
            </a:r>
            <a:r>
              <a:rPr dirty="0"/>
              <a:t> …, </a:t>
            </a:r>
            <a:r>
              <a:rPr b="1" dirty="0" err="1"/>
              <a:t>в</a:t>
            </a:r>
            <a:r>
              <a:rPr b="1" dirty="0"/>
              <a:t> </a:t>
            </a:r>
            <a:r>
              <a:rPr b="1" dirty="0" err="1"/>
              <a:t>том</a:t>
            </a:r>
            <a:r>
              <a:rPr b="1" dirty="0"/>
              <a:t> </a:t>
            </a:r>
            <a:r>
              <a:rPr b="1" dirty="0" err="1"/>
              <a:t>числе</a:t>
            </a:r>
            <a:r>
              <a:rPr dirty="0"/>
              <a:t> … </a:t>
            </a:r>
          </a:p>
          <a:p>
            <a:pPr marL="803643" marR="321457" indent="-160729">
              <a:spcBef>
                <a:spcPts val="2601"/>
              </a:spcBef>
              <a:buSzTx/>
              <a:buNone/>
              <a:defRPr sz="2400" i="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3.	</a:t>
            </a:r>
            <a:r>
              <a:rPr dirty="0" err="1"/>
              <a:t>К</a:t>
            </a:r>
            <a:r>
              <a:rPr dirty="0"/>
              <a:t> </a:t>
            </a:r>
            <a:r>
              <a:rPr dirty="0" err="1"/>
              <a:t>тому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привлекает</a:t>
            </a:r>
            <a:r>
              <a:rPr dirty="0"/>
              <a:t> </a:t>
            </a:r>
            <a:r>
              <a:rPr dirty="0" err="1"/>
              <a:t>российскую</a:t>
            </a:r>
            <a:r>
              <a:rPr dirty="0"/>
              <a:t> </a:t>
            </a:r>
            <a:r>
              <a:rPr dirty="0" err="1"/>
              <a:t>молодёжь</a:t>
            </a:r>
            <a:r>
              <a:rPr dirty="0"/>
              <a:t>, </a:t>
            </a:r>
            <a:r>
              <a:rPr b="1" dirty="0" err="1"/>
              <a:t>относится</a:t>
            </a:r>
            <a:r>
              <a:rPr dirty="0"/>
              <a:t> </a:t>
            </a:r>
            <a:r>
              <a:rPr b="1" dirty="0" err="1"/>
              <a:t>следующее</a:t>
            </a:r>
            <a:r>
              <a:rPr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4782186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ДЗ: 6-8. День молодёжи России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 defTabSz="406644">
              <a:defRPr sz="6336"/>
            </a:pPr>
            <a:r>
              <a:rPr sz="3600" dirty="0"/>
              <a:t>6-8</a:t>
            </a:r>
            <a:r>
              <a:rPr lang="ru-RU" sz="3600" dirty="0"/>
              <a:t>:</a:t>
            </a:r>
            <a:r>
              <a:rPr sz="3600" dirty="0"/>
              <a:t> </a:t>
            </a:r>
            <a:r>
              <a:rPr sz="3600" dirty="0" err="1"/>
              <a:t>День</a:t>
            </a:r>
            <a:r>
              <a:rPr sz="3600" dirty="0"/>
              <a:t> </a:t>
            </a:r>
            <a:r>
              <a:rPr sz="3600" dirty="0" err="1"/>
              <a:t>молодёжи</a:t>
            </a:r>
            <a:r>
              <a:rPr sz="3600" dirty="0"/>
              <a:t> </a:t>
            </a:r>
            <a:r>
              <a:rPr sz="3600" dirty="0" err="1"/>
              <a:t>России</a:t>
            </a:r>
            <a:endParaRPr sz="3600" dirty="0"/>
          </a:p>
        </p:txBody>
      </p:sp>
      <p:sp>
        <p:nvSpPr>
          <p:cNvPr id="162" name="1. Почему в России отмечают День молодёжи?…"/>
          <p:cNvSpPr>
            <a:spLocks noGrp="1"/>
          </p:cNvSpPr>
          <p:nvPr>
            <p:ph type="body" idx="1"/>
          </p:nvPr>
        </p:nvSpPr>
        <p:spPr>
          <a:xfrm>
            <a:off x="1295400" y="2556932"/>
            <a:ext cx="10023763" cy="33189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803643" marR="321457" indent="80364" defTabSz="321457">
              <a:spcBef>
                <a:spcPts val="0"/>
              </a:spcBef>
              <a:buSzTx/>
              <a:buNone/>
              <a:defRPr sz="2400" b="1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+mj-lt"/>
              </a:rPr>
              <a:t>1. </a:t>
            </a:r>
            <a:r>
              <a:rPr dirty="0" err="1">
                <a:latin typeface="+mj-lt"/>
              </a:rPr>
              <a:t>Почему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России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отмечают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День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молодёжи</a:t>
            </a:r>
            <a:r>
              <a:rPr dirty="0">
                <a:latin typeface="+mj-lt"/>
              </a:rPr>
              <a:t>?</a:t>
            </a:r>
            <a:endParaRPr lang="ru-RU" dirty="0">
              <a:latin typeface="+mj-lt"/>
              <a:cs typeface="Calibri"/>
              <a:sym typeface="Calibri"/>
            </a:endParaRPr>
          </a:p>
          <a:p>
            <a:pPr marL="803643" marR="321457" indent="80364" defTabSz="321457">
              <a:spcBef>
                <a:spcPts val="0"/>
              </a:spcBef>
              <a:buSzTx/>
              <a:buNone/>
              <a:defRPr sz="2400" b="1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+mj-lt"/>
                <a:ea typeface="Calibri"/>
                <a:cs typeface="Calibri"/>
                <a:sym typeface="Calibri"/>
              </a:rPr>
              <a:t>2. </a:t>
            </a:r>
            <a:r>
              <a:rPr dirty="0" err="1">
                <a:latin typeface="+mj-lt"/>
              </a:rPr>
              <a:t>Что</a:t>
            </a:r>
            <a:r>
              <a:rPr dirty="0">
                <a:latin typeface="+mj-lt"/>
              </a:rPr>
              <a:t> </a:t>
            </a:r>
            <a:r>
              <a:rPr lang="ru-RU" dirty="0">
                <a:latin typeface="+mj-lt"/>
                <a:sym typeface="Helvetica"/>
              </a:rPr>
              <a:t>делает </a:t>
            </a:r>
            <a:r>
              <a:rPr dirty="0" err="1">
                <a:latin typeface="+mj-lt"/>
              </a:rPr>
              <a:t>российское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государство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сейчас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для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молодёжи</a:t>
            </a:r>
            <a:r>
              <a:rPr dirty="0">
                <a:latin typeface="+mj-lt"/>
              </a:rPr>
              <a:t>?</a:t>
            </a:r>
          </a:p>
          <a:p>
            <a:pPr marL="803643" marR="321457" indent="80364" defTabSz="321457">
              <a:spcBef>
                <a:spcPts val="0"/>
              </a:spcBef>
              <a:buSzTx/>
              <a:buNone/>
              <a:defRPr sz="2400" b="1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+mj-lt"/>
                <a:ea typeface="Calibri"/>
                <a:cs typeface="Calibri"/>
                <a:sym typeface="Calibri"/>
              </a:rPr>
              <a:t>3. </a:t>
            </a:r>
            <a:r>
              <a:rPr dirty="0" err="1">
                <a:latin typeface="+mj-lt"/>
              </a:rPr>
              <a:t>Отмечается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ли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День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молодёжи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вашей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стране</a:t>
            </a:r>
            <a:r>
              <a:rPr dirty="0">
                <a:latin typeface="+mj-lt"/>
              </a:rPr>
              <a:t>?</a:t>
            </a:r>
          </a:p>
          <a:p>
            <a:pPr marL="803643" marR="321457" indent="80364" defTabSz="321457">
              <a:spcBef>
                <a:spcPts val="0"/>
              </a:spcBef>
              <a:buSzTx/>
              <a:buNone/>
              <a:defRPr sz="2400" b="1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+mj-lt"/>
              </a:rPr>
              <a:t>4. </a:t>
            </a:r>
            <a:r>
              <a:rPr dirty="0" err="1">
                <a:latin typeface="+mj-lt"/>
              </a:rPr>
              <a:t>В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каком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стиле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написана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статья</a:t>
            </a:r>
            <a:r>
              <a:rPr dirty="0">
                <a:latin typeface="+mj-lt"/>
              </a:rPr>
              <a:t>?</a:t>
            </a:r>
          </a:p>
          <a:p>
            <a:pPr marL="803643" marR="321457" indent="80364" defTabSz="321457">
              <a:spcBef>
                <a:spcPts val="0"/>
              </a:spcBef>
              <a:buSzTx/>
              <a:buNone/>
              <a:defRPr sz="2400" b="1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+mj-lt"/>
              </a:rPr>
              <a:t>5. </a:t>
            </a:r>
            <a:r>
              <a:rPr dirty="0" err="1">
                <a:latin typeface="+mj-lt"/>
              </a:rPr>
              <a:t>С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какой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целью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написана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статья</a:t>
            </a:r>
            <a:r>
              <a:rPr dirty="0">
                <a:latin typeface="+mj-lt"/>
              </a:rPr>
              <a:t>? 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38358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Молодёжь России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sz="3600" dirty="0" err="1"/>
              <a:t>Молодёжь</a:t>
            </a:r>
            <a:r>
              <a:rPr sz="3600" dirty="0"/>
              <a:t> </a:t>
            </a:r>
            <a:r>
              <a:rPr sz="3600" dirty="0" err="1"/>
              <a:t>России</a:t>
            </a:r>
            <a:endParaRPr sz="3600" dirty="0"/>
          </a:p>
        </p:txBody>
      </p:sp>
      <p:sp>
        <p:nvSpPr>
          <p:cNvPr id="165" name="1. Молодёжь России мечтает о многих вещах, среди них  …, а также……"/>
          <p:cNvSpPr>
            <a:spLocks noGrp="1"/>
          </p:cNvSpPr>
          <p:nvPr>
            <p:ph type="body" idx="1"/>
          </p:nvPr>
        </p:nvSpPr>
        <p:spPr>
          <a:xfrm>
            <a:off x="1447800" y="2387600"/>
            <a:ext cx="9067800" cy="3556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lvl="1" indent="-457200" defTabSz="402536">
              <a:spcBef>
                <a:spcPts val="0"/>
              </a:spcBef>
              <a:buSzTx/>
              <a:buAutoNum type="arabicPeriod"/>
              <a:defRPr sz="2352" i="0"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 err="1">
                <a:latin typeface="+mj-lt"/>
              </a:rPr>
              <a:t>Молодёжь</a:t>
            </a:r>
            <a:r>
              <a:rPr sz="2400" dirty="0">
                <a:latin typeface="+mj-lt"/>
              </a:rPr>
              <a:t> России </a:t>
            </a:r>
            <a:r>
              <a:rPr sz="2400" b="1" dirty="0">
                <a:solidFill>
                  <a:srgbClr val="FF2600"/>
                </a:solidFill>
                <a:latin typeface="+mj-lt"/>
              </a:rPr>
              <a:t>мечтает</a:t>
            </a:r>
            <a:r>
              <a:rPr sz="2400" dirty="0">
                <a:latin typeface="+mj-lt"/>
              </a:rPr>
              <a:t> о многих вещах, </a:t>
            </a:r>
            <a:r>
              <a:rPr sz="2400" b="1" dirty="0" err="1">
                <a:latin typeface="+mj-lt"/>
              </a:rPr>
              <a:t>среди</a:t>
            </a:r>
            <a:r>
              <a:rPr sz="2400" b="1" dirty="0">
                <a:latin typeface="+mj-lt"/>
              </a:rPr>
              <a:t> </a:t>
            </a:r>
            <a:r>
              <a:rPr sz="2400" b="1" dirty="0" err="1">
                <a:latin typeface="+mj-lt"/>
              </a:rPr>
              <a:t>них</a:t>
            </a:r>
            <a:r>
              <a:rPr lang="ru-RU" sz="2400" b="1" dirty="0">
                <a:latin typeface="+mj-lt"/>
              </a:rPr>
              <a:t>…, </a:t>
            </a:r>
            <a:r>
              <a:rPr sz="2400" dirty="0" err="1">
                <a:latin typeface="+mj-lt"/>
              </a:rPr>
              <a:t>а</a:t>
            </a:r>
            <a:r>
              <a:rPr sz="2400" dirty="0">
                <a:latin typeface="+mj-lt"/>
              </a:rPr>
              <a:t> </a:t>
            </a:r>
            <a:r>
              <a:rPr sz="2400" b="1" dirty="0" err="1">
                <a:latin typeface="+mj-lt"/>
              </a:rPr>
              <a:t>также</a:t>
            </a:r>
            <a:r>
              <a:rPr lang="ru-RU" sz="2400" b="1" dirty="0">
                <a:latin typeface="+mj-lt"/>
              </a:rPr>
              <a:t>… </a:t>
            </a:r>
          </a:p>
          <a:p>
            <a:pPr marL="457200" lvl="1" indent="-457200" defTabSz="402536">
              <a:spcBef>
                <a:spcPts val="0"/>
              </a:spcBef>
              <a:buSzTx/>
              <a:buAutoNum type="arabicPeriod"/>
              <a:defRPr sz="2352" i="0"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 err="1">
                <a:latin typeface="+mj-lt"/>
              </a:rPr>
              <a:t>При</a:t>
            </a:r>
            <a:r>
              <a:rPr sz="2400" dirty="0">
                <a:latin typeface="+mj-lt"/>
              </a:rPr>
              <a:t> этом молодые люди </a:t>
            </a:r>
            <a:r>
              <a:rPr sz="2400" b="1" dirty="0">
                <a:solidFill>
                  <a:srgbClr val="FF2600"/>
                </a:solidFill>
                <a:latin typeface="+mj-lt"/>
              </a:rPr>
              <a:t>ценят</a:t>
            </a:r>
            <a:r>
              <a:rPr sz="2400" dirty="0">
                <a:latin typeface="+mj-lt"/>
              </a:rPr>
              <a:t>… и …, </a:t>
            </a:r>
            <a:r>
              <a:rPr sz="2400" b="1" dirty="0">
                <a:latin typeface="+mj-lt"/>
              </a:rPr>
              <a:t>в том </a:t>
            </a:r>
            <a:r>
              <a:rPr sz="2400" b="1" dirty="0" err="1">
                <a:latin typeface="+mj-lt"/>
              </a:rPr>
              <a:t>числе</a:t>
            </a:r>
            <a:r>
              <a:rPr sz="2400" dirty="0">
                <a:latin typeface="+mj-lt"/>
              </a:rPr>
              <a:t> …</a:t>
            </a:r>
            <a:endParaRPr lang="ru-RU" sz="2400" dirty="0">
              <a:latin typeface="+mj-lt"/>
            </a:endParaRPr>
          </a:p>
          <a:p>
            <a:pPr marL="457200" lvl="1" indent="-457200" defTabSz="402536">
              <a:spcBef>
                <a:spcPts val="0"/>
              </a:spcBef>
              <a:buSzTx/>
              <a:buAutoNum type="arabicPeriod"/>
              <a:defRPr sz="2352" i="0"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 err="1">
                <a:latin typeface="+mj-lt"/>
              </a:rPr>
              <a:t>К</a:t>
            </a:r>
            <a:r>
              <a:rPr sz="2400" dirty="0">
                <a:latin typeface="+mj-lt"/>
              </a:rPr>
              <a:t> тому, что </a:t>
            </a:r>
            <a:r>
              <a:rPr sz="2400" b="1" dirty="0">
                <a:solidFill>
                  <a:srgbClr val="FF2600"/>
                </a:solidFill>
                <a:latin typeface="+mj-lt"/>
              </a:rPr>
              <a:t>привлекает</a:t>
            </a:r>
            <a:r>
              <a:rPr sz="2400" dirty="0">
                <a:latin typeface="+mj-lt"/>
              </a:rPr>
              <a:t> российскую молодёжь, </a:t>
            </a:r>
            <a:r>
              <a:rPr sz="2400" b="1" dirty="0" err="1">
                <a:latin typeface="+mj-lt"/>
              </a:rPr>
              <a:t>относится</a:t>
            </a:r>
            <a:r>
              <a:rPr sz="2400" dirty="0">
                <a:latin typeface="+mj-lt"/>
              </a:rPr>
              <a:t> </a:t>
            </a:r>
            <a:r>
              <a:rPr sz="2400" b="1" dirty="0" err="1">
                <a:latin typeface="+mj-lt"/>
              </a:rPr>
              <a:t>следующее</a:t>
            </a:r>
            <a:r>
              <a:rPr lang="ru-RU" sz="2400" b="1" dirty="0">
                <a:latin typeface="+mj-lt"/>
              </a:rPr>
              <a:t>…</a:t>
            </a:r>
          </a:p>
          <a:p>
            <a:pPr marL="457200" lvl="1" indent="-457200" defTabSz="402536">
              <a:spcBef>
                <a:spcPts val="0"/>
              </a:spcBef>
              <a:buSzTx/>
              <a:buAutoNum type="arabicPeriod"/>
              <a:defRPr sz="2352" i="0">
                <a:latin typeface="Calibri"/>
                <a:ea typeface="Calibri"/>
                <a:cs typeface="Calibri"/>
                <a:sym typeface="Calibri"/>
              </a:defRPr>
            </a:pPr>
            <a:r>
              <a:rPr sz="2400" b="0" dirty="0" err="1">
                <a:latin typeface="+mj-lt"/>
              </a:rPr>
              <a:t>При</a:t>
            </a:r>
            <a:r>
              <a:rPr sz="2400" b="0" dirty="0">
                <a:latin typeface="+mj-lt"/>
              </a:rPr>
              <a:t> этом правительство России </a:t>
            </a:r>
            <a:r>
              <a:rPr sz="2400" dirty="0">
                <a:solidFill>
                  <a:srgbClr val="FF2600"/>
                </a:solidFill>
                <a:latin typeface="+mj-lt"/>
              </a:rPr>
              <a:t>помогает</a:t>
            </a:r>
            <a:r>
              <a:rPr sz="2400" b="0" dirty="0">
                <a:latin typeface="+mj-lt"/>
              </a:rPr>
              <a:t> молодёжи следующим образом,</a:t>
            </a:r>
            <a:r>
              <a:rPr sz="2400" dirty="0">
                <a:latin typeface="+mj-lt"/>
              </a:rPr>
              <a:t> во-первых … во-вторых, кроме того, можно ещё добавить… </a:t>
            </a:r>
          </a:p>
        </p:txBody>
      </p:sp>
    </p:spTree>
    <p:extLst>
      <p:ext uri="{BB962C8B-B14F-4D97-AF65-F5344CB8AC3E}">
        <p14:creationId xmlns:p14="http://schemas.microsoft.com/office/powerpoint/2010/main" val="107133170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6-9. Видео “Кем я хочу стать”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sz="3600" dirty="0"/>
              <a:t>6-9</a:t>
            </a:r>
            <a:r>
              <a:rPr lang="ru-RU" sz="3600" dirty="0"/>
              <a:t>:</a:t>
            </a:r>
            <a:r>
              <a:rPr sz="3600" dirty="0"/>
              <a:t> </a:t>
            </a:r>
            <a:r>
              <a:rPr sz="3600" dirty="0" err="1"/>
              <a:t>Видео</a:t>
            </a:r>
            <a:r>
              <a:rPr sz="3600" dirty="0"/>
              <a:t> “</a:t>
            </a:r>
            <a:r>
              <a:rPr sz="3600" dirty="0" err="1"/>
              <a:t>Кем</a:t>
            </a:r>
            <a:r>
              <a:rPr sz="3600" dirty="0"/>
              <a:t> </a:t>
            </a:r>
            <a:r>
              <a:rPr sz="3600" dirty="0" err="1"/>
              <a:t>я</a:t>
            </a:r>
            <a:r>
              <a:rPr sz="3600" dirty="0"/>
              <a:t> </a:t>
            </a:r>
            <a:r>
              <a:rPr sz="3600" dirty="0" err="1"/>
              <a:t>хочу</a:t>
            </a:r>
            <a:r>
              <a:rPr sz="3600" dirty="0"/>
              <a:t> </a:t>
            </a:r>
            <a:r>
              <a:rPr sz="3600" dirty="0" err="1"/>
              <a:t>стать</a:t>
            </a:r>
            <a:r>
              <a:rPr sz="3600" dirty="0"/>
              <a:t>”</a:t>
            </a:r>
          </a:p>
        </p:txBody>
      </p:sp>
      <p:sp>
        <p:nvSpPr>
          <p:cNvPr id="171" name="А. Посмотрите видеорепортаж и запишите, кем хотят стать молодые люди. Кратко запишите, что они говорят в этой связи:…"/>
          <p:cNvSpPr>
            <a:spLocks noGrp="1"/>
          </p:cNvSpPr>
          <p:nvPr>
            <p:ph type="body" idx="1"/>
          </p:nvPr>
        </p:nvSpPr>
        <p:spPr>
          <a:xfrm>
            <a:off x="1295402" y="2184400"/>
            <a:ext cx="9867897" cy="431273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21457" marR="321457" indent="241093" defTabSz="321457">
              <a:spcBef>
                <a:spcPts val="0"/>
              </a:spcBef>
              <a:buSzTx/>
              <a:buNone/>
              <a:defRPr sz="2800" b="1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>
                <a:latin typeface="+mj-lt"/>
              </a:rPr>
              <a:t>А</a:t>
            </a:r>
            <a:r>
              <a:rPr dirty="0">
                <a:latin typeface="+mj-lt"/>
              </a:rPr>
              <a:t>. </a:t>
            </a:r>
            <a:r>
              <a:rPr dirty="0" err="1">
                <a:latin typeface="+mj-lt"/>
              </a:rPr>
              <a:t>Посмотрите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видеорепортаж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запишите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кем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хотят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стать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молодые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люди</a:t>
            </a:r>
            <a:r>
              <a:rPr dirty="0">
                <a:latin typeface="+mj-lt"/>
              </a:rPr>
              <a:t>. </a:t>
            </a:r>
            <a:r>
              <a:rPr dirty="0" err="1">
                <a:latin typeface="+mj-lt"/>
              </a:rPr>
              <a:t>Кратко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запишите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что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они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говорят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этой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связи</a:t>
            </a:r>
            <a:r>
              <a:rPr dirty="0">
                <a:latin typeface="+mj-lt"/>
              </a:rPr>
              <a:t>: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  <a:p>
            <a:pPr marL="482186" marR="321457" lvl="5" indent="2711552" defTabSz="321457">
              <a:spcBef>
                <a:spcPts val="0"/>
              </a:spcBef>
              <a:buSzTx/>
              <a:buNone/>
              <a:defRPr sz="2800" b="1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 err="1">
                <a:latin typeface="+mj-lt"/>
              </a:rPr>
              <a:t>Влад</a:t>
            </a:r>
            <a:r>
              <a:rPr sz="2400" dirty="0">
                <a:latin typeface="+mj-lt"/>
              </a:rPr>
              <a:t> </a:t>
            </a:r>
            <a:r>
              <a:rPr sz="2400" dirty="0" err="1">
                <a:latin typeface="+mj-lt"/>
              </a:rPr>
              <a:t>Старков</a:t>
            </a:r>
            <a:r>
              <a:rPr sz="2400" dirty="0">
                <a:latin typeface="+mj-lt"/>
              </a:rPr>
              <a:t> </a:t>
            </a:r>
          </a:p>
          <a:p>
            <a:pPr marL="482186" marR="321457" lvl="5" indent="2711552" defTabSz="321457">
              <a:spcBef>
                <a:spcPts val="0"/>
              </a:spcBef>
              <a:buSzTx/>
              <a:buNone/>
              <a:defRPr sz="2800" b="1" i="0"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 err="1">
                <a:latin typeface="+mj-lt"/>
                <a:ea typeface="Helvetica"/>
                <a:cs typeface="Helvetica"/>
                <a:sym typeface="Helvetica"/>
              </a:rPr>
              <a:t>Юлия</a:t>
            </a:r>
            <a:r>
              <a:rPr sz="2400" dirty="0">
                <a:latin typeface="+mj-lt"/>
                <a:ea typeface="Helvetica"/>
                <a:cs typeface="Helvetica"/>
                <a:sym typeface="Helvetica"/>
              </a:rPr>
              <a:t> </a:t>
            </a:r>
            <a:r>
              <a:rPr sz="2400" dirty="0" err="1">
                <a:latin typeface="+mj-lt"/>
                <a:ea typeface="Helvetica"/>
                <a:cs typeface="Helvetica"/>
                <a:sym typeface="Helvetica"/>
              </a:rPr>
              <a:t>Ремнева</a:t>
            </a:r>
            <a:r>
              <a:rPr sz="2400" dirty="0">
                <a:latin typeface="+mj-lt"/>
                <a:ea typeface="Helvetica"/>
                <a:cs typeface="Helvetica"/>
                <a:sym typeface="Helvetica"/>
              </a:rPr>
              <a:t> </a:t>
            </a:r>
          </a:p>
          <a:p>
            <a:pPr marL="482186" marR="321457" lvl="5" indent="2711552" defTabSz="321457">
              <a:spcBef>
                <a:spcPts val="0"/>
              </a:spcBef>
              <a:buSzTx/>
              <a:buNone/>
              <a:defRPr sz="2800" b="1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 err="1">
                <a:latin typeface="+mj-lt"/>
              </a:rPr>
              <a:t>Ира</a:t>
            </a:r>
            <a:r>
              <a:rPr sz="2400" dirty="0">
                <a:latin typeface="+mj-lt"/>
              </a:rPr>
              <a:t> </a:t>
            </a:r>
            <a:r>
              <a:rPr sz="2400" dirty="0" err="1">
                <a:latin typeface="+mj-lt"/>
              </a:rPr>
              <a:t>Мальцева</a:t>
            </a:r>
            <a:r>
              <a:rPr sz="2400" dirty="0">
                <a:latin typeface="+mj-lt"/>
              </a:rPr>
              <a:t> </a:t>
            </a:r>
            <a:endParaRPr lang="ru-RU" sz="2400" dirty="0">
              <a:latin typeface="+mj-lt"/>
            </a:endParaRPr>
          </a:p>
          <a:p>
            <a:pPr marL="482186" marR="321457" indent="241093" defTabSz="321457">
              <a:spcBef>
                <a:spcPts val="0"/>
              </a:spcBef>
              <a:buSzTx/>
              <a:buNone/>
              <a:defRPr sz="2800" b="1" i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>
                <a:latin typeface="+mj-lt"/>
              </a:rPr>
              <a:t>В. Посмотрите видеорепортаж ещё раз и сверьте свой  список со списками   ваших одногруппников.</a:t>
            </a:r>
          </a:p>
          <a:p>
            <a:pPr marL="482186" marR="321457" indent="241093" defTabSz="321457">
              <a:spcBef>
                <a:spcPts val="0"/>
              </a:spcBef>
              <a:buSzTx/>
              <a:buNone/>
              <a:defRPr sz="2800" b="1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>
                <a:latin typeface="+mj-lt"/>
              </a:rPr>
              <a:t>С</a:t>
            </a:r>
            <a:r>
              <a:rPr dirty="0">
                <a:latin typeface="+mj-lt"/>
              </a:rPr>
              <a:t>. </a:t>
            </a:r>
            <a:r>
              <a:rPr dirty="0" err="1">
                <a:latin typeface="+mj-lt"/>
              </a:rPr>
              <a:t>По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материалам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видеорепортажа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ответьте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на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вопрос</a:t>
            </a:r>
            <a:r>
              <a:rPr dirty="0">
                <a:latin typeface="+mj-lt"/>
              </a:rPr>
              <a:t>: </a:t>
            </a:r>
            <a:r>
              <a:rPr dirty="0" err="1">
                <a:latin typeface="+mj-lt"/>
              </a:rPr>
              <a:t>Верят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ли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молодые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люди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будущее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России</a:t>
            </a:r>
            <a:r>
              <a:rPr dirty="0">
                <a:latin typeface="+mj-lt"/>
              </a:rPr>
              <a:t>?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071648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6-9. Видео “Кем я хочу стать”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sz="3600" dirty="0"/>
              <a:t>6-9</a:t>
            </a:r>
            <a:r>
              <a:rPr lang="ru-RU" sz="3600" dirty="0"/>
              <a:t>:</a:t>
            </a:r>
            <a:r>
              <a:rPr sz="3600" dirty="0"/>
              <a:t> </a:t>
            </a:r>
            <a:r>
              <a:rPr sz="3600" dirty="0" err="1"/>
              <a:t>Видео</a:t>
            </a:r>
            <a:r>
              <a:rPr sz="3600" dirty="0"/>
              <a:t> “</a:t>
            </a:r>
            <a:r>
              <a:rPr sz="3600" dirty="0" err="1"/>
              <a:t>Кем</a:t>
            </a:r>
            <a:r>
              <a:rPr sz="3600" dirty="0"/>
              <a:t> </a:t>
            </a:r>
            <a:r>
              <a:rPr sz="3600" dirty="0" err="1"/>
              <a:t>я</a:t>
            </a:r>
            <a:r>
              <a:rPr sz="3600" dirty="0"/>
              <a:t> </a:t>
            </a:r>
            <a:r>
              <a:rPr sz="3600" dirty="0" err="1"/>
              <a:t>хочу</a:t>
            </a:r>
            <a:r>
              <a:rPr sz="3600" dirty="0"/>
              <a:t> </a:t>
            </a:r>
            <a:r>
              <a:rPr sz="3600" dirty="0" err="1"/>
              <a:t>стать</a:t>
            </a:r>
            <a:r>
              <a:rPr sz="3600" dirty="0"/>
              <a:t>”</a:t>
            </a:r>
          </a:p>
        </p:txBody>
      </p:sp>
      <p:pic>
        <p:nvPicPr>
          <p:cNvPr id="175" name="Kemhochystst.m4v" descr="Kemhochystst.m4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8110" y="2095500"/>
            <a:ext cx="6846590" cy="36683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2173108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36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ДЗ: 6-10–6-12. Молодёжь Москвы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 defTabSz="361460">
              <a:defRPr sz="5632" b="1"/>
            </a:pPr>
            <a:r>
              <a:rPr sz="3600" dirty="0"/>
              <a:t>6-10–6-12</a:t>
            </a:r>
            <a:r>
              <a:rPr lang="ru-RU" sz="3600" dirty="0"/>
              <a:t>:</a:t>
            </a:r>
            <a:r>
              <a:rPr sz="3600" dirty="0"/>
              <a:t> </a:t>
            </a:r>
            <a:r>
              <a:rPr sz="3600" dirty="0" err="1"/>
              <a:t>Молодёжь</a:t>
            </a:r>
            <a:r>
              <a:rPr sz="3600" dirty="0"/>
              <a:t> </a:t>
            </a:r>
            <a:r>
              <a:rPr sz="3600" dirty="0" err="1"/>
              <a:t>Москвы</a:t>
            </a:r>
            <a:endParaRPr sz="3600" dirty="0"/>
          </a:p>
        </p:txBody>
      </p:sp>
      <p:sp>
        <p:nvSpPr>
          <p:cNvPr id="178" name="6-10. Прочитайте о городских типах молодых людей в Москве.…"/>
          <p:cNvSpPr>
            <a:spLocks noGrp="1"/>
          </p:cNvSpPr>
          <p:nvPr>
            <p:ph type="body" idx="1"/>
          </p:nvPr>
        </p:nvSpPr>
        <p:spPr>
          <a:xfrm>
            <a:off x="939800" y="2146300"/>
            <a:ext cx="9708155" cy="4417992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482186" marR="321457" indent="241093" defTabSz="321457">
              <a:spcBef>
                <a:spcPts val="0"/>
              </a:spcBef>
              <a:buSzTx/>
              <a:buNone/>
              <a:defRPr sz="1200" b="1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600" dirty="0">
                <a:solidFill>
                  <a:srgbClr val="FF2600"/>
                </a:solidFill>
                <a:latin typeface="+mj-lt"/>
              </a:rPr>
              <a:t>6-10.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Прочитайте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о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городских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типах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молодых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людей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в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Москве</a:t>
            </a:r>
            <a:r>
              <a:rPr sz="2600" dirty="0">
                <a:latin typeface="+mj-lt"/>
              </a:rPr>
              <a:t>. </a:t>
            </a:r>
            <a:endParaRPr sz="2600" dirty="0">
              <a:latin typeface="+mj-lt"/>
              <a:ea typeface="Calibri"/>
              <a:cs typeface="Calibri"/>
              <a:sym typeface="Calibri"/>
            </a:endParaRPr>
          </a:p>
          <a:p>
            <a:pPr marL="964372" marR="321457" indent="-160729" defTabSz="321457">
              <a:spcBef>
                <a:spcPts val="0"/>
              </a:spcBef>
              <a:buSzTx/>
              <a:buNone/>
              <a:defRPr sz="12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600" dirty="0">
                <a:latin typeface="+mj-lt"/>
              </a:rPr>
              <a:t>1. </a:t>
            </a:r>
            <a:r>
              <a:rPr sz="2600" dirty="0" err="1">
                <a:latin typeface="+mj-lt"/>
              </a:rPr>
              <a:t>Какой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городской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тип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вас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больше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всего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заинтересовал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и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почему</a:t>
            </a:r>
            <a:r>
              <a:rPr sz="2600" dirty="0">
                <a:latin typeface="+mj-lt"/>
              </a:rPr>
              <a:t>?</a:t>
            </a:r>
            <a:endParaRPr lang="ru-RU" sz="2600" dirty="0">
              <a:latin typeface="+mj-lt"/>
            </a:endParaRPr>
          </a:p>
          <a:p>
            <a:pPr marL="964372" marR="321457" indent="-160729" defTabSz="321457">
              <a:spcBef>
                <a:spcPts val="0"/>
              </a:spcBef>
              <a:buSzTx/>
              <a:buNone/>
              <a:defRPr sz="12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600" dirty="0">
                <a:latin typeface="+mj-lt"/>
              </a:rPr>
              <a:t>2. </a:t>
            </a:r>
            <a:r>
              <a:rPr sz="2600" dirty="0" err="1">
                <a:latin typeface="+mj-lt"/>
              </a:rPr>
              <a:t>Какие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из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этих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городских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типов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вы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встречаете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и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в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вашем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городе</a:t>
            </a:r>
            <a:r>
              <a:rPr sz="2600" dirty="0">
                <a:latin typeface="+mj-lt"/>
              </a:rPr>
              <a:t>? </a:t>
            </a:r>
          </a:p>
          <a:p>
            <a:pPr marL="964372" marR="321457" indent="-160729" defTabSz="321457">
              <a:spcBef>
                <a:spcPts val="0"/>
              </a:spcBef>
              <a:buSzTx/>
              <a:buNone/>
              <a:defRPr sz="1200" i="0">
                <a:latin typeface="Helvetica"/>
                <a:ea typeface="Helvetica"/>
                <a:cs typeface="Helvetica"/>
                <a:sym typeface="Helvetica"/>
              </a:defRPr>
            </a:pPr>
            <a:endParaRPr sz="2600" dirty="0">
              <a:latin typeface="+mj-lt"/>
              <a:ea typeface="Calibri"/>
              <a:cs typeface="Calibri"/>
              <a:sym typeface="Calibri"/>
            </a:endParaRPr>
          </a:p>
          <a:p>
            <a:pPr marL="482186" marR="321457" indent="0" defTabSz="321457">
              <a:spcBef>
                <a:spcPts val="0"/>
              </a:spcBef>
              <a:buSzTx/>
              <a:buNone/>
              <a:defRPr sz="1200" b="1" i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600" dirty="0">
                <a:solidFill>
                  <a:srgbClr val="FF2600"/>
                </a:solidFill>
                <a:latin typeface="+mj-lt"/>
                <a:ea typeface="Calibri"/>
                <a:cs typeface="Calibri"/>
                <a:sym typeface="Calibri"/>
              </a:rPr>
              <a:t>    </a:t>
            </a:r>
            <a:r>
              <a:rPr sz="2600" dirty="0">
                <a:solidFill>
                  <a:srgbClr val="FF26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sz="2600" dirty="0">
                <a:solidFill>
                  <a:srgbClr val="FF2600"/>
                </a:solidFill>
                <a:latin typeface="+mj-lt"/>
              </a:rPr>
              <a:t>6-11</a:t>
            </a:r>
            <a:r>
              <a:rPr sz="2600" dirty="0">
                <a:latin typeface="+mj-lt"/>
              </a:rPr>
              <a:t>. </a:t>
            </a:r>
            <a:r>
              <a:rPr sz="2600" dirty="0" err="1">
                <a:latin typeface="+mj-lt"/>
              </a:rPr>
              <a:t>Прочитайте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внимательно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ещё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раз</a:t>
            </a:r>
            <a:r>
              <a:rPr sz="2600" dirty="0">
                <a:latin typeface="+mj-lt"/>
              </a:rPr>
              <a:t>, </a:t>
            </a:r>
            <a:r>
              <a:rPr sz="2600" dirty="0" err="1">
                <a:latin typeface="+mj-lt"/>
              </a:rPr>
              <a:t>выпишите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следующую</a:t>
            </a:r>
            <a:r>
              <a:rPr sz="2600" dirty="0">
                <a:latin typeface="+mj-lt"/>
              </a:rPr>
              <a:t>  </a:t>
            </a:r>
          </a:p>
          <a:p>
            <a:pPr marL="482186" marR="321457" indent="0" defTabSz="321457">
              <a:spcBef>
                <a:spcPts val="0"/>
              </a:spcBef>
              <a:buSzTx/>
              <a:buNone/>
              <a:defRPr sz="1200" b="1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600" dirty="0">
                <a:latin typeface="+mj-lt"/>
              </a:rPr>
              <a:t>            </a:t>
            </a:r>
            <a:r>
              <a:rPr sz="2600" dirty="0" err="1">
                <a:latin typeface="+mj-lt"/>
              </a:rPr>
              <a:t>информацию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о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каждом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из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городских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типов</a:t>
            </a:r>
            <a:r>
              <a:rPr sz="2600" dirty="0">
                <a:latin typeface="+mj-lt"/>
              </a:rPr>
              <a:t>:	 </a:t>
            </a:r>
          </a:p>
          <a:p>
            <a:pPr marL="964372" marR="321457" indent="-160729" defTabSz="321457">
              <a:spcBef>
                <a:spcPts val="0"/>
              </a:spcBef>
              <a:buSzTx/>
              <a:buNone/>
              <a:tabLst>
                <a:tab pos="964372" algn="l"/>
                <a:tab pos="1768015" algn="l"/>
                <a:tab pos="2571659" algn="l"/>
                <a:tab pos="3339584" algn="l"/>
              </a:tabLst>
              <a:defRPr sz="12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600" dirty="0">
                <a:latin typeface="+mj-lt"/>
              </a:rPr>
              <a:t>1. </a:t>
            </a:r>
            <a:r>
              <a:rPr sz="2600" dirty="0" err="1">
                <a:latin typeface="+mj-lt"/>
              </a:rPr>
              <a:t>Как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узнать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на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улице</a:t>
            </a:r>
            <a:r>
              <a:rPr sz="2600" dirty="0">
                <a:latin typeface="+mj-lt"/>
              </a:rPr>
              <a:t>?	</a:t>
            </a:r>
            <a:endParaRPr sz="2600" dirty="0">
              <a:latin typeface="+mj-lt"/>
              <a:ea typeface="Calibri"/>
              <a:cs typeface="Calibri"/>
              <a:sym typeface="Calibri"/>
            </a:endParaRPr>
          </a:p>
          <a:p>
            <a:pPr marL="964372" marR="321457" indent="-160729" defTabSz="321457">
              <a:spcBef>
                <a:spcPts val="0"/>
              </a:spcBef>
              <a:buSzTx/>
              <a:buNone/>
              <a:tabLst>
                <a:tab pos="964372" algn="l"/>
                <a:tab pos="1768015" algn="l"/>
                <a:tab pos="2571659" algn="l"/>
                <a:tab pos="3339584" algn="l"/>
              </a:tabLst>
              <a:defRPr sz="12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600" dirty="0">
                <a:latin typeface="+mj-lt"/>
              </a:rPr>
              <a:t>2. </a:t>
            </a:r>
            <a:r>
              <a:rPr sz="2600" dirty="0" err="1">
                <a:latin typeface="+mj-lt"/>
              </a:rPr>
              <a:t>Где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можно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встретить</a:t>
            </a:r>
            <a:r>
              <a:rPr sz="2600" dirty="0">
                <a:latin typeface="+mj-lt"/>
              </a:rPr>
              <a:t>?</a:t>
            </a:r>
            <a:endParaRPr sz="2600" dirty="0">
              <a:latin typeface="+mj-lt"/>
              <a:ea typeface="Calibri"/>
              <a:cs typeface="Calibri"/>
              <a:sym typeface="Calibri"/>
            </a:endParaRPr>
          </a:p>
          <a:p>
            <a:pPr marL="964372" marR="321457" indent="-160729" defTabSz="321457">
              <a:spcBef>
                <a:spcPts val="0"/>
              </a:spcBef>
              <a:buSzTx/>
              <a:buNone/>
              <a:tabLst>
                <a:tab pos="964372" algn="l"/>
                <a:tab pos="1768015" algn="l"/>
                <a:tab pos="2571659" algn="l"/>
                <a:tab pos="3339584" algn="l"/>
              </a:tabLst>
              <a:defRPr sz="12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600" dirty="0">
                <a:latin typeface="+mj-lt"/>
              </a:rPr>
              <a:t>3. </a:t>
            </a:r>
            <a:r>
              <a:rPr sz="2600" dirty="0" err="1">
                <a:latin typeface="+mj-lt"/>
              </a:rPr>
              <a:t>Чем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занимается</a:t>
            </a:r>
            <a:r>
              <a:rPr sz="2600" dirty="0">
                <a:latin typeface="+mj-lt"/>
              </a:rPr>
              <a:t>/</a:t>
            </a:r>
            <a:r>
              <a:rPr sz="2600" dirty="0" err="1">
                <a:latin typeface="+mj-lt"/>
              </a:rPr>
              <a:t>увлекается</a:t>
            </a:r>
            <a:r>
              <a:rPr sz="2600" dirty="0">
                <a:latin typeface="+mj-lt"/>
              </a:rPr>
              <a:t>?	</a:t>
            </a:r>
            <a:endParaRPr sz="2600" dirty="0">
              <a:latin typeface="+mj-lt"/>
              <a:ea typeface="Calibri"/>
              <a:cs typeface="Calibri"/>
              <a:sym typeface="Calibri"/>
            </a:endParaRPr>
          </a:p>
          <a:p>
            <a:pPr marL="964372" marR="321457" indent="-160729" defTabSz="321457">
              <a:spcBef>
                <a:spcPts val="0"/>
              </a:spcBef>
              <a:buSzTx/>
              <a:buNone/>
              <a:defRPr sz="12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600" dirty="0">
                <a:latin typeface="+mj-lt"/>
              </a:rPr>
              <a:t>4. </a:t>
            </a:r>
            <a:r>
              <a:rPr sz="2600" dirty="0" err="1">
                <a:latin typeface="+mj-lt"/>
              </a:rPr>
              <a:t>Чего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хочет</a:t>
            </a:r>
            <a:r>
              <a:rPr sz="2600" dirty="0">
                <a:latin typeface="+mj-lt"/>
              </a:rPr>
              <a:t>/</a:t>
            </a:r>
            <a:r>
              <a:rPr sz="2600" dirty="0" err="1">
                <a:latin typeface="+mj-lt"/>
              </a:rPr>
              <a:t>о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чём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мечтает</a:t>
            </a:r>
            <a:r>
              <a:rPr sz="2600" dirty="0">
                <a:latin typeface="+mj-lt"/>
              </a:rPr>
              <a:t>?</a:t>
            </a:r>
          </a:p>
          <a:p>
            <a:pPr marL="964372" marR="321457" indent="-160729" defTabSz="321457">
              <a:spcBef>
                <a:spcPts val="0"/>
              </a:spcBef>
              <a:buSzTx/>
              <a:buNone/>
              <a:defRPr sz="1200" i="0">
                <a:latin typeface="Helvetica"/>
                <a:ea typeface="Helvetica"/>
                <a:cs typeface="Helvetica"/>
                <a:sym typeface="Helvetica"/>
              </a:defRPr>
            </a:pPr>
            <a:endParaRPr sz="2600" dirty="0">
              <a:latin typeface="+mj-lt"/>
            </a:endParaRPr>
          </a:p>
          <a:p>
            <a:pPr marL="482186" marR="321457" indent="241093" defTabSz="321457">
              <a:spcBef>
                <a:spcPts val="0"/>
              </a:spcBef>
              <a:buSzTx/>
              <a:buNone/>
              <a:defRPr sz="12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53992225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10280</TotalTime>
  <Words>1738</Words>
  <Application>Microsoft Macintosh PowerPoint</Application>
  <PresentationFormat>Widescreen</PresentationFormat>
  <Paragraphs>207</Paragraphs>
  <Slides>37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Garamond</vt:lpstr>
      <vt:lpstr>Helvetica</vt:lpstr>
      <vt:lpstr>Organic</vt:lpstr>
      <vt:lpstr>Глава 6</vt:lpstr>
      <vt:lpstr>6-1: о себе</vt:lpstr>
      <vt:lpstr>6-5: О чём мечтает молодёжь?</vt:lpstr>
      <vt:lpstr>6-6: Молодёжь России</vt:lpstr>
      <vt:lpstr>6-8: День молодёжи России</vt:lpstr>
      <vt:lpstr>Молодёжь России</vt:lpstr>
      <vt:lpstr>6-9: Видео “Кем я хочу стать”</vt:lpstr>
      <vt:lpstr>6-9: Видео “Кем я хочу стать”</vt:lpstr>
      <vt:lpstr>6-10–6-12: Молодёжь Москвы</vt:lpstr>
      <vt:lpstr> Какой это городской тип? Почему? Ходит в чём?  Одет(а) во что?  Выглядит как?  </vt:lpstr>
      <vt:lpstr> Какой это городской тип? Почему? Ходит в чём?  Одет(а) во что?  Выглядит как?  </vt:lpstr>
      <vt:lpstr> Какой это городской тип? Почему? Ходит в чём?  Одет(а) во что?  Выглядит как? </vt:lpstr>
      <vt:lpstr>6-14: Молодёжь Москвы</vt:lpstr>
      <vt:lpstr>6-15: “Молодёжные субкультуры”</vt:lpstr>
      <vt:lpstr>6-16: “Молодёжные субкультуры”</vt:lpstr>
      <vt:lpstr>А какие молодёжные субкультуры (были) популярны в вашей школе? В вашем университете? </vt:lpstr>
      <vt:lpstr>6-25: Молодёжь России</vt:lpstr>
      <vt:lpstr>Молодёжь в России/в Америке</vt:lpstr>
      <vt:lpstr>Проблемы молодёжи</vt:lpstr>
      <vt:lpstr>6-27: Проблемы молодёжи Посмотрите на график и сравните, как оценивают проблемы молодёжи взрослые и подростки</vt:lpstr>
      <vt:lpstr>Проблемы молодёжи в Америке</vt:lpstr>
      <vt:lpstr>6-29: Безработица</vt:lpstr>
      <vt:lpstr>6-30: Безработица среди молодёжи</vt:lpstr>
      <vt:lpstr> </vt:lpstr>
      <vt:lpstr>6-31-6-32: Видеорепортаж «Молодёжь Москвы»</vt:lpstr>
      <vt:lpstr>6-40: Наркотики и молодежь</vt:lpstr>
      <vt:lpstr>6-44: Наркотики и молодежь</vt:lpstr>
      <vt:lpstr>6-45: Наркотики и молодёжь. </vt:lpstr>
      <vt:lpstr> Возвратные глаголы</vt:lpstr>
      <vt:lpstr>Активные, безличные и пассивные конструкции</vt:lpstr>
      <vt:lpstr>Практика Перепишите, используя пассивные конструкции</vt:lpstr>
      <vt:lpstr>6-60 — 6-64: форум «Цель жизни» </vt:lpstr>
      <vt:lpstr>6-60 — 6-64: форум «Цель жизни» </vt:lpstr>
      <vt:lpstr>6-60 — 6-64: форум «Цель жизни» </vt:lpstr>
      <vt:lpstr>6-67: Нынешнее поколение. </vt:lpstr>
      <vt:lpstr>6-70: Нынешнее поколение. Аннотация. </vt:lpstr>
      <vt:lpstr>6-71: Нынешнее поколение. Prepare to talk about young people in Russia today.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Глава 6</dc:title>
  <dc:creator>Irina Walsh</dc:creator>
  <cp:lastModifiedBy>Irina Walsh</cp:lastModifiedBy>
  <cp:revision>11</cp:revision>
  <dcterms:created xsi:type="dcterms:W3CDTF">2020-06-28T21:02:42Z</dcterms:created>
  <dcterms:modified xsi:type="dcterms:W3CDTF">2022-04-20T21:57:16Z</dcterms:modified>
</cp:coreProperties>
</file>