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4v" ContentType="video/unknown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4" r:id="rId4"/>
    <p:sldId id="266" r:id="rId5"/>
    <p:sldId id="263" r:id="rId6"/>
    <p:sldId id="268" r:id="rId7"/>
    <p:sldId id="258" r:id="rId8"/>
    <p:sldId id="261" r:id="rId9"/>
    <p:sldId id="262" r:id="rId10"/>
    <p:sldId id="277" r:id="rId11"/>
    <p:sldId id="282" r:id="rId12"/>
    <p:sldId id="287" r:id="rId13"/>
    <p:sldId id="271" r:id="rId14"/>
    <p:sldId id="272" r:id="rId15"/>
    <p:sldId id="288" r:id="rId16"/>
    <p:sldId id="289" r:id="rId17"/>
    <p:sldId id="279" r:id="rId18"/>
    <p:sldId id="280" r:id="rId19"/>
    <p:sldId id="281" r:id="rId20"/>
    <p:sldId id="323" r:id="rId21"/>
    <p:sldId id="344" r:id="rId22"/>
    <p:sldId id="345" r:id="rId23"/>
    <p:sldId id="346" r:id="rId24"/>
    <p:sldId id="348" r:id="rId25"/>
    <p:sldId id="349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90"/>
    <p:restoredTop sz="94658"/>
  </p:normalViewPr>
  <p:slideViewPr>
    <p:cSldViewPr snapToGrid="0" snapToObjects="1">
      <p:cViewPr varScale="1">
        <p:scale>
          <a:sx n="82" d="100"/>
          <a:sy n="82" d="100"/>
        </p:scale>
        <p:origin x="192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6/28/20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1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446177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Image"/>
          <p:cNvSpPr>
            <a:spLocks noGrp="1"/>
          </p:cNvSpPr>
          <p:nvPr>
            <p:ph type="pic" sz="half" idx="13"/>
          </p:nvPr>
        </p:nvSpPr>
        <p:spPr>
          <a:xfrm>
            <a:off x="6393656" y="1866305"/>
            <a:ext cx="5238750" cy="446484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0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1" name="Body Level One…"/>
          <p:cNvSpPr>
            <a:spLocks noGrp="1"/>
          </p:cNvSpPr>
          <p:nvPr>
            <p:ph type="body" sz="half" idx="1"/>
          </p:nvPr>
        </p:nvSpPr>
        <p:spPr>
          <a:xfrm>
            <a:off x="476250" y="1919883"/>
            <a:ext cx="5453063" cy="4464844"/>
          </a:xfrm>
          <a:prstGeom prst="rect">
            <a:avLst/>
          </a:prstGeom>
        </p:spPr>
        <p:txBody>
          <a:bodyPr/>
          <a:lstStyle>
            <a:lvl1pPr marL="276810" indent="-276810">
              <a:spcBef>
                <a:spcPts val="1266"/>
              </a:spcBef>
              <a:buSzPct val="65000"/>
              <a:defRPr sz="2109"/>
            </a:lvl1pPr>
            <a:lvl2pPr marL="553621" indent="-276810">
              <a:spcBef>
                <a:spcPts val="1266"/>
              </a:spcBef>
              <a:buSzPct val="65000"/>
              <a:defRPr sz="2109"/>
            </a:lvl2pPr>
            <a:lvl3pPr marL="830431" indent="-276810">
              <a:spcBef>
                <a:spcPts val="1266"/>
              </a:spcBef>
              <a:buSzPct val="65000"/>
              <a:defRPr sz="2109"/>
            </a:lvl3pPr>
            <a:lvl4pPr marL="1107242" indent="-276810">
              <a:spcBef>
                <a:spcPts val="1266"/>
              </a:spcBef>
              <a:buSzPct val="65000"/>
              <a:defRPr sz="2109"/>
            </a:lvl4pPr>
            <a:lvl5pPr marL="1384052" indent="-276810">
              <a:spcBef>
                <a:spcPts val="1266"/>
              </a:spcBef>
              <a:buSzPct val="65000"/>
              <a:defRPr sz="2109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919710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6/28/20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6/28/20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  <p:sldLayoutId id="2147483670" r:id="rId18"/>
    <p:sldLayoutId id="2147483671" r:id="rId1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3.m4v"/><Relationship Id="rId1" Type="http://schemas.microsoft.com/office/2007/relationships/media" Target="../media/media3.m4v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8827C-76CD-9F46-BEE8-982A1EDEB2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Глава 7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8B470B-61AA-B546-AE22-6644FA6744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Здоровье и вредные привычки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395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7-9.  Вредные привычки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l"/>
            <a:r>
              <a:rPr dirty="0"/>
              <a:t>7-9</a:t>
            </a:r>
            <a:r>
              <a:rPr lang="ru-RU" dirty="0"/>
              <a:t>:</a:t>
            </a:r>
            <a:r>
              <a:rPr dirty="0"/>
              <a:t> </a:t>
            </a:r>
            <a:r>
              <a:rPr dirty="0" err="1"/>
              <a:t>Вредные</a:t>
            </a:r>
            <a:r>
              <a:rPr dirty="0"/>
              <a:t> </a:t>
            </a:r>
            <a:r>
              <a:rPr dirty="0" err="1"/>
              <a:t>привычки</a:t>
            </a:r>
            <a:endParaRPr dirty="0"/>
          </a:p>
        </p:txBody>
      </p:sp>
      <p:sp>
        <p:nvSpPr>
          <p:cNvPr id="251" name="1. В э́той статье́ идёт речь о том...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642915" marR="321457" indent="-160729" defTabSz="321457">
              <a:spcBef>
                <a:spcPts val="0"/>
              </a:spcBef>
              <a:buClrTx/>
              <a:buSzTx/>
              <a:buNone/>
              <a:defRPr sz="2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+mj-lt"/>
              </a:rPr>
              <a:t>1.</a:t>
            </a:r>
            <a:r>
              <a:rPr b="1" dirty="0">
                <a:latin typeface="+mj-lt"/>
              </a:rPr>
              <a:t>	</a:t>
            </a:r>
            <a:r>
              <a:rPr b="1" dirty="0" err="1">
                <a:latin typeface="+mj-lt"/>
              </a:rPr>
              <a:t>В</a:t>
            </a:r>
            <a:r>
              <a:rPr b="1" dirty="0">
                <a:latin typeface="+mj-lt"/>
              </a:rPr>
              <a:t> </a:t>
            </a:r>
            <a:r>
              <a:rPr b="1" dirty="0" err="1">
                <a:latin typeface="+mj-lt"/>
              </a:rPr>
              <a:t>э́той</a:t>
            </a:r>
            <a:r>
              <a:rPr b="1" dirty="0">
                <a:latin typeface="+mj-lt"/>
              </a:rPr>
              <a:t> </a:t>
            </a:r>
            <a:r>
              <a:rPr b="1" dirty="0" err="1">
                <a:latin typeface="+mj-lt"/>
              </a:rPr>
              <a:t>статье</a:t>
            </a:r>
            <a:r>
              <a:rPr b="1" dirty="0">
                <a:latin typeface="+mj-lt"/>
              </a:rPr>
              <a:t>́ </a:t>
            </a:r>
            <a:r>
              <a:rPr b="1" dirty="0" err="1">
                <a:latin typeface="+mj-lt"/>
              </a:rPr>
              <a:t>идёт</a:t>
            </a:r>
            <a:r>
              <a:rPr b="1" dirty="0">
                <a:latin typeface="+mj-lt"/>
              </a:rPr>
              <a:t> </a:t>
            </a:r>
            <a:r>
              <a:rPr b="1" dirty="0" err="1">
                <a:latin typeface="+mj-lt"/>
              </a:rPr>
              <a:t>речь</a:t>
            </a:r>
            <a:r>
              <a:rPr b="1" dirty="0">
                <a:latin typeface="+mj-lt"/>
              </a:rPr>
              <a:t> </a:t>
            </a:r>
            <a:r>
              <a:rPr b="1" dirty="0" err="1">
                <a:latin typeface="+mj-lt"/>
              </a:rPr>
              <a:t>о</a:t>
            </a:r>
            <a:r>
              <a:rPr b="1" dirty="0">
                <a:latin typeface="+mj-lt"/>
              </a:rPr>
              <a:t> </a:t>
            </a:r>
            <a:r>
              <a:rPr b="1" dirty="0" err="1">
                <a:latin typeface="+mj-lt"/>
              </a:rPr>
              <a:t>том</a:t>
            </a:r>
            <a:r>
              <a:rPr b="1" dirty="0">
                <a:latin typeface="+mj-lt"/>
              </a:rPr>
              <a:t>.</a:t>
            </a:r>
            <a:r>
              <a:rPr b="1" dirty="0">
                <a:latin typeface="+mj-lt"/>
                <a:ea typeface="Calibri"/>
                <a:cs typeface="Calibri"/>
                <a:sym typeface="Calibri"/>
              </a:rPr>
              <a:t>..</a:t>
            </a:r>
            <a:endParaRPr dirty="0">
              <a:latin typeface="+mj-lt"/>
              <a:ea typeface="Calibri"/>
              <a:cs typeface="Calibri"/>
              <a:sym typeface="Calibri"/>
            </a:endParaRPr>
          </a:p>
          <a:p>
            <a:pPr marL="964372" marR="321457" indent="-160729" defTabSz="321457">
              <a:spcBef>
                <a:spcPts val="0"/>
              </a:spcBef>
              <a:buClrTx/>
              <a:buSzTx/>
              <a:buNone/>
              <a:defRPr sz="2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+mj-lt"/>
              </a:rPr>
              <a:t>a.  </a:t>
            </a:r>
            <a:r>
              <a:rPr dirty="0" err="1">
                <a:latin typeface="+mj-lt"/>
              </a:rPr>
              <a:t>что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лю́дям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на́до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заду́маться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о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вреде</a:t>
            </a:r>
            <a:r>
              <a:rPr dirty="0">
                <a:latin typeface="+mj-lt"/>
              </a:rPr>
              <a:t>́ </a:t>
            </a:r>
            <a:r>
              <a:rPr dirty="0" err="1">
                <a:latin typeface="+mj-lt"/>
              </a:rPr>
              <a:t>куре́ния</a:t>
            </a:r>
            <a:r>
              <a:rPr dirty="0">
                <a:latin typeface="+mj-lt"/>
              </a:rPr>
              <a:t>, </a:t>
            </a:r>
            <a:r>
              <a:rPr dirty="0" err="1">
                <a:latin typeface="+mj-lt"/>
              </a:rPr>
              <a:t>нарко́тиков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и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алкого́ля</a:t>
            </a:r>
            <a:endParaRPr dirty="0">
              <a:latin typeface="+mj-lt"/>
              <a:ea typeface="Calibri"/>
              <a:cs typeface="Calibri"/>
              <a:sym typeface="Calibri"/>
            </a:endParaRPr>
          </a:p>
          <a:p>
            <a:pPr marL="964372" marR="321457" indent="-160729" defTabSz="321457">
              <a:spcBef>
                <a:spcPts val="0"/>
              </a:spcBef>
              <a:buClrTx/>
              <a:buSzTx/>
              <a:buNone/>
              <a:defRPr sz="2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+mj-lt"/>
              </a:rPr>
              <a:t>b.  </a:t>
            </a:r>
            <a:r>
              <a:rPr dirty="0" err="1">
                <a:latin typeface="+mj-lt"/>
              </a:rPr>
              <a:t>как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куре́ние</a:t>
            </a:r>
            <a:r>
              <a:rPr dirty="0">
                <a:latin typeface="+mj-lt"/>
              </a:rPr>
              <a:t>, </a:t>
            </a:r>
            <a:r>
              <a:rPr dirty="0" err="1">
                <a:latin typeface="+mj-lt"/>
              </a:rPr>
              <a:t>алкого́ль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и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нарко́тики</a:t>
            </a:r>
            <a:r>
              <a:rPr dirty="0"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dirty="0" err="1">
                <a:latin typeface="+mj-lt"/>
              </a:rPr>
              <a:t>отрица́тельно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влия́ют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на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здоро́вье</a:t>
            </a:r>
            <a:r>
              <a:rPr dirty="0">
                <a:latin typeface="+mj-lt"/>
              </a:rPr>
              <a:t>   </a:t>
            </a:r>
          </a:p>
          <a:p>
            <a:pPr marL="964372" marR="321457" indent="-160729" defTabSz="321457">
              <a:spcBef>
                <a:spcPts val="0"/>
              </a:spcBef>
              <a:buClrTx/>
              <a:buSzTx/>
              <a:buNone/>
              <a:defRPr sz="2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+mj-lt"/>
              </a:rPr>
              <a:t>     </a:t>
            </a:r>
            <a:r>
              <a:rPr dirty="0" err="1">
                <a:latin typeface="+mj-lt"/>
              </a:rPr>
              <a:t>челове́ка</a:t>
            </a:r>
            <a:r>
              <a:rPr dirty="0">
                <a:latin typeface="+mj-lt"/>
              </a:rPr>
              <a:t>, </a:t>
            </a:r>
            <a:r>
              <a:rPr dirty="0" err="1">
                <a:latin typeface="+mj-lt"/>
              </a:rPr>
              <a:t>причём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в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любы́х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до́зах</a:t>
            </a:r>
            <a:endParaRPr dirty="0">
              <a:latin typeface="+mj-lt"/>
              <a:ea typeface="Calibri"/>
              <a:cs typeface="Calibri"/>
              <a:sym typeface="Calibri"/>
            </a:endParaRPr>
          </a:p>
          <a:p>
            <a:pPr marL="964372" marR="321457" indent="-160729" defTabSz="321457">
              <a:spcBef>
                <a:spcPts val="0"/>
              </a:spcBef>
              <a:buClrTx/>
              <a:buSzTx/>
              <a:buNone/>
              <a:defRPr sz="2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+mj-lt"/>
              </a:rPr>
              <a:t>c.	  </a:t>
            </a:r>
            <a:r>
              <a:rPr dirty="0" err="1">
                <a:latin typeface="+mj-lt"/>
              </a:rPr>
              <a:t>почему</a:t>
            </a:r>
            <a:r>
              <a:rPr dirty="0">
                <a:latin typeface="+mj-lt"/>
              </a:rPr>
              <a:t>́ </a:t>
            </a:r>
            <a:r>
              <a:rPr dirty="0" err="1">
                <a:latin typeface="+mj-lt"/>
              </a:rPr>
              <a:t>на́до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занима́ться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спо́ртом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и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бро́сить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пить</a:t>
            </a:r>
            <a:r>
              <a:rPr dirty="0">
                <a:latin typeface="+mj-lt"/>
              </a:rPr>
              <a:t>, </a:t>
            </a:r>
            <a:r>
              <a:rPr dirty="0" err="1">
                <a:latin typeface="+mj-lt"/>
              </a:rPr>
              <a:t>кури́ть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и</a:t>
            </a:r>
            <a:r>
              <a:rPr dirty="0">
                <a:latin typeface="+mj-lt"/>
              </a:rPr>
              <a:t>  </a:t>
            </a:r>
          </a:p>
          <a:p>
            <a:pPr marL="964372" marR="321457" indent="-160729" defTabSz="321457">
              <a:spcBef>
                <a:spcPts val="0"/>
              </a:spcBef>
              <a:buClrTx/>
              <a:buSzTx/>
              <a:buNone/>
              <a:defRPr sz="2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+mj-lt"/>
              </a:rPr>
              <a:t>     </a:t>
            </a:r>
            <a:r>
              <a:rPr dirty="0" err="1">
                <a:latin typeface="+mj-lt"/>
              </a:rPr>
              <a:t>употребля́ть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нарко́тики</a:t>
            </a:r>
            <a:endParaRPr dirty="0">
              <a:latin typeface="+mj-lt"/>
            </a:endParaRPr>
          </a:p>
          <a:p>
            <a:pPr marL="964372" marR="321457" indent="-160729" defTabSz="321457">
              <a:spcBef>
                <a:spcPts val="0"/>
              </a:spcBef>
              <a:buClrTx/>
              <a:buSzTx/>
              <a:buNone/>
              <a:defRPr sz="2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>
              <a:latin typeface="+mj-lt"/>
              <a:ea typeface="Calibri"/>
              <a:cs typeface="Calibri"/>
              <a:sym typeface="Calibri"/>
            </a:endParaRPr>
          </a:p>
          <a:p>
            <a:pPr marL="642915" marR="321457" indent="-160729" defTabSz="321457">
              <a:spcBef>
                <a:spcPts val="0"/>
              </a:spcBef>
              <a:buClrTx/>
              <a:buSzTx/>
              <a:buNone/>
              <a:defRPr sz="2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+mj-lt"/>
              </a:rPr>
              <a:t>2.	</a:t>
            </a:r>
            <a:r>
              <a:rPr b="1" dirty="0" err="1">
                <a:latin typeface="+mj-lt"/>
              </a:rPr>
              <a:t>Основна́я</a:t>
            </a:r>
            <a:r>
              <a:rPr b="1" dirty="0">
                <a:latin typeface="+mj-lt"/>
              </a:rPr>
              <a:t> </a:t>
            </a:r>
            <a:r>
              <a:rPr b="1" dirty="0" err="1">
                <a:latin typeface="+mj-lt"/>
              </a:rPr>
              <a:t>иде́я</a:t>
            </a:r>
            <a:r>
              <a:rPr b="1" dirty="0">
                <a:latin typeface="+mj-lt"/>
              </a:rPr>
              <a:t> </a:t>
            </a:r>
            <a:r>
              <a:rPr b="1" dirty="0" err="1">
                <a:latin typeface="+mj-lt"/>
              </a:rPr>
              <a:t>э́той</a:t>
            </a:r>
            <a:r>
              <a:rPr b="1" dirty="0">
                <a:latin typeface="+mj-lt"/>
              </a:rPr>
              <a:t> </a:t>
            </a:r>
            <a:r>
              <a:rPr b="1" dirty="0" err="1">
                <a:latin typeface="+mj-lt"/>
              </a:rPr>
              <a:t>статьи</a:t>
            </a:r>
            <a:r>
              <a:rPr b="1" dirty="0">
                <a:latin typeface="+mj-lt"/>
              </a:rPr>
              <a:t>́ </a:t>
            </a:r>
            <a:r>
              <a:rPr b="1" dirty="0" err="1">
                <a:latin typeface="+mj-lt"/>
              </a:rPr>
              <a:t>состои́т</a:t>
            </a:r>
            <a:r>
              <a:rPr b="1" dirty="0"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b="1" dirty="0" err="1">
                <a:latin typeface="+mj-lt"/>
              </a:rPr>
              <a:t>в</a:t>
            </a:r>
            <a:r>
              <a:rPr b="1" dirty="0">
                <a:latin typeface="+mj-lt"/>
              </a:rPr>
              <a:t> </a:t>
            </a:r>
            <a:r>
              <a:rPr b="1" dirty="0" err="1">
                <a:latin typeface="+mj-lt"/>
              </a:rPr>
              <a:t>том</a:t>
            </a:r>
            <a:r>
              <a:rPr b="1" dirty="0">
                <a:latin typeface="+mj-lt"/>
              </a:rPr>
              <a:t>, </a:t>
            </a:r>
            <a:r>
              <a:rPr b="1" dirty="0" err="1">
                <a:latin typeface="+mj-lt"/>
              </a:rPr>
              <a:t>что</a:t>
            </a:r>
            <a:r>
              <a:rPr b="1" dirty="0">
                <a:latin typeface="+mj-lt"/>
              </a:rPr>
              <a:t>…</a:t>
            </a:r>
            <a:endParaRPr dirty="0">
              <a:latin typeface="+mj-lt"/>
              <a:ea typeface="Calibri"/>
              <a:cs typeface="Calibri"/>
              <a:sym typeface="Calibri"/>
            </a:endParaRPr>
          </a:p>
          <a:p>
            <a:pPr marL="964372" marR="321457" indent="-160729" defTabSz="321457">
              <a:spcBef>
                <a:spcPts val="0"/>
              </a:spcBef>
              <a:buClrTx/>
              <a:buSzTx/>
              <a:buNone/>
              <a:defRPr sz="2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+mj-lt"/>
              </a:rPr>
              <a:t>a.  </a:t>
            </a:r>
            <a:r>
              <a:rPr dirty="0" err="1">
                <a:latin typeface="+mj-lt"/>
              </a:rPr>
              <a:t>бро́сить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кури́ть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сложне́е</a:t>
            </a:r>
            <a:r>
              <a:rPr dirty="0">
                <a:latin typeface="+mj-lt"/>
              </a:rPr>
              <a:t>, </a:t>
            </a:r>
            <a:r>
              <a:rPr dirty="0" err="1">
                <a:latin typeface="+mj-lt"/>
              </a:rPr>
              <a:t>чем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бро́сить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пить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и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употребля́ть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нарко́тики</a:t>
            </a:r>
            <a:endParaRPr dirty="0">
              <a:latin typeface="+mj-lt"/>
              <a:ea typeface="Calibri"/>
              <a:cs typeface="Calibri"/>
              <a:sym typeface="Calibri"/>
            </a:endParaRPr>
          </a:p>
          <a:p>
            <a:pPr marL="964372" marR="321457" indent="-160729" defTabSz="321457">
              <a:spcBef>
                <a:spcPts val="0"/>
              </a:spcBef>
              <a:buClrTx/>
              <a:buSzTx/>
              <a:buNone/>
              <a:defRPr sz="2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+mj-lt"/>
              </a:rPr>
              <a:t>b.  </a:t>
            </a:r>
            <a:r>
              <a:rPr dirty="0" err="1">
                <a:latin typeface="+mj-lt"/>
              </a:rPr>
              <a:t>в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ма́лых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до́зах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мо́жно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и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пить</a:t>
            </a:r>
            <a:r>
              <a:rPr dirty="0">
                <a:latin typeface="+mj-lt"/>
              </a:rPr>
              <a:t>, </a:t>
            </a:r>
            <a:r>
              <a:rPr dirty="0" err="1">
                <a:latin typeface="+mj-lt"/>
              </a:rPr>
              <a:t>и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кури́ть</a:t>
            </a:r>
            <a:r>
              <a:rPr dirty="0">
                <a:latin typeface="+mj-lt"/>
              </a:rPr>
              <a:t>, </a:t>
            </a:r>
            <a:r>
              <a:rPr dirty="0" err="1">
                <a:latin typeface="+mj-lt"/>
              </a:rPr>
              <a:t>и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употребля́ть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нарко́тики</a:t>
            </a:r>
            <a:endParaRPr dirty="0">
              <a:latin typeface="+mj-lt"/>
              <a:ea typeface="Calibri"/>
              <a:cs typeface="Calibri"/>
              <a:sym typeface="Calibri"/>
            </a:endParaRPr>
          </a:p>
          <a:p>
            <a:pPr marL="964372" marR="321457" indent="-160729" defTabSz="321457">
              <a:spcBef>
                <a:spcPts val="0"/>
              </a:spcBef>
              <a:buClrTx/>
              <a:buSzTx/>
              <a:buNone/>
              <a:defRPr sz="23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+mj-lt"/>
              </a:rPr>
              <a:t>c.	  </a:t>
            </a:r>
            <a:r>
              <a:rPr dirty="0" err="1">
                <a:latin typeface="+mj-lt"/>
              </a:rPr>
              <a:t>куре́ние</a:t>
            </a:r>
            <a:r>
              <a:rPr dirty="0">
                <a:latin typeface="+mj-lt"/>
              </a:rPr>
              <a:t>, </a:t>
            </a:r>
            <a:r>
              <a:rPr dirty="0" err="1">
                <a:latin typeface="+mj-lt"/>
              </a:rPr>
              <a:t>алкого́ль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и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нарко́тики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вредны</a:t>
            </a:r>
            <a:r>
              <a:rPr dirty="0">
                <a:latin typeface="+mj-lt"/>
              </a:rPr>
              <a:t>́</a:t>
            </a:r>
            <a:r>
              <a:rPr dirty="0"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dirty="0" err="1">
                <a:latin typeface="+mj-lt"/>
              </a:rPr>
              <a:t>в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любы́х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до́зах</a:t>
            </a:r>
            <a:endParaRPr dirty="0">
              <a:latin typeface="+mj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635423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ДЗ—7-11. Вредные привычки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dirty="0"/>
              <a:t>7-11</a:t>
            </a:r>
            <a:r>
              <a:rPr lang="ru-RU" dirty="0"/>
              <a:t>: </a:t>
            </a:r>
            <a:r>
              <a:rPr dirty="0" err="1"/>
              <a:t>Вредные</a:t>
            </a:r>
            <a:r>
              <a:rPr dirty="0"/>
              <a:t> привычки</a:t>
            </a:r>
          </a:p>
        </p:txBody>
      </p:sp>
      <p:sp>
        <p:nvSpPr>
          <p:cNvPr id="301" name="Разыграйте. Convince your partner to stop smoking or drinking. Then switch roles.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21457" marR="321457" indent="-321457" defTabSz="321457">
              <a:spcBef>
                <a:spcPts val="0"/>
              </a:spcBef>
              <a:buClrTx/>
              <a:buSzTx/>
              <a:buNone/>
              <a:def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  <a:p>
            <a:pPr marL="321457" marR="321457" indent="-321457" defTabSz="321457">
              <a:spcBef>
                <a:spcPts val="0"/>
              </a:spcBef>
              <a:buClrTx/>
              <a:buSzTx/>
              <a:buNone/>
              <a:defRPr sz="21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 err="1">
                <a:latin typeface="Helvetica"/>
                <a:ea typeface="Helvetica"/>
                <a:cs typeface="Helvetica"/>
                <a:sym typeface="Helvetica"/>
              </a:rPr>
              <a:t>Разыграйте</a:t>
            </a:r>
            <a:r>
              <a:rPr dirty="0"/>
              <a:t>. Convince your partner to stop smoking or drinking. Then switch roles. </a:t>
            </a:r>
          </a:p>
          <a:p>
            <a:pPr marL="321457" marR="321457" indent="-321457" defTabSz="321457">
              <a:spcBef>
                <a:spcPts val="0"/>
              </a:spcBef>
              <a:buClrTx/>
              <a:buSzTx/>
              <a:buNone/>
              <a:defRPr sz="21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Start this way:</a:t>
            </a:r>
          </a:p>
          <a:p>
            <a:pPr marL="0" marR="321457" indent="0" defTabSz="321457">
              <a:spcBef>
                <a:spcPts val="0"/>
              </a:spcBef>
              <a:buClrTx/>
              <a:buSzTx/>
              <a:buNone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  <a:p>
            <a:pPr marL="321457" marR="321457" indent="-160729" defTabSz="321457">
              <a:spcBef>
                <a:spcPts val="0"/>
              </a:spcBef>
              <a:buClrTx/>
              <a:buSzTx/>
              <a:buNone/>
              <a:defRPr sz="21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Symbol"/>
                <a:ea typeface="Symbol"/>
                <a:cs typeface="Symbol"/>
                <a:sym typeface="Symbol"/>
              </a:rPr>
              <a:t>¾	</a:t>
            </a:r>
            <a:r>
              <a:rPr dirty="0" err="1"/>
              <a:t>Да́же</a:t>
            </a:r>
            <a:r>
              <a:rPr dirty="0"/>
              <a:t>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пыта́йся</a:t>
            </a:r>
            <a:r>
              <a:rPr dirty="0"/>
              <a:t> </a:t>
            </a:r>
            <a:r>
              <a:rPr dirty="0" err="1"/>
              <a:t>убеди́ть</a:t>
            </a:r>
            <a:r>
              <a:rPr dirty="0"/>
              <a:t> </a:t>
            </a:r>
            <a:r>
              <a:rPr dirty="0" err="1"/>
              <a:t>меня</a:t>
            </a:r>
            <a:r>
              <a:rPr dirty="0"/>
              <a:t>́ </a:t>
            </a:r>
            <a:r>
              <a:rPr dirty="0" err="1"/>
              <a:t>бро́сить</a:t>
            </a:r>
            <a:r>
              <a:rPr dirty="0"/>
              <a:t> </a:t>
            </a:r>
            <a:r>
              <a:rPr dirty="0" err="1"/>
              <a:t>кури́ть</a:t>
            </a:r>
            <a:r>
              <a:rPr dirty="0"/>
              <a:t>! </a:t>
            </a:r>
            <a:r>
              <a:rPr dirty="0" err="1"/>
              <a:t>Я</a:t>
            </a:r>
            <a:r>
              <a:rPr dirty="0"/>
              <a:t> </a:t>
            </a:r>
            <a:r>
              <a:rPr dirty="0" err="1"/>
              <a:t>получа́ю</a:t>
            </a:r>
            <a:r>
              <a:rPr dirty="0"/>
              <a:t> </a:t>
            </a:r>
            <a:r>
              <a:rPr dirty="0" err="1"/>
              <a:t>большо́е</a:t>
            </a:r>
            <a:r>
              <a:rPr dirty="0"/>
              <a:t> </a:t>
            </a:r>
            <a:r>
              <a:rPr dirty="0" err="1"/>
              <a:t>удово́льствие</a:t>
            </a:r>
            <a:r>
              <a:rPr dirty="0"/>
              <a:t>, </a:t>
            </a:r>
            <a:r>
              <a:rPr dirty="0" err="1"/>
              <a:t>когда</a:t>
            </a:r>
            <a:r>
              <a:rPr dirty="0"/>
              <a:t>́ </a:t>
            </a:r>
            <a:r>
              <a:rPr dirty="0" err="1"/>
              <a:t>курю</a:t>
            </a:r>
            <a:r>
              <a:rPr dirty="0"/>
              <a:t>́</a:t>
            </a:r>
            <a:r>
              <a:rPr dirty="0">
                <a:latin typeface="Calibri"/>
                <a:ea typeface="Calibri"/>
                <a:cs typeface="Calibri"/>
                <a:sym typeface="Calibri"/>
              </a:rPr>
              <a:t>!</a:t>
            </a:r>
          </a:p>
          <a:p>
            <a:pPr marL="321457" marR="321457" indent="-160729" defTabSz="321457">
              <a:spcBef>
                <a:spcPts val="0"/>
              </a:spcBef>
              <a:buClrTx/>
              <a:buSzTx/>
              <a:buNone/>
              <a:defRPr sz="21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latin typeface="Symbol"/>
                <a:ea typeface="Symbol"/>
                <a:cs typeface="Symbol"/>
                <a:sym typeface="Symbol"/>
              </a:rPr>
              <a:t>¾	</a:t>
            </a:r>
            <a:r>
              <a:rPr dirty="0" err="1"/>
              <a:t>А</a:t>
            </a:r>
            <a:r>
              <a:rPr dirty="0"/>
              <a:t> </a:t>
            </a:r>
            <a:r>
              <a:rPr dirty="0" err="1"/>
              <a:t>я</a:t>
            </a:r>
            <a:r>
              <a:rPr dirty="0"/>
              <a:t> </a:t>
            </a:r>
            <a:r>
              <a:rPr dirty="0" err="1"/>
              <a:t>всё-таки</a:t>
            </a:r>
            <a:r>
              <a:rPr dirty="0"/>
              <a:t> </a:t>
            </a:r>
            <a:r>
              <a:rPr dirty="0" err="1"/>
              <a:t>попыта́юсь</a:t>
            </a:r>
            <a:r>
              <a:rPr dirty="0"/>
              <a:t> </a:t>
            </a:r>
            <a:r>
              <a:rPr dirty="0" err="1"/>
              <a:t>тебя</a:t>
            </a:r>
            <a:r>
              <a:rPr dirty="0"/>
              <a:t>́ </a:t>
            </a:r>
            <a:r>
              <a:rPr dirty="0" err="1"/>
              <a:t>убеди́ть</a:t>
            </a:r>
            <a:r>
              <a:rPr dirty="0"/>
              <a:t>, </a:t>
            </a:r>
            <a:r>
              <a:rPr dirty="0" err="1"/>
              <a:t>что</a:t>
            </a:r>
            <a:r>
              <a:rPr dirty="0"/>
              <a:t> </a:t>
            </a:r>
            <a:r>
              <a:rPr dirty="0" err="1"/>
              <a:t>куре́ние</a:t>
            </a:r>
            <a:r>
              <a:rPr dirty="0"/>
              <a:t> – </a:t>
            </a:r>
            <a:r>
              <a:rPr dirty="0" err="1"/>
              <a:t>э́то</a:t>
            </a:r>
            <a:r>
              <a:rPr dirty="0"/>
              <a:t> </a:t>
            </a:r>
            <a:r>
              <a:rPr dirty="0" err="1"/>
              <a:t>зло</a:t>
            </a:r>
            <a:r>
              <a:rPr dirty="0"/>
              <a:t>! </a:t>
            </a:r>
            <a:r>
              <a:rPr dirty="0" err="1"/>
              <a:t>Во-пе́рвых</a:t>
            </a:r>
            <a:r>
              <a:rPr dirty="0"/>
              <a:t>.</a:t>
            </a:r>
            <a:r>
              <a:rPr dirty="0">
                <a:latin typeface="Calibri"/>
                <a:ea typeface="Calibri"/>
                <a:cs typeface="Calibri"/>
                <a:sym typeface="Calibri"/>
              </a:rPr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318593687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Зачем заниматься спортом?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l"/>
            <a:r>
              <a:rPr lang="ru-RU" dirty="0"/>
              <a:t>7-13: </a:t>
            </a:r>
            <a:r>
              <a:rPr dirty="0" err="1"/>
              <a:t>Зачем</a:t>
            </a:r>
            <a:r>
              <a:rPr dirty="0"/>
              <a:t> </a:t>
            </a:r>
            <a:r>
              <a:rPr dirty="0" err="1"/>
              <a:t>заниматься</a:t>
            </a:r>
            <a:r>
              <a:rPr dirty="0"/>
              <a:t> </a:t>
            </a:r>
            <a:r>
              <a:rPr dirty="0" err="1"/>
              <a:t>спортом</a:t>
            </a:r>
            <a:r>
              <a:rPr dirty="0"/>
              <a:t>?</a:t>
            </a:r>
          </a:p>
        </p:txBody>
      </p:sp>
      <p:sp>
        <p:nvSpPr>
          <p:cNvPr id="315" name="Что говорят дети? Запишите!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27083" indent="-327083" defTabSz="406644">
              <a:spcBef>
                <a:spcPts val="1617"/>
              </a:spcBef>
              <a:defRPr sz="3564"/>
            </a:pPr>
            <a:r>
              <a:rPr dirty="0"/>
              <a:t>Что говорят дети? Запишите!</a:t>
            </a:r>
            <a:endParaRPr lang="en-US" dirty="0"/>
          </a:p>
          <a:p>
            <a:pPr marL="327083" indent="-327083" defTabSz="406644">
              <a:spcBef>
                <a:spcPts val="1617"/>
              </a:spcBef>
              <a:defRPr sz="3564"/>
            </a:pPr>
            <a:endParaRPr lang="en-US" dirty="0"/>
          </a:p>
          <a:p>
            <a:pPr marL="327083" indent="-327083" defTabSz="406644">
              <a:spcBef>
                <a:spcPts val="1617"/>
              </a:spcBef>
              <a:defRPr sz="3564"/>
            </a:pPr>
            <a:endParaRPr dirty="0"/>
          </a:p>
          <a:p>
            <a:pPr marL="327083" indent="-327083" defTabSz="406644">
              <a:spcBef>
                <a:spcPts val="1617"/>
              </a:spcBef>
              <a:defRPr sz="3564"/>
            </a:pPr>
            <a:endParaRPr dirty="0"/>
          </a:p>
          <a:p>
            <a:pPr marL="327083" indent="-327083" defTabSz="406644">
              <a:spcBef>
                <a:spcPts val="1617"/>
              </a:spcBef>
              <a:defRPr sz="3564"/>
            </a:pPr>
            <a:endParaRPr dirty="0"/>
          </a:p>
          <a:p>
            <a:pPr marL="327083" indent="-327083" defTabSz="406644">
              <a:spcBef>
                <a:spcPts val="1617"/>
              </a:spcBef>
              <a:defRPr sz="3564"/>
            </a:pPr>
            <a:endParaRPr dirty="0"/>
          </a:p>
          <a:p>
            <a:pPr marL="327083" indent="-327083" defTabSz="406644">
              <a:spcBef>
                <a:spcPts val="1617"/>
              </a:spcBef>
              <a:defRPr sz="3564"/>
            </a:pPr>
            <a:endParaRPr dirty="0"/>
          </a:p>
          <a:p>
            <a:pPr marL="327083" indent="-327083" defTabSz="406644">
              <a:spcBef>
                <a:spcPts val="1617"/>
              </a:spcBef>
              <a:defRPr sz="3564"/>
            </a:pPr>
            <a:endParaRPr dirty="0"/>
          </a:p>
        </p:txBody>
      </p:sp>
      <p:pic>
        <p:nvPicPr>
          <p:cNvPr id="316" name="CTV.BY_ Дети говорят_ зачем заниматься спортом?.mp4" descr="CTV.BY_ Дети говорят_ зачем заниматься спортом?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295401" y="3146157"/>
            <a:ext cx="4469968" cy="232474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13513556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1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Образование наречий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l"/>
            <a:r>
              <a:rPr lang="ru-RU" dirty="0"/>
              <a:t>7-22, 7-23, 7-24: </a:t>
            </a:r>
            <a:r>
              <a:rPr dirty="0" err="1"/>
              <a:t>Образование</a:t>
            </a:r>
            <a:r>
              <a:rPr dirty="0"/>
              <a:t> </a:t>
            </a:r>
            <a:r>
              <a:rPr dirty="0" err="1"/>
              <a:t>наречий</a:t>
            </a:r>
            <a:endParaRPr dirty="0"/>
          </a:p>
        </p:txBody>
      </p:sp>
      <p:sp>
        <p:nvSpPr>
          <p:cNvPr id="234" name="-O is added to the stem of adjectives ending in a hard consonant: интере́сный – интере́сно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247790" indent="-247790" defTabSz="308063">
              <a:spcBef>
                <a:spcPts val="1266"/>
              </a:spcBef>
              <a:defRPr sz="2700"/>
            </a:pPr>
            <a:r>
              <a:rPr b="1"/>
              <a:t>-O</a:t>
            </a:r>
            <a:r>
              <a:t> is added to the stem of adjectives ending in a hard consonant: интере́сный – интере́сно </a:t>
            </a:r>
          </a:p>
          <a:p>
            <a:pPr marL="247790" indent="-247790" defTabSz="308063">
              <a:spcBef>
                <a:spcPts val="1266"/>
              </a:spcBef>
              <a:defRPr sz="2700"/>
            </a:pPr>
            <a:r>
              <a:rPr b="1"/>
              <a:t>-E</a:t>
            </a:r>
            <a:r>
              <a:t> is added to the stem of adjectives ending in a soft consonant: и́скренний – и́скренне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247790" indent="-247790" defTabSz="308063">
              <a:spcBef>
                <a:spcPts val="1266"/>
              </a:spcBef>
              <a:defRPr sz="2700"/>
            </a:pPr>
            <a:r>
              <a:t>	</a:t>
            </a:r>
            <a:r>
              <a:rPr b="1"/>
              <a:t>-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И</a:t>
            </a:r>
            <a:r>
              <a:t> is added to the stem of adjectives ending in </a:t>
            </a:r>
            <a:r>
              <a:rPr b="1"/>
              <a:t>-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СКИЙ:</a:t>
            </a:r>
            <a:r>
              <a:t> логи́ческий – логи́чески</a:t>
            </a:r>
            <a:r>
              <a:rPr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247790" indent="-247790" defTabSz="308063">
              <a:spcBef>
                <a:spcPts val="1266"/>
              </a:spcBef>
              <a:defRPr sz="2700"/>
            </a:pPr>
            <a:r>
              <a:t>particle</a:t>
            </a:r>
            <a:r>
              <a:rPr b="1"/>
              <a:t>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ПО</a:t>
            </a:r>
            <a:r>
              <a:rPr b="1"/>
              <a:t>- </a:t>
            </a:r>
            <a:r>
              <a:t>is added to some adverbs ending in -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и</a:t>
            </a:r>
            <a:r>
              <a:t>, -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ому</a:t>
            </a:r>
            <a:r>
              <a:t>, -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ему:</a:t>
            </a:r>
            <a:r>
              <a:rPr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t>по-ру́сски</a:t>
            </a:r>
          </a:p>
          <a:p>
            <a:pPr marL="247790" indent="-247790" defTabSz="308063">
              <a:spcBef>
                <a:spcPts val="1266"/>
              </a:spcBef>
              <a:defRPr sz="2700"/>
            </a:pPr>
            <a:r>
              <a:t>numerals or Instrumental  case of nouns are used as a basis of some adverbs: 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весно́й, днём, ря́дом</a:t>
            </a:r>
          </a:p>
          <a:p>
            <a:pPr marL="247790" indent="-247790" defTabSz="308063">
              <a:spcBef>
                <a:spcPts val="1266"/>
              </a:spcBef>
              <a:defRPr sz="2700"/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prepositions combine with nouns, short or long adjectives: сначала, наконец, вручную</a:t>
            </a:r>
          </a:p>
        </p:txBody>
      </p:sp>
    </p:spTree>
    <p:extLst>
      <p:ext uri="{BB962C8B-B14F-4D97-AF65-F5344CB8AC3E}">
        <p14:creationId xmlns:p14="http://schemas.microsoft.com/office/powerpoint/2010/main" val="34425539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Образование наречий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l"/>
            <a:r>
              <a:rPr lang="ru-RU" dirty="0"/>
              <a:t>7-22, 7-23, 7-24: </a:t>
            </a:r>
            <a:r>
              <a:rPr dirty="0" err="1"/>
              <a:t>Образование</a:t>
            </a:r>
            <a:r>
              <a:rPr dirty="0"/>
              <a:t> </a:t>
            </a:r>
            <a:r>
              <a:rPr dirty="0" err="1"/>
              <a:t>наречий</a:t>
            </a:r>
            <a:endParaRPr dirty="0"/>
          </a:p>
        </p:txBody>
      </p:sp>
      <p:sp>
        <p:nvSpPr>
          <p:cNvPr id="237" name="Location: Где?…"/>
          <p:cNvSpPr>
            <a:spLocks noGrp="1"/>
          </p:cNvSpPr>
          <p:nvPr>
            <p:ph type="body" idx="1"/>
          </p:nvPr>
        </p:nvSpPr>
        <p:spPr>
          <a:xfrm>
            <a:off x="1766808" y="2030278"/>
            <a:ext cx="8152108" cy="4228657"/>
          </a:xfrm>
          <a:prstGeom prst="rect">
            <a:avLst/>
          </a:prstGeom>
        </p:spPr>
        <p:txBody>
          <a:bodyPr numCol="2" spcCol="602205">
            <a:normAutofit fontScale="25000" lnSpcReduction="20000"/>
          </a:bodyPr>
          <a:lstStyle/>
          <a:p>
            <a:pPr marL="0" marR="11430" indent="0" defTabSz="128583">
              <a:spcBef>
                <a:spcPts val="0"/>
              </a:spcBef>
              <a:buClrTx/>
              <a:buSzTx/>
              <a:buNone/>
              <a:tabLst>
                <a:tab pos="98223" algn="l"/>
                <a:tab pos="196446" algn="l"/>
                <a:tab pos="294669" algn="l"/>
                <a:tab pos="392892" algn="l"/>
                <a:tab pos="500045" algn="l"/>
                <a:tab pos="598268" algn="l"/>
                <a:tab pos="696491" algn="l"/>
                <a:tab pos="794714" algn="l"/>
                <a:tab pos="892937" algn="l"/>
                <a:tab pos="1000089" algn="l"/>
                <a:tab pos="1098313" algn="l"/>
                <a:tab pos="1196536" algn="l"/>
              </a:tabLst>
              <a:defRPr sz="228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7200" dirty="0">
                <a:latin typeface="+mj-lt"/>
              </a:rPr>
              <a:t>Location: </a:t>
            </a:r>
            <a:r>
              <a:rPr sz="7200" b="1" dirty="0" err="1">
                <a:latin typeface="+mj-lt"/>
                <a:ea typeface="Helvetica"/>
                <a:cs typeface="Helvetica"/>
                <a:sym typeface="Helvetica"/>
              </a:rPr>
              <a:t>Где</a:t>
            </a:r>
            <a:r>
              <a:rPr sz="7200" b="1" dirty="0">
                <a:latin typeface="+mj-lt"/>
                <a:ea typeface="Helvetica"/>
                <a:cs typeface="Helvetica"/>
                <a:sym typeface="Helvetica"/>
              </a:rPr>
              <a:t>?</a:t>
            </a:r>
          </a:p>
          <a:p>
            <a:pPr marL="0" marR="11430" indent="0" defTabSz="128583">
              <a:spcBef>
                <a:spcPts val="0"/>
              </a:spcBef>
              <a:buClrTx/>
              <a:buSzTx/>
              <a:buNone/>
              <a:tabLst>
                <a:tab pos="98223" algn="l"/>
                <a:tab pos="196446" algn="l"/>
                <a:tab pos="294669" algn="l"/>
                <a:tab pos="392892" algn="l"/>
                <a:tab pos="500045" algn="l"/>
                <a:tab pos="598268" algn="l"/>
                <a:tab pos="696491" algn="l"/>
                <a:tab pos="794714" algn="l"/>
                <a:tab pos="892937" algn="l"/>
                <a:tab pos="1000089" algn="l"/>
                <a:tab pos="1098313" algn="l"/>
                <a:tab pos="1196536" algn="l"/>
              </a:tabLst>
              <a:defRPr sz="228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7200" b="1" dirty="0">
              <a:latin typeface="+mj-lt"/>
              <a:ea typeface="Helvetica"/>
              <a:cs typeface="Helvetica"/>
              <a:sym typeface="Helvetica"/>
            </a:endParaRPr>
          </a:p>
          <a:p>
            <a:pPr marL="0" marR="11430" indent="0" defTabSz="128583">
              <a:spcBef>
                <a:spcPts val="0"/>
              </a:spcBef>
              <a:buClrTx/>
              <a:buSzTx/>
              <a:buNone/>
              <a:tabLst>
                <a:tab pos="98223" algn="l"/>
                <a:tab pos="196446" algn="l"/>
                <a:tab pos="294669" algn="l"/>
                <a:tab pos="392892" algn="l"/>
                <a:tab pos="500045" algn="l"/>
                <a:tab pos="598268" algn="l"/>
                <a:tab pos="696491" algn="l"/>
                <a:tab pos="794714" algn="l"/>
                <a:tab pos="892937" algn="l"/>
                <a:tab pos="1000089" algn="l"/>
                <a:tab pos="1098313" algn="l"/>
                <a:tab pos="1196536" algn="l"/>
              </a:tabLst>
              <a:defRPr sz="228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7200" dirty="0" err="1">
                <a:latin typeface="+mj-lt"/>
              </a:rPr>
              <a:t>c</a:t>
            </a:r>
            <a:r>
              <a:rPr sz="7200" dirty="0" err="1">
                <a:latin typeface="+mj-lt"/>
                <a:ea typeface="Helvetica"/>
                <a:cs typeface="Helvetica"/>
                <a:sym typeface="Helvetica"/>
              </a:rPr>
              <a:t>пра́ва</a:t>
            </a:r>
            <a:r>
              <a:rPr sz="7200" dirty="0">
                <a:latin typeface="+mj-lt"/>
              </a:rPr>
              <a:t> – to the right of</a:t>
            </a:r>
          </a:p>
          <a:p>
            <a:pPr marL="0" marR="11430" indent="0" defTabSz="128583">
              <a:spcBef>
                <a:spcPts val="0"/>
              </a:spcBef>
              <a:buClrTx/>
              <a:buSzTx/>
              <a:buNone/>
              <a:tabLst>
                <a:tab pos="98223" algn="l"/>
                <a:tab pos="196446" algn="l"/>
                <a:tab pos="294669" algn="l"/>
                <a:tab pos="392892" algn="l"/>
                <a:tab pos="500045" algn="l"/>
                <a:tab pos="598268" algn="l"/>
                <a:tab pos="696491" algn="l"/>
                <a:tab pos="794714" algn="l"/>
                <a:tab pos="892937" algn="l"/>
                <a:tab pos="1000089" algn="l"/>
                <a:tab pos="1098313" algn="l"/>
                <a:tab pos="1196536" algn="l"/>
              </a:tabLst>
              <a:defRPr sz="228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7200" dirty="0" err="1">
                <a:latin typeface="+mj-lt"/>
                <a:ea typeface="Helvetica"/>
                <a:cs typeface="Helvetica"/>
                <a:sym typeface="Helvetica"/>
              </a:rPr>
              <a:t>сле́ва</a:t>
            </a:r>
            <a:r>
              <a:rPr sz="7200" dirty="0">
                <a:latin typeface="+mj-lt"/>
              </a:rPr>
              <a:t> – to the left of</a:t>
            </a:r>
          </a:p>
          <a:p>
            <a:pPr marL="0" marR="11430" indent="0" defTabSz="128583">
              <a:spcBef>
                <a:spcPts val="0"/>
              </a:spcBef>
              <a:buClrTx/>
              <a:buSzTx/>
              <a:buNone/>
              <a:tabLst>
                <a:tab pos="98223" algn="l"/>
                <a:tab pos="196446" algn="l"/>
                <a:tab pos="294669" algn="l"/>
                <a:tab pos="392892" algn="l"/>
                <a:tab pos="500045" algn="l"/>
                <a:tab pos="598268" algn="l"/>
                <a:tab pos="696491" algn="l"/>
                <a:tab pos="794714" algn="l"/>
                <a:tab pos="892937" algn="l"/>
                <a:tab pos="1000089" algn="l"/>
                <a:tab pos="1098313" algn="l"/>
                <a:tab pos="1196536" algn="l"/>
              </a:tabLst>
              <a:defRPr sz="228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7200" dirty="0" err="1">
                <a:latin typeface="+mj-lt"/>
                <a:ea typeface="Helvetica"/>
                <a:cs typeface="Helvetica"/>
                <a:sym typeface="Helvetica"/>
              </a:rPr>
              <a:t>наверху</a:t>
            </a:r>
            <a:r>
              <a:rPr sz="7200" dirty="0">
                <a:latin typeface="+mj-lt"/>
                <a:ea typeface="Helvetica"/>
                <a:cs typeface="Helvetica"/>
                <a:sym typeface="Helvetica"/>
              </a:rPr>
              <a:t>́</a:t>
            </a:r>
            <a:r>
              <a:rPr sz="7200" dirty="0">
                <a:latin typeface="+mj-lt"/>
              </a:rPr>
              <a:t>, </a:t>
            </a:r>
            <a:r>
              <a:rPr sz="7200" dirty="0" err="1">
                <a:latin typeface="+mj-lt"/>
                <a:ea typeface="Helvetica"/>
                <a:cs typeface="Helvetica"/>
                <a:sym typeface="Helvetica"/>
              </a:rPr>
              <a:t>вверху</a:t>
            </a:r>
            <a:r>
              <a:rPr sz="7200" dirty="0">
                <a:latin typeface="+mj-lt"/>
                <a:ea typeface="Helvetica"/>
                <a:cs typeface="Helvetica"/>
                <a:sym typeface="Helvetica"/>
              </a:rPr>
              <a:t>́</a:t>
            </a:r>
            <a:r>
              <a:rPr sz="7200" dirty="0">
                <a:latin typeface="+mj-lt"/>
              </a:rPr>
              <a:t> – upstairs</a:t>
            </a:r>
          </a:p>
          <a:p>
            <a:pPr marL="0" marR="11430" indent="0" defTabSz="128583">
              <a:spcBef>
                <a:spcPts val="0"/>
              </a:spcBef>
              <a:buClrTx/>
              <a:buSzTx/>
              <a:buNone/>
              <a:tabLst>
                <a:tab pos="98223" algn="l"/>
                <a:tab pos="196446" algn="l"/>
                <a:tab pos="294669" algn="l"/>
                <a:tab pos="392892" algn="l"/>
                <a:tab pos="500045" algn="l"/>
                <a:tab pos="598268" algn="l"/>
                <a:tab pos="696491" algn="l"/>
                <a:tab pos="794714" algn="l"/>
                <a:tab pos="892937" algn="l"/>
                <a:tab pos="1000089" algn="l"/>
                <a:tab pos="1098313" algn="l"/>
                <a:tab pos="1196536" algn="l"/>
              </a:tabLst>
              <a:defRPr sz="228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7200" dirty="0" err="1">
                <a:latin typeface="+mj-lt"/>
                <a:ea typeface="Helvetica"/>
                <a:cs typeface="Helvetica"/>
                <a:sym typeface="Helvetica"/>
              </a:rPr>
              <a:t>све́рху</a:t>
            </a:r>
            <a:r>
              <a:rPr sz="7200" dirty="0">
                <a:latin typeface="+mj-lt"/>
              </a:rPr>
              <a:t> – on top</a:t>
            </a:r>
          </a:p>
          <a:p>
            <a:pPr marL="0" marR="11430" indent="0" defTabSz="128583">
              <a:spcBef>
                <a:spcPts val="0"/>
              </a:spcBef>
              <a:buClrTx/>
              <a:buSzTx/>
              <a:buNone/>
              <a:tabLst>
                <a:tab pos="98223" algn="l"/>
                <a:tab pos="196446" algn="l"/>
                <a:tab pos="294669" algn="l"/>
                <a:tab pos="392892" algn="l"/>
                <a:tab pos="500045" algn="l"/>
                <a:tab pos="598268" algn="l"/>
                <a:tab pos="696491" algn="l"/>
                <a:tab pos="794714" algn="l"/>
                <a:tab pos="892937" algn="l"/>
                <a:tab pos="1000089" algn="l"/>
                <a:tab pos="1098313" algn="l"/>
                <a:tab pos="1196536" algn="l"/>
              </a:tabLst>
              <a:defRPr sz="228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7200" dirty="0" err="1">
                <a:latin typeface="+mj-lt"/>
                <a:ea typeface="Helvetica"/>
                <a:cs typeface="Helvetica"/>
                <a:sym typeface="Helvetica"/>
              </a:rPr>
              <a:t>сни́зу</a:t>
            </a:r>
            <a:r>
              <a:rPr sz="7200" dirty="0">
                <a:latin typeface="+mj-lt"/>
              </a:rPr>
              <a:t> – below</a:t>
            </a:r>
          </a:p>
          <a:p>
            <a:pPr marL="0" marR="11430" indent="0" defTabSz="128583">
              <a:spcBef>
                <a:spcPts val="0"/>
              </a:spcBef>
              <a:buClrTx/>
              <a:buSzTx/>
              <a:buNone/>
              <a:tabLst>
                <a:tab pos="98223" algn="l"/>
                <a:tab pos="196446" algn="l"/>
                <a:tab pos="294669" algn="l"/>
                <a:tab pos="392892" algn="l"/>
                <a:tab pos="500045" algn="l"/>
                <a:tab pos="598268" algn="l"/>
                <a:tab pos="696491" algn="l"/>
                <a:tab pos="794714" algn="l"/>
                <a:tab pos="892937" algn="l"/>
                <a:tab pos="1000089" algn="l"/>
                <a:tab pos="1098313" algn="l"/>
                <a:tab pos="1196536" algn="l"/>
              </a:tabLst>
              <a:defRPr sz="228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7200" dirty="0" err="1">
                <a:latin typeface="+mj-lt"/>
                <a:ea typeface="Helvetica"/>
                <a:cs typeface="Helvetica"/>
                <a:sym typeface="Helvetica"/>
              </a:rPr>
              <a:t>внизу</a:t>
            </a:r>
            <a:r>
              <a:rPr sz="7200" dirty="0">
                <a:latin typeface="+mj-lt"/>
                <a:ea typeface="Helvetica"/>
                <a:cs typeface="Helvetica"/>
                <a:sym typeface="Helvetica"/>
              </a:rPr>
              <a:t>́</a:t>
            </a:r>
            <a:r>
              <a:rPr sz="7200" dirty="0">
                <a:latin typeface="+mj-lt"/>
              </a:rPr>
              <a:t> – down below, beneath</a:t>
            </a:r>
          </a:p>
          <a:p>
            <a:pPr marL="0" marR="11430" indent="0" defTabSz="128583">
              <a:spcBef>
                <a:spcPts val="0"/>
              </a:spcBef>
              <a:buClrTx/>
              <a:buSzTx/>
              <a:buNone/>
              <a:tabLst>
                <a:tab pos="98223" algn="l"/>
                <a:tab pos="196446" algn="l"/>
                <a:tab pos="294669" algn="l"/>
                <a:tab pos="392892" algn="l"/>
                <a:tab pos="500045" algn="l"/>
                <a:tab pos="598268" algn="l"/>
                <a:tab pos="696491" algn="l"/>
                <a:tab pos="794714" algn="l"/>
                <a:tab pos="892937" algn="l"/>
                <a:tab pos="1000089" algn="l"/>
                <a:tab pos="1098313" algn="l"/>
                <a:tab pos="1196536" algn="l"/>
              </a:tabLst>
              <a:defRPr sz="228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7200" dirty="0" err="1">
                <a:latin typeface="+mj-lt"/>
                <a:ea typeface="Helvetica"/>
                <a:cs typeface="Helvetica"/>
                <a:sym typeface="Helvetica"/>
              </a:rPr>
              <a:t>впереди</a:t>
            </a:r>
            <a:r>
              <a:rPr sz="7200" dirty="0">
                <a:latin typeface="+mj-lt"/>
                <a:ea typeface="Helvetica"/>
                <a:cs typeface="Helvetica"/>
                <a:sym typeface="Helvetica"/>
              </a:rPr>
              <a:t>́</a:t>
            </a:r>
            <a:r>
              <a:rPr sz="7200" dirty="0">
                <a:latin typeface="+mj-lt"/>
              </a:rPr>
              <a:t>, </a:t>
            </a:r>
            <a:r>
              <a:rPr sz="7200" dirty="0" err="1">
                <a:latin typeface="+mj-lt"/>
                <a:ea typeface="Helvetica"/>
                <a:cs typeface="Helvetica"/>
                <a:sym typeface="Helvetica"/>
              </a:rPr>
              <a:t>спе́реди</a:t>
            </a:r>
            <a:r>
              <a:rPr sz="7200" dirty="0">
                <a:latin typeface="+mj-lt"/>
              </a:rPr>
              <a:t> – in front (of)</a:t>
            </a:r>
          </a:p>
          <a:p>
            <a:pPr marL="0" marR="11430" indent="0" defTabSz="128583">
              <a:spcBef>
                <a:spcPts val="0"/>
              </a:spcBef>
              <a:buClrTx/>
              <a:buSzTx/>
              <a:buNone/>
              <a:tabLst>
                <a:tab pos="98223" algn="l"/>
                <a:tab pos="196446" algn="l"/>
                <a:tab pos="294669" algn="l"/>
                <a:tab pos="392892" algn="l"/>
                <a:tab pos="500045" algn="l"/>
                <a:tab pos="598268" algn="l"/>
                <a:tab pos="696491" algn="l"/>
                <a:tab pos="794714" algn="l"/>
                <a:tab pos="892937" algn="l"/>
                <a:tab pos="1000089" algn="l"/>
                <a:tab pos="1098313" algn="l"/>
                <a:tab pos="1196536" algn="l"/>
              </a:tabLst>
              <a:defRPr sz="228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7200" dirty="0" err="1">
                <a:latin typeface="+mj-lt"/>
                <a:ea typeface="Helvetica"/>
                <a:cs typeface="Helvetica"/>
                <a:sym typeface="Helvetica"/>
              </a:rPr>
              <a:t>сза́ди</a:t>
            </a:r>
            <a:r>
              <a:rPr sz="7200" dirty="0">
                <a:latin typeface="+mj-lt"/>
              </a:rPr>
              <a:t> – behind </a:t>
            </a:r>
          </a:p>
          <a:p>
            <a:pPr marL="0" marR="11430" indent="0" defTabSz="128583">
              <a:spcBef>
                <a:spcPts val="0"/>
              </a:spcBef>
              <a:buClrTx/>
              <a:buSzTx/>
              <a:buNone/>
              <a:tabLst>
                <a:tab pos="98223" algn="l"/>
                <a:tab pos="196446" algn="l"/>
                <a:tab pos="294669" algn="l"/>
                <a:tab pos="392892" algn="l"/>
                <a:tab pos="500045" algn="l"/>
                <a:tab pos="598268" algn="l"/>
                <a:tab pos="696491" algn="l"/>
                <a:tab pos="794714" algn="l"/>
                <a:tab pos="892937" algn="l"/>
                <a:tab pos="1000089" algn="l"/>
                <a:tab pos="1098313" algn="l"/>
                <a:tab pos="1196536" algn="l"/>
              </a:tabLst>
              <a:defRPr sz="228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7200" dirty="0" err="1">
                <a:latin typeface="+mj-lt"/>
                <a:ea typeface="Helvetica"/>
                <a:cs typeface="Helvetica"/>
                <a:sym typeface="Helvetica"/>
              </a:rPr>
              <a:t>сбо́ку</a:t>
            </a:r>
            <a:r>
              <a:rPr sz="7200" dirty="0">
                <a:latin typeface="+mj-lt"/>
              </a:rPr>
              <a:t> – on the side</a:t>
            </a:r>
          </a:p>
          <a:p>
            <a:pPr marL="0" marR="11430" indent="0" defTabSz="128583">
              <a:spcBef>
                <a:spcPts val="0"/>
              </a:spcBef>
              <a:buClrTx/>
              <a:buSzTx/>
              <a:buNone/>
              <a:tabLst>
                <a:tab pos="98223" algn="l"/>
                <a:tab pos="196446" algn="l"/>
                <a:tab pos="294669" algn="l"/>
                <a:tab pos="392892" algn="l"/>
                <a:tab pos="500045" algn="l"/>
                <a:tab pos="598268" algn="l"/>
                <a:tab pos="696491" algn="l"/>
                <a:tab pos="794714" algn="l"/>
                <a:tab pos="892937" algn="l"/>
                <a:tab pos="1000089" algn="l"/>
                <a:tab pos="1098313" algn="l"/>
                <a:tab pos="1196536" algn="l"/>
              </a:tabLst>
              <a:defRPr sz="228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7200" dirty="0" err="1">
                <a:latin typeface="+mj-lt"/>
                <a:ea typeface="Helvetica"/>
                <a:cs typeface="Helvetica"/>
                <a:sym typeface="Helvetica"/>
              </a:rPr>
              <a:t>там</a:t>
            </a:r>
            <a:r>
              <a:rPr sz="7200" dirty="0">
                <a:latin typeface="+mj-lt"/>
              </a:rPr>
              <a:t> – there</a:t>
            </a:r>
          </a:p>
          <a:p>
            <a:pPr marL="0" marR="11430" indent="0" defTabSz="128583">
              <a:spcBef>
                <a:spcPts val="0"/>
              </a:spcBef>
              <a:buClrTx/>
              <a:buSzTx/>
              <a:buNone/>
              <a:tabLst>
                <a:tab pos="98223" algn="l"/>
                <a:tab pos="196446" algn="l"/>
                <a:tab pos="294669" algn="l"/>
                <a:tab pos="392892" algn="l"/>
                <a:tab pos="500045" algn="l"/>
                <a:tab pos="598268" algn="l"/>
                <a:tab pos="696491" algn="l"/>
                <a:tab pos="794714" algn="l"/>
                <a:tab pos="892937" algn="l"/>
                <a:tab pos="1000089" algn="l"/>
                <a:tab pos="1098313" algn="l"/>
                <a:tab pos="1196536" algn="l"/>
              </a:tabLst>
              <a:defRPr sz="228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7200" dirty="0" err="1">
                <a:latin typeface="+mj-lt"/>
              </a:rPr>
              <a:t>здесь</a:t>
            </a:r>
            <a:r>
              <a:rPr sz="7200" dirty="0">
                <a:latin typeface="+mj-lt"/>
              </a:rPr>
              <a:t>, </a:t>
            </a:r>
            <a:r>
              <a:rPr sz="7200" dirty="0" err="1">
                <a:latin typeface="+mj-lt"/>
              </a:rPr>
              <a:t>тут</a:t>
            </a:r>
            <a:r>
              <a:rPr sz="7200" dirty="0">
                <a:latin typeface="+mj-lt"/>
                <a:ea typeface="Calibri"/>
                <a:cs typeface="Calibri"/>
                <a:sym typeface="Calibri"/>
              </a:rPr>
              <a:t> – here</a:t>
            </a:r>
          </a:p>
          <a:p>
            <a:pPr marL="0" marR="11430" indent="0" defTabSz="128583">
              <a:spcBef>
                <a:spcPts val="0"/>
              </a:spcBef>
              <a:buClrTx/>
              <a:buSzTx/>
              <a:buNone/>
              <a:tabLst>
                <a:tab pos="98223" algn="l"/>
                <a:tab pos="196446" algn="l"/>
                <a:tab pos="294669" algn="l"/>
                <a:tab pos="392892" algn="l"/>
                <a:tab pos="500045" algn="l"/>
                <a:tab pos="598268" algn="l"/>
                <a:tab pos="696491" algn="l"/>
                <a:tab pos="794714" algn="l"/>
                <a:tab pos="892937" algn="l"/>
                <a:tab pos="1000089" algn="l"/>
                <a:tab pos="1098313" algn="l"/>
                <a:tab pos="1196536" algn="l"/>
              </a:tabLst>
              <a:defRPr sz="228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7200" dirty="0">
              <a:latin typeface="+mj-lt"/>
              <a:ea typeface="Calibri"/>
              <a:cs typeface="Calibri"/>
              <a:sym typeface="Calibri"/>
            </a:endParaRPr>
          </a:p>
          <a:p>
            <a:pPr marL="0" marR="11430" indent="0" defTabSz="128583">
              <a:spcBef>
                <a:spcPts val="0"/>
              </a:spcBef>
              <a:buClrTx/>
              <a:buSzTx/>
              <a:buNone/>
              <a:tabLst>
                <a:tab pos="98223" algn="l"/>
                <a:tab pos="196446" algn="l"/>
                <a:tab pos="294669" algn="l"/>
                <a:tab pos="392892" algn="l"/>
                <a:tab pos="500045" algn="l"/>
                <a:tab pos="598268" algn="l"/>
                <a:tab pos="696491" algn="l"/>
                <a:tab pos="794714" algn="l"/>
                <a:tab pos="892937" algn="l"/>
                <a:tab pos="1000089" algn="l"/>
                <a:tab pos="1098313" algn="l"/>
                <a:tab pos="1196536" algn="l"/>
              </a:tabLst>
              <a:defRPr sz="228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ru-RU" dirty="0"/>
          </a:p>
          <a:p>
            <a:pPr marL="0" marR="11430" indent="0" defTabSz="128583">
              <a:spcBef>
                <a:spcPts val="0"/>
              </a:spcBef>
              <a:buClrTx/>
              <a:buSzTx/>
              <a:buNone/>
              <a:tabLst>
                <a:tab pos="98223" algn="l"/>
                <a:tab pos="196446" algn="l"/>
                <a:tab pos="294669" algn="l"/>
                <a:tab pos="392892" algn="l"/>
                <a:tab pos="500045" algn="l"/>
                <a:tab pos="598268" algn="l"/>
                <a:tab pos="696491" algn="l"/>
                <a:tab pos="794714" algn="l"/>
                <a:tab pos="892937" algn="l"/>
                <a:tab pos="1000089" algn="l"/>
                <a:tab pos="1098313" algn="l"/>
                <a:tab pos="1196536" algn="l"/>
              </a:tabLst>
              <a:defRPr sz="228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ru-RU" dirty="0"/>
          </a:p>
          <a:p>
            <a:pPr marL="0" marR="11430" indent="0" defTabSz="128583">
              <a:spcBef>
                <a:spcPts val="0"/>
              </a:spcBef>
              <a:buClrTx/>
              <a:buSzTx/>
              <a:buNone/>
              <a:tabLst>
                <a:tab pos="98223" algn="l"/>
                <a:tab pos="196446" algn="l"/>
                <a:tab pos="294669" algn="l"/>
                <a:tab pos="392892" algn="l"/>
                <a:tab pos="500045" algn="l"/>
                <a:tab pos="598268" algn="l"/>
                <a:tab pos="696491" algn="l"/>
                <a:tab pos="794714" algn="l"/>
                <a:tab pos="892937" algn="l"/>
                <a:tab pos="1000089" algn="l"/>
                <a:tab pos="1098313" algn="l"/>
                <a:tab pos="1196536" algn="l"/>
              </a:tabLst>
              <a:defRPr sz="228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ru-RU" dirty="0"/>
          </a:p>
          <a:p>
            <a:pPr marL="0" marR="11430" indent="0" defTabSz="128583">
              <a:spcBef>
                <a:spcPts val="0"/>
              </a:spcBef>
              <a:buClrTx/>
              <a:buSzTx/>
              <a:buNone/>
              <a:tabLst>
                <a:tab pos="98223" algn="l"/>
                <a:tab pos="196446" algn="l"/>
                <a:tab pos="294669" algn="l"/>
                <a:tab pos="392892" algn="l"/>
                <a:tab pos="500045" algn="l"/>
                <a:tab pos="598268" algn="l"/>
                <a:tab pos="696491" algn="l"/>
                <a:tab pos="794714" algn="l"/>
                <a:tab pos="892937" algn="l"/>
                <a:tab pos="1000089" algn="l"/>
                <a:tab pos="1098313" algn="l"/>
                <a:tab pos="1196536" algn="l"/>
              </a:tabLst>
              <a:defRPr sz="228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ru-RU" dirty="0"/>
          </a:p>
          <a:p>
            <a:pPr marL="0" marR="11430" indent="0" defTabSz="128583">
              <a:spcBef>
                <a:spcPts val="0"/>
              </a:spcBef>
              <a:buClrTx/>
              <a:buSzTx/>
              <a:buNone/>
              <a:tabLst>
                <a:tab pos="98223" algn="l"/>
                <a:tab pos="196446" algn="l"/>
                <a:tab pos="294669" algn="l"/>
                <a:tab pos="392892" algn="l"/>
                <a:tab pos="500045" algn="l"/>
                <a:tab pos="598268" algn="l"/>
                <a:tab pos="696491" algn="l"/>
                <a:tab pos="794714" algn="l"/>
                <a:tab pos="892937" algn="l"/>
                <a:tab pos="1000089" algn="l"/>
                <a:tab pos="1098313" algn="l"/>
                <a:tab pos="1196536" algn="l"/>
              </a:tabLst>
              <a:defRPr sz="228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ru-RU" dirty="0"/>
          </a:p>
          <a:p>
            <a:pPr marL="0" marR="11430" indent="0" defTabSz="128583">
              <a:spcBef>
                <a:spcPts val="0"/>
              </a:spcBef>
              <a:buClrTx/>
              <a:buSzTx/>
              <a:buNone/>
              <a:tabLst>
                <a:tab pos="98223" algn="l"/>
                <a:tab pos="196446" algn="l"/>
                <a:tab pos="294669" algn="l"/>
                <a:tab pos="392892" algn="l"/>
                <a:tab pos="500045" algn="l"/>
                <a:tab pos="598268" algn="l"/>
                <a:tab pos="696491" algn="l"/>
                <a:tab pos="794714" algn="l"/>
                <a:tab pos="892937" algn="l"/>
                <a:tab pos="1000089" algn="l"/>
                <a:tab pos="1098313" algn="l"/>
                <a:tab pos="1196536" algn="l"/>
              </a:tabLst>
              <a:defRPr sz="228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ru-RU" dirty="0"/>
          </a:p>
          <a:p>
            <a:pPr marL="0" marR="11430" indent="0" defTabSz="128583">
              <a:spcBef>
                <a:spcPts val="0"/>
              </a:spcBef>
              <a:buClrTx/>
              <a:buSzTx/>
              <a:buNone/>
              <a:tabLst>
                <a:tab pos="98223" algn="l"/>
                <a:tab pos="196446" algn="l"/>
                <a:tab pos="294669" algn="l"/>
                <a:tab pos="392892" algn="l"/>
                <a:tab pos="500045" algn="l"/>
                <a:tab pos="598268" algn="l"/>
                <a:tab pos="696491" algn="l"/>
                <a:tab pos="794714" algn="l"/>
                <a:tab pos="892937" algn="l"/>
                <a:tab pos="1000089" algn="l"/>
                <a:tab pos="1098313" algn="l"/>
                <a:tab pos="1196536" algn="l"/>
              </a:tabLst>
              <a:defRPr sz="228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ru-RU" dirty="0"/>
          </a:p>
          <a:p>
            <a:pPr marL="0" marR="11430" indent="0" defTabSz="128583">
              <a:spcBef>
                <a:spcPts val="0"/>
              </a:spcBef>
              <a:buClrTx/>
              <a:buSzTx/>
              <a:buNone/>
              <a:tabLst>
                <a:tab pos="98223" algn="l"/>
                <a:tab pos="196446" algn="l"/>
                <a:tab pos="294669" algn="l"/>
                <a:tab pos="392892" algn="l"/>
                <a:tab pos="500045" algn="l"/>
                <a:tab pos="598268" algn="l"/>
                <a:tab pos="696491" algn="l"/>
                <a:tab pos="794714" algn="l"/>
                <a:tab pos="892937" algn="l"/>
                <a:tab pos="1000089" algn="l"/>
                <a:tab pos="1098313" algn="l"/>
                <a:tab pos="1196536" algn="l"/>
              </a:tabLst>
              <a:defRPr sz="228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ru-RU" dirty="0"/>
          </a:p>
          <a:p>
            <a:pPr marL="0" marR="11430" indent="0" defTabSz="128583">
              <a:spcBef>
                <a:spcPts val="0"/>
              </a:spcBef>
              <a:buClrTx/>
              <a:buSzTx/>
              <a:buNone/>
              <a:tabLst>
                <a:tab pos="98223" algn="l"/>
                <a:tab pos="196446" algn="l"/>
                <a:tab pos="294669" algn="l"/>
                <a:tab pos="392892" algn="l"/>
                <a:tab pos="500045" algn="l"/>
                <a:tab pos="598268" algn="l"/>
                <a:tab pos="696491" algn="l"/>
                <a:tab pos="794714" algn="l"/>
                <a:tab pos="892937" algn="l"/>
                <a:tab pos="1000089" algn="l"/>
                <a:tab pos="1098313" algn="l"/>
                <a:tab pos="1196536" algn="l"/>
              </a:tabLst>
              <a:defRPr sz="228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ru-RU" dirty="0"/>
          </a:p>
          <a:p>
            <a:pPr marL="0" marR="11430" indent="0" defTabSz="128583">
              <a:spcBef>
                <a:spcPts val="0"/>
              </a:spcBef>
              <a:buClrTx/>
              <a:buSzTx/>
              <a:buNone/>
              <a:tabLst>
                <a:tab pos="98223" algn="l"/>
                <a:tab pos="196446" algn="l"/>
                <a:tab pos="294669" algn="l"/>
                <a:tab pos="392892" algn="l"/>
                <a:tab pos="500045" algn="l"/>
                <a:tab pos="598268" algn="l"/>
                <a:tab pos="696491" algn="l"/>
                <a:tab pos="794714" algn="l"/>
                <a:tab pos="892937" algn="l"/>
                <a:tab pos="1000089" algn="l"/>
                <a:tab pos="1098313" algn="l"/>
                <a:tab pos="1196536" algn="l"/>
              </a:tabLst>
              <a:defRPr sz="228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ru-RU" dirty="0"/>
          </a:p>
          <a:p>
            <a:pPr marL="0" marR="11430" indent="0" defTabSz="128583">
              <a:spcBef>
                <a:spcPts val="0"/>
              </a:spcBef>
              <a:buClrTx/>
              <a:buSzTx/>
              <a:buNone/>
              <a:tabLst>
                <a:tab pos="98223" algn="l"/>
                <a:tab pos="196446" algn="l"/>
                <a:tab pos="294669" algn="l"/>
                <a:tab pos="392892" algn="l"/>
                <a:tab pos="500045" algn="l"/>
                <a:tab pos="598268" algn="l"/>
                <a:tab pos="696491" algn="l"/>
                <a:tab pos="794714" algn="l"/>
                <a:tab pos="892937" algn="l"/>
                <a:tab pos="1000089" algn="l"/>
                <a:tab pos="1098313" algn="l"/>
                <a:tab pos="1196536" algn="l"/>
              </a:tabLst>
              <a:defRPr sz="228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7200" dirty="0">
                <a:latin typeface="+mj-lt"/>
              </a:rPr>
              <a:t>Destination: </a:t>
            </a:r>
            <a:r>
              <a:rPr sz="7200" b="1" dirty="0" err="1">
                <a:latin typeface="+mj-lt"/>
                <a:ea typeface="Helvetica"/>
                <a:cs typeface="Helvetica"/>
                <a:sym typeface="Helvetica"/>
              </a:rPr>
              <a:t>Куда</a:t>
            </a:r>
            <a:r>
              <a:rPr sz="7200" b="1" dirty="0">
                <a:latin typeface="+mj-lt"/>
                <a:ea typeface="Helvetica"/>
                <a:cs typeface="Helvetica"/>
                <a:sym typeface="Helvetica"/>
              </a:rPr>
              <a:t>?</a:t>
            </a:r>
            <a:r>
              <a:rPr sz="7200" b="1" dirty="0">
                <a:latin typeface="+mj-lt"/>
              </a:rPr>
              <a:t> </a:t>
            </a:r>
            <a:r>
              <a:rPr sz="7200" b="1" dirty="0" err="1">
                <a:latin typeface="+mj-lt"/>
                <a:ea typeface="Helvetica"/>
                <a:cs typeface="Helvetica"/>
                <a:sym typeface="Helvetica"/>
              </a:rPr>
              <a:t>Откуда</a:t>
            </a:r>
            <a:r>
              <a:rPr sz="7200" b="1" dirty="0">
                <a:latin typeface="+mj-lt"/>
                <a:ea typeface="Helvetica"/>
                <a:cs typeface="Helvetica"/>
                <a:sym typeface="Helvetica"/>
              </a:rPr>
              <a:t>?</a:t>
            </a:r>
            <a:endParaRPr lang="ru-RU" sz="7200" dirty="0">
              <a:latin typeface="+mj-lt"/>
              <a:ea typeface="Helvetica"/>
              <a:cs typeface="Helvetica"/>
              <a:sym typeface="Helvetica"/>
            </a:endParaRPr>
          </a:p>
          <a:p>
            <a:pPr marL="0" marR="11430" indent="0" defTabSz="128583">
              <a:spcBef>
                <a:spcPts val="0"/>
              </a:spcBef>
              <a:buClrTx/>
              <a:buSzTx/>
              <a:buNone/>
              <a:tabLst>
                <a:tab pos="98223" algn="l"/>
                <a:tab pos="196446" algn="l"/>
                <a:tab pos="294669" algn="l"/>
                <a:tab pos="392892" algn="l"/>
                <a:tab pos="500045" algn="l"/>
                <a:tab pos="598268" algn="l"/>
                <a:tab pos="696491" algn="l"/>
                <a:tab pos="794714" algn="l"/>
                <a:tab pos="892937" algn="l"/>
                <a:tab pos="1000089" algn="l"/>
                <a:tab pos="1098313" algn="l"/>
                <a:tab pos="1196536" algn="l"/>
              </a:tabLst>
              <a:defRPr sz="228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7200" dirty="0" err="1">
                <a:latin typeface="+mj-lt"/>
                <a:ea typeface="Helvetica"/>
                <a:cs typeface="Helvetica"/>
                <a:sym typeface="Helvetica"/>
              </a:rPr>
              <a:t>апра́во</a:t>
            </a:r>
            <a:r>
              <a:rPr sz="7200" dirty="0">
                <a:latin typeface="+mj-lt"/>
              </a:rPr>
              <a:t>, </a:t>
            </a:r>
            <a:r>
              <a:rPr sz="7200" dirty="0" err="1">
                <a:latin typeface="+mj-lt"/>
                <a:ea typeface="Helvetica"/>
                <a:cs typeface="Helvetica"/>
                <a:sym typeface="Helvetica"/>
              </a:rPr>
              <a:t>впра́во</a:t>
            </a:r>
            <a:r>
              <a:rPr sz="7200" dirty="0">
                <a:latin typeface="+mj-lt"/>
              </a:rPr>
              <a:t> – to the right</a:t>
            </a:r>
          </a:p>
          <a:p>
            <a:pPr marL="0" marR="11430" indent="0" defTabSz="128583">
              <a:spcBef>
                <a:spcPts val="0"/>
              </a:spcBef>
              <a:buClrTx/>
              <a:buSzTx/>
              <a:buNone/>
              <a:tabLst>
                <a:tab pos="98223" algn="l"/>
                <a:tab pos="196446" algn="l"/>
                <a:tab pos="294669" algn="l"/>
                <a:tab pos="392892" algn="l"/>
                <a:tab pos="500045" algn="l"/>
                <a:tab pos="598268" algn="l"/>
                <a:tab pos="696491" algn="l"/>
                <a:tab pos="794714" algn="l"/>
                <a:tab pos="892937" algn="l"/>
                <a:tab pos="1000089" algn="l"/>
                <a:tab pos="1098313" algn="l"/>
                <a:tab pos="1196536" algn="l"/>
              </a:tabLst>
              <a:defRPr sz="228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7200" dirty="0" err="1">
                <a:latin typeface="+mj-lt"/>
                <a:ea typeface="Helvetica"/>
                <a:cs typeface="Helvetica"/>
                <a:sym typeface="Helvetica"/>
              </a:rPr>
              <a:t>нале́во</a:t>
            </a:r>
            <a:r>
              <a:rPr sz="7200" dirty="0">
                <a:latin typeface="+mj-lt"/>
              </a:rPr>
              <a:t>, </a:t>
            </a:r>
            <a:r>
              <a:rPr sz="7200" dirty="0" err="1">
                <a:latin typeface="+mj-lt"/>
                <a:ea typeface="Helvetica"/>
                <a:cs typeface="Helvetica"/>
                <a:sym typeface="Helvetica"/>
              </a:rPr>
              <a:t>вле́во</a:t>
            </a:r>
            <a:r>
              <a:rPr sz="7200" dirty="0">
                <a:latin typeface="+mj-lt"/>
              </a:rPr>
              <a:t> – to the left</a:t>
            </a:r>
          </a:p>
          <a:p>
            <a:pPr marL="0" marR="11430" indent="0" defTabSz="128583">
              <a:spcBef>
                <a:spcPts val="0"/>
              </a:spcBef>
              <a:buClrTx/>
              <a:buSzTx/>
              <a:buNone/>
              <a:tabLst>
                <a:tab pos="98223" algn="l"/>
                <a:tab pos="196446" algn="l"/>
                <a:tab pos="294669" algn="l"/>
                <a:tab pos="392892" algn="l"/>
                <a:tab pos="500045" algn="l"/>
                <a:tab pos="598268" algn="l"/>
                <a:tab pos="696491" algn="l"/>
                <a:tab pos="794714" algn="l"/>
                <a:tab pos="892937" algn="l"/>
                <a:tab pos="1000089" algn="l"/>
                <a:tab pos="1098313" algn="l"/>
                <a:tab pos="1196536" algn="l"/>
              </a:tabLst>
              <a:defRPr sz="228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7200" dirty="0" err="1">
                <a:latin typeface="+mj-lt"/>
                <a:ea typeface="Helvetica"/>
                <a:cs typeface="Helvetica"/>
                <a:sym typeface="Helvetica"/>
              </a:rPr>
              <a:t>наве́рх</a:t>
            </a:r>
            <a:r>
              <a:rPr sz="7200" dirty="0">
                <a:latin typeface="+mj-lt"/>
              </a:rPr>
              <a:t>, </a:t>
            </a:r>
            <a:r>
              <a:rPr sz="7200" dirty="0" err="1">
                <a:latin typeface="+mj-lt"/>
                <a:ea typeface="Helvetica"/>
                <a:cs typeface="Helvetica"/>
                <a:sym typeface="Helvetica"/>
              </a:rPr>
              <a:t>вверх</a:t>
            </a:r>
            <a:r>
              <a:rPr sz="7200" dirty="0">
                <a:latin typeface="+mj-lt"/>
              </a:rPr>
              <a:t> – upstairs, upwards</a:t>
            </a:r>
          </a:p>
          <a:p>
            <a:pPr marL="0" marR="11430" indent="0" defTabSz="128583">
              <a:spcBef>
                <a:spcPts val="0"/>
              </a:spcBef>
              <a:buClrTx/>
              <a:buSzTx/>
              <a:buNone/>
              <a:tabLst>
                <a:tab pos="98223" algn="l"/>
                <a:tab pos="196446" algn="l"/>
                <a:tab pos="294669" algn="l"/>
                <a:tab pos="392892" algn="l"/>
                <a:tab pos="500045" algn="l"/>
                <a:tab pos="598268" algn="l"/>
                <a:tab pos="696491" algn="l"/>
                <a:tab pos="794714" algn="l"/>
                <a:tab pos="892937" algn="l"/>
                <a:tab pos="1000089" algn="l"/>
                <a:tab pos="1098313" algn="l"/>
                <a:tab pos="1196536" algn="l"/>
              </a:tabLst>
              <a:defRPr sz="228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7200" dirty="0" err="1">
                <a:latin typeface="+mj-lt"/>
                <a:ea typeface="Helvetica"/>
                <a:cs typeface="Helvetica"/>
                <a:sym typeface="Helvetica"/>
              </a:rPr>
              <a:t>све́рху</a:t>
            </a:r>
            <a:r>
              <a:rPr sz="7200" dirty="0">
                <a:latin typeface="+mj-lt"/>
              </a:rPr>
              <a:t> – from above</a:t>
            </a:r>
          </a:p>
          <a:p>
            <a:pPr marL="0" marR="11430" indent="0" defTabSz="128583">
              <a:spcBef>
                <a:spcPts val="0"/>
              </a:spcBef>
              <a:buClrTx/>
              <a:buSzTx/>
              <a:buNone/>
              <a:tabLst>
                <a:tab pos="98223" algn="l"/>
                <a:tab pos="196446" algn="l"/>
                <a:tab pos="294669" algn="l"/>
                <a:tab pos="392892" algn="l"/>
                <a:tab pos="500045" algn="l"/>
                <a:tab pos="598268" algn="l"/>
                <a:tab pos="696491" algn="l"/>
                <a:tab pos="794714" algn="l"/>
                <a:tab pos="892937" algn="l"/>
                <a:tab pos="1000089" algn="l"/>
                <a:tab pos="1098313" algn="l"/>
                <a:tab pos="1196536" algn="l"/>
              </a:tabLst>
              <a:defRPr sz="228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7200" dirty="0" err="1">
                <a:latin typeface="+mj-lt"/>
                <a:ea typeface="Helvetica"/>
                <a:cs typeface="Helvetica"/>
                <a:sym typeface="Helvetica"/>
              </a:rPr>
              <a:t>сни́зу</a:t>
            </a:r>
            <a:r>
              <a:rPr sz="7200" dirty="0">
                <a:latin typeface="+mj-lt"/>
              </a:rPr>
              <a:t> – from below</a:t>
            </a:r>
          </a:p>
          <a:p>
            <a:pPr marL="0" marR="11430" indent="0" defTabSz="128583">
              <a:spcBef>
                <a:spcPts val="0"/>
              </a:spcBef>
              <a:buClrTx/>
              <a:buSzTx/>
              <a:buNone/>
              <a:tabLst>
                <a:tab pos="98223" algn="l"/>
                <a:tab pos="196446" algn="l"/>
                <a:tab pos="294669" algn="l"/>
                <a:tab pos="392892" algn="l"/>
                <a:tab pos="500045" algn="l"/>
                <a:tab pos="598268" algn="l"/>
                <a:tab pos="696491" algn="l"/>
                <a:tab pos="794714" algn="l"/>
                <a:tab pos="892937" algn="l"/>
                <a:tab pos="1000089" algn="l"/>
                <a:tab pos="1098313" algn="l"/>
                <a:tab pos="1196536" algn="l"/>
              </a:tabLst>
              <a:defRPr sz="228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7200" dirty="0" err="1">
                <a:latin typeface="+mj-lt"/>
                <a:ea typeface="Helvetica"/>
                <a:cs typeface="Helvetica"/>
                <a:sym typeface="Helvetica"/>
              </a:rPr>
              <a:t>вниз</a:t>
            </a:r>
            <a:r>
              <a:rPr sz="7200" dirty="0">
                <a:latin typeface="+mj-lt"/>
              </a:rPr>
              <a:t> – downstairs, downwards</a:t>
            </a:r>
          </a:p>
          <a:p>
            <a:pPr marL="0" marR="11430" indent="0" defTabSz="128583">
              <a:spcBef>
                <a:spcPts val="0"/>
              </a:spcBef>
              <a:buClrTx/>
              <a:buSzTx/>
              <a:buNone/>
              <a:tabLst>
                <a:tab pos="98223" algn="l"/>
                <a:tab pos="196446" algn="l"/>
                <a:tab pos="294669" algn="l"/>
                <a:tab pos="392892" algn="l"/>
                <a:tab pos="500045" algn="l"/>
                <a:tab pos="598268" algn="l"/>
                <a:tab pos="696491" algn="l"/>
                <a:tab pos="794714" algn="l"/>
                <a:tab pos="892937" algn="l"/>
                <a:tab pos="1000089" algn="l"/>
                <a:tab pos="1098313" algn="l"/>
                <a:tab pos="1196536" algn="l"/>
              </a:tabLst>
              <a:defRPr sz="228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7200" dirty="0" err="1">
                <a:latin typeface="+mj-lt"/>
                <a:ea typeface="Helvetica"/>
                <a:cs typeface="Helvetica"/>
                <a:sym typeface="Helvetica"/>
              </a:rPr>
              <a:t>вперёд</a:t>
            </a:r>
            <a:r>
              <a:rPr sz="7200" dirty="0">
                <a:latin typeface="+mj-lt"/>
              </a:rPr>
              <a:t> – forward</a:t>
            </a:r>
          </a:p>
          <a:p>
            <a:pPr marL="0" marR="11430" indent="0" defTabSz="128583">
              <a:spcBef>
                <a:spcPts val="0"/>
              </a:spcBef>
              <a:buClrTx/>
              <a:buSzTx/>
              <a:buNone/>
              <a:tabLst>
                <a:tab pos="98223" algn="l"/>
                <a:tab pos="196446" algn="l"/>
                <a:tab pos="294669" algn="l"/>
                <a:tab pos="392892" algn="l"/>
                <a:tab pos="500045" algn="l"/>
                <a:tab pos="598268" algn="l"/>
                <a:tab pos="696491" algn="l"/>
                <a:tab pos="794714" algn="l"/>
                <a:tab pos="892937" algn="l"/>
                <a:tab pos="1000089" algn="l"/>
                <a:tab pos="1098313" algn="l"/>
                <a:tab pos="1196536" algn="l"/>
              </a:tabLst>
              <a:defRPr sz="228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7200" dirty="0" err="1">
                <a:latin typeface="+mj-lt"/>
                <a:ea typeface="Helvetica"/>
                <a:cs typeface="Helvetica"/>
                <a:sym typeface="Helvetica"/>
              </a:rPr>
              <a:t>наза́д</a:t>
            </a:r>
            <a:r>
              <a:rPr sz="7200" dirty="0">
                <a:latin typeface="+mj-lt"/>
              </a:rPr>
              <a:t> – back</a:t>
            </a:r>
          </a:p>
          <a:p>
            <a:pPr marL="0" marR="11430" indent="0" defTabSz="128583">
              <a:spcBef>
                <a:spcPts val="0"/>
              </a:spcBef>
              <a:buClrTx/>
              <a:buSzTx/>
              <a:buNone/>
              <a:tabLst>
                <a:tab pos="98223" algn="l"/>
                <a:tab pos="196446" algn="l"/>
                <a:tab pos="294669" algn="l"/>
                <a:tab pos="392892" algn="l"/>
                <a:tab pos="500045" algn="l"/>
                <a:tab pos="598268" algn="l"/>
                <a:tab pos="696491" algn="l"/>
                <a:tab pos="794714" algn="l"/>
                <a:tab pos="892937" algn="l"/>
                <a:tab pos="1000089" algn="l"/>
                <a:tab pos="1098313" algn="l"/>
                <a:tab pos="1196536" algn="l"/>
              </a:tabLst>
              <a:defRPr sz="228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7200" dirty="0" err="1">
                <a:latin typeface="+mj-lt"/>
                <a:ea typeface="Helvetica"/>
                <a:cs typeface="Helvetica"/>
                <a:sym typeface="Helvetica"/>
              </a:rPr>
              <a:t>вбок</a:t>
            </a:r>
            <a:r>
              <a:rPr sz="7200" dirty="0">
                <a:latin typeface="+mj-lt"/>
              </a:rPr>
              <a:t>, </a:t>
            </a:r>
            <a:r>
              <a:rPr sz="7200" dirty="0" err="1">
                <a:latin typeface="+mj-lt"/>
                <a:ea typeface="Helvetica"/>
                <a:cs typeface="Helvetica"/>
                <a:sym typeface="Helvetica"/>
              </a:rPr>
              <a:t>на́бок</a:t>
            </a:r>
            <a:r>
              <a:rPr sz="7200" dirty="0">
                <a:latin typeface="+mj-lt"/>
              </a:rPr>
              <a:t> – to the side</a:t>
            </a:r>
          </a:p>
          <a:p>
            <a:pPr marL="0" marR="11430" indent="0" defTabSz="128583">
              <a:spcBef>
                <a:spcPts val="0"/>
              </a:spcBef>
              <a:buClrTx/>
              <a:buSzTx/>
              <a:buNone/>
              <a:tabLst>
                <a:tab pos="98223" algn="l"/>
                <a:tab pos="196446" algn="l"/>
                <a:tab pos="294669" algn="l"/>
                <a:tab pos="392892" algn="l"/>
                <a:tab pos="500045" algn="l"/>
                <a:tab pos="598268" algn="l"/>
                <a:tab pos="696491" algn="l"/>
                <a:tab pos="794714" algn="l"/>
                <a:tab pos="892937" algn="l"/>
                <a:tab pos="1000089" algn="l"/>
                <a:tab pos="1098313" algn="l"/>
                <a:tab pos="1196536" algn="l"/>
              </a:tabLst>
              <a:defRPr sz="228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7200" dirty="0" err="1">
                <a:latin typeface="+mj-lt"/>
                <a:ea typeface="Helvetica"/>
                <a:cs typeface="Helvetica"/>
                <a:sym typeface="Helvetica"/>
              </a:rPr>
              <a:t>туда</a:t>
            </a:r>
            <a:r>
              <a:rPr sz="7200" dirty="0">
                <a:latin typeface="+mj-lt"/>
                <a:ea typeface="Helvetica"/>
                <a:cs typeface="Helvetica"/>
                <a:sym typeface="Helvetica"/>
              </a:rPr>
              <a:t>́</a:t>
            </a:r>
            <a:r>
              <a:rPr sz="7200" dirty="0">
                <a:latin typeface="+mj-lt"/>
              </a:rPr>
              <a:t> – in that direction</a:t>
            </a:r>
          </a:p>
          <a:p>
            <a:pPr marL="0" marR="11430" indent="0" defTabSz="128583">
              <a:spcBef>
                <a:spcPts val="0"/>
              </a:spcBef>
              <a:buClrTx/>
              <a:buSzTx/>
              <a:buNone/>
              <a:tabLst>
                <a:tab pos="98223" algn="l"/>
                <a:tab pos="196446" algn="l"/>
                <a:tab pos="294669" algn="l"/>
                <a:tab pos="392892" algn="l"/>
                <a:tab pos="500045" algn="l"/>
                <a:tab pos="598268" algn="l"/>
                <a:tab pos="696491" algn="l"/>
                <a:tab pos="794714" algn="l"/>
                <a:tab pos="892937" algn="l"/>
                <a:tab pos="1000089" algn="l"/>
                <a:tab pos="1098313" algn="l"/>
                <a:tab pos="1196536" algn="l"/>
              </a:tabLst>
              <a:defRPr sz="228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7200" dirty="0" err="1">
                <a:latin typeface="+mj-lt"/>
                <a:ea typeface="Helvetica"/>
                <a:cs typeface="Helvetica"/>
                <a:sym typeface="Helvetica"/>
              </a:rPr>
              <a:t>отту́да</a:t>
            </a:r>
            <a:r>
              <a:rPr sz="7200" dirty="0">
                <a:latin typeface="+mj-lt"/>
              </a:rPr>
              <a:t> – from there</a:t>
            </a:r>
          </a:p>
          <a:p>
            <a:pPr marL="0" marR="11430" indent="0" defTabSz="128583">
              <a:spcBef>
                <a:spcPts val="0"/>
              </a:spcBef>
              <a:buClrTx/>
              <a:buSzTx/>
              <a:buNone/>
              <a:tabLst>
                <a:tab pos="98223" algn="l"/>
                <a:tab pos="196446" algn="l"/>
                <a:tab pos="294669" algn="l"/>
                <a:tab pos="392892" algn="l"/>
                <a:tab pos="500045" algn="l"/>
                <a:tab pos="598268" algn="l"/>
                <a:tab pos="696491" algn="l"/>
                <a:tab pos="794714" algn="l"/>
                <a:tab pos="892937" algn="l"/>
                <a:tab pos="1000089" algn="l"/>
                <a:tab pos="1098313" algn="l"/>
                <a:tab pos="1196536" algn="l"/>
              </a:tabLst>
              <a:defRPr sz="228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7200" dirty="0" err="1">
                <a:latin typeface="+mj-lt"/>
                <a:ea typeface="Helvetica"/>
                <a:cs typeface="Helvetica"/>
                <a:sym typeface="Helvetica"/>
              </a:rPr>
              <a:t>сюда</a:t>
            </a:r>
            <a:r>
              <a:rPr sz="7200" dirty="0">
                <a:latin typeface="+mj-lt"/>
                <a:ea typeface="Helvetica"/>
                <a:cs typeface="Helvetica"/>
                <a:sym typeface="Helvetica"/>
              </a:rPr>
              <a:t>́</a:t>
            </a:r>
            <a:r>
              <a:rPr sz="7200" dirty="0">
                <a:latin typeface="+mj-lt"/>
              </a:rPr>
              <a:t> – in this direction</a:t>
            </a:r>
          </a:p>
          <a:p>
            <a:pPr marL="0" marR="11430" indent="0" defTabSz="128583">
              <a:spcBef>
                <a:spcPts val="0"/>
              </a:spcBef>
              <a:buClrTx/>
              <a:buSzTx/>
              <a:buNone/>
              <a:tabLst>
                <a:tab pos="98223" algn="l"/>
                <a:tab pos="196446" algn="l"/>
                <a:tab pos="294669" algn="l"/>
                <a:tab pos="392892" algn="l"/>
                <a:tab pos="500045" algn="l"/>
                <a:tab pos="598268" algn="l"/>
                <a:tab pos="696491" algn="l"/>
                <a:tab pos="794714" algn="l"/>
                <a:tab pos="892937" algn="l"/>
                <a:tab pos="1000089" algn="l"/>
                <a:tab pos="1098313" algn="l"/>
                <a:tab pos="1196536" algn="l"/>
              </a:tabLst>
              <a:defRPr sz="228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7200" dirty="0" err="1">
                <a:latin typeface="+mj-lt"/>
                <a:ea typeface="Helvetica"/>
                <a:cs typeface="Helvetica"/>
                <a:sym typeface="Helvetica"/>
              </a:rPr>
              <a:t>отсю́да</a:t>
            </a:r>
            <a:r>
              <a:rPr sz="7200" dirty="0">
                <a:latin typeface="+mj-lt"/>
              </a:rPr>
              <a:t> – from here</a:t>
            </a:r>
          </a:p>
          <a:p>
            <a:pPr marL="0" marR="11430" indent="0" defTabSz="128583">
              <a:spcBef>
                <a:spcPts val="0"/>
              </a:spcBef>
              <a:buClrTx/>
              <a:buSzTx/>
              <a:buNone/>
              <a:tabLst>
                <a:tab pos="98223" algn="l"/>
                <a:tab pos="196446" algn="l"/>
                <a:tab pos="294669" algn="l"/>
                <a:tab pos="392892" algn="l"/>
                <a:tab pos="500045" algn="l"/>
                <a:tab pos="598268" algn="l"/>
                <a:tab pos="696491" algn="l"/>
                <a:tab pos="794714" algn="l"/>
                <a:tab pos="892937" algn="l"/>
                <a:tab pos="1000089" algn="l"/>
                <a:tab pos="1098313" algn="l"/>
                <a:tab pos="1196536" algn="l"/>
              </a:tabLst>
              <a:defRPr sz="228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  <a:p>
            <a:pPr marL="0" marR="11430" indent="0" defTabSz="128583">
              <a:spcBef>
                <a:spcPts val="0"/>
              </a:spcBef>
              <a:buClrTx/>
              <a:buSzTx/>
              <a:buNone/>
              <a:tabLst>
                <a:tab pos="98223" algn="l"/>
                <a:tab pos="196446" algn="l"/>
                <a:tab pos="294669" algn="l"/>
                <a:tab pos="392892" algn="l"/>
                <a:tab pos="500045" algn="l"/>
                <a:tab pos="598268" algn="l"/>
                <a:tab pos="696491" algn="l"/>
                <a:tab pos="794714" algn="l"/>
                <a:tab pos="892937" algn="l"/>
                <a:tab pos="1000089" algn="l"/>
                <a:tab pos="1098313" algn="l"/>
                <a:tab pos="1196536" algn="l"/>
              </a:tabLst>
              <a:def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  <a:p>
            <a:pPr marL="0" marR="11430" indent="0" defTabSz="128583">
              <a:spcBef>
                <a:spcPts val="0"/>
              </a:spcBef>
              <a:buClrTx/>
              <a:buSzTx/>
              <a:buNone/>
              <a:tabLst>
                <a:tab pos="98223" algn="l"/>
                <a:tab pos="196446" algn="l"/>
                <a:tab pos="294669" algn="l"/>
                <a:tab pos="392892" algn="l"/>
                <a:tab pos="500045" algn="l"/>
                <a:tab pos="598268" algn="l"/>
                <a:tab pos="696491" algn="l"/>
                <a:tab pos="794714" algn="l"/>
                <a:tab pos="892937" algn="l"/>
                <a:tab pos="1000089" algn="l"/>
                <a:tab pos="1098313" algn="l"/>
                <a:tab pos="1196536" algn="l"/>
              </a:tabLst>
              <a:def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  <a:p>
            <a:pPr marL="0" marR="11430" indent="0" defTabSz="128583">
              <a:spcBef>
                <a:spcPts val="0"/>
              </a:spcBef>
              <a:buClrTx/>
              <a:buSzTx/>
              <a:buNone/>
              <a:tabLst>
                <a:tab pos="98223" algn="l"/>
                <a:tab pos="196446" algn="l"/>
                <a:tab pos="294669" algn="l"/>
                <a:tab pos="392892" algn="l"/>
                <a:tab pos="500045" algn="l"/>
                <a:tab pos="598268" algn="l"/>
                <a:tab pos="696491" algn="l"/>
                <a:tab pos="794714" algn="l"/>
                <a:tab pos="892937" algn="l"/>
                <a:tab pos="1000089" algn="l"/>
                <a:tab pos="1098313" algn="l"/>
                <a:tab pos="1196536" algn="l"/>
              </a:tabLst>
              <a:def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  <a:p>
            <a:pPr marL="0" marR="11430" indent="0" defTabSz="128583">
              <a:spcBef>
                <a:spcPts val="0"/>
              </a:spcBef>
              <a:buClrTx/>
              <a:buSzTx/>
              <a:buNone/>
              <a:tabLst>
                <a:tab pos="98223" algn="l"/>
                <a:tab pos="196446" algn="l"/>
                <a:tab pos="294669" algn="l"/>
                <a:tab pos="392892" algn="l"/>
                <a:tab pos="500045" algn="l"/>
                <a:tab pos="598268" algn="l"/>
                <a:tab pos="696491" algn="l"/>
                <a:tab pos="794714" algn="l"/>
                <a:tab pos="892937" algn="l"/>
                <a:tab pos="1000089" algn="l"/>
                <a:tab pos="1098313" algn="l"/>
                <a:tab pos="1196536" algn="l"/>
              </a:tabLst>
              <a:defRPr sz="48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  <a:p>
            <a:pPr marL="0" marR="11430" indent="0" defTabSz="128583">
              <a:spcBef>
                <a:spcPts val="0"/>
              </a:spcBef>
              <a:buClrTx/>
              <a:buSzTx/>
              <a:buNone/>
              <a:tabLst>
                <a:tab pos="98223" algn="l"/>
                <a:tab pos="196446" algn="l"/>
                <a:tab pos="294669" algn="l"/>
                <a:tab pos="392892" algn="l"/>
                <a:tab pos="500045" algn="l"/>
                <a:tab pos="598268" algn="l"/>
                <a:tab pos="696491" algn="l"/>
                <a:tab pos="794714" algn="l"/>
                <a:tab pos="892937" algn="l"/>
                <a:tab pos="1000089" algn="l"/>
                <a:tab pos="1098313" algn="l"/>
                <a:tab pos="1196536" algn="l"/>
              </a:tabLst>
              <a:defRPr sz="48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  <a:p>
            <a:pPr marL="0" marR="11430" indent="0" defTabSz="128583">
              <a:spcBef>
                <a:spcPts val="0"/>
              </a:spcBef>
              <a:buClrTx/>
              <a:buSzTx/>
              <a:buNone/>
              <a:tabLst>
                <a:tab pos="98223" algn="l"/>
                <a:tab pos="196446" algn="l"/>
                <a:tab pos="294669" algn="l"/>
                <a:tab pos="392892" algn="l"/>
                <a:tab pos="500045" algn="l"/>
                <a:tab pos="598268" algn="l"/>
                <a:tab pos="696491" algn="l"/>
                <a:tab pos="794714" algn="l"/>
                <a:tab pos="892937" algn="l"/>
                <a:tab pos="1000089" algn="l"/>
                <a:tab pos="1098313" algn="l"/>
                <a:tab pos="1196536" algn="l"/>
              </a:tabLst>
              <a:defRPr sz="48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  <a:p>
            <a:pPr marL="0" marR="11430" indent="0" defTabSz="128583">
              <a:spcBef>
                <a:spcPts val="0"/>
              </a:spcBef>
              <a:buClrTx/>
              <a:buSzTx/>
              <a:buNone/>
              <a:tabLst>
                <a:tab pos="98223" algn="l"/>
                <a:tab pos="196446" algn="l"/>
                <a:tab pos="294669" algn="l"/>
                <a:tab pos="392892" algn="l"/>
                <a:tab pos="500045" algn="l"/>
                <a:tab pos="598268" algn="l"/>
                <a:tab pos="696491" algn="l"/>
                <a:tab pos="794714" algn="l"/>
                <a:tab pos="892937" algn="l"/>
                <a:tab pos="1000089" algn="l"/>
                <a:tab pos="1098313" algn="l"/>
                <a:tab pos="1196536" algn="l"/>
              </a:tabLst>
              <a:defRPr sz="48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  <a:p>
            <a:pPr marL="0" marR="11430" indent="0" defTabSz="128583">
              <a:spcBef>
                <a:spcPts val="0"/>
              </a:spcBef>
              <a:buClrTx/>
              <a:buSzTx/>
              <a:buNone/>
              <a:tabLst>
                <a:tab pos="98223" algn="l"/>
                <a:tab pos="196446" algn="l"/>
                <a:tab pos="294669" algn="l"/>
                <a:tab pos="392892" algn="l"/>
                <a:tab pos="500045" algn="l"/>
                <a:tab pos="598268" algn="l"/>
                <a:tab pos="696491" algn="l"/>
                <a:tab pos="794714" algn="l"/>
                <a:tab pos="892937" algn="l"/>
                <a:tab pos="1000089" algn="l"/>
                <a:tab pos="1098313" algn="l"/>
                <a:tab pos="1196536" algn="l"/>
              </a:tabLst>
              <a:defRPr sz="48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  <a:p>
            <a:pPr marL="0" marR="11430" indent="0" defTabSz="128583">
              <a:spcBef>
                <a:spcPts val="0"/>
              </a:spcBef>
              <a:buClrTx/>
              <a:buSzTx/>
              <a:buNone/>
              <a:tabLst>
                <a:tab pos="98223" algn="l"/>
                <a:tab pos="196446" algn="l"/>
                <a:tab pos="294669" algn="l"/>
                <a:tab pos="392892" algn="l"/>
                <a:tab pos="500045" algn="l"/>
                <a:tab pos="598268" algn="l"/>
                <a:tab pos="696491" algn="l"/>
                <a:tab pos="794714" algn="l"/>
                <a:tab pos="892937" algn="l"/>
                <a:tab pos="1000089" algn="l"/>
                <a:tab pos="1098313" algn="l"/>
                <a:tab pos="1196536" algn="l"/>
              </a:tabLst>
              <a:defRPr sz="48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  <a:p>
            <a:pPr marL="0" marR="11430" indent="0" defTabSz="128583">
              <a:spcBef>
                <a:spcPts val="0"/>
              </a:spcBef>
              <a:buClrTx/>
              <a:buSzTx/>
              <a:buNone/>
              <a:tabLst>
                <a:tab pos="98223" algn="l"/>
                <a:tab pos="196446" algn="l"/>
                <a:tab pos="294669" algn="l"/>
                <a:tab pos="392892" algn="l"/>
                <a:tab pos="500045" algn="l"/>
                <a:tab pos="598268" algn="l"/>
                <a:tab pos="696491" algn="l"/>
                <a:tab pos="794714" algn="l"/>
                <a:tab pos="892937" algn="l"/>
                <a:tab pos="1000089" algn="l"/>
                <a:tab pos="1098313" algn="l"/>
                <a:tab pos="1196536" algn="l"/>
              </a:tabLst>
              <a:defRPr sz="48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  <a:p>
            <a:pPr marL="0" marR="11430" indent="0" defTabSz="128583">
              <a:spcBef>
                <a:spcPts val="0"/>
              </a:spcBef>
              <a:buClrTx/>
              <a:buSzTx/>
              <a:buNone/>
              <a:tabLst>
                <a:tab pos="98223" algn="l"/>
                <a:tab pos="196446" algn="l"/>
                <a:tab pos="294669" algn="l"/>
                <a:tab pos="392892" algn="l"/>
                <a:tab pos="500045" algn="l"/>
                <a:tab pos="598268" algn="l"/>
                <a:tab pos="696491" algn="l"/>
                <a:tab pos="794714" algn="l"/>
                <a:tab pos="892937" algn="l"/>
                <a:tab pos="1000089" algn="l"/>
                <a:tab pos="1098313" algn="l"/>
                <a:tab pos="1196536" algn="l"/>
              </a:tabLst>
              <a:defRPr sz="48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  <a:p>
            <a:pPr marL="0" marR="11430" indent="0" defTabSz="128583">
              <a:spcBef>
                <a:spcPts val="0"/>
              </a:spcBef>
              <a:buClrTx/>
              <a:buSzTx/>
              <a:buNone/>
              <a:tabLst>
                <a:tab pos="98223" algn="l"/>
                <a:tab pos="196446" algn="l"/>
                <a:tab pos="294669" algn="l"/>
                <a:tab pos="392892" algn="l"/>
                <a:tab pos="500045" algn="l"/>
                <a:tab pos="598268" algn="l"/>
                <a:tab pos="696491" algn="l"/>
                <a:tab pos="794714" algn="l"/>
                <a:tab pos="892937" algn="l"/>
                <a:tab pos="1000089" algn="l"/>
                <a:tab pos="1098313" algn="l"/>
                <a:tab pos="1196536" algn="l"/>
              </a:tabLst>
              <a:defRPr sz="48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  <a:p>
            <a:pPr marL="0" marR="11430" indent="0" defTabSz="128583">
              <a:spcBef>
                <a:spcPts val="0"/>
              </a:spcBef>
              <a:buClrTx/>
              <a:buSzTx/>
              <a:buNone/>
              <a:tabLst>
                <a:tab pos="98223" algn="l"/>
                <a:tab pos="196446" algn="l"/>
                <a:tab pos="294669" algn="l"/>
                <a:tab pos="392892" algn="l"/>
                <a:tab pos="500045" algn="l"/>
                <a:tab pos="598268" algn="l"/>
                <a:tab pos="696491" algn="l"/>
                <a:tab pos="794714" algn="l"/>
                <a:tab pos="892937" algn="l"/>
                <a:tab pos="1000089" algn="l"/>
                <a:tab pos="1098313" algn="l"/>
                <a:tab pos="1196536" algn="l"/>
              </a:tabLst>
              <a:defRPr sz="48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  <a:p>
            <a:pPr marL="0" marR="11430" indent="0" defTabSz="128583">
              <a:spcBef>
                <a:spcPts val="0"/>
              </a:spcBef>
              <a:buClrTx/>
              <a:buSzTx/>
              <a:buNone/>
              <a:tabLst>
                <a:tab pos="98223" algn="l"/>
                <a:tab pos="196446" algn="l"/>
                <a:tab pos="294669" algn="l"/>
                <a:tab pos="392892" algn="l"/>
                <a:tab pos="500045" algn="l"/>
                <a:tab pos="598268" algn="l"/>
                <a:tab pos="696491" algn="l"/>
                <a:tab pos="794714" algn="l"/>
                <a:tab pos="892937" algn="l"/>
                <a:tab pos="1000089" algn="l"/>
                <a:tab pos="1098313" algn="l"/>
                <a:tab pos="1196536" algn="l"/>
              </a:tabLst>
              <a:defRPr sz="48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7349251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0D700-4F4E-1B41-AD9A-ACAAA107A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dirty="0"/>
              <a:t>7-29: Почему мы болеем и от чего умираем?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F1E3DA-5BA8-A946-BB98-B7250748C6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pPr marL="740663" marR="370331" indent="-370331" defTabSz="370331">
              <a:spcBef>
                <a:spcPts val="0"/>
              </a:spcBef>
              <a:buClrTx/>
              <a:buSzTx/>
              <a:buFontTx/>
              <a:buNone/>
              <a:tabLst>
                <a:tab pos="546100" algn="l"/>
              </a:tabLst>
              <a:defRPr sz="2997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dirty="0">
                <a:latin typeface="+mj-lt"/>
              </a:rPr>
              <a:t>1.	</a:t>
            </a:r>
            <a:r>
              <a:rPr lang="ru-RU" dirty="0" err="1">
                <a:latin typeface="+mj-lt"/>
              </a:rPr>
              <a:t>Продолжи́тельность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жи́зни</a:t>
            </a:r>
            <a:r>
              <a:rPr lang="ru-RU" dirty="0">
                <a:latin typeface="+mj-lt"/>
              </a:rPr>
              <a:t> в </a:t>
            </a:r>
            <a:r>
              <a:rPr lang="ru-RU" dirty="0" err="1">
                <a:latin typeface="+mj-lt"/>
              </a:rPr>
              <a:t>Росси́и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сейча́с</a:t>
            </a:r>
            <a:r>
              <a:rPr lang="ru-RU" dirty="0">
                <a:latin typeface="+mj-lt"/>
              </a:rPr>
              <a:t> ___________</a:t>
            </a:r>
            <a:r>
              <a:rPr lang="ru-RU" dirty="0">
                <a:latin typeface="+mj-lt"/>
                <a:ea typeface="Calibri"/>
                <a:cs typeface="Calibri"/>
                <a:sym typeface="Calibri"/>
              </a:rPr>
              <a:t>.</a:t>
            </a:r>
          </a:p>
          <a:p>
            <a:pPr marL="740663" marR="370331" indent="-370331" defTabSz="370331">
              <a:spcBef>
                <a:spcPts val="0"/>
              </a:spcBef>
              <a:buClrTx/>
              <a:buSzTx/>
              <a:buFontTx/>
              <a:buNone/>
              <a:tabLst>
                <a:tab pos="546100" algn="l"/>
              </a:tabLst>
              <a:defRPr sz="2997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dirty="0">
                <a:latin typeface="+mj-lt"/>
              </a:rPr>
              <a:t>2.	</a:t>
            </a:r>
            <a:r>
              <a:rPr lang="ru-RU" dirty="0" err="1">
                <a:latin typeface="+mj-lt"/>
              </a:rPr>
              <a:t>На́ше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здоро́вье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зави́сит</a:t>
            </a:r>
            <a:r>
              <a:rPr lang="ru-RU" dirty="0">
                <a:latin typeface="+mj-lt"/>
              </a:rPr>
              <a:t> от </a:t>
            </a:r>
            <a:r>
              <a:rPr lang="ru-RU" dirty="0" err="1">
                <a:latin typeface="+mj-lt"/>
              </a:rPr>
              <a:t>о́браза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жи́зни</a:t>
            </a:r>
            <a:r>
              <a:rPr lang="ru-RU" dirty="0">
                <a:latin typeface="+mj-lt"/>
              </a:rPr>
              <a:t> на ___________</a:t>
            </a:r>
            <a:r>
              <a:rPr lang="ru-RU" dirty="0">
                <a:latin typeface="+mj-lt"/>
                <a:ea typeface="Calibri"/>
                <a:cs typeface="Calibri"/>
                <a:sym typeface="Calibri"/>
              </a:rPr>
              <a:t>.</a:t>
            </a:r>
          </a:p>
          <a:p>
            <a:pPr marL="740663" marR="370331" indent="-370331" defTabSz="370331">
              <a:spcBef>
                <a:spcPts val="0"/>
              </a:spcBef>
              <a:buClrTx/>
              <a:buSzTx/>
              <a:buFontTx/>
              <a:buNone/>
              <a:tabLst>
                <a:tab pos="546100" algn="l"/>
              </a:tabLst>
              <a:defRPr sz="2997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dirty="0">
                <a:latin typeface="+mj-lt"/>
              </a:rPr>
              <a:t>3.	В </a:t>
            </a:r>
            <a:r>
              <a:rPr lang="ru-RU" dirty="0" err="1">
                <a:latin typeface="+mj-lt"/>
              </a:rPr>
              <a:t>Росси́и</a:t>
            </a:r>
            <a:r>
              <a:rPr lang="ru-RU" dirty="0">
                <a:latin typeface="+mj-lt"/>
              </a:rPr>
              <a:t> в 2013 году́ </a:t>
            </a:r>
            <a:r>
              <a:rPr lang="ru-RU" dirty="0" err="1">
                <a:latin typeface="+mj-lt"/>
              </a:rPr>
              <a:t>о́бщее</a:t>
            </a:r>
            <a:r>
              <a:rPr lang="ru-RU" dirty="0">
                <a:latin typeface="+mj-lt"/>
              </a:rPr>
              <a:t> число́</a:t>
            </a:r>
            <a:r>
              <a:rPr lang="ru-RU" dirty="0"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ru-RU" dirty="0" err="1">
                <a:latin typeface="+mj-lt"/>
              </a:rPr>
              <a:t>наркома́нов</a:t>
            </a:r>
            <a:r>
              <a:rPr lang="ru-RU" dirty="0">
                <a:latin typeface="+mj-lt"/>
              </a:rPr>
              <a:t> – _______</a:t>
            </a:r>
            <a:r>
              <a:rPr lang="ru-RU" dirty="0">
                <a:latin typeface="+mj-lt"/>
                <a:ea typeface="Calibri"/>
                <a:cs typeface="Calibri"/>
                <a:sym typeface="Calibri"/>
              </a:rPr>
              <a:t>.</a:t>
            </a:r>
          </a:p>
          <a:p>
            <a:pPr marL="740663" marR="370331" indent="-370331" defTabSz="370331">
              <a:spcBef>
                <a:spcPts val="0"/>
              </a:spcBef>
              <a:buClrTx/>
              <a:buSzTx/>
              <a:buFontTx/>
              <a:buNone/>
              <a:tabLst>
                <a:tab pos="546100" algn="l"/>
              </a:tabLst>
              <a:defRPr sz="2997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dirty="0">
                <a:latin typeface="+mj-lt"/>
              </a:rPr>
              <a:t>4.	В </a:t>
            </a:r>
            <a:r>
              <a:rPr lang="ru-RU" dirty="0" err="1">
                <a:latin typeface="+mj-lt"/>
              </a:rPr>
              <a:t>Росси́и</a:t>
            </a:r>
            <a:r>
              <a:rPr lang="ru-RU" dirty="0">
                <a:latin typeface="+mj-lt"/>
              </a:rPr>
              <a:t> в 2013 году́ </a:t>
            </a:r>
            <a:r>
              <a:rPr lang="ru-RU" dirty="0" err="1">
                <a:latin typeface="+mj-lt"/>
              </a:rPr>
              <a:t>о́бщее</a:t>
            </a:r>
            <a:r>
              <a:rPr lang="ru-RU" dirty="0">
                <a:latin typeface="+mj-lt"/>
              </a:rPr>
              <a:t> число́ </a:t>
            </a:r>
            <a:r>
              <a:rPr lang="ru-RU" dirty="0" err="1">
                <a:latin typeface="+mj-lt"/>
              </a:rPr>
              <a:t>алкого́ликов</a:t>
            </a:r>
            <a:r>
              <a:rPr lang="ru-RU" dirty="0">
                <a:latin typeface="+mj-lt"/>
              </a:rPr>
              <a:t> - ______ .</a:t>
            </a:r>
            <a:endParaRPr lang="ru-RU" dirty="0">
              <a:latin typeface="+mj-lt"/>
              <a:ea typeface="Calibri"/>
              <a:cs typeface="Calibri"/>
              <a:sym typeface="Calibri"/>
            </a:endParaRPr>
          </a:p>
          <a:p>
            <a:pPr marL="740663" marR="370331" indent="-370331" defTabSz="370331">
              <a:spcBef>
                <a:spcPts val="0"/>
              </a:spcBef>
              <a:buClrTx/>
              <a:buSzTx/>
              <a:buFontTx/>
              <a:buNone/>
              <a:tabLst>
                <a:tab pos="546100" algn="l"/>
              </a:tabLst>
              <a:defRPr sz="2997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dirty="0">
                <a:latin typeface="+mj-lt"/>
              </a:rPr>
              <a:t>5.	</a:t>
            </a:r>
            <a:r>
              <a:rPr lang="ru-RU" dirty="0" err="1">
                <a:latin typeface="+mj-lt"/>
              </a:rPr>
              <a:t>На́ше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здоро́вье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зави́сит</a:t>
            </a:r>
            <a:r>
              <a:rPr lang="ru-RU" dirty="0">
                <a:latin typeface="+mj-lt"/>
              </a:rPr>
              <a:t> от </a:t>
            </a:r>
            <a:r>
              <a:rPr lang="ru-RU" dirty="0" err="1">
                <a:latin typeface="+mj-lt"/>
              </a:rPr>
              <a:t>эколо́гии</a:t>
            </a:r>
            <a:r>
              <a:rPr lang="ru-RU" dirty="0">
                <a:latin typeface="+mj-lt"/>
              </a:rPr>
              <a:t> на _______________</a:t>
            </a:r>
            <a:r>
              <a:rPr lang="ru-RU" dirty="0">
                <a:latin typeface="+mj-lt"/>
                <a:ea typeface="Calibri"/>
                <a:cs typeface="Calibri"/>
                <a:sym typeface="Calibri"/>
              </a:rPr>
              <a:t>.</a:t>
            </a:r>
          </a:p>
          <a:p>
            <a:pPr marL="740663" marR="370331" indent="-370331" defTabSz="370331">
              <a:spcBef>
                <a:spcPts val="0"/>
              </a:spcBef>
              <a:buClrTx/>
              <a:buSzTx/>
              <a:buFontTx/>
              <a:buNone/>
              <a:tabLst>
                <a:tab pos="546100" algn="l"/>
              </a:tabLst>
              <a:defRPr sz="2997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dirty="0">
                <a:latin typeface="+mj-lt"/>
              </a:rPr>
              <a:t>6.	В </a:t>
            </a:r>
            <a:r>
              <a:rPr lang="ru-RU" dirty="0" err="1">
                <a:latin typeface="+mj-lt"/>
              </a:rPr>
              <a:t>слу́чаях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боле́зни</a:t>
            </a:r>
            <a:r>
              <a:rPr lang="ru-RU" dirty="0">
                <a:latin typeface="+mj-lt"/>
              </a:rPr>
              <a:t> </a:t>
            </a:r>
            <a:r>
              <a:rPr lang="ru-RU" dirty="0" err="1">
                <a:latin typeface="+mj-lt"/>
              </a:rPr>
              <a:t>обраща́ются</a:t>
            </a:r>
            <a:r>
              <a:rPr lang="ru-RU" dirty="0">
                <a:latin typeface="+mj-lt"/>
              </a:rPr>
              <a:t> к врачу́ </a:t>
            </a:r>
            <a:r>
              <a:rPr lang="ru-RU" dirty="0" err="1">
                <a:latin typeface="+mj-lt"/>
              </a:rPr>
              <a:t>то́лько</a:t>
            </a:r>
            <a:r>
              <a:rPr lang="ru-RU" dirty="0">
                <a:latin typeface="+mj-lt"/>
              </a:rPr>
              <a:t> ________</a:t>
            </a:r>
            <a:r>
              <a:rPr lang="ru-RU" dirty="0">
                <a:latin typeface="+mj-lt"/>
                <a:ea typeface="Calibri"/>
                <a:cs typeface="Calibri"/>
                <a:sym typeface="Calibri"/>
              </a:rPr>
              <a:t> 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5541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EC59A-0041-2F4A-92D5-E62538FB6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dirty="0"/>
              <a:t>7-30: Почему мы болеем и от чего умираем?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254F99-CD76-9A46-AAB8-6915367AFD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322325" marR="214884" indent="-107442" defTabSz="214884">
              <a:spcBef>
                <a:spcPts val="0"/>
              </a:spcBef>
              <a:buClrTx/>
              <a:buSzTx/>
              <a:buFontTx/>
              <a:buNone/>
              <a:defRPr sz="282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sz="2600" dirty="0">
                <a:latin typeface="+mj-lt"/>
              </a:rPr>
              <a:t>1.	Какая проблема беспокоит Алек</a:t>
            </a:r>
            <a:r>
              <a:rPr lang="en-US" sz="2600" dirty="0">
                <a:latin typeface="+mj-lt"/>
              </a:rPr>
              <a:t>c</a:t>
            </a:r>
            <a:r>
              <a:rPr lang="ru-RU" sz="2600" dirty="0" err="1">
                <a:latin typeface="+mj-lt"/>
              </a:rPr>
              <a:t>ея</a:t>
            </a:r>
            <a:r>
              <a:rPr lang="ru-RU" sz="2600" dirty="0">
                <a:latin typeface="+mj-lt"/>
              </a:rPr>
              <a:t> </a:t>
            </a:r>
            <a:r>
              <a:rPr lang="ru-RU" sz="2600" dirty="0" err="1">
                <a:latin typeface="+mj-lt"/>
              </a:rPr>
              <a:t>Ростоцкого</a:t>
            </a:r>
            <a:r>
              <a:rPr lang="ru-RU" sz="2600" dirty="0">
                <a:latin typeface="+mj-lt"/>
              </a:rPr>
              <a:t> и почему</a:t>
            </a:r>
            <a:r>
              <a:rPr lang="ru-RU" sz="2600" dirty="0">
                <a:latin typeface="+mj-lt"/>
                <a:ea typeface="Calibri"/>
                <a:cs typeface="Calibri"/>
                <a:sym typeface="Calibri"/>
              </a:rPr>
              <a:t>?</a:t>
            </a:r>
          </a:p>
          <a:p>
            <a:pPr marL="322325" marR="214884" indent="-107442" defTabSz="214884">
              <a:spcBef>
                <a:spcPts val="0"/>
              </a:spcBef>
              <a:buClrTx/>
              <a:buSzTx/>
              <a:buFontTx/>
              <a:buNone/>
              <a:defRPr sz="282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sz="2600" dirty="0">
                <a:latin typeface="+mj-lt"/>
              </a:rPr>
              <a:t>2.	От каких четырёх факторов зависит наше здоровье?</a:t>
            </a:r>
            <a:endParaRPr lang="ru-RU" sz="2600" dirty="0">
              <a:latin typeface="+mj-lt"/>
              <a:ea typeface="Calibri"/>
              <a:cs typeface="Calibri"/>
              <a:sym typeface="Calibri"/>
            </a:endParaRPr>
          </a:p>
          <a:p>
            <a:pPr marL="322325" marR="214884" indent="-107442" defTabSz="214884">
              <a:spcBef>
                <a:spcPts val="0"/>
              </a:spcBef>
              <a:buClrTx/>
              <a:buSzTx/>
              <a:buFontTx/>
              <a:buNone/>
              <a:defRPr sz="282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sz="2600" dirty="0">
                <a:latin typeface="+mj-lt"/>
              </a:rPr>
              <a:t>3.	Реализуется ли в России идея воспитания здорового молодого поколения?</a:t>
            </a:r>
            <a:endParaRPr lang="ru-RU" sz="2600" dirty="0">
              <a:latin typeface="+mj-lt"/>
              <a:ea typeface="Calibri"/>
              <a:cs typeface="Calibri"/>
              <a:sym typeface="Calibri"/>
            </a:endParaRPr>
          </a:p>
          <a:p>
            <a:pPr marL="322325" marR="214884" indent="-107442" defTabSz="214884">
              <a:spcBef>
                <a:spcPts val="0"/>
              </a:spcBef>
              <a:buClrTx/>
              <a:buSzTx/>
              <a:buFontTx/>
              <a:buNone/>
              <a:defRPr sz="282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sz="2600" dirty="0">
                <a:latin typeface="+mj-lt"/>
                <a:ea typeface="Calibri"/>
                <a:cs typeface="Calibri"/>
                <a:sym typeface="Calibri"/>
              </a:rPr>
              <a:t>4.	 </a:t>
            </a:r>
            <a:r>
              <a:rPr lang="ru-RU" sz="2600" dirty="0">
                <a:latin typeface="+mj-lt"/>
              </a:rPr>
              <a:t>По мнению Алексея</a:t>
            </a:r>
            <a:r>
              <a:rPr lang="ru-RU" sz="2600" dirty="0"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ru-RU" sz="2600" dirty="0">
                <a:latin typeface="+mj-lt"/>
              </a:rPr>
              <a:t>стал ли здоровый образ жизни нормой</a:t>
            </a:r>
            <a:r>
              <a:rPr lang="ru-RU" sz="2600" dirty="0"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ru-RU" sz="2600" dirty="0">
                <a:latin typeface="+mj-lt"/>
              </a:rPr>
              <a:t>в России?</a:t>
            </a:r>
            <a:endParaRPr lang="ru-RU" sz="2600" dirty="0">
              <a:latin typeface="+mj-lt"/>
              <a:ea typeface="Calibri"/>
              <a:cs typeface="Calibri"/>
              <a:sym typeface="Calibri"/>
            </a:endParaRPr>
          </a:p>
          <a:p>
            <a:pPr marL="322325" marR="214884" indent="-107442" defTabSz="214884">
              <a:spcBef>
                <a:spcPts val="0"/>
              </a:spcBef>
              <a:buClrTx/>
              <a:buSzTx/>
              <a:buFontTx/>
              <a:buNone/>
              <a:defRPr sz="282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sz="2600" dirty="0">
                <a:latin typeface="+mj-lt"/>
              </a:rPr>
              <a:t>5.	Какие примеры приводит автор блога</a:t>
            </a:r>
            <a:r>
              <a:rPr lang="ru-RU" sz="2600" dirty="0"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ru-RU" sz="2600" dirty="0">
                <a:latin typeface="+mj-lt"/>
              </a:rPr>
              <a:t>в доказательство своей точки зрения</a:t>
            </a:r>
            <a:r>
              <a:rPr lang="ru-RU" sz="2600" dirty="0">
                <a:latin typeface="+mj-lt"/>
                <a:ea typeface="Calibri"/>
                <a:cs typeface="Calibri"/>
                <a:sym typeface="Calibri"/>
              </a:rPr>
              <a:t>?</a:t>
            </a:r>
          </a:p>
          <a:p>
            <a:pPr marL="322325" marR="214884" indent="-107442" defTabSz="214884">
              <a:spcBef>
                <a:spcPts val="0"/>
              </a:spcBef>
              <a:buClrTx/>
              <a:buSzTx/>
              <a:buFontTx/>
              <a:buNone/>
              <a:defRPr sz="282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sz="2600" dirty="0">
                <a:latin typeface="+mj-lt"/>
              </a:rPr>
              <a:t>6.	Как вы понимаете, что такое «народное» средство?</a:t>
            </a:r>
            <a:endParaRPr lang="ru-RU" sz="2600" dirty="0">
              <a:latin typeface="+mj-lt"/>
              <a:ea typeface="Calibri"/>
              <a:cs typeface="Calibri"/>
              <a:sym typeface="Calibri"/>
            </a:endParaRPr>
          </a:p>
          <a:p>
            <a:pPr marL="322325" marR="214884" indent="-107442" defTabSz="214884">
              <a:spcBef>
                <a:spcPts val="0"/>
              </a:spcBef>
              <a:buClrTx/>
              <a:buSzTx/>
              <a:buFontTx/>
              <a:buNone/>
              <a:defRPr sz="282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sz="2600" dirty="0">
                <a:latin typeface="+mj-lt"/>
              </a:rPr>
              <a:t>7.	Какое «народное» средство для лечения простудных заболеваний является популярным</a:t>
            </a:r>
            <a:r>
              <a:rPr lang="ru-RU" sz="2600" dirty="0"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ru-RU" sz="2600" dirty="0">
                <a:latin typeface="+mj-lt"/>
              </a:rPr>
              <a:t>в России</a:t>
            </a:r>
            <a:r>
              <a:rPr lang="ru-RU" sz="2600" dirty="0">
                <a:latin typeface="+mj-lt"/>
                <a:ea typeface="Calibri"/>
                <a:cs typeface="Calibri"/>
                <a:sym typeface="Calibri"/>
              </a:rPr>
              <a:t>? </a:t>
            </a:r>
          </a:p>
          <a:p>
            <a:pPr marL="322325" marR="214884" indent="-107442" defTabSz="214884">
              <a:spcBef>
                <a:spcPts val="0"/>
              </a:spcBef>
              <a:buClrTx/>
              <a:buSzTx/>
              <a:buFontTx/>
              <a:buNone/>
              <a:defRPr sz="282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ru-RU" sz="2600" dirty="0">
                <a:latin typeface="+mj-lt"/>
              </a:rPr>
              <a:t>8.	Вы знаете другие «народные» средства для лечения простуды?</a:t>
            </a:r>
            <a:endParaRPr lang="ru-RU" sz="2600" dirty="0">
              <a:latin typeface="+mj-lt"/>
              <a:ea typeface="Calibri"/>
              <a:cs typeface="Calibri"/>
              <a:sym typeface="Calibri"/>
            </a:endParaRPr>
          </a:p>
          <a:p>
            <a:pPr marL="322325" marR="214884" indent="-107442" defTabSz="214884">
              <a:spcBef>
                <a:spcPts val="0"/>
              </a:spcBef>
              <a:buClrTx/>
              <a:buSzTx/>
              <a:buFontTx/>
              <a:buNone/>
              <a:defRPr sz="564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ru-RU" dirty="0">
              <a:latin typeface="Calibri"/>
              <a:ea typeface="Calibri"/>
              <a:cs typeface="Calibri"/>
              <a:sym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3581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Причина и следствие: глаголы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t>Причина и следствие: глаголы</a:t>
            </a:r>
          </a:p>
        </p:txBody>
      </p:sp>
      <p:sp>
        <p:nvSpPr>
          <p:cNvPr id="257" name="ПРИЧИНА.      СОБЫТИЕ. СЛЕДСТВИЕ/РЕЗУЛЬТАТ"/>
          <p:cNvSpPr>
            <a:spLocks noGrp="1"/>
          </p:cNvSpPr>
          <p:nvPr>
            <p:ph type="body" idx="1"/>
          </p:nvPr>
        </p:nvSpPr>
        <p:spPr>
          <a:xfrm>
            <a:off x="2096092" y="3307783"/>
            <a:ext cx="8514317" cy="4064409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</a:pPr>
            <a:endParaRPr dirty="0"/>
          </a:p>
          <a:p>
            <a:pPr marL="0" indent="0">
              <a:buClrTx/>
              <a:buSzTx/>
              <a:buNone/>
            </a:pPr>
            <a:r>
              <a:rPr dirty="0">
                <a:latin typeface="Calibri"/>
                <a:ea typeface="Calibri"/>
                <a:cs typeface="Calibri"/>
                <a:sym typeface="Calibri"/>
              </a:rPr>
              <a:t>ПРИЧИНА.      </a:t>
            </a:r>
            <a:r>
              <a:rPr lang="ru-RU" dirty="0">
                <a:latin typeface="Calibri"/>
                <a:ea typeface="Calibri"/>
                <a:cs typeface="Calibri"/>
                <a:sym typeface="Calibri"/>
              </a:rPr>
              <a:t>               </a:t>
            </a:r>
            <a:r>
              <a:rPr dirty="0">
                <a:latin typeface="Calibri"/>
                <a:ea typeface="Calibri"/>
                <a:cs typeface="Calibri"/>
                <a:sym typeface="Calibri"/>
              </a:rPr>
              <a:t>СОБЫТИЕ.</a:t>
            </a:r>
            <a:r>
              <a:rPr lang="ru-RU" dirty="0">
                <a:latin typeface="Calibri"/>
                <a:ea typeface="Calibri"/>
                <a:cs typeface="Calibri"/>
                <a:sym typeface="Calibri"/>
              </a:rPr>
              <a:t>                 </a:t>
            </a:r>
            <a:r>
              <a:rPr dirty="0">
                <a:latin typeface="Calibri"/>
                <a:ea typeface="Calibri"/>
                <a:cs typeface="Calibri"/>
                <a:sym typeface="Calibri"/>
              </a:rPr>
              <a:t> СЛЕДСТВИЕ/РЕЗУЛЬТАТ</a:t>
            </a:r>
          </a:p>
          <a:p>
            <a:pPr marL="0" lvl="8" indent="3402090">
              <a:buClrTx/>
              <a:buSzTx/>
              <a:buNone/>
              <a:defRPr sz="3900"/>
            </a:pPr>
            <a:r>
              <a:rPr dirty="0">
                <a:latin typeface="Calibri"/>
                <a:ea typeface="Calibri"/>
                <a:cs typeface="Calibri"/>
                <a:sym typeface="Calibri"/>
              </a:rPr>
              <a:t>                 </a:t>
            </a:r>
          </a:p>
        </p:txBody>
      </p:sp>
      <p:sp>
        <p:nvSpPr>
          <p:cNvPr id="258" name="Rectangle"/>
          <p:cNvSpPr/>
          <p:nvPr/>
        </p:nvSpPr>
        <p:spPr>
          <a:xfrm>
            <a:off x="2109374" y="2279233"/>
            <a:ext cx="1666632" cy="1358358"/>
          </a:xfrm>
          <a:prstGeom prst="rect">
            <a:avLst/>
          </a:prstGeom>
          <a:blipFill>
            <a:blip r:embed="rId2"/>
          </a:blip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4000" i="1">
                <a:solidFill>
                  <a:srgbClr val="FFFFFF"/>
                </a:solidFill>
                <a:effectLst>
                  <a:outerShdw blurRad="50800" dist="12700" dir="5400000" rotWithShape="0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2812"/>
          </a:p>
        </p:txBody>
      </p:sp>
      <p:sp>
        <p:nvSpPr>
          <p:cNvPr id="259" name="Rectangle"/>
          <p:cNvSpPr/>
          <p:nvPr/>
        </p:nvSpPr>
        <p:spPr>
          <a:xfrm>
            <a:off x="4957295" y="2341219"/>
            <a:ext cx="1748047" cy="1269562"/>
          </a:xfrm>
          <a:prstGeom prst="rect">
            <a:avLst/>
          </a:prstGeom>
          <a:blipFill>
            <a:blip r:embed="rId2"/>
          </a:blip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4000" i="1">
                <a:solidFill>
                  <a:srgbClr val="FFFFFF"/>
                </a:solidFill>
                <a:effectLst>
                  <a:outerShdw blurRad="50800" dist="12700" dir="5400000" rotWithShape="0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2812" dirty="0"/>
          </a:p>
        </p:txBody>
      </p:sp>
      <p:sp>
        <p:nvSpPr>
          <p:cNvPr id="260" name="Rectangle"/>
          <p:cNvSpPr/>
          <p:nvPr/>
        </p:nvSpPr>
        <p:spPr>
          <a:xfrm>
            <a:off x="7887938" y="2285999"/>
            <a:ext cx="1775520" cy="1299009"/>
          </a:xfrm>
          <a:prstGeom prst="rect">
            <a:avLst/>
          </a:prstGeom>
          <a:blipFill>
            <a:blip r:embed="rId2"/>
          </a:blip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4000" i="1">
                <a:solidFill>
                  <a:srgbClr val="FFFFFF"/>
                </a:solidFill>
                <a:effectLst>
                  <a:outerShdw blurRad="50800" dist="12700" dir="5400000" rotWithShape="0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2812"/>
          </a:p>
        </p:txBody>
      </p:sp>
      <p:sp>
        <p:nvSpPr>
          <p:cNvPr id="261" name="Arrow"/>
          <p:cNvSpPr/>
          <p:nvPr/>
        </p:nvSpPr>
        <p:spPr>
          <a:xfrm>
            <a:off x="3960612" y="2541887"/>
            <a:ext cx="892969" cy="892969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2"/>
          </a:blip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4000" i="1">
                <a:solidFill>
                  <a:srgbClr val="FFFFFF"/>
                </a:solidFill>
                <a:effectLst>
                  <a:outerShdw blurRad="50800" dist="12700" dir="5400000" rotWithShape="0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2812"/>
          </a:p>
        </p:txBody>
      </p:sp>
      <p:sp>
        <p:nvSpPr>
          <p:cNvPr id="262" name="Arrow"/>
          <p:cNvSpPr/>
          <p:nvPr/>
        </p:nvSpPr>
        <p:spPr>
          <a:xfrm>
            <a:off x="6842579" y="2524994"/>
            <a:ext cx="892969" cy="892969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2"/>
          </a:blip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4000" i="1">
                <a:solidFill>
                  <a:srgbClr val="FFFFFF"/>
                </a:solidFill>
                <a:effectLst>
                  <a:outerShdw blurRad="50800" dist="12700" dir="5400000" rotWithShape="0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2812"/>
          </a:p>
        </p:txBody>
      </p:sp>
      <p:sp>
        <p:nvSpPr>
          <p:cNvPr id="263" name="замедляется…"/>
          <p:cNvSpPr/>
          <p:nvPr/>
        </p:nvSpPr>
        <p:spPr>
          <a:xfrm>
            <a:off x="4919049" y="2241563"/>
            <a:ext cx="1765906" cy="1013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 sz="29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039" dirty="0" err="1"/>
              <a:t>замедляется</a:t>
            </a:r>
            <a:endParaRPr sz="2039" dirty="0"/>
          </a:p>
          <a:p>
            <a:pPr>
              <a:defRPr sz="29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039" dirty="0" err="1"/>
              <a:t>работа</a:t>
            </a:r>
            <a:endParaRPr sz="2039" dirty="0"/>
          </a:p>
          <a:p>
            <a:pPr>
              <a:defRPr sz="29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039" dirty="0" err="1"/>
              <a:t>вашего</a:t>
            </a:r>
            <a:r>
              <a:rPr sz="2039" dirty="0"/>
              <a:t> </a:t>
            </a:r>
            <a:r>
              <a:rPr sz="2039" dirty="0" err="1"/>
              <a:t>мозга</a:t>
            </a:r>
            <a:endParaRPr sz="2039" dirty="0"/>
          </a:p>
        </p:txBody>
      </p:sp>
      <p:sp>
        <p:nvSpPr>
          <p:cNvPr id="264" name="употребляете…"/>
          <p:cNvSpPr/>
          <p:nvPr/>
        </p:nvSpPr>
        <p:spPr>
          <a:xfrm>
            <a:off x="2112352" y="2384749"/>
            <a:ext cx="1643079" cy="699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29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039" dirty="0" err="1"/>
              <a:t>употребляете</a:t>
            </a:r>
            <a:endParaRPr sz="2039" dirty="0"/>
          </a:p>
          <a:p>
            <a:pPr>
              <a:defRPr sz="29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039" dirty="0" err="1"/>
              <a:t>алкоголь</a:t>
            </a:r>
            <a:endParaRPr sz="2039" dirty="0"/>
          </a:p>
        </p:txBody>
      </p:sp>
      <p:sp>
        <p:nvSpPr>
          <p:cNvPr id="265" name="ваша жизнь…"/>
          <p:cNvSpPr/>
          <p:nvPr/>
        </p:nvSpPr>
        <p:spPr>
          <a:xfrm>
            <a:off x="7866244" y="2209053"/>
            <a:ext cx="1703993" cy="10785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31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180" dirty="0" err="1"/>
              <a:t>ваша</a:t>
            </a:r>
            <a:r>
              <a:rPr sz="2180" dirty="0"/>
              <a:t> </a:t>
            </a:r>
            <a:r>
              <a:rPr sz="2180" dirty="0" err="1"/>
              <a:t>жизнь</a:t>
            </a:r>
            <a:r>
              <a:rPr sz="2180" dirty="0"/>
              <a:t> </a:t>
            </a:r>
          </a:p>
          <a:p>
            <a:pPr>
              <a:defRPr sz="31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180" dirty="0" err="1"/>
              <a:t>сокращается</a:t>
            </a:r>
            <a:endParaRPr sz="2180" dirty="0"/>
          </a:p>
          <a:p>
            <a:pPr>
              <a:defRPr sz="31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180" dirty="0" err="1"/>
              <a:t>на</a:t>
            </a:r>
            <a:r>
              <a:rPr sz="2180" dirty="0"/>
              <a:t> 10-15 </a:t>
            </a:r>
            <a:r>
              <a:rPr sz="2180" dirty="0" err="1"/>
              <a:t>лет</a:t>
            </a:r>
            <a:endParaRPr sz="2180" dirty="0"/>
          </a:p>
        </p:txBody>
      </p:sp>
      <p:sp>
        <p:nvSpPr>
          <p:cNvPr id="266" name="1)  по причине того что (official)…"/>
          <p:cNvSpPr/>
          <p:nvPr/>
        </p:nvSpPr>
        <p:spPr>
          <a:xfrm>
            <a:off x="1796496" y="4469814"/>
            <a:ext cx="8599008" cy="1489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321457" marR="321457" indent="80364" defTabSz="321457"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2250" dirty="0"/>
              <a:t>1</a:t>
            </a:r>
            <a:r>
              <a:rPr sz="2250" b="1" dirty="0">
                <a:latin typeface="Helvetica"/>
                <a:ea typeface="Helvetica"/>
                <a:cs typeface="Helvetica"/>
                <a:sym typeface="Helvetica"/>
              </a:rPr>
              <a:t>)	 </a:t>
            </a:r>
            <a:r>
              <a:rPr sz="2250" b="1" dirty="0" err="1">
                <a:latin typeface="Helvetica"/>
                <a:ea typeface="Helvetica"/>
                <a:cs typeface="Helvetica"/>
                <a:sym typeface="Helvetica"/>
              </a:rPr>
              <a:t>по</a:t>
            </a:r>
            <a:r>
              <a:rPr sz="2250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250" b="1" dirty="0" err="1">
                <a:latin typeface="Helvetica"/>
                <a:ea typeface="Helvetica"/>
                <a:cs typeface="Helvetica"/>
                <a:sym typeface="Helvetica"/>
              </a:rPr>
              <a:t>причине</a:t>
            </a:r>
            <a:r>
              <a:rPr sz="2250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250" b="1" dirty="0" err="1">
                <a:latin typeface="Helvetica"/>
                <a:ea typeface="Helvetica"/>
                <a:cs typeface="Helvetica"/>
                <a:sym typeface="Helvetica"/>
              </a:rPr>
              <a:t>того</a:t>
            </a:r>
            <a:r>
              <a:rPr sz="2250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250" b="1" dirty="0" err="1">
                <a:latin typeface="Helvetica"/>
                <a:ea typeface="Helvetica"/>
                <a:cs typeface="Helvetica"/>
                <a:sym typeface="Helvetica"/>
              </a:rPr>
              <a:t>что</a:t>
            </a:r>
            <a:r>
              <a:rPr sz="2250" dirty="0"/>
              <a:t> (official)</a:t>
            </a:r>
          </a:p>
          <a:p>
            <a:pPr marL="321457" marR="321457" indent="80364" defTabSz="321457"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2250" dirty="0"/>
              <a:t>2</a:t>
            </a:r>
            <a:r>
              <a:rPr sz="2250" b="1" dirty="0">
                <a:latin typeface="Helvetica"/>
                <a:ea typeface="Helvetica"/>
                <a:cs typeface="Helvetica"/>
                <a:sym typeface="Helvetica"/>
              </a:rPr>
              <a:t>)	 </a:t>
            </a:r>
            <a:r>
              <a:rPr sz="2250" b="1" dirty="0" err="1">
                <a:latin typeface="Helvetica"/>
                <a:ea typeface="Helvetica"/>
                <a:cs typeface="Helvetica"/>
                <a:sym typeface="Helvetica"/>
              </a:rPr>
              <a:t>вследствие</a:t>
            </a:r>
            <a:r>
              <a:rPr sz="2250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250" b="1" dirty="0" err="1">
                <a:latin typeface="Helvetica"/>
                <a:ea typeface="Helvetica"/>
                <a:cs typeface="Helvetica"/>
                <a:sym typeface="Helvetica"/>
              </a:rPr>
              <a:t>того</a:t>
            </a:r>
            <a:r>
              <a:rPr sz="2250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250" b="1" dirty="0" err="1">
                <a:latin typeface="Helvetica"/>
                <a:ea typeface="Helvetica"/>
                <a:cs typeface="Helvetica"/>
                <a:sym typeface="Helvetica"/>
              </a:rPr>
              <a:t>что</a:t>
            </a:r>
            <a:r>
              <a:rPr sz="2250" dirty="0"/>
              <a:t> (official)</a:t>
            </a:r>
          </a:p>
          <a:p>
            <a:pPr marL="361639" marR="321457" indent="40182" defTabSz="321457"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2250" dirty="0"/>
              <a:t>3</a:t>
            </a:r>
            <a:r>
              <a:rPr sz="2250" b="1" dirty="0">
                <a:latin typeface="Helvetica"/>
                <a:ea typeface="Helvetica"/>
                <a:cs typeface="Helvetica"/>
                <a:sym typeface="Helvetica"/>
              </a:rPr>
              <a:t>)	 </a:t>
            </a:r>
            <a:r>
              <a:rPr sz="2250" b="1" dirty="0" err="1">
                <a:latin typeface="Helvetica"/>
                <a:ea typeface="Helvetica"/>
                <a:cs typeface="Helvetica"/>
                <a:sym typeface="Helvetica"/>
              </a:rPr>
              <a:t>в</a:t>
            </a:r>
            <a:r>
              <a:rPr sz="2250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250" b="1" dirty="0" err="1">
                <a:latin typeface="Helvetica"/>
                <a:ea typeface="Helvetica"/>
                <a:cs typeface="Helvetica"/>
                <a:sym typeface="Helvetica"/>
              </a:rPr>
              <a:t>результате</a:t>
            </a:r>
            <a:r>
              <a:rPr sz="2250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250" b="1" dirty="0" err="1">
                <a:latin typeface="Helvetica"/>
                <a:ea typeface="Helvetica"/>
                <a:cs typeface="Helvetica"/>
                <a:sym typeface="Helvetica"/>
              </a:rPr>
              <a:t>того</a:t>
            </a:r>
            <a:r>
              <a:rPr sz="2250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250" b="1" dirty="0" err="1">
                <a:latin typeface="Helvetica"/>
                <a:ea typeface="Helvetica"/>
                <a:cs typeface="Helvetica"/>
                <a:sym typeface="Helvetica"/>
              </a:rPr>
              <a:t>что</a:t>
            </a:r>
            <a:r>
              <a:rPr sz="2250" dirty="0"/>
              <a:t> (official)</a:t>
            </a:r>
          </a:p>
          <a:p>
            <a:pPr marL="361639" marR="321457" indent="40182" defTabSz="321457"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2250" dirty="0"/>
              <a:t>4) </a:t>
            </a:r>
            <a:r>
              <a:rPr sz="2461" b="1" dirty="0" err="1"/>
              <a:t>в</a:t>
            </a:r>
            <a:r>
              <a:rPr sz="2461" b="1" dirty="0"/>
              <a:t> </a:t>
            </a:r>
            <a:r>
              <a:rPr sz="2461" b="1" dirty="0" err="1"/>
              <a:t>связи</a:t>
            </a:r>
            <a:r>
              <a:rPr sz="2461" b="1" dirty="0"/>
              <a:t> </a:t>
            </a:r>
            <a:r>
              <a:rPr sz="2461" b="1" dirty="0" err="1"/>
              <a:t>с</a:t>
            </a:r>
            <a:r>
              <a:rPr sz="2461" b="1" dirty="0"/>
              <a:t> </a:t>
            </a:r>
            <a:r>
              <a:rPr sz="2461" b="1" dirty="0" err="1"/>
              <a:t>тем</a:t>
            </a:r>
            <a:r>
              <a:rPr sz="2461" b="1" dirty="0"/>
              <a:t> </a:t>
            </a:r>
            <a:r>
              <a:rPr sz="2461" b="1" dirty="0" err="1"/>
              <a:t>что</a:t>
            </a:r>
            <a:r>
              <a:rPr sz="2461" b="1" dirty="0"/>
              <a:t> </a:t>
            </a:r>
            <a:r>
              <a:rPr sz="2461" dirty="0"/>
              <a:t>(official)</a:t>
            </a:r>
            <a:endParaRPr sz="1898" b="1" dirty="0"/>
          </a:p>
        </p:txBody>
      </p:sp>
    </p:spTree>
    <p:extLst>
      <p:ext uri="{BB962C8B-B14F-4D97-AF65-F5344CB8AC3E}">
        <p14:creationId xmlns:p14="http://schemas.microsoft.com/office/powerpoint/2010/main" val="4152861928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Причина и следствие: существительные"/>
          <p:cNvSpPr>
            <a:spLocks noGrp="1"/>
          </p:cNvSpPr>
          <p:nvPr>
            <p:ph type="title"/>
          </p:nvPr>
        </p:nvSpPr>
        <p:spPr>
          <a:xfrm>
            <a:off x="1286359" y="982133"/>
            <a:ext cx="9610239" cy="1105168"/>
          </a:xfrm>
          <a:prstGeom prst="rect">
            <a:avLst/>
          </a:prstGeom>
        </p:spPr>
        <p:txBody>
          <a:bodyPr>
            <a:normAutofit/>
          </a:bodyPr>
          <a:lstStyle>
            <a:lvl1pPr defTabSz="467359">
              <a:spcBef>
                <a:spcPts val="1200"/>
              </a:spcBef>
              <a:defRPr sz="5600"/>
            </a:lvl1pPr>
          </a:lstStyle>
          <a:p>
            <a:pPr algn="l"/>
            <a:r>
              <a:rPr dirty="0" err="1"/>
              <a:t>Причина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следствие</a:t>
            </a:r>
            <a:r>
              <a:rPr dirty="0"/>
              <a:t>:</a:t>
            </a:r>
          </a:p>
        </p:txBody>
      </p:sp>
      <p:sp>
        <p:nvSpPr>
          <p:cNvPr id="269" name="ПРИЧИНА                СОБЫТИЕ        СЛЕДСТВИЕ/РЕЗУЛЬТАТ"/>
          <p:cNvSpPr>
            <a:spLocks noGrp="1"/>
          </p:cNvSpPr>
          <p:nvPr>
            <p:ph type="body" idx="1"/>
          </p:nvPr>
        </p:nvSpPr>
        <p:spPr>
          <a:xfrm>
            <a:off x="2147264" y="3555036"/>
            <a:ext cx="8934023" cy="2905593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rPr dirty="0">
                <a:latin typeface="Calibri"/>
                <a:ea typeface="Calibri"/>
                <a:cs typeface="Calibri"/>
                <a:sym typeface="Calibri"/>
              </a:rPr>
              <a:t>ПРИЧИНА                </a:t>
            </a:r>
            <a:r>
              <a:rPr lang="ru-RU" dirty="0"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dirty="0">
                <a:latin typeface="Calibri"/>
                <a:ea typeface="Calibri"/>
                <a:cs typeface="Calibri"/>
                <a:sym typeface="Calibri"/>
              </a:rPr>
              <a:t>СОБЫТИЕ        </a:t>
            </a:r>
            <a:r>
              <a:rPr lang="ru-RU" dirty="0">
                <a:latin typeface="Calibri"/>
                <a:ea typeface="Calibri"/>
                <a:cs typeface="Calibri"/>
                <a:sym typeface="Calibri"/>
              </a:rPr>
              <a:t>                 </a:t>
            </a:r>
            <a:r>
              <a:rPr dirty="0">
                <a:latin typeface="Calibri"/>
                <a:ea typeface="Calibri"/>
                <a:cs typeface="Calibri"/>
                <a:sym typeface="Calibri"/>
              </a:rPr>
              <a:t>СЛЕДСТВИЕ/РЕЗУЛЬТАТ                 </a:t>
            </a:r>
          </a:p>
        </p:txBody>
      </p:sp>
      <p:sp>
        <p:nvSpPr>
          <p:cNvPr id="270" name="1)  что? является причиной  чего?…"/>
          <p:cNvSpPr/>
          <p:nvPr/>
        </p:nvSpPr>
        <p:spPr>
          <a:xfrm>
            <a:off x="1919702" y="4694568"/>
            <a:ext cx="8599007" cy="1143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321457" marR="321457" indent="80364" defTabSz="321457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sz="1266"/>
          </a:p>
          <a:p>
            <a:pPr marL="321457" marR="321457" indent="80364" defTabSz="321457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1266"/>
              <a:t>1</a:t>
            </a:r>
            <a:r>
              <a:rPr sz="1266" b="1">
                <a:latin typeface="Helvetica"/>
                <a:ea typeface="Helvetica"/>
                <a:cs typeface="Helvetica"/>
                <a:sym typeface="Helvetica"/>
              </a:rPr>
              <a:t>)	 </a:t>
            </a:r>
            <a:r>
              <a:rPr sz="1898" b="1"/>
              <a:t>что? </a:t>
            </a:r>
            <a:r>
              <a:rPr sz="1898"/>
              <a:t>является</a:t>
            </a:r>
            <a:r>
              <a:rPr sz="1898" b="1"/>
              <a:t> причиной  чего?</a:t>
            </a:r>
          </a:p>
          <a:p>
            <a:pPr marL="321457" marR="321457" indent="80364" defTabSz="321457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1266"/>
              <a:t>2</a:t>
            </a:r>
            <a:r>
              <a:rPr sz="1266" b="1">
                <a:latin typeface="Helvetica"/>
                <a:ea typeface="Helvetica"/>
                <a:cs typeface="Helvetica"/>
                <a:sym typeface="Helvetica"/>
              </a:rPr>
              <a:t>)	 </a:t>
            </a:r>
            <a:r>
              <a:rPr sz="1898" b="1"/>
              <a:t>что? </a:t>
            </a:r>
            <a:r>
              <a:rPr sz="1898"/>
              <a:t>является</a:t>
            </a:r>
            <a:r>
              <a:rPr sz="1898" b="1"/>
              <a:t> следствием  чего?</a:t>
            </a:r>
          </a:p>
          <a:p>
            <a:pPr marL="361639" marR="321457" indent="40182" defTabSz="321457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1266"/>
              <a:t>3</a:t>
            </a:r>
            <a:r>
              <a:rPr sz="1266" b="1">
                <a:latin typeface="Helvetica"/>
                <a:ea typeface="Helvetica"/>
                <a:cs typeface="Helvetica"/>
                <a:sym typeface="Helvetica"/>
              </a:rPr>
              <a:t>)	 </a:t>
            </a:r>
            <a:r>
              <a:rPr sz="1898" b="1"/>
              <a:t>что? </a:t>
            </a:r>
            <a:r>
              <a:rPr sz="1898"/>
              <a:t>является</a:t>
            </a:r>
            <a:r>
              <a:rPr sz="1898" b="1"/>
              <a:t> результатом чего?</a:t>
            </a:r>
          </a:p>
        </p:txBody>
      </p:sp>
      <p:sp>
        <p:nvSpPr>
          <p:cNvPr id="271" name="Rectangle"/>
          <p:cNvSpPr/>
          <p:nvPr/>
        </p:nvSpPr>
        <p:spPr>
          <a:xfrm>
            <a:off x="2191946" y="2201746"/>
            <a:ext cx="1646433" cy="1140621"/>
          </a:xfrm>
          <a:prstGeom prst="rect">
            <a:avLst/>
          </a:prstGeom>
          <a:blipFill>
            <a:blip r:embed="rId2"/>
          </a:blip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4000" i="1">
                <a:solidFill>
                  <a:srgbClr val="FFFFFF"/>
                </a:solidFill>
                <a:effectLst>
                  <a:outerShdw blurRad="50800" dist="12700" dir="5400000" rotWithShape="0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2812"/>
          </a:p>
        </p:txBody>
      </p:sp>
      <p:sp>
        <p:nvSpPr>
          <p:cNvPr id="272" name="Arrow"/>
          <p:cNvSpPr/>
          <p:nvPr/>
        </p:nvSpPr>
        <p:spPr>
          <a:xfrm>
            <a:off x="3921051" y="2325573"/>
            <a:ext cx="892969" cy="892969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2"/>
          </a:blip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4000" i="1">
                <a:solidFill>
                  <a:srgbClr val="FFFFFF"/>
                </a:solidFill>
                <a:effectLst>
                  <a:outerShdw blurRad="50800" dist="12700" dir="5400000" rotWithShape="0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2812"/>
          </a:p>
        </p:txBody>
      </p:sp>
      <p:sp>
        <p:nvSpPr>
          <p:cNvPr id="273" name="Rectangle"/>
          <p:cNvSpPr/>
          <p:nvPr/>
        </p:nvSpPr>
        <p:spPr>
          <a:xfrm>
            <a:off x="4902265" y="2201746"/>
            <a:ext cx="1646433" cy="1140621"/>
          </a:xfrm>
          <a:prstGeom prst="rect">
            <a:avLst/>
          </a:prstGeom>
          <a:blipFill>
            <a:blip r:embed="rId2"/>
          </a:blip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4000" i="1">
                <a:solidFill>
                  <a:srgbClr val="FFFFFF"/>
                </a:solidFill>
                <a:effectLst>
                  <a:outerShdw blurRad="50800" dist="12700" dir="5400000" rotWithShape="0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2812"/>
          </a:p>
        </p:txBody>
      </p:sp>
      <p:sp>
        <p:nvSpPr>
          <p:cNvPr id="274" name="Rectangle"/>
          <p:cNvSpPr/>
          <p:nvPr/>
        </p:nvSpPr>
        <p:spPr>
          <a:xfrm>
            <a:off x="8078520" y="2087300"/>
            <a:ext cx="1923408" cy="1369513"/>
          </a:xfrm>
          <a:prstGeom prst="rect">
            <a:avLst/>
          </a:prstGeom>
          <a:blipFill>
            <a:blip r:embed="rId2"/>
          </a:blip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4000" i="1">
                <a:solidFill>
                  <a:srgbClr val="FFFFFF"/>
                </a:solidFill>
                <a:effectLst>
                  <a:outerShdw blurRad="50800" dist="12700" dir="5400000" rotWithShape="0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2812"/>
          </a:p>
        </p:txBody>
      </p:sp>
      <p:sp>
        <p:nvSpPr>
          <p:cNvPr id="275" name="Arrow"/>
          <p:cNvSpPr/>
          <p:nvPr/>
        </p:nvSpPr>
        <p:spPr>
          <a:xfrm>
            <a:off x="6930484" y="2325573"/>
            <a:ext cx="892969" cy="892969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2"/>
          </a:blip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4000" i="1">
                <a:solidFill>
                  <a:srgbClr val="FFFFFF"/>
                </a:solidFill>
                <a:effectLst>
                  <a:outerShdw blurRad="50800" dist="12700" dir="5400000" rotWithShape="0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2812"/>
          </a:p>
        </p:txBody>
      </p:sp>
      <p:sp>
        <p:nvSpPr>
          <p:cNvPr id="276" name="употребление…"/>
          <p:cNvSpPr/>
          <p:nvPr/>
        </p:nvSpPr>
        <p:spPr>
          <a:xfrm>
            <a:off x="2147265" y="2422186"/>
            <a:ext cx="1675139" cy="699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29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039" dirty="0" err="1"/>
              <a:t>употребление</a:t>
            </a:r>
            <a:endParaRPr sz="2039" dirty="0"/>
          </a:p>
          <a:p>
            <a:pPr>
              <a:defRPr sz="29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039" dirty="0" err="1"/>
              <a:t>алкоголя</a:t>
            </a:r>
            <a:endParaRPr sz="2039" dirty="0"/>
          </a:p>
        </p:txBody>
      </p:sp>
      <p:sp>
        <p:nvSpPr>
          <p:cNvPr id="277" name="замедление…"/>
          <p:cNvSpPr/>
          <p:nvPr/>
        </p:nvSpPr>
        <p:spPr>
          <a:xfrm>
            <a:off x="4857584" y="2458924"/>
            <a:ext cx="1765906" cy="1013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 sz="29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039"/>
              <a:t>замедление</a:t>
            </a:r>
          </a:p>
          <a:p>
            <a:pPr>
              <a:defRPr sz="29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039"/>
              <a:t>работы</a:t>
            </a:r>
          </a:p>
          <a:p>
            <a:pPr>
              <a:defRPr sz="29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039"/>
              <a:t>вашего мозга</a:t>
            </a:r>
          </a:p>
        </p:txBody>
      </p:sp>
      <p:sp>
        <p:nvSpPr>
          <p:cNvPr id="278" name="сокращание…"/>
          <p:cNvSpPr/>
          <p:nvPr/>
        </p:nvSpPr>
        <p:spPr>
          <a:xfrm>
            <a:off x="8201884" y="2185524"/>
            <a:ext cx="1609416" cy="10785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31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180"/>
              <a:t>сокращание</a:t>
            </a:r>
          </a:p>
          <a:p>
            <a:pPr>
              <a:defRPr sz="31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180"/>
              <a:t>ваше жизни</a:t>
            </a:r>
          </a:p>
          <a:p>
            <a:pPr>
              <a:defRPr sz="31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180"/>
              <a:t>на 10-15 лет</a:t>
            </a:r>
          </a:p>
        </p:txBody>
      </p:sp>
    </p:spTree>
    <p:extLst>
      <p:ext uri="{BB962C8B-B14F-4D97-AF65-F5344CB8AC3E}">
        <p14:creationId xmlns:p14="http://schemas.microsoft.com/office/powerpoint/2010/main" val="240708941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Причина и следствие"/>
          <p:cNvSpPr>
            <a:spLocks noGrp="1"/>
          </p:cNvSpPr>
          <p:nvPr>
            <p:ph type="title"/>
          </p:nvPr>
        </p:nvSpPr>
        <p:spPr>
          <a:xfrm>
            <a:off x="1317356" y="982133"/>
            <a:ext cx="9579242" cy="71560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l"/>
            <a:r>
              <a:rPr dirty="0" err="1"/>
              <a:t>Причина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следствие</a:t>
            </a:r>
            <a:endParaRPr dirty="0"/>
          </a:p>
        </p:txBody>
      </p:sp>
      <p:sp>
        <p:nvSpPr>
          <p:cNvPr id="281" name="ПРИЧИНА                СОБЫТИЕ        СЛЕДСТВИЕ/РЕЗУЛЬТАТ"/>
          <p:cNvSpPr>
            <a:spLocks noGrp="1"/>
          </p:cNvSpPr>
          <p:nvPr>
            <p:ph type="body" idx="1"/>
          </p:nvPr>
        </p:nvSpPr>
        <p:spPr>
          <a:xfrm>
            <a:off x="1881188" y="1522512"/>
            <a:ext cx="9370581" cy="4938118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buClrTx/>
              <a:buSzTx/>
              <a:buNone/>
              <a:defRPr sz="3900"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buClrTx/>
              <a:buSzTx/>
              <a:buNone/>
              <a:defRPr sz="3900"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buClrTx/>
              <a:buSzTx/>
              <a:buNone/>
              <a:defRPr sz="3900"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buClrTx/>
              <a:buSzTx/>
              <a:buNone/>
            </a:pPr>
            <a:r>
              <a:rPr lang="ru-RU" dirty="0"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dirty="0">
                <a:latin typeface="Calibri"/>
                <a:ea typeface="Calibri"/>
                <a:cs typeface="Calibri"/>
                <a:sym typeface="Calibri"/>
              </a:rPr>
              <a:t>ПРИЧИНА               </a:t>
            </a:r>
            <a:r>
              <a:rPr lang="ru-RU" dirty="0">
                <a:latin typeface="Calibri"/>
                <a:ea typeface="Calibri"/>
                <a:cs typeface="Calibri"/>
                <a:sym typeface="Calibri"/>
              </a:rPr>
              <a:t>         </a:t>
            </a:r>
            <a:r>
              <a:rPr dirty="0">
                <a:latin typeface="Calibri"/>
                <a:ea typeface="Calibri"/>
                <a:cs typeface="Calibri"/>
                <a:sym typeface="Calibri"/>
              </a:rPr>
              <a:t> СОБЫТИЕ        </a:t>
            </a:r>
            <a:r>
              <a:rPr lang="ru-RU" dirty="0">
                <a:latin typeface="Calibri"/>
                <a:ea typeface="Calibri"/>
                <a:cs typeface="Calibri"/>
                <a:sym typeface="Calibri"/>
              </a:rPr>
              <a:t>                 </a:t>
            </a:r>
            <a:r>
              <a:rPr dirty="0">
                <a:latin typeface="Calibri"/>
                <a:ea typeface="Calibri"/>
                <a:cs typeface="Calibri"/>
                <a:sym typeface="Calibri"/>
              </a:rPr>
              <a:t>СЛЕДСТВИЕ/РЕЗУЛЬТАТ</a:t>
            </a:r>
          </a:p>
          <a:p>
            <a:pPr marL="0" lvl="8" indent="3402090">
              <a:buClrTx/>
              <a:buSzTx/>
              <a:buNone/>
              <a:defRPr sz="3900"/>
            </a:pPr>
            <a:r>
              <a:rPr dirty="0">
                <a:latin typeface="Calibri"/>
                <a:ea typeface="Calibri"/>
                <a:cs typeface="Calibri"/>
                <a:sym typeface="Calibri"/>
              </a:rPr>
              <a:t>                 </a:t>
            </a:r>
          </a:p>
        </p:txBody>
      </p:sp>
      <p:sp>
        <p:nvSpPr>
          <p:cNvPr id="282" name="Rectangle"/>
          <p:cNvSpPr/>
          <p:nvPr/>
        </p:nvSpPr>
        <p:spPr>
          <a:xfrm>
            <a:off x="2186436" y="1812727"/>
            <a:ext cx="1666632" cy="1358358"/>
          </a:xfrm>
          <a:prstGeom prst="rect">
            <a:avLst/>
          </a:prstGeom>
          <a:blipFill>
            <a:blip r:embed="rId2"/>
          </a:blip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4000" i="1">
                <a:solidFill>
                  <a:srgbClr val="FFFFFF"/>
                </a:solidFill>
                <a:effectLst>
                  <a:outerShdw blurRad="50800" dist="12700" dir="5400000" rotWithShape="0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2812"/>
          </a:p>
        </p:txBody>
      </p:sp>
      <p:sp>
        <p:nvSpPr>
          <p:cNvPr id="283" name="Rectangle"/>
          <p:cNvSpPr/>
          <p:nvPr/>
        </p:nvSpPr>
        <p:spPr>
          <a:xfrm>
            <a:off x="4973438" y="1910429"/>
            <a:ext cx="1748047" cy="1269562"/>
          </a:xfrm>
          <a:prstGeom prst="rect">
            <a:avLst/>
          </a:prstGeom>
          <a:blipFill>
            <a:blip r:embed="rId2"/>
          </a:blip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4000" i="1">
                <a:solidFill>
                  <a:srgbClr val="FFFFFF"/>
                </a:solidFill>
                <a:effectLst>
                  <a:outerShdw blurRad="50800" dist="12700" dir="5400000" rotWithShape="0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2812"/>
          </a:p>
        </p:txBody>
      </p:sp>
      <p:sp>
        <p:nvSpPr>
          <p:cNvPr id="284" name="Rectangle"/>
          <p:cNvSpPr/>
          <p:nvPr/>
        </p:nvSpPr>
        <p:spPr>
          <a:xfrm>
            <a:off x="7903071" y="1895705"/>
            <a:ext cx="1775520" cy="1299009"/>
          </a:xfrm>
          <a:prstGeom prst="rect">
            <a:avLst/>
          </a:prstGeom>
          <a:blipFill>
            <a:blip r:embed="rId2"/>
          </a:blip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4000" i="1">
                <a:solidFill>
                  <a:srgbClr val="FFFFFF"/>
                </a:solidFill>
                <a:effectLst>
                  <a:outerShdw blurRad="50800" dist="12700" dir="5400000" rotWithShape="0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2812"/>
          </a:p>
        </p:txBody>
      </p:sp>
      <p:sp>
        <p:nvSpPr>
          <p:cNvPr id="285" name="Arrow"/>
          <p:cNvSpPr/>
          <p:nvPr/>
        </p:nvSpPr>
        <p:spPr>
          <a:xfrm>
            <a:off x="3963981" y="2098725"/>
            <a:ext cx="892969" cy="892969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2"/>
          </a:blip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4000" i="1">
                <a:solidFill>
                  <a:srgbClr val="FFFFFF"/>
                </a:solidFill>
                <a:effectLst>
                  <a:outerShdw blurRad="50800" dist="12700" dir="5400000" rotWithShape="0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2812"/>
          </a:p>
        </p:txBody>
      </p:sp>
      <p:sp>
        <p:nvSpPr>
          <p:cNvPr id="286" name="Arrow"/>
          <p:cNvSpPr/>
          <p:nvPr/>
        </p:nvSpPr>
        <p:spPr>
          <a:xfrm>
            <a:off x="6829598" y="2045421"/>
            <a:ext cx="892969" cy="892969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2"/>
          </a:blip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4000" i="1">
                <a:solidFill>
                  <a:srgbClr val="FFFFFF"/>
                </a:solidFill>
                <a:effectLst>
                  <a:outerShdw blurRad="50800" dist="12700" dir="5400000" rotWithShape="0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2812"/>
          </a:p>
        </p:txBody>
      </p:sp>
      <p:sp>
        <p:nvSpPr>
          <p:cNvPr id="287" name="замедляется…"/>
          <p:cNvSpPr/>
          <p:nvPr/>
        </p:nvSpPr>
        <p:spPr>
          <a:xfrm>
            <a:off x="4919049" y="2241563"/>
            <a:ext cx="1765906" cy="1013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 sz="29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039"/>
              <a:t>замедляется</a:t>
            </a:r>
          </a:p>
          <a:p>
            <a:pPr>
              <a:defRPr sz="29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039"/>
              <a:t>работа</a:t>
            </a:r>
          </a:p>
          <a:p>
            <a:pPr>
              <a:defRPr sz="29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039"/>
              <a:t>вашего мозга</a:t>
            </a:r>
          </a:p>
        </p:txBody>
      </p:sp>
      <p:sp>
        <p:nvSpPr>
          <p:cNvPr id="288" name="употребляете…"/>
          <p:cNvSpPr/>
          <p:nvPr/>
        </p:nvSpPr>
        <p:spPr>
          <a:xfrm>
            <a:off x="2096092" y="2105625"/>
            <a:ext cx="1647503" cy="699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29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039"/>
              <a:t>употребляете</a:t>
            </a:r>
          </a:p>
          <a:p>
            <a:pPr>
              <a:defRPr sz="29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039"/>
              <a:t>алкоголь</a:t>
            </a:r>
          </a:p>
        </p:txBody>
      </p:sp>
      <p:sp>
        <p:nvSpPr>
          <p:cNvPr id="289" name="ваша жизнь…"/>
          <p:cNvSpPr/>
          <p:nvPr/>
        </p:nvSpPr>
        <p:spPr>
          <a:xfrm>
            <a:off x="7872785" y="2005927"/>
            <a:ext cx="1704185" cy="10785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31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180"/>
              <a:t>ваша жизнь </a:t>
            </a:r>
          </a:p>
          <a:p>
            <a:pPr>
              <a:defRPr sz="31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180"/>
              <a:t>сокращается</a:t>
            </a:r>
          </a:p>
          <a:p>
            <a:pPr>
              <a:defRPr sz="31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180"/>
              <a:t>на 10-15 лет</a:t>
            </a:r>
          </a:p>
        </p:txBody>
      </p:sp>
      <p:sp>
        <p:nvSpPr>
          <p:cNvPr id="290" name="происходит !!!!…"/>
          <p:cNvSpPr/>
          <p:nvPr/>
        </p:nvSpPr>
        <p:spPr>
          <a:xfrm>
            <a:off x="1558406" y="4920466"/>
            <a:ext cx="8599008" cy="1143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321457" marR="321457" indent="80364" defTabSz="321457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1266" dirty="0" err="1"/>
              <a:t>происходит</a:t>
            </a:r>
            <a:r>
              <a:rPr sz="1266" dirty="0"/>
              <a:t> !!!!</a:t>
            </a:r>
          </a:p>
          <a:p>
            <a:pPr marL="321457" marR="321457" indent="80364" defTabSz="321457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1266" dirty="0"/>
              <a:t>1</a:t>
            </a:r>
            <a:r>
              <a:rPr sz="1266" b="1" dirty="0">
                <a:latin typeface="Helvetica"/>
                <a:ea typeface="Helvetica"/>
                <a:cs typeface="Helvetica"/>
                <a:sym typeface="Helvetica"/>
              </a:rPr>
              <a:t>)	</a:t>
            </a:r>
            <a:r>
              <a:rPr sz="1266" b="1" dirty="0" err="1">
                <a:latin typeface="Helvetica"/>
                <a:ea typeface="Helvetica"/>
                <a:cs typeface="Helvetica"/>
                <a:sym typeface="Helvetica"/>
              </a:rPr>
              <a:t>по</a:t>
            </a:r>
            <a:r>
              <a:rPr sz="1266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266" b="1" dirty="0" err="1">
                <a:latin typeface="Helvetica"/>
                <a:ea typeface="Helvetica"/>
                <a:cs typeface="Helvetica"/>
                <a:sym typeface="Helvetica"/>
              </a:rPr>
              <a:t>причине</a:t>
            </a:r>
            <a:r>
              <a:rPr sz="1266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266" b="1" dirty="0" err="1">
                <a:latin typeface="Helvetica"/>
                <a:ea typeface="Helvetica"/>
                <a:cs typeface="Helvetica"/>
                <a:sym typeface="Helvetica"/>
              </a:rPr>
              <a:t>того</a:t>
            </a:r>
            <a:r>
              <a:rPr sz="1266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266" b="1" dirty="0" err="1">
                <a:latin typeface="Helvetica"/>
                <a:ea typeface="Helvetica"/>
                <a:cs typeface="Helvetica"/>
                <a:sym typeface="Helvetica"/>
              </a:rPr>
              <a:t>что</a:t>
            </a:r>
            <a:r>
              <a:rPr sz="1266" dirty="0"/>
              <a:t> (official) —  </a:t>
            </a:r>
            <a:r>
              <a:rPr sz="1898" b="1" dirty="0" err="1"/>
              <a:t>что</a:t>
            </a:r>
            <a:r>
              <a:rPr sz="1898" b="1" dirty="0"/>
              <a:t>? </a:t>
            </a:r>
            <a:r>
              <a:rPr sz="1898" dirty="0" err="1"/>
              <a:t>является</a:t>
            </a:r>
            <a:r>
              <a:rPr sz="1898" b="1" dirty="0"/>
              <a:t> </a:t>
            </a:r>
            <a:r>
              <a:rPr sz="1898" b="1" dirty="0" err="1"/>
              <a:t>причиной</a:t>
            </a:r>
            <a:r>
              <a:rPr sz="1898" b="1" dirty="0"/>
              <a:t>  </a:t>
            </a:r>
            <a:r>
              <a:rPr sz="1898" b="1" dirty="0" err="1"/>
              <a:t>чего</a:t>
            </a:r>
            <a:r>
              <a:rPr sz="1898" b="1" dirty="0"/>
              <a:t>?</a:t>
            </a:r>
          </a:p>
          <a:p>
            <a:pPr marL="321457" marR="321457" indent="80364" defTabSz="321457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1266" dirty="0"/>
              <a:t>2</a:t>
            </a:r>
            <a:r>
              <a:rPr sz="1266" b="1" dirty="0">
                <a:latin typeface="Helvetica"/>
                <a:ea typeface="Helvetica"/>
                <a:cs typeface="Helvetica"/>
                <a:sym typeface="Helvetica"/>
              </a:rPr>
              <a:t>)	</a:t>
            </a:r>
            <a:r>
              <a:rPr sz="1266" b="1" dirty="0" err="1">
                <a:latin typeface="Helvetica"/>
                <a:ea typeface="Helvetica"/>
                <a:cs typeface="Helvetica"/>
                <a:sym typeface="Helvetica"/>
              </a:rPr>
              <a:t>вследствие</a:t>
            </a:r>
            <a:r>
              <a:rPr sz="1266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266" b="1" dirty="0" err="1">
                <a:latin typeface="Helvetica"/>
                <a:ea typeface="Helvetica"/>
                <a:cs typeface="Helvetica"/>
                <a:sym typeface="Helvetica"/>
              </a:rPr>
              <a:t>того</a:t>
            </a:r>
            <a:r>
              <a:rPr sz="1266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266" b="1" dirty="0" err="1">
                <a:latin typeface="Helvetica"/>
                <a:ea typeface="Helvetica"/>
                <a:cs typeface="Helvetica"/>
                <a:sym typeface="Helvetica"/>
              </a:rPr>
              <a:t>что</a:t>
            </a:r>
            <a:r>
              <a:rPr sz="1266" dirty="0"/>
              <a:t> (official) —- </a:t>
            </a:r>
            <a:r>
              <a:rPr sz="1898" b="1" dirty="0" err="1"/>
              <a:t>что</a:t>
            </a:r>
            <a:r>
              <a:rPr sz="1898" b="1" dirty="0"/>
              <a:t>? </a:t>
            </a:r>
            <a:r>
              <a:rPr sz="1898" dirty="0" err="1"/>
              <a:t>является</a:t>
            </a:r>
            <a:r>
              <a:rPr sz="1898" b="1" dirty="0"/>
              <a:t> </a:t>
            </a:r>
            <a:r>
              <a:rPr sz="1898" b="1" dirty="0" err="1"/>
              <a:t>следствием</a:t>
            </a:r>
            <a:r>
              <a:rPr sz="1898" b="1" dirty="0"/>
              <a:t>  </a:t>
            </a:r>
            <a:r>
              <a:rPr sz="1898" b="1" dirty="0" err="1"/>
              <a:t>чего</a:t>
            </a:r>
            <a:r>
              <a:rPr sz="1898" b="1" dirty="0"/>
              <a:t>?</a:t>
            </a:r>
          </a:p>
          <a:p>
            <a:pPr marL="361639" marR="321457" indent="40182" defTabSz="321457"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sz="1266" dirty="0"/>
              <a:t>3</a:t>
            </a:r>
            <a:r>
              <a:rPr sz="1266" b="1" dirty="0">
                <a:latin typeface="Helvetica"/>
                <a:ea typeface="Helvetica"/>
                <a:cs typeface="Helvetica"/>
                <a:sym typeface="Helvetica"/>
              </a:rPr>
              <a:t>)	</a:t>
            </a:r>
            <a:r>
              <a:rPr sz="1266" b="1" dirty="0" err="1">
                <a:latin typeface="Helvetica"/>
                <a:ea typeface="Helvetica"/>
                <a:cs typeface="Helvetica"/>
                <a:sym typeface="Helvetica"/>
              </a:rPr>
              <a:t>в</a:t>
            </a:r>
            <a:r>
              <a:rPr sz="1266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266" b="1" dirty="0" err="1">
                <a:latin typeface="Helvetica"/>
                <a:ea typeface="Helvetica"/>
                <a:cs typeface="Helvetica"/>
                <a:sym typeface="Helvetica"/>
              </a:rPr>
              <a:t>результате</a:t>
            </a:r>
            <a:r>
              <a:rPr sz="1266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266" b="1" dirty="0" err="1">
                <a:latin typeface="Helvetica"/>
                <a:ea typeface="Helvetica"/>
                <a:cs typeface="Helvetica"/>
                <a:sym typeface="Helvetica"/>
              </a:rPr>
              <a:t>того</a:t>
            </a:r>
            <a:r>
              <a:rPr sz="1266"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266" b="1" dirty="0" err="1">
                <a:latin typeface="Helvetica"/>
                <a:ea typeface="Helvetica"/>
                <a:cs typeface="Helvetica"/>
                <a:sym typeface="Helvetica"/>
              </a:rPr>
              <a:t>что</a:t>
            </a:r>
            <a:r>
              <a:rPr sz="1266" dirty="0"/>
              <a:t> (official) — </a:t>
            </a:r>
            <a:r>
              <a:rPr sz="1898" b="1" dirty="0" err="1"/>
              <a:t>что</a:t>
            </a:r>
            <a:r>
              <a:rPr sz="1898" b="1" dirty="0"/>
              <a:t>? </a:t>
            </a:r>
            <a:r>
              <a:rPr sz="1898" dirty="0" err="1"/>
              <a:t>является</a:t>
            </a:r>
            <a:r>
              <a:rPr sz="1898" b="1" dirty="0"/>
              <a:t> </a:t>
            </a:r>
            <a:r>
              <a:rPr sz="1898" b="1" dirty="0" err="1"/>
              <a:t>результатом</a:t>
            </a:r>
            <a:r>
              <a:rPr sz="1898" b="1" dirty="0"/>
              <a:t> </a:t>
            </a:r>
            <a:r>
              <a:rPr sz="1898" b="1" dirty="0" err="1"/>
              <a:t>чего</a:t>
            </a:r>
            <a:r>
              <a:rPr sz="1898" b="1" dirty="0"/>
              <a:t>?</a:t>
            </a:r>
          </a:p>
        </p:txBody>
      </p:sp>
      <p:sp>
        <p:nvSpPr>
          <p:cNvPr id="291" name="Rectangle"/>
          <p:cNvSpPr/>
          <p:nvPr/>
        </p:nvSpPr>
        <p:spPr>
          <a:xfrm>
            <a:off x="2191946" y="3313959"/>
            <a:ext cx="1646433" cy="1140620"/>
          </a:xfrm>
          <a:prstGeom prst="rect">
            <a:avLst/>
          </a:prstGeom>
          <a:blipFill>
            <a:blip r:embed="rId2"/>
          </a:blip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4000" i="1">
                <a:solidFill>
                  <a:srgbClr val="FFFFFF"/>
                </a:solidFill>
                <a:effectLst>
                  <a:outerShdw blurRad="50800" dist="12700" dir="5400000" rotWithShape="0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2812"/>
          </a:p>
        </p:txBody>
      </p:sp>
      <p:sp>
        <p:nvSpPr>
          <p:cNvPr id="292" name="Arrow"/>
          <p:cNvSpPr/>
          <p:nvPr/>
        </p:nvSpPr>
        <p:spPr>
          <a:xfrm>
            <a:off x="3933373" y="3429946"/>
            <a:ext cx="892969" cy="892969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2"/>
          </a:blip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4000" i="1">
                <a:solidFill>
                  <a:srgbClr val="FFFFFF"/>
                </a:solidFill>
                <a:effectLst>
                  <a:outerShdw blurRad="50800" dist="12700" dir="5400000" rotWithShape="0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2812"/>
          </a:p>
        </p:txBody>
      </p:sp>
      <p:sp>
        <p:nvSpPr>
          <p:cNvPr id="293" name="Rectangle"/>
          <p:cNvSpPr/>
          <p:nvPr/>
        </p:nvSpPr>
        <p:spPr>
          <a:xfrm>
            <a:off x="4926911" y="3305671"/>
            <a:ext cx="1646433" cy="1140620"/>
          </a:xfrm>
          <a:prstGeom prst="rect">
            <a:avLst/>
          </a:prstGeom>
          <a:blipFill>
            <a:blip r:embed="rId2"/>
          </a:blip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4000" i="1">
                <a:solidFill>
                  <a:srgbClr val="FFFFFF"/>
                </a:solidFill>
                <a:effectLst>
                  <a:outerShdw blurRad="50800" dist="12700" dir="5400000" rotWithShape="0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2812"/>
          </a:p>
        </p:txBody>
      </p:sp>
      <p:sp>
        <p:nvSpPr>
          <p:cNvPr id="294" name="Rectangle"/>
          <p:cNvSpPr/>
          <p:nvPr/>
        </p:nvSpPr>
        <p:spPr>
          <a:xfrm>
            <a:off x="7903071" y="3305671"/>
            <a:ext cx="1646433" cy="1140620"/>
          </a:xfrm>
          <a:prstGeom prst="rect">
            <a:avLst/>
          </a:prstGeom>
          <a:blipFill>
            <a:blip r:embed="rId2"/>
          </a:blip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4000" i="1">
                <a:solidFill>
                  <a:srgbClr val="FFFFFF"/>
                </a:solidFill>
                <a:effectLst>
                  <a:outerShdw blurRad="50800" dist="12700" dir="5400000" rotWithShape="0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2812"/>
          </a:p>
        </p:txBody>
      </p:sp>
      <p:sp>
        <p:nvSpPr>
          <p:cNvPr id="295" name="Arrow"/>
          <p:cNvSpPr/>
          <p:nvPr/>
        </p:nvSpPr>
        <p:spPr>
          <a:xfrm>
            <a:off x="6840277" y="3315050"/>
            <a:ext cx="892969" cy="892969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2"/>
          </a:blip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4000" i="1">
                <a:solidFill>
                  <a:srgbClr val="FFFFFF"/>
                </a:solidFill>
                <a:effectLst>
                  <a:outerShdw blurRad="50800" dist="12700" dir="5400000" rotWithShape="0">
                    <a:srgbClr val="000000">
                      <a:alpha val="3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2812"/>
          </a:p>
        </p:txBody>
      </p:sp>
      <p:sp>
        <p:nvSpPr>
          <p:cNvPr id="296" name="употребление…"/>
          <p:cNvSpPr/>
          <p:nvPr/>
        </p:nvSpPr>
        <p:spPr>
          <a:xfrm>
            <a:off x="2147265" y="3526110"/>
            <a:ext cx="1675139" cy="699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29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039"/>
              <a:t>употребление</a:t>
            </a:r>
          </a:p>
          <a:p>
            <a:pPr>
              <a:defRPr sz="29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039"/>
              <a:t>алкоголя</a:t>
            </a:r>
          </a:p>
        </p:txBody>
      </p:sp>
      <p:sp>
        <p:nvSpPr>
          <p:cNvPr id="297" name="замедление…"/>
          <p:cNvSpPr/>
          <p:nvPr/>
        </p:nvSpPr>
        <p:spPr>
          <a:xfrm>
            <a:off x="4867174" y="3563297"/>
            <a:ext cx="1765906" cy="1013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 sz="29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039"/>
              <a:t>замедление</a:t>
            </a:r>
          </a:p>
          <a:p>
            <a:pPr>
              <a:defRPr sz="29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039"/>
              <a:t>работы</a:t>
            </a:r>
          </a:p>
          <a:p>
            <a:pPr>
              <a:defRPr sz="29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039"/>
              <a:t>вашего мозга</a:t>
            </a:r>
          </a:p>
        </p:txBody>
      </p:sp>
      <p:sp>
        <p:nvSpPr>
          <p:cNvPr id="298" name="сокращание…"/>
          <p:cNvSpPr/>
          <p:nvPr/>
        </p:nvSpPr>
        <p:spPr>
          <a:xfrm>
            <a:off x="7952491" y="3269501"/>
            <a:ext cx="1609416" cy="10785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31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180"/>
              <a:t>сокращание</a:t>
            </a:r>
          </a:p>
          <a:p>
            <a:pPr>
              <a:defRPr sz="31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180"/>
              <a:t>ваше жизни</a:t>
            </a:r>
          </a:p>
          <a:p>
            <a:pPr>
              <a:defRPr sz="31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180"/>
              <a:t>на 10-15 лет</a:t>
            </a:r>
          </a:p>
        </p:txBody>
      </p:sp>
    </p:spTree>
    <p:extLst>
      <p:ext uri="{BB962C8B-B14F-4D97-AF65-F5344CB8AC3E}">
        <p14:creationId xmlns:p14="http://schemas.microsoft.com/office/powerpoint/2010/main" val="93111651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45AFD-BAF2-0C41-8B66-7476667EE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/>
              <a:t>7-2: опрос студентов в вашей группе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36E023-C1A7-654F-BDBF-9736F49E63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Conduct a survey by interviewing at least 3 persons in your class. Use </a:t>
            </a:r>
            <a:r>
              <a:rPr lang="ru-RU" dirty="0">
                <a:latin typeface="Helvetica"/>
                <a:ea typeface="Helvetica"/>
                <a:cs typeface="Helvetica"/>
                <a:sym typeface="Helvetica"/>
              </a:rPr>
              <a:t>ты</a:t>
            </a:r>
            <a:r>
              <a:rPr lang="ru-RU" dirty="0"/>
              <a:t> </a:t>
            </a:r>
            <a:r>
              <a:rPr lang="en-US" dirty="0"/>
              <a:t>or </a:t>
            </a:r>
            <a:r>
              <a:rPr lang="ru-RU" dirty="0">
                <a:latin typeface="Helvetica"/>
                <a:ea typeface="Helvetica"/>
                <a:cs typeface="Helvetica"/>
                <a:sym typeface="Helvetica"/>
              </a:rPr>
              <a:t>вы</a:t>
            </a:r>
            <a:r>
              <a:rPr lang="ru-RU" dirty="0"/>
              <a:t>, </a:t>
            </a:r>
            <a:r>
              <a:rPr lang="en-US" dirty="0"/>
              <a:t>as appropriate. Present the results of your survey to your classmates</a:t>
            </a:r>
          </a:p>
        </p:txBody>
      </p:sp>
    </p:spTree>
    <p:extLst>
      <p:ext uri="{BB962C8B-B14F-4D97-AF65-F5344CB8AC3E}">
        <p14:creationId xmlns:p14="http://schemas.microsoft.com/office/powerpoint/2010/main" val="34785275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Причастия: читать, писать, написать, нарушать/нарушить, помыть, выпить, лечить/вылечить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315468">
              <a:spcBef>
                <a:spcPts val="800"/>
              </a:spcBef>
              <a:defRPr sz="3780">
                <a:latin typeface="Bodoni SvtyTwo ITC TT-Bold"/>
                <a:ea typeface="Bodoni SvtyTwo ITC TT-Bold"/>
                <a:cs typeface="Bodoni SvtyTwo ITC TT-Bold"/>
                <a:sym typeface="Bodoni SvtyTwo ITC TT-Bold"/>
              </a:defRPr>
            </a:lvl1pPr>
          </a:lstStyle>
          <a:p>
            <a:pPr algn="l"/>
            <a:r>
              <a:rPr dirty="0" err="1"/>
              <a:t>Причастия</a:t>
            </a:r>
            <a:r>
              <a:rPr dirty="0"/>
              <a:t>: </a:t>
            </a:r>
            <a:r>
              <a:rPr dirty="0" err="1"/>
              <a:t>читать</a:t>
            </a:r>
            <a:r>
              <a:rPr dirty="0"/>
              <a:t>, </a:t>
            </a:r>
            <a:r>
              <a:rPr dirty="0" err="1"/>
              <a:t>писать</a:t>
            </a:r>
            <a:r>
              <a:rPr dirty="0"/>
              <a:t>, </a:t>
            </a:r>
            <a:r>
              <a:rPr dirty="0" err="1"/>
              <a:t>написать</a:t>
            </a:r>
            <a:r>
              <a:rPr dirty="0"/>
              <a:t>, </a:t>
            </a:r>
            <a:r>
              <a:rPr dirty="0" err="1"/>
              <a:t>нарушать</a:t>
            </a:r>
            <a:r>
              <a:rPr dirty="0"/>
              <a:t>/</a:t>
            </a:r>
            <a:r>
              <a:rPr dirty="0" err="1"/>
              <a:t>нарушить</a:t>
            </a:r>
            <a:r>
              <a:rPr dirty="0"/>
              <a:t>, </a:t>
            </a:r>
            <a:r>
              <a:rPr dirty="0" err="1"/>
              <a:t>помыть</a:t>
            </a:r>
            <a:r>
              <a:rPr dirty="0"/>
              <a:t>, </a:t>
            </a:r>
            <a:r>
              <a:rPr dirty="0" err="1"/>
              <a:t>выпить</a:t>
            </a:r>
            <a:r>
              <a:rPr dirty="0"/>
              <a:t>, </a:t>
            </a:r>
            <a:r>
              <a:rPr dirty="0" err="1"/>
              <a:t>лечить</a:t>
            </a:r>
            <a:r>
              <a:rPr dirty="0"/>
              <a:t>/</a:t>
            </a:r>
            <a:r>
              <a:rPr dirty="0" err="1"/>
              <a:t>вылечить</a:t>
            </a:r>
            <a:endParaRPr dirty="0"/>
          </a:p>
        </p:txBody>
      </p:sp>
      <p:graphicFrame>
        <p:nvGraphicFramePr>
          <p:cNvPr id="426" name="Table"/>
          <p:cNvGraphicFramePr/>
          <p:nvPr>
            <p:extLst>
              <p:ext uri="{D42A27DB-BD31-4B8C-83A1-F6EECF244321}">
                <p14:modId xmlns:p14="http://schemas.microsoft.com/office/powerpoint/2010/main" val="2760649059"/>
              </p:ext>
            </p:extLst>
          </p:nvPr>
        </p:nvGraphicFramePr>
        <p:xfrm>
          <a:off x="1751309" y="2572719"/>
          <a:ext cx="9329979" cy="3422529"/>
        </p:xfrm>
        <a:graphic>
          <a:graphicData uri="http://schemas.openxmlformats.org/drawingml/2006/table">
            <a:tbl>
              <a:tblPr bandRow="1"/>
              <a:tblGrid>
                <a:gridCol w="42738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561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2916">
                <a:tc>
                  <a:txBody>
                    <a:bodyPr/>
                    <a:lstStyle/>
                    <a:p>
                      <a:pPr defTabSz="914400">
                        <a:defRPr sz="4492"/>
                      </a:pPr>
                      <a:r>
                        <a:rPr sz="3200" dirty="0"/>
                        <a:t> </a:t>
                      </a:r>
                      <a:r>
                        <a:rPr sz="3200" b="1" dirty="0"/>
                        <a:t>Active</a:t>
                      </a:r>
                      <a:r>
                        <a:rPr sz="3200" dirty="0"/>
                        <a:t> 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T w="1270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414141"/>
                          </a:solidFill>
                        </a:rPr>
                        <a:t>Passive</a:t>
                      </a:r>
                    </a:p>
                  </a:txBody>
                  <a:tcPr marL="35719" marR="35719" marT="35719" marB="35719" anchor="ctr" horzOverflow="overflow">
                    <a:lnR w="12700">
                      <a:miter lim="400000"/>
                    </a:lnR>
                    <a:lnT w="12700"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4136">
                <a:tc>
                  <a:txBody>
                    <a:bodyPr/>
                    <a:lstStyle/>
                    <a:p>
                      <a:pPr marL="824179" indent="-824179" defTabSz="914400">
                        <a:buSzPct val="100000"/>
                        <a:buAutoNum type="arabicPeriod"/>
                        <a:defRPr sz="4492" b="1"/>
                      </a:pPr>
                      <a:r>
                        <a:rPr sz="3200" dirty="0"/>
                        <a:t>present</a:t>
                      </a:r>
                    </a:p>
                    <a:p>
                      <a:pPr defTabSz="914400">
                        <a:defRPr sz="4492" b="1"/>
                      </a:pPr>
                      <a:r>
                        <a:rPr sz="3200" dirty="0"/>
                        <a:t>(они) -ущ/-ющ</a:t>
                      </a:r>
                      <a:r>
                        <a:rPr lang="en-US" sz="3200" dirty="0"/>
                        <a:t>, </a:t>
                      </a:r>
                      <a:endParaRPr lang="ru-RU" sz="3200" dirty="0"/>
                    </a:p>
                    <a:p>
                      <a:pPr defTabSz="914400">
                        <a:defRPr sz="4492" b="1"/>
                      </a:pPr>
                      <a:r>
                        <a:rPr lang="en-US" sz="3200" dirty="0"/>
                        <a:t>-</a:t>
                      </a:r>
                      <a:r>
                        <a:rPr lang="ru-RU" sz="3200" dirty="0" err="1"/>
                        <a:t>ащ</a:t>
                      </a:r>
                      <a:r>
                        <a:rPr lang="ru-RU" sz="3200" dirty="0"/>
                        <a:t>/-</a:t>
                      </a:r>
                      <a:r>
                        <a:rPr lang="ru-RU" sz="3200" dirty="0" err="1"/>
                        <a:t>ящ</a:t>
                      </a:r>
                      <a:endParaRPr sz="3200" dirty="0"/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marL="824179" indent="-824179" defTabSz="914400">
                        <a:buSzPct val="100000"/>
                        <a:buAutoNum type="arabicPeriod"/>
                        <a:defRPr sz="4492" b="1"/>
                      </a:pPr>
                      <a:r>
                        <a:rPr sz="3200" dirty="0"/>
                        <a:t>present</a:t>
                      </a:r>
                    </a:p>
                    <a:p>
                      <a:pPr defTabSz="914400">
                        <a:defRPr sz="4492" b="1"/>
                      </a:pPr>
                      <a:r>
                        <a:rPr sz="3200" dirty="0"/>
                        <a:t>(</a:t>
                      </a:r>
                      <a:r>
                        <a:rPr sz="3200" dirty="0" err="1"/>
                        <a:t>мы</a:t>
                      </a:r>
                      <a:r>
                        <a:rPr sz="3200" dirty="0"/>
                        <a:t>) -</a:t>
                      </a:r>
                      <a:r>
                        <a:rPr sz="3200" dirty="0" err="1"/>
                        <a:t>имый</a:t>
                      </a:r>
                      <a:endParaRPr sz="3200" dirty="0"/>
                    </a:p>
                  </a:txBody>
                  <a:tcPr marL="35719" marR="35719" marT="35719" marB="35719" anchor="ctr" horzOverflow="overflow"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5135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414141"/>
                          </a:solidFill>
                        </a:rPr>
                        <a:t>2. past
past+-вш/ш </a:t>
                      </a:r>
                    </a:p>
                  </a:txBody>
                  <a:tcPr marL="35719" marR="35719" marT="35719" marB="35719" anchor="ctr" horzOverflow="overflow">
                    <a:lnL w="12700">
                      <a:miter lim="400000"/>
                    </a:lnL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200" b="1" dirty="0">
                          <a:solidFill>
                            <a:srgbClr val="414141"/>
                          </a:solidFill>
                        </a:rPr>
                        <a:t>2. past
-нн/-енн/т</a:t>
                      </a:r>
                    </a:p>
                  </a:txBody>
                  <a:tcPr marL="35719" marR="35719" marT="35719" marB="35719" anchor="ctr" horzOverflow="overflow">
                    <a:lnR w="12700">
                      <a:miter lim="400000"/>
                    </a:lnR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915272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7-63. CТРЕСС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l"/>
            <a:r>
              <a:rPr dirty="0"/>
              <a:t>7-63</a:t>
            </a:r>
            <a:r>
              <a:rPr lang="ru-RU" dirty="0"/>
              <a:t>: </a:t>
            </a:r>
            <a:r>
              <a:rPr dirty="0"/>
              <a:t>CТРЕСС</a:t>
            </a:r>
          </a:p>
        </p:txBody>
      </p:sp>
      <p:sp>
        <p:nvSpPr>
          <p:cNvPr id="490" name="1. Каки́е ситуа́ции в ва́шей жи́зни явля́ются стре́ссовыми?…"/>
          <p:cNvSpPr>
            <a:spLocks noGrp="1"/>
          </p:cNvSpPr>
          <p:nvPr>
            <p:ph type="body" sz="half" idx="1"/>
          </p:nvPr>
        </p:nvSpPr>
        <p:spPr>
          <a:xfrm>
            <a:off x="743919" y="2110265"/>
            <a:ext cx="5185394" cy="427446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defTabSz="273239">
              <a:lnSpc>
                <a:spcPts val="3797"/>
              </a:lnSpc>
              <a:spcBef>
                <a:spcPts val="0"/>
              </a:spcBef>
              <a:buClrTx/>
              <a:buSzTx/>
              <a:buNone/>
              <a:defRPr sz="3782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sz="2400" dirty="0">
                <a:latin typeface="+mj-lt"/>
              </a:rPr>
              <a:t>1. </a:t>
            </a:r>
            <a:r>
              <a:rPr sz="2400" dirty="0" err="1">
                <a:latin typeface="+mj-lt"/>
              </a:rPr>
              <a:t>Каки́е</a:t>
            </a:r>
            <a:r>
              <a:rPr sz="2400" dirty="0">
                <a:latin typeface="+mj-lt"/>
              </a:rPr>
              <a:t> </a:t>
            </a:r>
            <a:r>
              <a:rPr sz="2400" dirty="0" err="1">
                <a:latin typeface="+mj-lt"/>
              </a:rPr>
              <a:t>ситуа́ции</a:t>
            </a:r>
            <a:r>
              <a:rPr sz="2400" dirty="0">
                <a:latin typeface="+mj-lt"/>
              </a:rPr>
              <a:t> </a:t>
            </a:r>
            <a:r>
              <a:rPr sz="2400" dirty="0" err="1">
                <a:latin typeface="+mj-lt"/>
              </a:rPr>
              <a:t>в</a:t>
            </a:r>
            <a:r>
              <a:rPr sz="2400" dirty="0">
                <a:latin typeface="+mj-lt"/>
              </a:rPr>
              <a:t> </a:t>
            </a:r>
            <a:r>
              <a:rPr sz="2400" dirty="0" err="1">
                <a:latin typeface="+mj-lt"/>
              </a:rPr>
              <a:t>ва́шей</a:t>
            </a:r>
            <a:r>
              <a:rPr sz="2400" dirty="0">
                <a:latin typeface="+mj-lt"/>
              </a:rPr>
              <a:t> </a:t>
            </a:r>
            <a:r>
              <a:rPr sz="2400" dirty="0" err="1">
                <a:latin typeface="+mj-lt"/>
              </a:rPr>
              <a:t>жи́зни</a:t>
            </a:r>
            <a:r>
              <a:rPr sz="2400" dirty="0">
                <a:latin typeface="+mj-lt"/>
              </a:rPr>
              <a:t> </a:t>
            </a:r>
            <a:r>
              <a:rPr sz="2400" dirty="0" err="1">
                <a:latin typeface="+mj-lt"/>
              </a:rPr>
              <a:t>явля́ются</a:t>
            </a:r>
            <a:r>
              <a:rPr sz="2400" dirty="0">
                <a:latin typeface="+mj-lt"/>
              </a:rPr>
              <a:t> </a:t>
            </a:r>
            <a:r>
              <a:rPr sz="2400" dirty="0" err="1">
                <a:latin typeface="+mj-lt"/>
              </a:rPr>
              <a:t>стре́ссовыми</a:t>
            </a:r>
            <a:r>
              <a:rPr sz="2400" dirty="0">
                <a:latin typeface="+mj-lt"/>
              </a:rPr>
              <a:t>? </a:t>
            </a:r>
          </a:p>
          <a:p>
            <a:pPr marL="0" indent="0" defTabSz="273239">
              <a:lnSpc>
                <a:spcPts val="3797"/>
              </a:lnSpc>
              <a:spcBef>
                <a:spcPts val="0"/>
              </a:spcBef>
              <a:buClrTx/>
              <a:buSzTx/>
              <a:buNone/>
              <a:defRPr sz="3782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sz="2400" dirty="0">
                <a:latin typeface="+mj-lt"/>
              </a:rPr>
              <a:t>2. </a:t>
            </a:r>
            <a:r>
              <a:rPr sz="2400" dirty="0" err="1">
                <a:latin typeface="+mj-lt"/>
              </a:rPr>
              <a:t>Как</a:t>
            </a:r>
            <a:r>
              <a:rPr sz="2400" dirty="0">
                <a:latin typeface="+mj-lt"/>
              </a:rPr>
              <a:t> </a:t>
            </a:r>
            <a:r>
              <a:rPr sz="2400" dirty="0" err="1">
                <a:latin typeface="+mj-lt"/>
              </a:rPr>
              <a:t>вы</a:t>
            </a:r>
            <a:r>
              <a:rPr sz="2400" dirty="0">
                <a:latin typeface="+mj-lt"/>
              </a:rPr>
              <a:t> </a:t>
            </a:r>
            <a:r>
              <a:rPr sz="2400" dirty="0" err="1">
                <a:latin typeface="+mj-lt"/>
              </a:rPr>
              <a:t>бо́ретесь</a:t>
            </a:r>
            <a:r>
              <a:rPr sz="2400" dirty="0">
                <a:latin typeface="+mj-lt"/>
              </a:rPr>
              <a:t> </a:t>
            </a:r>
            <a:r>
              <a:rPr sz="2400" dirty="0" err="1">
                <a:latin typeface="+mj-lt"/>
              </a:rPr>
              <a:t>со</a:t>
            </a:r>
            <a:r>
              <a:rPr sz="2400" dirty="0">
                <a:latin typeface="+mj-lt"/>
              </a:rPr>
              <a:t> </a:t>
            </a:r>
            <a:r>
              <a:rPr sz="2400" dirty="0" err="1">
                <a:latin typeface="+mj-lt"/>
              </a:rPr>
              <a:t>стре́ссовыми</a:t>
            </a:r>
            <a:r>
              <a:rPr sz="2400" dirty="0">
                <a:latin typeface="+mj-lt"/>
              </a:rPr>
              <a:t> </a:t>
            </a:r>
            <a:r>
              <a:rPr sz="2400" dirty="0" err="1">
                <a:latin typeface="+mj-lt"/>
              </a:rPr>
              <a:t>ситуа́циями</a:t>
            </a:r>
            <a:r>
              <a:rPr sz="2400" dirty="0">
                <a:latin typeface="+mj-lt"/>
              </a:rPr>
              <a:t>? </a:t>
            </a:r>
          </a:p>
          <a:p>
            <a:pPr marL="0" indent="0" defTabSz="273239">
              <a:lnSpc>
                <a:spcPts val="3797"/>
              </a:lnSpc>
              <a:spcBef>
                <a:spcPts val="0"/>
              </a:spcBef>
              <a:buClrTx/>
              <a:buSzTx/>
              <a:buNone/>
              <a:defRPr sz="3782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sz="2400" dirty="0">
                <a:latin typeface="+mj-lt"/>
              </a:rPr>
              <a:t>3. </a:t>
            </a:r>
            <a:r>
              <a:rPr sz="2400" dirty="0" err="1">
                <a:latin typeface="+mj-lt"/>
              </a:rPr>
              <a:t>Каки́е</a:t>
            </a:r>
            <a:r>
              <a:rPr sz="2400" dirty="0">
                <a:latin typeface="+mj-lt"/>
              </a:rPr>
              <a:t> </a:t>
            </a:r>
            <a:r>
              <a:rPr sz="2400" dirty="0" err="1">
                <a:latin typeface="+mj-lt"/>
              </a:rPr>
              <a:t>ме́тоды</a:t>
            </a:r>
            <a:r>
              <a:rPr sz="2400" dirty="0">
                <a:latin typeface="+mj-lt"/>
              </a:rPr>
              <a:t> </a:t>
            </a:r>
            <a:r>
              <a:rPr sz="2400" dirty="0" err="1">
                <a:latin typeface="+mj-lt"/>
              </a:rPr>
              <a:t>борьбы</a:t>
            </a:r>
            <a:r>
              <a:rPr sz="2400" dirty="0">
                <a:latin typeface="+mj-lt"/>
              </a:rPr>
              <a:t>́ </a:t>
            </a:r>
            <a:r>
              <a:rPr sz="2400" dirty="0" err="1">
                <a:latin typeface="+mj-lt"/>
              </a:rPr>
              <a:t>со</a:t>
            </a:r>
            <a:r>
              <a:rPr sz="2400" dirty="0">
                <a:latin typeface="+mj-lt"/>
              </a:rPr>
              <a:t> </a:t>
            </a:r>
            <a:r>
              <a:rPr sz="2400" dirty="0" err="1">
                <a:latin typeface="+mj-lt"/>
              </a:rPr>
              <a:t>стре́ссом</a:t>
            </a:r>
            <a:r>
              <a:rPr sz="2400" dirty="0">
                <a:latin typeface="+mj-lt"/>
              </a:rPr>
              <a:t> </a:t>
            </a:r>
            <a:r>
              <a:rPr sz="2400" dirty="0" err="1">
                <a:latin typeface="+mj-lt"/>
              </a:rPr>
              <a:t>вы</a:t>
            </a:r>
            <a:r>
              <a:rPr sz="2400" dirty="0">
                <a:latin typeface="+mj-lt"/>
              </a:rPr>
              <a:t> </a:t>
            </a:r>
            <a:r>
              <a:rPr sz="2400" dirty="0" err="1">
                <a:latin typeface="+mj-lt"/>
              </a:rPr>
              <a:t>счита́ете</a:t>
            </a:r>
            <a:r>
              <a:rPr sz="2400" dirty="0">
                <a:latin typeface="+mj-lt"/>
              </a:rPr>
              <a:t> </a:t>
            </a:r>
            <a:r>
              <a:rPr sz="2400" dirty="0" err="1">
                <a:latin typeface="+mj-lt"/>
              </a:rPr>
              <a:t>са́мыми</a:t>
            </a:r>
            <a:r>
              <a:rPr sz="2400" dirty="0">
                <a:latin typeface="+mj-lt"/>
              </a:rPr>
              <a:t> </a:t>
            </a:r>
            <a:r>
              <a:rPr sz="2400" dirty="0" err="1">
                <a:latin typeface="+mj-lt"/>
              </a:rPr>
              <a:t>эффекти́вными</a:t>
            </a:r>
            <a:r>
              <a:rPr sz="2400" dirty="0">
                <a:latin typeface="+mj-lt"/>
              </a:rPr>
              <a:t>?</a:t>
            </a:r>
          </a:p>
        </p:txBody>
      </p:sp>
      <p:pic>
        <p:nvPicPr>
          <p:cNvPr id="491" name="стресс3.jpg" descr="стресс3.jpg"/>
          <p:cNvPicPr>
            <a:picLocks noChangeAspect="1"/>
          </p:cNvPicPr>
          <p:nvPr/>
        </p:nvPicPr>
        <p:blipFill>
          <a:blip r:embed="rId2">
            <a:extLst/>
          </a:blip>
          <a:srcRect l="14696" r="15892"/>
          <a:stretch>
            <a:fillRect/>
          </a:stretch>
        </p:blipFill>
        <p:spPr>
          <a:xfrm>
            <a:off x="6471236" y="2110266"/>
            <a:ext cx="3966842" cy="381297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12620463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СТРЕСС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l"/>
            <a:r>
              <a:rPr lang="ru-RU" dirty="0"/>
              <a:t>7-63: </a:t>
            </a:r>
            <a:r>
              <a:rPr dirty="0"/>
              <a:t>СТРЕСС</a:t>
            </a:r>
          </a:p>
        </p:txBody>
      </p:sp>
      <p:sp>
        <p:nvSpPr>
          <p:cNvPr id="494" name="Что происходит при стрессе?…"/>
          <p:cNvSpPr>
            <a:spLocks noGrp="1"/>
          </p:cNvSpPr>
          <p:nvPr>
            <p:ph type="body" sz="quarter" idx="1"/>
          </p:nvPr>
        </p:nvSpPr>
        <p:spPr>
          <a:xfrm>
            <a:off x="1295402" y="1952785"/>
            <a:ext cx="8722142" cy="1110551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274042" indent="-274042" defTabSz="406644">
              <a:spcBef>
                <a:spcPts val="0"/>
              </a:spcBef>
              <a:spcAft>
                <a:spcPts val="0"/>
              </a:spcAft>
              <a:defRPr sz="2970"/>
            </a:pPr>
            <a:r>
              <a:rPr dirty="0" err="1"/>
              <a:t>Что</a:t>
            </a:r>
            <a:r>
              <a:rPr dirty="0"/>
              <a:t> </a:t>
            </a:r>
            <a:r>
              <a:rPr dirty="0" err="1"/>
              <a:t>происходит</a:t>
            </a:r>
            <a:r>
              <a:rPr dirty="0"/>
              <a:t> </a:t>
            </a:r>
            <a:r>
              <a:rPr dirty="0" err="1"/>
              <a:t>при</a:t>
            </a:r>
            <a:r>
              <a:rPr dirty="0"/>
              <a:t> </a:t>
            </a:r>
            <a:r>
              <a:rPr dirty="0" err="1"/>
              <a:t>стрессе</a:t>
            </a:r>
            <a:r>
              <a:rPr dirty="0"/>
              <a:t>?</a:t>
            </a:r>
          </a:p>
          <a:p>
            <a:pPr marL="274042" indent="-274042" defTabSz="406644">
              <a:spcBef>
                <a:spcPts val="0"/>
              </a:spcBef>
              <a:spcAft>
                <a:spcPts val="0"/>
              </a:spcAft>
              <a:defRPr sz="2970"/>
            </a:pPr>
            <a:r>
              <a:rPr dirty="0" err="1"/>
              <a:t>Зачем</a:t>
            </a:r>
            <a:r>
              <a:rPr dirty="0"/>
              <a:t> </a:t>
            </a:r>
            <a:r>
              <a:rPr dirty="0" err="1"/>
              <a:t>нужен</a:t>
            </a:r>
            <a:r>
              <a:rPr dirty="0"/>
              <a:t> </a:t>
            </a:r>
            <a:r>
              <a:rPr dirty="0" err="1"/>
              <a:t>стресс</a:t>
            </a:r>
            <a:r>
              <a:rPr dirty="0"/>
              <a:t>?</a:t>
            </a:r>
          </a:p>
          <a:p>
            <a:pPr marL="274042" indent="-274042" defTabSz="406644">
              <a:spcBef>
                <a:spcPts val="0"/>
              </a:spcBef>
              <a:spcAft>
                <a:spcPts val="0"/>
              </a:spcAft>
              <a:defRPr sz="2970"/>
            </a:pPr>
            <a:r>
              <a:rPr dirty="0" err="1"/>
              <a:t>Вывод</a:t>
            </a:r>
            <a:r>
              <a:rPr dirty="0"/>
              <a:t>: </a:t>
            </a:r>
            <a:r>
              <a:rPr dirty="0" err="1"/>
              <a:t>стресс</a:t>
            </a:r>
            <a:r>
              <a:rPr dirty="0"/>
              <a:t> - </a:t>
            </a:r>
            <a:r>
              <a:rPr dirty="0" err="1"/>
              <a:t>это</a:t>
            </a:r>
            <a:r>
              <a:rPr dirty="0"/>
              <a:t> </a:t>
            </a:r>
            <a:r>
              <a:rPr dirty="0" err="1"/>
              <a:t>полезно</a:t>
            </a:r>
            <a:r>
              <a:rPr dirty="0"/>
              <a:t> </a:t>
            </a:r>
            <a:r>
              <a:rPr dirty="0" err="1"/>
              <a:t>или</a:t>
            </a:r>
            <a:r>
              <a:rPr dirty="0"/>
              <a:t> </a:t>
            </a:r>
            <a:r>
              <a:rPr dirty="0" err="1"/>
              <a:t>вредно</a:t>
            </a:r>
            <a:r>
              <a:rPr dirty="0"/>
              <a:t>?</a:t>
            </a:r>
          </a:p>
        </p:txBody>
      </p:sp>
      <p:pic>
        <p:nvPicPr>
          <p:cNvPr id="495" name="Stress.m4v" descr="Stress.m4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394128" y="3096812"/>
            <a:ext cx="6156461" cy="254457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02218020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613334" fill="hold"/>
                                        <p:tgtEl>
                                          <p:spTgt spid="4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9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ДЗ: 7-64 | Стресс"/>
          <p:cNvSpPr>
            <a:spLocks noGrp="1"/>
          </p:cNvSpPr>
          <p:nvPr>
            <p:ph type="title"/>
          </p:nvPr>
        </p:nvSpPr>
        <p:spPr>
          <a:xfrm>
            <a:off x="821411" y="982132"/>
            <a:ext cx="10075187" cy="1303867"/>
          </a:xfrm>
          <a:prstGeom prst="rect">
            <a:avLst/>
          </a:prstGeom>
        </p:spPr>
        <p:txBody>
          <a:bodyPr/>
          <a:lstStyle/>
          <a:p>
            <a:pPr algn="l"/>
            <a:r>
              <a:rPr dirty="0"/>
              <a:t> </a:t>
            </a:r>
            <a:r>
              <a:rPr dirty="0">
                <a:latin typeface="Bodoni SvtyTwo ITC TT-Bold"/>
                <a:ea typeface="Bodoni SvtyTwo ITC TT-Bold"/>
                <a:cs typeface="Bodoni SvtyTwo ITC TT-Bold"/>
                <a:sym typeface="Bodoni SvtyTwo ITC TT-Bold"/>
              </a:rPr>
              <a:t>7-64</a:t>
            </a:r>
            <a:r>
              <a:rPr lang="ru-RU" dirty="0">
                <a:latin typeface="Bodoni SvtyTwo ITC TT-Bold"/>
                <a:ea typeface="Bodoni SvtyTwo ITC TT-Bold"/>
                <a:cs typeface="Bodoni SvtyTwo ITC TT-Bold"/>
                <a:sym typeface="Bodoni SvtyTwo ITC TT-Bold"/>
              </a:rPr>
              <a:t>:</a:t>
            </a:r>
            <a:r>
              <a:rPr dirty="0"/>
              <a:t> </a:t>
            </a:r>
            <a:r>
              <a:rPr dirty="0" err="1">
                <a:latin typeface="Bodoni SvtyTwo ITC TT-Bold"/>
                <a:ea typeface="Bodoni SvtyTwo ITC TT-Bold"/>
                <a:cs typeface="Bodoni SvtyTwo ITC TT-Bold"/>
                <a:sym typeface="Bodoni SvtyTwo ITC TT-Bold"/>
              </a:rPr>
              <a:t>Стресс</a:t>
            </a:r>
            <a:r>
              <a:rPr dirty="0"/>
              <a:t> </a:t>
            </a:r>
          </a:p>
        </p:txBody>
      </p:sp>
      <p:sp>
        <p:nvSpPr>
          <p:cNvPr id="498" name="1. О чём э́та статья́?…"/>
          <p:cNvSpPr>
            <a:spLocks noGrp="1"/>
          </p:cNvSpPr>
          <p:nvPr>
            <p:ph type="body" idx="1"/>
          </p:nvPr>
        </p:nvSpPr>
        <p:spPr>
          <a:xfrm>
            <a:off x="821411" y="2572718"/>
            <a:ext cx="10616338" cy="4089307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defTabSz="305384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3562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sz="3200" dirty="0">
                <a:latin typeface="+mj-lt"/>
              </a:rPr>
              <a:t>1. О чём э́та статья́? </a:t>
            </a:r>
          </a:p>
          <a:p>
            <a:pPr marL="0" indent="0" defTabSz="305384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3562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sz="3200" dirty="0">
                <a:latin typeface="+mj-lt"/>
              </a:rPr>
              <a:t>2. О каки́х стре́ссовых ситуа́циях идёт речь в э́той статье́? </a:t>
            </a:r>
          </a:p>
          <a:p>
            <a:pPr marL="0" indent="0" defTabSz="305384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3562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sz="3200" dirty="0">
                <a:latin typeface="+mj-lt"/>
              </a:rPr>
              <a:t>3. Кака́я са́мая опа́сная фо́рма агре́ссии? Что профе́ссор Виногра́дов сове́тует де́лать в тако́й ситуа́ции? </a:t>
            </a:r>
          </a:p>
          <a:p>
            <a:pPr marL="0" indent="0" defTabSz="305384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3562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sz="3200" dirty="0">
                <a:latin typeface="+mj-lt"/>
              </a:rPr>
              <a:t>4. Кака́я са́мая безопа́сная фо́рма агре́ссии? Что профе́ссор Виногра́дов сове́тует де́лать в тако́й ситуа́ции? </a:t>
            </a:r>
          </a:p>
          <a:p>
            <a:pPr marL="0" indent="0" defTabSz="305384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3562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sz="3200" dirty="0">
                <a:latin typeface="+mj-lt"/>
              </a:rPr>
              <a:t>5. Како́й из на́званных в статье́ при́нципов психологи́ческой самозащи́ты вы счита́ете наибо́лее эффекти́вным? Почему́? </a:t>
            </a:r>
          </a:p>
        </p:txBody>
      </p:sp>
    </p:spTree>
    <p:extLst>
      <p:ext uri="{BB962C8B-B14F-4D97-AF65-F5344CB8AC3E}">
        <p14:creationId xmlns:p14="http://schemas.microsoft.com/office/powerpoint/2010/main" val="1172693179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7-66 | Стресс. Express your opinion regarding the recommendations below."/>
          <p:cNvSpPr>
            <a:spLocks noGrp="1"/>
          </p:cNvSpPr>
          <p:nvPr>
            <p:ph type="title"/>
          </p:nvPr>
        </p:nvSpPr>
        <p:spPr>
          <a:xfrm>
            <a:off x="959415" y="982132"/>
            <a:ext cx="9937183" cy="130386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 defTabSz="221806">
              <a:spcBef>
                <a:spcPts val="562"/>
              </a:spcBef>
              <a:defRPr sz="3780"/>
            </a:pPr>
            <a:r>
              <a:rPr sz="3600" dirty="0">
                <a:latin typeface="Bodoni SvtyTwo ITC TT-Bold"/>
                <a:ea typeface="Bodoni SvtyTwo ITC TT-Bold"/>
                <a:cs typeface="Bodoni SvtyTwo ITC TT-Bold"/>
                <a:sym typeface="Bodoni SvtyTwo ITC TT-Bold"/>
              </a:rPr>
              <a:t>7-66</a:t>
            </a:r>
            <a:r>
              <a:rPr lang="ru-RU" sz="3600" dirty="0">
                <a:latin typeface="Bodoni SvtyTwo ITC TT-Bold"/>
                <a:ea typeface="Bodoni SvtyTwo ITC TT-Bold"/>
                <a:cs typeface="Bodoni SvtyTwo ITC TT-Bold"/>
                <a:sym typeface="Bodoni SvtyTwo ITC TT-Bold"/>
              </a:rPr>
              <a:t>: </a:t>
            </a:r>
            <a:r>
              <a:rPr sz="3600" dirty="0" err="1">
                <a:latin typeface="Bodoni SvtyTwo ITC TT-Bold"/>
                <a:ea typeface="Bodoni SvtyTwo ITC TT-Bold"/>
                <a:cs typeface="Bodoni SvtyTwo ITC TT-Bold"/>
                <a:sym typeface="Bodoni SvtyTwo ITC TT-Bold"/>
              </a:rPr>
              <a:t>Стресс</a:t>
            </a:r>
            <a:r>
              <a:rPr sz="3600" dirty="0">
                <a:latin typeface="Bodoni SvtyTwo ITC TT-Bold"/>
                <a:ea typeface="Bodoni SvtyTwo ITC TT-Bold"/>
                <a:cs typeface="Bodoni SvtyTwo ITC TT-Bold"/>
                <a:sym typeface="Bodoni SvtyTwo ITC TT-Bold"/>
              </a:rPr>
              <a:t>. </a:t>
            </a:r>
            <a:r>
              <a:rPr sz="3600" dirty="0"/>
              <a:t>Express your opinion regarding the recommendations below.</a:t>
            </a:r>
          </a:p>
        </p:txBody>
      </p:sp>
      <p:sp>
        <p:nvSpPr>
          <p:cNvPr id="505" name="1. Eсли обучи́ться ме́рам психологи́ческой самозащи́ты, то мо́жно бу́дет прожи́ть день без стре́сса.…"/>
          <p:cNvSpPr>
            <a:spLocks noGrp="1"/>
          </p:cNvSpPr>
          <p:nvPr>
            <p:ph type="body" idx="1"/>
          </p:nvPr>
        </p:nvSpPr>
        <p:spPr>
          <a:xfrm>
            <a:off x="959415" y="2285999"/>
            <a:ext cx="6024696" cy="49921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defTabSz="311814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2473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sz="2000" dirty="0">
                <a:latin typeface="+mj-lt"/>
              </a:rPr>
              <a:t>1. Eсли обучи́ться ме́рам психологи́ческой самозащи́ты, то мо́жно бу́дет прожи́ть день без стре́сса. </a:t>
            </a:r>
          </a:p>
          <a:p>
            <a:pPr marL="0" indent="0" defTabSz="311814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2473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sz="2000" dirty="0">
                <a:solidFill>
                  <a:srgbClr val="FF2600"/>
                </a:solidFill>
                <a:latin typeface="+mj-lt"/>
              </a:rPr>
              <a:t>Возмо́жно, что э́то так, но я сомнева́юсь в том, что… </a:t>
            </a:r>
          </a:p>
          <a:p>
            <a:pPr marL="0" indent="0" defTabSz="311814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2473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sz="2000" dirty="0">
                <a:latin typeface="+mj-lt"/>
              </a:rPr>
              <a:t>2. Автор счита́ет, что когда́ на вас крича́т, не на́до стреми́ться перекрича́ть. </a:t>
            </a:r>
          </a:p>
          <a:p>
            <a:pPr marL="0" indent="0" defTabSz="311814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2473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sz="2000" dirty="0">
                <a:latin typeface="+mj-lt"/>
              </a:rPr>
              <a:t>3. Автор сове́тует не паникова́ть в стре́ссовых ситуа́циях, ведь всегда́ мо́жно найти́ вы́ход! </a:t>
            </a:r>
          </a:p>
          <a:p>
            <a:pPr marL="0" indent="0" defTabSz="311814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2473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sz="2000" dirty="0">
                <a:latin typeface="+mj-lt"/>
              </a:rPr>
              <a:t>4. Автор утвержда́ет, что в любы́х ситуа́циях на́до остава́ться ве́жливым челове́ком. </a:t>
            </a:r>
          </a:p>
          <a:p>
            <a:pPr marL="0" indent="0" defTabSz="311814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2473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sz="2000" dirty="0">
                <a:latin typeface="+mj-lt"/>
              </a:rPr>
              <a:t>5. Автор статьи́ не сомнева́ется, что снача́ла на́до де́лать са́мую неприя́тную рабо́ту. </a:t>
            </a:r>
          </a:p>
          <a:p>
            <a:pPr marL="0" indent="0" defTabSz="311814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2473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sz="2000" dirty="0">
                <a:latin typeface="+mj-lt"/>
              </a:rPr>
              <a:t>6. Eсли ка́ждое у́тро говори́ть себе́, что всё бу́дет хорошо́, то всё бу́дет хорошо́. </a:t>
            </a:r>
          </a:p>
        </p:txBody>
      </p:sp>
      <p:sp>
        <p:nvSpPr>
          <p:cNvPr id="506" name="конечно – of course; разумеется – It goes without saying; наверное – probably; возможно – is possible;…"/>
          <p:cNvSpPr/>
          <p:nvPr/>
        </p:nvSpPr>
        <p:spPr>
          <a:xfrm>
            <a:off x="6990567" y="1919883"/>
            <a:ext cx="3520252" cy="4464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normAutofit/>
          </a:bodyPr>
          <a:lstStyle/>
          <a:p>
            <a:pPr defTabSz="321457">
              <a:lnSpc>
                <a:spcPts val="3726"/>
              </a:lnSpc>
              <a:defRPr sz="355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sz="2496" b="1"/>
              <a:t>конечно </a:t>
            </a:r>
            <a:r>
              <a:rPr sz="2496" i="1"/>
              <a:t>– of course</a:t>
            </a:r>
            <a:r>
              <a:rPr sz="2496"/>
              <a:t>; </a:t>
            </a:r>
            <a:r>
              <a:rPr sz="2496" b="1"/>
              <a:t>разумеется </a:t>
            </a:r>
            <a:r>
              <a:rPr sz="2496"/>
              <a:t>– </a:t>
            </a:r>
            <a:r>
              <a:rPr sz="2496" i="1"/>
              <a:t>It goes without saying</a:t>
            </a:r>
            <a:r>
              <a:rPr sz="2496"/>
              <a:t>; </a:t>
            </a:r>
            <a:r>
              <a:rPr sz="2496" b="1"/>
              <a:t>наверное </a:t>
            </a:r>
            <a:r>
              <a:rPr sz="2496"/>
              <a:t>– </a:t>
            </a:r>
            <a:r>
              <a:rPr sz="2496" i="1"/>
              <a:t>probably</a:t>
            </a:r>
            <a:r>
              <a:rPr sz="2496"/>
              <a:t>; </a:t>
            </a:r>
            <a:r>
              <a:rPr sz="2496" b="1"/>
              <a:t>возможно </a:t>
            </a:r>
            <a:r>
              <a:rPr sz="2496"/>
              <a:t>– </a:t>
            </a:r>
            <a:r>
              <a:rPr sz="2496" i="1"/>
              <a:t>is possible</a:t>
            </a:r>
            <a:r>
              <a:rPr sz="2496"/>
              <a:t>; </a:t>
            </a:r>
          </a:p>
          <a:p>
            <a:pPr defTabSz="321457">
              <a:lnSpc>
                <a:spcPts val="3726"/>
              </a:lnSpc>
              <a:defRPr sz="355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sz="2496" b="1"/>
              <a:t>может быть </a:t>
            </a:r>
            <a:r>
              <a:rPr sz="2496"/>
              <a:t>– </a:t>
            </a:r>
            <a:r>
              <a:rPr sz="2496" i="1"/>
              <a:t>perhaps</a:t>
            </a:r>
            <a:r>
              <a:rPr sz="2496"/>
              <a:t>; </a:t>
            </a:r>
          </a:p>
          <a:p>
            <a:pPr defTabSz="321457">
              <a:lnSpc>
                <a:spcPts val="3726"/>
              </a:lnSpc>
              <a:defRPr sz="355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sz="2496" b="1"/>
              <a:t>кажется </a:t>
            </a:r>
            <a:r>
              <a:rPr sz="2496"/>
              <a:t>– </a:t>
            </a:r>
            <a:r>
              <a:rPr sz="2496" i="1"/>
              <a:t>it seems</a:t>
            </a:r>
            <a:r>
              <a:rPr sz="2496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2015375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7-67 | Стресс. Express your opinion about each recommendation in 7-64. Use the expressions below.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algn="l" defTabSz="221806">
              <a:spcBef>
                <a:spcPts val="562"/>
              </a:spcBef>
              <a:defRPr sz="3780"/>
            </a:pPr>
            <a:r>
              <a:rPr dirty="0">
                <a:latin typeface="Bodoni SvtyTwo ITC TT-Bold"/>
                <a:ea typeface="Bodoni SvtyTwo ITC TT-Bold"/>
                <a:cs typeface="Bodoni SvtyTwo ITC TT-Bold"/>
                <a:sym typeface="Bodoni SvtyTwo ITC TT-Bold"/>
              </a:rPr>
              <a:t>7-67</a:t>
            </a:r>
            <a:r>
              <a:rPr lang="ru-RU" dirty="0">
                <a:latin typeface="Bodoni SvtyTwo ITC TT-Bold"/>
                <a:ea typeface="Bodoni SvtyTwo ITC TT-Bold"/>
                <a:cs typeface="Bodoni SvtyTwo ITC TT-Bold"/>
                <a:sym typeface="Bodoni SvtyTwo ITC TT-Bold"/>
              </a:rPr>
              <a:t>: </a:t>
            </a:r>
            <a:r>
              <a:rPr dirty="0" err="1">
                <a:latin typeface="Bodoni SvtyTwo ITC TT-Bold"/>
                <a:ea typeface="Bodoni SvtyTwo ITC TT-Bold"/>
                <a:cs typeface="Bodoni SvtyTwo ITC TT-Bold"/>
                <a:sym typeface="Bodoni SvtyTwo ITC TT-Bold"/>
              </a:rPr>
              <a:t>Стресс</a:t>
            </a:r>
            <a:r>
              <a:rPr dirty="0">
                <a:latin typeface="Bodoni SvtyTwo ITC TT-Bold"/>
                <a:ea typeface="Bodoni SvtyTwo ITC TT-Bold"/>
                <a:cs typeface="Bodoni SvtyTwo ITC TT-Bold"/>
                <a:sym typeface="Bodoni SvtyTwo ITC TT-Bold"/>
              </a:rPr>
              <a:t>. </a:t>
            </a:r>
            <a:r>
              <a:rPr dirty="0"/>
              <a:t>Express your opinion about each recommendation in 7-64. Use the expressions below. </a:t>
            </a:r>
          </a:p>
        </p:txBody>
      </p:sp>
      <p:sp>
        <p:nvSpPr>
          <p:cNvPr id="509" name="Согласие…"/>
          <p:cNvSpPr>
            <a:spLocks noGrp="1"/>
          </p:cNvSpPr>
          <p:nvPr>
            <p:ph type="body" idx="1"/>
          </p:nvPr>
        </p:nvSpPr>
        <p:spPr>
          <a:xfrm>
            <a:off x="1177871" y="2285999"/>
            <a:ext cx="9718725" cy="3589869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0" indent="0" defTabSz="318242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3019" b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>
                <a:latin typeface="+mj-lt"/>
              </a:rPr>
              <a:t>Согласие </a:t>
            </a:r>
            <a:endParaRPr b="0" dirty="0">
              <a:latin typeface="+mj-lt"/>
            </a:endParaRPr>
          </a:p>
          <a:p>
            <a:pPr marL="0" indent="0" defTabSz="318242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3019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>
                <a:latin typeface="+mj-lt"/>
              </a:rPr>
              <a:t>• Я согла́сен с тем, что… </a:t>
            </a:r>
          </a:p>
          <a:p>
            <a:pPr marL="0" indent="0" defTabSz="318242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3019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>
                <a:latin typeface="+mj-lt"/>
              </a:rPr>
              <a:t>• Я разделя́ю пози́цию а́втора статьи́, когда́ он говори́т, что… </a:t>
            </a:r>
          </a:p>
          <a:p>
            <a:pPr marL="0" indent="0" defTabSz="318242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3019" b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endParaRPr dirty="0">
              <a:latin typeface="+mj-lt"/>
            </a:endParaRPr>
          </a:p>
          <a:p>
            <a:pPr marL="0" indent="0" defTabSz="318242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3019" b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>
                <a:latin typeface="+mj-lt"/>
              </a:rPr>
              <a:t>Несогласие </a:t>
            </a:r>
            <a:endParaRPr b="0" dirty="0">
              <a:latin typeface="+mj-lt"/>
            </a:endParaRPr>
          </a:p>
          <a:p>
            <a:pPr marL="0" indent="0" defTabSz="318242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3019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>
                <a:latin typeface="+mj-lt"/>
              </a:rPr>
              <a:t>• В статье́ говори́тся, что… Одна́ко у меня́ друго́е мне́ние, как на́до… </a:t>
            </a:r>
          </a:p>
          <a:p>
            <a:pPr marL="0" indent="0" defTabSz="318242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3019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>
                <a:latin typeface="+mj-lt"/>
              </a:rPr>
              <a:t>• Автор статьи́ счита́ет, что… Но у меня́ друга́я то́чка зре́ния на то, как на́до… </a:t>
            </a:r>
          </a:p>
          <a:p>
            <a:pPr marL="0" indent="0" defTabSz="318242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3019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>
                <a:latin typeface="+mj-lt"/>
              </a:rPr>
              <a:t>• Не во всём мо́жно согласи́ться с сове́том а́втора статьи́, кото́рый состои́т в том, что... </a:t>
            </a:r>
          </a:p>
          <a:p>
            <a:pPr marL="0" indent="0" defTabSz="318242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3019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endParaRPr dirty="0">
              <a:latin typeface="+mj-lt"/>
            </a:endParaRPr>
          </a:p>
          <a:p>
            <a:pPr marL="0" indent="0" defTabSz="318242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3019" b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>
                <a:latin typeface="+mj-lt"/>
              </a:rPr>
              <a:t>Аргументация </a:t>
            </a:r>
            <a:endParaRPr b="0" dirty="0">
              <a:latin typeface="+mj-lt"/>
            </a:endParaRPr>
          </a:p>
          <a:p>
            <a:pPr marL="0" indent="0" defTabSz="318242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3019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>
                <a:latin typeface="+mj-lt"/>
              </a:rPr>
              <a:t>• Для доказа́тельства э́того я хочу́ привести́ сле́дующие аргуме́нты. </a:t>
            </a:r>
          </a:p>
        </p:txBody>
      </p:sp>
    </p:spTree>
    <p:extLst>
      <p:ext uri="{BB962C8B-B14F-4D97-AF65-F5344CB8AC3E}">
        <p14:creationId xmlns:p14="http://schemas.microsoft.com/office/powerpoint/2010/main" val="338650858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90350-E951-B14C-9EA2-FA12469D1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915" y="687664"/>
            <a:ext cx="10013195" cy="1303867"/>
          </a:xfrm>
        </p:spPr>
        <p:txBody>
          <a:bodyPr/>
          <a:lstStyle/>
          <a:p>
            <a:pPr algn="l"/>
            <a:r>
              <a:rPr lang="ru-RU" dirty="0"/>
              <a:t>7-3. Здоровый образ жизни!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59A67-4420-5B4B-8830-ED0F025CE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916" y="1847680"/>
            <a:ext cx="3642102" cy="4165662"/>
          </a:xfrm>
        </p:spPr>
        <p:txBody>
          <a:bodyPr>
            <a:normAutofit fontScale="25000" lnSpcReduction="20000"/>
          </a:bodyPr>
          <a:lstStyle/>
          <a:p>
            <a:pPr marL="0" marR="347472" indent="0" defTabSz="347472">
              <a:spcBef>
                <a:spcPts val="0"/>
              </a:spcBef>
              <a:buClrTx/>
              <a:buSzTx/>
              <a:buFontTx/>
              <a:buNone/>
              <a:defRPr sz="2356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ru-RU" sz="7200" dirty="0"/>
              <a:t>вес – </a:t>
            </a:r>
            <a:r>
              <a:rPr lang="en-US" sz="7200" dirty="0"/>
              <a:t>weight </a:t>
            </a:r>
          </a:p>
          <a:p>
            <a:pPr marL="0" marR="347472" indent="0" defTabSz="347472">
              <a:spcBef>
                <a:spcPts val="0"/>
              </a:spcBef>
              <a:buClrTx/>
              <a:buSzTx/>
              <a:buFontTx/>
              <a:buNone/>
              <a:defRPr sz="2356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ru-RU" sz="7200" dirty="0" err="1"/>
              <a:t>восстана́вливаться</a:t>
            </a:r>
            <a:r>
              <a:rPr lang="ru-RU" sz="7200" dirty="0"/>
              <a:t>/</a:t>
            </a:r>
            <a:r>
              <a:rPr lang="ru-RU" sz="7200" dirty="0" err="1"/>
              <a:t>восстанови́ться</a:t>
            </a:r>
            <a:r>
              <a:rPr lang="ru-RU" sz="7200" dirty="0"/>
              <a:t> – </a:t>
            </a:r>
            <a:r>
              <a:rPr lang="en-US" sz="7200" dirty="0"/>
              <a:t>to regenerate, recover</a:t>
            </a:r>
          </a:p>
          <a:p>
            <a:pPr marL="0" marR="347472" indent="0" defTabSz="347472">
              <a:spcBef>
                <a:spcPts val="0"/>
              </a:spcBef>
              <a:buClrTx/>
              <a:buSzTx/>
              <a:buFontTx/>
              <a:buNone/>
              <a:defRPr sz="2356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ru-RU" sz="7200" dirty="0" err="1"/>
              <a:t>дви́гаться</a:t>
            </a:r>
            <a:r>
              <a:rPr lang="ru-RU" sz="7200" dirty="0"/>
              <a:t> </a:t>
            </a:r>
            <a:r>
              <a:rPr lang="en-US" sz="7200" dirty="0"/>
              <a:t>impf. – to move, be active</a:t>
            </a:r>
          </a:p>
          <a:p>
            <a:pPr marL="0" marR="347472" indent="0" defTabSz="347472">
              <a:spcBef>
                <a:spcPts val="0"/>
              </a:spcBef>
              <a:buClrTx/>
              <a:buSzTx/>
              <a:buFontTx/>
              <a:buNone/>
              <a:defRPr sz="2356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ru-RU" sz="7200" dirty="0" err="1"/>
              <a:t>есте́ственный</a:t>
            </a:r>
            <a:r>
              <a:rPr lang="ru-RU" sz="7200" dirty="0"/>
              <a:t> – </a:t>
            </a:r>
            <a:r>
              <a:rPr lang="en-US" sz="7200" dirty="0"/>
              <a:t>natural</a:t>
            </a:r>
          </a:p>
          <a:p>
            <a:pPr marL="0" marR="347472" indent="0" defTabSz="347472">
              <a:spcBef>
                <a:spcPts val="0"/>
              </a:spcBef>
              <a:buClrTx/>
              <a:buSzTx/>
              <a:buFontTx/>
              <a:buNone/>
              <a:defRPr sz="2356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ru-RU" sz="7200" dirty="0" err="1"/>
              <a:t>зави́довать</a:t>
            </a:r>
            <a:r>
              <a:rPr lang="ru-RU" sz="7200" dirty="0"/>
              <a:t>/</a:t>
            </a:r>
            <a:r>
              <a:rPr lang="ru-RU" sz="7200" dirty="0" err="1"/>
              <a:t>позави́довать</a:t>
            </a:r>
            <a:r>
              <a:rPr lang="ru-RU" sz="7200" dirty="0"/>
              <a:t> (кому́? чему́?) – </a:t>
            </a:r>
            <a:r>
              <a:rPr lang="en-US" sz="7200" dirty="0"/>
              <a:t>to envy</a:t>
            </a:r>
          </a:p>
          <a:p>
            <a:pPr marL="0" marR="347472" indent="0" defTabSz="347472">
              <a:spcBef>
                <a:spcPts val="0"/>
              </a:spcBef>
              <a:buClrTx/>
              <a:buSzTx/>
              <a:buFontTx/>
              <a:buNone/>
              <a:defRPr sz="2356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ru-RU" sz="7200" dirty="0" err="1"/>
              <a:t>закаля́ться</a:t>
            </a:r>
            <a:r>
              <a:rPr lang="ru-RU" sz="7200" dirty="0"/>
              <a:t>/</a:t>
            </a:r>
            <a:r>
              <a:rPr lang="ru-RU" sz="7200" dirty="0" err="1"/>
              <a:t>закали́ться</a:t>
            </a:r>
            <a:r>
              <a:rPr lang="ru-RU" sz="7200" dirty="0"/>
              <a:t> – </a:t>
            </a:r>
            <a:r>
              <a:rPr lang="en-US" sz="7200" dirty="0"/>
              <a:t>to build up one’s resistance</a:t>
            </a:r>
          </a:p>
          <a:p>
            <a:pPr marL="0" marR="347472" indent="0" defTabSz="347472">
              <a:spcBef>
                <a:spcPts val="0"/>
              </a:spcBef>
              <a:buClrTx/>
              <a:buSzTx/>
              <a:buFontTx/>
              <a:buNone/>
              <a:defRPr sz="2356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ru-RU" sz="7200" dirty="0" err="1"/>
              <a:t>злоупотребля́ть</a:t>
            </a:r>
            <a:r>
              <a:rPr lang="ru-RU" sz="7200" dirty="0"/>
              <a:t> </a:t>
            </a:r>
            <a:r>
              <a:rPr lang="en-US" sz="7200" dirty="0"/>
              <a:t>impf. (</a:t>
            </a:r>
            <a:r>
              <a:rPr lang="ru-RU" sz="7200" dirty="0"/>
              <a:t>чем? </a:t>
            </a:r>
            <a:r>
              <a:rPr lang="ru-RU" sz="7200" dirty="0" err="1"/>
              <a:t>алкого́лем</a:t>
            </a:r>
            <a:r>
              <a:rPr lang="ru-RU" sz="7200" dirty="0"/>
              <a:t>) – </a:t>
            </a:r>
            <a:r>
              <a:rPr lang="en-US" sz="7200" dirty="0"/>
              <a:t>to abuse (alcohol)</a:t>
            </a:r>
          </a:p>
          <a:p>
            <a:pPr marL="0" marR="347472" indent="0" defTabSz="347472">
              <a:spcBef>
                <a:spcPts val="0"/>
              </a:spcBef>
              <a:buClrTx/>
              <a:buSzTx/>
              <a:buFontTx/>
              <a:buNone/>
              <a:defRPr sz="2356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ru-RU" sz="7200" dirty="0"/>
              <a:t>зря – </a:t>
            </a:r>
            <a:r>
              <a:rPr lang="en-US" sz="7200" dirty="0"/>
              <a:t>in vain, for no good reason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B68426-2C2E-9A49-B420-13693F83E25A}"/>
              </a:ext>
            </a:extLst>
          </p:cNvPr>
          <p:cNvSpPr txBox="1"/>
          <p:nvPr/>
        </p:nvSpPr>
        <p:spPr>
          <a:xfrm>
            <a:off x="4602997" y="1847680"/>
            <a:ext cx="705172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347472" defTabSz="347472">
              <a:defRPr sz="2356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ru-RU" sz="2000" dirty="0" err="1"/>
              <a:t>кле́тка</a:t>
            </a:r>
            <a:r>
              <a:rPr lang="ru-RU" sz="2000" dirty="0"/>
              <a:t> – </a:t>
            </a:r>
            <a:r>
              <a:rPr lang="en-US" sz="2000" dirty="0"/>
              <a:t>cell (</a:t>
            </a:r>
            <a:r>
              <a:rPr lang="ru-RU" sz="2000" dirty="0" err="1"/>
              <a:t>не́рвные</a:t>
            </a:r>
            <a:r>
              <a:rPr lang="ru-RU" sz="2000" dirty="0"/>
              <a:t> </a:t>
            </a:r>
            <a:r>
              <a:rPr lang="ru-RU" sz="2000" dirty="0" err="1"/>
              <a:t>кле́тки</a:t>
            </a:r>
            <a:r>
              <a:rPr lang="ru-RU" sz="2000" dirty="0"/>
              <a:t> – </a:t>
            </a:r>
            <a:r>
              <a:rPr lang="en-US" sz="2000" dirty="0"/>
              <a:t>nerve cells)</a:t>
            </a:r>
          </a:p>
          <a:p>
            <a:pPr marR="347472" defTabSz="347472">
              <a:defRPr sz="2356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ru-RU" sz="2000" dirty="0" err="1"/>
              <a:t>круто́й</a:t>
            </a:r>
            <a:r>
              <a:rPr lang="ru-RU" sz="2000" dirty="0"/>
              <a:t> </a:t>
            </a:r>
            <a:r>
              <a:rPr lang="ru-RU" sz="2000" dirty="0" err="1"/>
              <a:t>поворо́т</a:t>
            </a:r>
            <a:r>
              <a:rPr lang="ru-RU" sz="2000" dirty="0"/>
              <a:t> – </a:t>
            </a:r>
            <a:r>
              <a:rPr lang="en-US" sz="2000" dirty="0"/>
              <a:t>sharp turn, radical change</a:t>
            </a:r>
          </a:p>
          <a:p>
            <a:pPr marR="347472" defTabSz="347472">
              <a:defRPr sz="2356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ru-RU" sz="2000" dirty="0" err="1"/>
              <a:t>не́рвничать</a:t>
            </a:r>
            <a:r>
              <a:rPr lang="ru-RU" sz="2000" dirty="0"/>
              <a:t> </a:t>
            </a:r>
            <a:r>
              <a:rPr lang="en-US" sz="2000" i="1" dirty="0"/>
              <a:t>impf</a:t>
            </a:r>
            <a:r>
              <a:rPr lang="en-US" sz="2000" dirty="0"/>
              <a:t>. – to be nervous, agitated</a:t>
            </a:r>
          </a:p>
          <a:p>
            <a:pPr marR="347472" defTabSz="347472">
              <a:defRPr sz="2356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ru-RU" sz="2000" dirty="0" err="1"/>
              <a:t>не́рвничать</a:t>
            </a:r>
            <a:r>
              <a:rPr lang="ru-RU" sz="2000" dirty="0"/>
              <a:t> </a:t>
            </a:r>
            <a:r>
              <a:rPr lang="en-US" sz="2000" i="1" dirty="0"/>
              <a:t>impf.</a:t>
            </a:r>
            <a:r>
              <a:rPr lang="en-US" sz="2000" dirty="0"/>
              <a:t> </a:t>
            </a:r>
            <a:r>
              <a:rPr lang="ru-RU" sz="2000" dirty="0"/>
              <a:t>по </a:t>
            </a:r>
            <a:r>
              <a:rPr lang="ru-RU" sz="2000" dirty="0" err="1"/>
              <a:t>пустяка́м</a:t>
            </a:r>
            <a:r>
              <a:rPr lang="ru-RU" sz="2000" dirty="0"/>
              <a:t> – </a:t>
            </a:r>
            <a:r>
              <a:rPr lang="en-US" sz="2000" dirty="0"/>
              <a:t>to get upset for no reason</a:t>
            </a:r>
          </a:p>
          <a:p>
            <a:pPr marR="347472" defTabSz="347472">
              <a:defRPr sz="2356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ru-RU" sz="2000" dirty="0" err="1"/>
              <a:t>не́рвный</a:t>
            </a:r>
            <a:r>
              <a:rPr lang="ru-RU" sz="2000" dirty="0"/>
              <a:t> – </a:t>
            </a:r>
            <a:r>
              <a:rPr lang="en-US" sz="2000" dirty="0"/>
              <a:t>nervous, high-strung</a:t>
            </a:r>
          </a:p>
          <a:p>
            <a:pPr marR="347472" defTabSz="347472">
              <a:defRPr sz="2356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ru-RU" sz="2000" dirty="0" err="1"/>
              <a:t>о́браз</a:t>
            </a:r>
            <a:r>
              <a:rPr lang="ru-RU" sz="2000" dirty="0"/>
              <a:t> </a:t>
            </a:r>
            <a:r>
              <a:rPr lang="ru-RU" sz="2000" dirty="0" err="1"/>
              <a:t>жи́зни</a:t>
            </a:r>
            <a:r>
              <a:rPr lang="ru-RU" sz="2000" dirty="0"/>
              <a:t> – </a:t>
            </a:r>
            <a:r>
              <a:rPr lang="en-US" sz="2000" dirty="0"/>
              <a:t>life style</a:t>
            </a:r>
          </a:p>
          <a:p>
            <a:pPr marR="347472" defTabSz="347472">
              <a:defRPr sz="2356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ru-RU" sz="2000" dirty="0" err="1"/>
              <a:t>объеда́ться</a:t>
            </a:r>
            <a:r>
              <a:rPr lang="ru-RU" sz="2000" dirty="0"/>
              <a:t>/</a:t>
            </a:r>
            <a:r>
              <a:rPr lang="ru-RU" sz="2000" dirty="0" err="1"/>
              <a:t>объе́сться</a:t>
            </a:r>
            <a:r>
              <a:rPr lang="ru-RU" sz="2000" dirty="0"/>
              <a:t> – </a:t>
            </a:r>
            <a:r>
              <a:rPr lang="en-US" sz="2000" dirty="0"/>
              <a:t>to overeat</a:t>
            </a:r>
          </a:p>
          <a:p>
            <a:pPr marR="347472" defTabSz="347472">
              <a:defRPr sz="2356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ru-RU" sz="2000" dirty="0" err="1"/>
              <a:t>подходи́ть</a:t>
            </a:r>
            <a:r>
              <a:rPr lang="ru-RU" sz="2000" dirty="0"/>
              <a:t>/подойти́ (кому́? чему́?) – </a:t>
            </a:r>
            <a:r>
              <a:rPr lang="en-US" sz="2000" dirty="0"/>
              <a:t>to be right for </a:t>
            </a:r>
          </a:p>
          <a:p>
            <a:pPr marR="347472" defTabSz="347472">
              <a:defRPr sz="2356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ru-RU" sz="2000" dirty="0" err="1"/>
              <a:t>поле́зно</a:t>
            </a:r>
            <a:r>
              <a:rPr lang="ru-RU" sz="2000" dirty="0"/>
              <a:t> – </a:t>
            </a:r>
            <a:r>
              <a:rPr lang="en-US" sz="2000" dirty="0"/>
              <a:t>useful</a:t>
            </a:r>
          </a:p>
          <a:p>
            <a:pPr marR="347472" defTabSz="347472">
              <a:defRPr sz="2356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ru-RU" sz="2000" dirty="0" err="1"/>
              <a:t>расстро́йство</a:t>
            </a:r>
            <a:r>
              <a:rPr lang="ru-RU" sz="2000" dirty="0"/>
              <a:t> – </a:t>
            </a:r>
            <a:r>
              <a:rPr lang="en-US" sz="2000" dirty="0"/>
              <a:t>disorder </a:t>
            </a:r>
          </a:p>
          <a:p>
            <a:pPr marR="347472" defTabSz="347472">
              <a:defRPr sz="2356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ru-RU" sz="2000" dirty="0" err="1"/>
              <a:t>самочу́вствие</a:t>
            </a:r>
            <a:r>
              <a:rPr lang="ru-RU" sz="2000" dirty="0"/>
              <a:t> (</a:t>
            </a:r>
            <a:r>
              <a:rPr lang="ru-RU" sz="2000" dirty="0" err="1"/>
              <a:t>хоро́шее</a:t>
            </a:r>
            <a:r>
              <a:rPr lang="ru-RU" sz="2000" dirty="0"/>
              <a:t>, </a:t>
            </a:r>
            <a:r>
              <a:rPr lang="ru-RU" sz="2000" dirty="0" err="1"/>
              <a:t>плохо́е</a:t>
            </a:r>
            <a:r>
              <a:rPr lang="ru-RU" sz="2000" dirty="0"/>
              <a:t>) – </a:t>
            </a:r>
            <a:r>
              <a:rPr lang="en-US" sz="2000" dirty="0"/>
              <a:t>feeling (well, not well)</a:t>
            </a:r>
          </a:p>
          <a:p>
            <a:pPr marR="347472" defTabSz="347472">
              <a:defRPr sz="2356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ru-RU" sz="2000" dirty="0" err="1"/>
              <a:t>следи́ть</a:t>
            </a:r>
            <a:r>
              <a:rPr lang="ru-RU" sz="2000" dirty="0"/>
              <a:t> </a:t>
            </a:r>
            <a:r>
              <a:rPr lang="en-US" sz="2000" dirty="0"/>
              <a:t>impf. </a:t>
            </a:r>
            <a:r>
              <a:rPr lang="ru-RU" sz="2000" dirty="0"/>
              <a:t>за </a:t>
            </a:r>
            <a:r>
              <a:rPr lang="ru-RU" sz="2000" dirty="0" err="1"/>
              <a:t>ве́сом</a:t>
            </a:r>
            <a:r>
              <a:rPr lang="ru-RU" sz="2000" dirty="0"/>
              <a:t> – </a:t>
            </a:r>
            <a:r>
              <a:rPr lang="en-US" sz="2000" dirty="0"/>
              <a:t>to watch one’s weight </a:t>
            </a:r>
          </a:p>
          <a:p>
            <a:pPr marR="347472" defTabSz="347472">
              <a:defRPr sz="2356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ru-RU" sz="2000" dirty="0"/>
              <a:t>хотя́ бы – </a:t>
            </a:r>
            <a:r>
              <a:rPr lang="en-US" sz="2000" dirty="0"/>
              <a:t>at least</a:t>
            </a:r>
          </a:p>
        </p:txBody>
      </p:sp>
    </p:spTree>
    <p:extLst>
      <p:ext uri="{BB962C8B-B14F-4D97-AF65-F5344CB8AC3E}">
        <p14:creationId xmlns:p14="http://schemas.microsoft.com/office/powerpoint/2010/main" val="183876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Раздел 1: Упр. 7-3. Здоровый образ жизни.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l" defTabSz="291633">
              <a:spcBef>
                <a:spcPts val="773"/>
              </a:spcBef>
              <a:defRPr sz="4969"/>
            </a:pPr>
            <a:r>
              <a:rPr dirty="0"/>
              <a:t>7-3. </a:t>
            </a:r>
            <a:r>
              <a:rPr dirty="0" err="1">
                <a:latin typeface="Cambria"/>
                <a:ea typeface="Cambria"/>
                <a:cs typeface="Cambria"/>
                <a:sym typeface="Cambria"/>
              </a:rPr>
              <a:t>Здоровый</a:t>
            </a:r>
            <a:r>
              <a:rPr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dirty="0" err="1">
                <a:latin typeface="Cambria"/>
                <a:ea typeface="Cambria"/>
                <a:cs typeface="Cambria"/>
                <a:sym typeface="Cambria"/>
              </a:rPr>
              <a:t>образ</a:t>
            </a:r>
            <a:r>
              <a:rPr dirty="0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dirty="0" err="1">
                <a:latin typeface="Cambria"/>
                <a:ea typeface="Cambria"/>
                <a:cs typeface="Cambria"/>
                <a:sym typeface="Cambria"/>
              </a:rPr>
              <a:t>жизни</a:t>
            </a:r>
            <a:r>
              <a:rPr dirty="0">
                <a:latin typeface="Cambria"/>
                <a:ea typeface="Cambria"/>
                <a:cs typeface="Cambria"/>
                <a:sym typeface="Cambria"/>
              </a:rPr>
              <a:t>.</a:t>
            </a:r>
          </a:p>
        </p:txBody>
      </p:sp>
      <p:sp>
        <p:nvSpPr>
          <p:cNvPr id="215" name="Read and fill out the table below according to the advice given in the article.…"/>
          <p:cNvSpPr>
            <a:spLocks noGrp="1"/>
          </p:cNvSpPr>
          <p:nvPr>
            <p:ph type="body" idx="1"/>
          </p:nvPr>
        </p:nvSpPr>
        <p:spPr>
          <a:xfrm>
            <a:off x="1295402" y="2069418"/>
            <a:ext cx="9601195" cy="1417701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0" indent="0">
              <a:buNone/>
              <a:defRPr sz="3000"/>
            </a:pPr>
            <a:r>
              <a:rPr dirty="0"/>
              <a:t>Read and fill out the table below according to the advice given in the article.</a:t>
            </a:r>
          </a:p>
          <a:p>
            <a:pPr marL="0" marR="321457" indent="0" defTabSz="321457">
              <a:spcBef>
                <a:spcPts val="0"/>
              </a:spcBef>
              <a:buClrTx/>
              <a:buSzTx/>
              <a:buNone/>
              <a:defRPr sz="15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marL="0" marR="321457" indent="0" defTabSz="321457">
              <a:spcBef>
                <a:spcPts val="0"/>
              </a:spcBef>
              <a:buClrTx/>
              <a:buSzTx/>
              <a:buNone/>
              <a:defRPr sz="2500" b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/>
              <a:t>Чтобы</a:t>
            </a:r>
            <a:r>
              <a:rPr dirty="0"/>
              <a:t> </a:t>
            </a:r>
            <a:r>
              <a:rPr dirty="0" err="1"/>
              <a:t>вести</a:t>
            </a:r>
            <a:r>
              <a:rPr dirty="0"/>
              <a:t>́ </a:t>
            </a:r>
            <a:r>
              <a:rPr dirty="0" err="1"/>
              <a:t>здоро́вый</a:t>
            </a:r>
            <a:r>
              <a:rPr dirty="0"/>
              <a:t> </a:t>
            </a:r>
            <a:r>
              <a:rPr dirty="0" err="1"/>
              <a:t>о́браз</a:t>
            </a:r>
            <a:r>
              <a:rPr dirty="0"/>
              <a:t> </a:t>
            </a:r>
            <a:r>
              <a:rPr dirty="0" err="1"/>
              <a:t>жи́зни</a:t>
            </a:r>
            <a:r>
              <a:rPr dirty="0"/>
              <a:t>…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B8813D-0D8E-0D46-B6D4-64DF05C923F7}"/>
              </a:ext>
            </a:extLst>
          </p:cNvPr>
          <p:cNvSpPr txBox="1"/>
          <p:nvPr/>
        </p:nvSpPr>
        <p:spPr>
          <a:xfrm>
            <a:off x="6478291" y="3487119"/>
            <a:ext cx="441830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321457" lvl="4" indent="642915" defTabSz="321457">
              <a:spcBef>
                <a:spcPts val="0"/>
              </a:spcBef>
              <a:buClrTx/>
              <a:buSzTx/>
              <a:buNone/>
              <a:defRPr sz="2500" b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ru-RU" sz="2400" dirty="0"/>
              <a:t>не </a:t>
            </a:r>
            <a:r>
              <a:rPr lang="ru-RU" sz="2400" dirty="0" err="1"/>
              <a:t>на́до</a:t>
            </a:r>
            <a:r>
              <a:rPr lang="ru-RU" sz="2400" dirty="0"/>
              <a:t>:</a:t>
            </a:r>
          </a:p>
          <a:p>
            <a:pPr marL="321457" marR="321457" indent="-160729" defTabSz="321457">
              <a:spcBef>
                <a:spcPts val="0"/>
              </a:spcBef>
              <a:buClrTx/>
              <a:buSzTx/>
              <a:buNone/>
              <a:defRPr sz="25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en-US" sz="2400" dirty="0"/>
              <a:t>a)	</a:t>
            </a:r>
            <a:r>
              <a:rPr lang="ru-RU" sz="2400" dirty="0" err="1"/>
              <a:t>кури́ть</a:t>
            </a:r>
            <a:endParaRPr lang="ru-RU" sz="2400" dirty="0"/>
          </a:p>
          <a:p>
            <a:pPr marL="321457" marR="321457" indent="-160729" defTabSz="321457">
              <a:spcBef>
                <a:spcPts val="0"/>
              </a:spcBef>
              <a:buClrTx/>
              <a:buSzTx/>
              <a:buNone/>
              <a:defRPr sz="25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en-US" sz="2400" dirty="0"/>
              <a:t>b)	____________________________</a:t>
            </a:r>
          </a:p>
          <a:p>
            <a:pPr marL="321457" marR="321457" indent="-160729" defTabSz="321457">
              <a:spcBef>
                <a:spcPts val="0"/>
              </a:spcBef>
              <a:buClrTx/>
              <a:buSzTx/>
              <a:buNone/>
              <a:defRPr sz="25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en-US" sz="2400" dirty="0"/>
              <a:t>c)	____________________________</a:t>
            </a:r>
          </a:p>
          <a:p>
            <a:pPr marL="321457" marR="321457" indent="-160729" defTabSz="321457">
              <a:spcBef>
                <a:spcPts val="0"/>
              </a:spcBef>
              <a:buClrTx/>
              <a:buSzTx/>
              <a:buNone/>
              <a:defRPr sz="25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en-US" sz="2400" dirty="0"/>
              <a:t>d)	____________________________</a:t>
            </a:r>
          </a:p>
          <a:p>
            <a:pPr marL="321457" marR="321457" indent="-160729" defTabSz="321457">
              <a:spcBef>
                <a:spcPts val="0"/>
              </a:spcBef>
              <a:buClrTx/>
              <a:buSzTx/>
              <a:buNone/>
              <a:defRPr sz="25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en-US" sz="2400" dirty="0"/>
              <a:t>e)	____________________________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13091E-A60B-8044-BB4E-DDEDDF1A40AC}"/>
              </a:ext>
            </a:extLst>
          </p:cNvPr>
          <p:cNvSpPr txBox="1"/>
          <p:nvPr/>
        </p:nvSpPr>
        <p:spPr>
          <a:xfrm>
            <a:off x="1095591" y="3487119"/>
            <a:ext cx="500040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21457" marR="321457" indent="-160729" defTabSz="321457">
              <a:defRPr sz="25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ru-RU" b="1" dirty="0" err="1"/>
              <a:t>на́до</a:t>
            </a:r>
            <a:r>
              <a:rPr lang="ru-RU" dirty="0"/>
              <a:t>:</a:t>
            </a:r>
          </a:p>
          <a:p>
            <a:pPr marL="321457" marR="321457" indent="-160729" defTabSz="321457">
              <a:spcBef>
                <a:spcPts val="0"/>
              </a:spcBef>
              <a:buClrTx/>
              <a:buSzTx/>
              <a:buNone/>
              <a:defRPr sz="25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en-US" dirty="0"/>
              <a:t>a)	</a:t>
            </a:r>
            <a:r>
              <a:rPr lang="ru-RU" dirty="0" err="1"/>
              <a:t>занима́ться</a:t>
            </a:r>
            <a:r>
              <a:rPr lang="ru-RU" dirty="0"/>
              <a:t> </a:t>
            </a:r>
            <a:r>
              <a:rPr lang="ru-RU" dirty="0" err="1"/>
              <a:t>физкульту́рой</a:t>
            </a:r>
            <a:endParaRPr lang="ru-RU" dirty="0"/>
          </a:p>
          <a:p>
            <a:pPr marL="321457" marR="321457" indent="-160729" defTabSz="321457">
              <a:spcBef>
                <a:spcPts val="0"/>
              </a:spcBef>
              <a:buClrTx/>
              <a:buSzTx/>
              <a:buNone/>
              <a:defRPr sz="25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en-US" dirty="0"/>
              <a:t>b)	______________________</a:t>
            </a:r>
          </a:p>
          <a:p>
            <a:pPr marL="321457" marR="321457" indent="-160729" defTabSz="321457">
              <a:spcBef>
                <a:spcPts val="0"/>
              </a:spcBef>
              <a:buClrTx/>
              <a:buSzTx/>
              <a:buNone/>
              <a:defRPr sz="25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en-US" dirty="0"/>
              <a:t>c)	______________________</a:t>
            </a:r>
          </a:p>
          <a:p>
            <a:pPr marL="321457" marR="321457" indent="-160729" defTabSz="321457">
              <a:spcBef>
                <a:spcPts val="0"/>
              </a:spcBef>
              <a:buClrTx/>
              <a:buSzTx/>
              <a:buNone/>
              <a:defRPr sz="25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en-US" dirty="0"/>
              <a:t>d)	______________________</a:t>
            </a:r>
          </a:p>
          <a:p>
            <a:pPr marL="321457" marR="321457" indent="-160729" defTabSz="321457">
              <a:spcBef>
                <a:spcPts val="0"/>
              </a:spcBef>
              <a:buClrTx/>
              <a:buSzTx/>
              <a:buNone/>
              <a:defRPr sz="25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en-US" dirty="0"/>
              <a:t>e)	______________________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88885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AC70C-5A17-094B-A803-F93533F5C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/>
              <a:t>7-3: Здоровый образ жизни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3C6285-61C5-D746-BBD4-AD5C60A40E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Дискуссия: как вы думаете, легче заботиться о себе, если вы живёте в большом городе или если вы живёте в пригороде? </a:t>
            </a:r>
          </a:p>
          <a:p>
            <a:pPr marL="0" indent="0">
              <a:buNone/>
            </a:pPr>
            <a:r>
              <a:rPr lang="ru-RU" dirty="0"/>
              <a:t>Что из этих рекомендаций Вам больше всего подходит? Почему?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180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Здоровый образ жизни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l"/>
            <a:r>
              <a:rPr lang="ru-RU" dirty="0">
                <a:latin typeface="Helvetica"/>
                <a:ea typeface="Helvetica"/>
                <a:cs typeface="Helvetica"/>
                <a:sym typeface="Helvetica"/>
              </a:rPr>
              <a:t>7-5: </a:t>
            </a:r>
            <a:r>
              <a:rPr dirty="0" err="1">
                <a:latin typeface="Helvetica"/>
                <a:ea typeface="Helvetica"/>
                <a:cs typeface="Helvetica"/>
                <a:sym typeface="Helvetica"/>
              </a:rPr>
              <a:t>Здоровый</a:t>
            </a:r>
            <a:r>
              <a:rPr dirty="0"/>
              <a:t> </a:t>
            </a:r>
            <a:r>
              <a:rPr dirty="0" err="1">
                <a:latin typeface="Helvetica"/>
                <a:ea typeface="Helvetica"/>
                <a:cs typeface="Helvetica"/>
                <a:sym typeface="Helvetica"/>
              </a:rPr>
              <a:t>образ</a:t>
            </a:r>
            <a:r>
              <a:rPr dirty="0"/>
              <a:t> </a:t>
            </a:r>
            <a:r>
              <a:rPr dirty="0" err="1">
                <a:latin typeface="Helvetica"/>
                <a:ea typeface="Helvetica"/>
                <a:cs typeface="Helvetica"/>
                <a:sym typeface="Helvetica"/>
              </a:rPr>
              <a:t>жизни</a:t>
            </a:r>
            <a:endParaRPr dirty="0"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24" name="Я соблюдаю режим дня, чтобы … быть здоровым!…"/>
          <p:cNvSpPr>
            <a:spLocks noGrp="1"/>
          </p:cNvSpPr>
          <p:nvPr>
            <p:ph type="body" idx="1"/>
          </p:nvPr>
        </p:nvSpPr>
        <p:spPr>
          <a:xfrm>
            <a:off x="1069383" y="2285998"/>
            <a:ext cx="9735644" cy="4296411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253951" lvl="2" indent="253951" defTabSz="253951">
              <a:spcBef>
                <a:spcPts val="0"/>
              </a:spcBef>
              <a:spcAft>
                <a:spcPts val="0"/>
              </a:spcAft>
              <a:buClrTx/>
              <a:buSzTx/>
              <a:buNone/>
              <a:defRPr sz="2607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 err="1">
                <a:latin typeface="+mj-lt"/>
              </a:rPr>
              <a:t>Я</a:t>
            </a:r>
            <a:r>
              <a:rPr sz="2000" dirty="0">
                <a:latin typeface="+mj-lt"/>
              </a:rPr>
              <a:t> </a:t>
            </a:r>
            <a:r>
              <a:rPr sz="2000" dirty="0" err="1">
                <a:latin typeface="+mj-lt"/>
              </a:rPr>
              <a:t>соблюдаю</a:t>
            </a:r>
            <a:r>
              <a:rPr sz="2000" dirty="0">
                <a:latin typeface="+mj-lt"/>
              </a:rPr>
              <a:t> </a:t>
            </a:r>
            <a:r>
              <a:rPr sz="2000" dirty="0" err="1">
                <a:latin typeface="+mj-lt"/>
              </a:rPr>
              <a:t>режим</a:t>
            </a:r>
            <a:r>
              <a:rPr sz="2000" dirty="0">
                <a:latin typeface="+mj-lt"/>
              </a:rPr>
              <a:t> </a:t>
            </a:r>
            <a:r>
              <a:rPr sz="2000" dirty="0" err="1">
                <a:latin typeface="+mj-lt"/>
              </a:rPr>
              <a:t>дня</a:t>
            </a:r>
            <a:r>
              <a:rPr sz="2000" dirty="0">
                <a:latin typeface="+mj-lt"/>
              </a:rPr>
              <a:t>, </a:t>
            </a:r>
            <a:r>
              <a:rPr sz="2000" dirty="0" err="1">
                <a:latin typeface="+mj-lt"/>
              </a:rPr>
              <a:t>чтобы</a:t>
            </a:r>
            <a:r>
              <a:rPr sz="2000" dirty="0">
                <a:latin typeface="+mj-lt"/>
              </a:rPr>
              <a:t> … </a:t>
            </a:r>
            <a:r>
              <a:rPr sz="2000" dirty="0" err="1">
                <a:latin typeface="+mj-lt"/>
              </a:rPr>
              <a:t>быть</a:t>
            </a:r>
            <a:r>
              <a:rPr sz="2000" dirty="0">
                <a:latin typeface="+mj-lt"/>
              </a:rPr>
              <a:t> </a:t>
            </a:r>
            <a:r>
              <a:rPr sz="2000" dirty="0" err="1">
                <a:latin typeface="+mj-lt"/>
              </a:rPr>
              <a:t>здоровым</a:t>
            </a:r>
            <a:r>
              <a:rPr sz="2000" dirty="0">
                <a:latin typeface="+mj-lt"/>
              </a:rPr>
              <a:t>!</a:t>
            </a:r>
            <a:r>
              <a:rPr lang="ru-RU" sz="2000" dirty="0">
                <a:latin typeface="+mj-lt"/>
              </a:rPr>
              <a:t> чтобы + </a:t>
            </a:r>
            <a:r>
              <a:rPr lang="en-US" sz="2000" dirty="0">
                <a:latin typeface="+mj-lt"/>
              </a:rPr>
              <a:t>inf. </a:t>
            </a:r>
            <a:endParaRPr sz="2000" dirty="0">
              <a:latin typeface="+mj-lt"/>
            </a:endParaRPr>
          </a:p>
          <a:p>
            <a:pPr marL="0" marR="253951" lvl="8" indent="1015805" defTabSz="253951">
              <a:spcBef>
                <a:spcPts val="0"/>
              </a:spcBef>
              <a:spcAft>
                <a:spcPts val="0"/>
              </a:spcAft>
              <a:buClrTx/>
              <a:buSzTx/>
              <a:buNone/>
              <a:defRPr sz="2607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+mj-lt"/>
              </a:rPr>
              <a:t>                                           … </a:t>
            </a:r>
            <a:r>
              <a:rPr sz="2000" dirty="0" err="1">
                <a:latin typeface="+mj-lt"/>
              </a:rPr>
              <a:t>мама</a:t>
            </a:r>
            <a:r>
              <a:rPr sz="2000" dirty="0">
                <a:latin typeface="+mj-lt"/>
              </a:rPr>
              <a:t> </a:t>
            </a:r>
            <a:r>
              <a:rPr sz="2000" dirty="0" err="1">
                <a:latin typeface="+mj-lt"/>
              </a:rPr>
              <a:t>была</a:t>
            </a:r>
            <a:r>
              <a:rPr sz="2000" dirty="0">
                <a:latin typeface="+mj-lt"/>
              </a:rPr>
              <a:t> </a:t>
            </a:r>
            <a:r>
              <a:rPr sz="2000" dirty="0" err="1">
                <a:latin typeface="+mj-lt"/>
              </a:rPr>
              <a:t>довольна</a:t>
            </a:r>
            <a:r>
              <a:rPr sz="2000" dirty="0">
                <a:latin typeface="+mj-lt"/>
              </a:rPr>
              <a:t>:)</a:t>
            </a:r>
            <a:r>
              <a:rPr lang="ru-RU" sz="2000" dirty="0">
                <a:latin typeface="+mj-lt"/>
              </a:rPr>
              <a:t> чтобы+</a:t>
            </a:r>
            <a:r>
              <a:rPr lang="en-US" sz="2000" dirty="0">
                <a:latin typeface="+mj-lt"/>
              </a:rPr>
              <a:t>past tense</a:t>
            </a:r>
            <a:endParaRPr sz="2000" dirty="0">
              <a:latin typeface="+mj-lt"/>
            </a:endParaRPr>
          </a:p>
          <a:p>
            <a:pPr marL="0" marR="253951" lvl="2" indent="253951" defTabSz="253951">
              <a:spcBef>
                <a:spcPts val="0"/>
              </a:spcBef>
              <a:spcAft>
                <a:spcPts val="0"/>
              </a:spcAft>
              <a:buClrTx/>
              <a:buSzTx/>
              <a:buNone/>
              <a:defRPr sz="2607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+mj-lt"/>
              </a:rPr>
              <a:t>_____________________________________________________</a:t>
            </a:r>
          </a:p>
          <a:p>
            <a:pPr marL="458523" lvl="1" indent="-282168" defTabSz="324493">
              <a:spcBef>
                <a:spcPts val="0"/>
              </a:spcBef>
              <a:spcAft>
                <a:spcPts val="0"/>
              </a:spcAft>
              <a:buClrTx/>
              <a:buSzPct val="30000"/>
              <a:buBlip>
                <a:blip r:embed="rId2"/>
              </a:buBlip>
              <a:defRPr sz="2449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 err="1">
                <a:latin typeface="+mj-lt"/>
              </a:rPr>
              <a:t>Я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веду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здоровый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образ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жизни</a:t>
            </a:r>
            <a:r>
              <a:rPr dirty="0">
                <a:latin typeface="+mj-lt"/>
              </a:rPr>
              <a:t>, </a:t>
            </a:r>
            <a:r>
              <a:rPr u="sng" dirty="0" err="1">
                <a:latin typeface="+mj-lt"/>
              </a:rPr>
              <a:t>для</a:t>
            </a:r>
            <a:r>
              <a:rPr u="sng" dirty="0">
                <a:latin typeface="+mj-lt"/>
              </a:rPr>
              <a:t> </a:t>
            </a:r>
            <a:r>
              <a:rPr u="sng" dirty="0" err="1">
                <a:latin typeface="+mj-lt"/>
              </a:rPr>
              <a:t>того</a:t>
            </a:r>
            <a:r>
              <a:rPr u="sng" dirty="0">
                <a:latin typeface="+mj-lt"/>
              </a:rPr>
              <a:t> </a:t>
            </a:r>
            <a:r>
              <a:rPr u="sng" dirty="0" err="1">
                <a:latin typeface="+mj-lt"/>
              </a:rPr>
              <a:t>чтобы</a:t>
            </a:r>
            <a:r>
              <a:rPr u="sng" dirty="0">
                <a:latin typeface="+mj-lt"/>
              </a:rPr>
              <a:t>…</a:t>
            </a:r>
          </a:p>
          <a:p>
            <a:pPr marL="458523" lvl="1" indent="-282168" defTabSz="324493">
              <a:spcBef>
                <a:spcPts val="0"/>
              </a:spcBef>
              <a:spcAft>
                <a:spcPts val="0"/>
              </a:spcAft>
              <a:buClrTx/>
              <a:buSzPct val="30000"/>
              <a:buBlip>
                <a:blip r:embed="rId2"/>
              </a:buBlip>
              <a:defRPr sz="2449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 err="1">
                <a:latin typeface="+mj-lt"/>
              </a:rPr>
              <a:t>Я</a:t>
            </a:r>
            <a:r>
              <a:rPr dirty="0">
                <a:latin typeface="+mj-lt"/>
              </a:rPr>
              <a:t> </a:t>
            </a:r>
            <a:r>
              <a:rPr u="sng" dirty="0" err="1">
                <a:latin typeface="+mj-lt"/>
              </a:rPr>
              <a:t>за</a:t>
            </a:r>
            <a:r>
              <a:rPr u="sng" dirty="0">
                <a:latin typeface="+mj-lt"/>
              </a:rPr>
              <a:t>/</a:t>
            </a:r>
            <a:r>
              <a:rPr u="sng" dirty="0" err="1">
                <a:latin typeface="+mj-lt"/>
              </a:rPr>
              <a:t>против</a:t>
            </a:r>
            <a:r>
              <a:rPr u="sng" dirty="0">
                <a:latin typeface="+mj-lt"/>
              </a:rPr>
              <a:t> </a:t>
            </a:r>
            <a:r>
              <a:rPr u="sng" dirty="0" err="1">
                <a:latin typeface="+mj-lt"/>
              </a:rPr>
              <a:t>того</a:t>
            </a:r>
            <a:r>
              <a:rPr u="sng" dirty="0">
                <a:latin typeface="+mj-lt"/>
              </a:rPr>
              <a:t>, </a:t>
            </a:r>
            <a:r>
              <a:rPr u="sng" dirty="0" err="1">
                <a:latin typeface="+mj-lt"/>
              </a:rPr>
              <a:t>чтобы</a:t>
            </a:r>
            <a:r>
              <a:rPr dirty="0">
                <a:latin typeface="+mj-lt"/>
              </a:rPr>
              <a:t>… </a:t>
            </a:r>
          </a:p>
          <a:p>
            <a:pPr marL="458523" lvl="1" indent="-282168" defTabSz="324493">
              <a:spcBef>
                <a:spcPts val="0"/>
              </a:spcBef>
              <a:spcAft>
                <a:spcPts val="0"/>
              </a:spcAft>
              <a:buClrTx/>
              <a:buSzPct val="30000"/>
              <a:buBlip>
                <a:blip r:embed="rId2"/>
              </a:buBlip>
              <a:defRPr sz="2449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 err="1">
                <a:latin typeface="+mj-lt"/>
              </a:rPr>
              <a:t>Родители</a:t>
            </a:r>
            <a:r>
              <a:rPr dirty="0">
                <a:latin typeface="+mj-lt"/>
              </a:rPr>
              <a:t> </a:t>
            </a:r>
            <a:r>
              <a:rPr u="sng" dirty="0" err="1">
                <a:latin typeface="+mj-lt"/>
              </a:rPr>
              <a:t>настаивают</a:t>
            </a:r>
            <a:r>
              <a:rPr u="sng" dirty="0">
                <a:latin typeface="+mj-lt"/>
              </a:rPr>
              <a:t> </a:t>
            </a:r>
            <a:r>
              <a:rPr u="sng" dirty="0" err="1">
                <a:latin typeface="+mj-lt"/>
              </a:rPr>
              <a:t>на</a:t>
            </a:r>
            <a:r>
              <a:rPr u="sng" dirty="0">
                <a:latin typeface="+mj-lt"/>
              </a:rPr>
              <a:t> </a:t>
            </a:r>
            <a:r>
              <a:rPr u="sng" dirty="0" err="1">
                <a:latin typeface="+mj-lt"/>
              </a:rPr>
              <a:t>том</a:t>
            </a:r>
            <a:r>
              <a:rPr u="sng" dirty="0">
                <a:latin typeface="+mj-lt"/>
              </a:rPr>
              <a:t>, </a:t>
            </a:r>
            <a:r>
              <a:rPr u="sng" dirty="0" err="1">
                <a:latin typeface="+mj-lt"/>
              </a:rPr>
              <a:t>чтобы</a:t>
            </a:r>
            <a:r>
              <a:rPr dirty="0">
                <a:latin typeface="+mj-lt"/>
              </a:rPr>
              <a:t>…</a:t>
            </a:r>
          </a:p>
          <a:p>
            <a:pPr marL="458523" lvl="1" indent="-282168" defTabSz="324493">
              <a:spcBef>
                <a:spcPts val="0"/>
              </a:spcBef>
              <a:spcAft>
                <a:spcPts val="0"/>
              </a:spcAft>
              <a:buClrTx/>
              <a:buSzPct val="30000"/>
              <a:buBlip>
                <a:blip r:embed="rId2"/>
              </a:buBlip>
              <a:defRPr sz="2449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 err="1">
                <a:latin typeface="+mj-lt"/>
              </a:rPr>
              <a:t>Государство</a:t>
            </a:r>
            <a:r>
              <a:rPr dirty="0">
                <a:latin typeface="+mj-lt"/>
              </a:rPr>
              <a:t> </a:t>
            </a:r>
            <a:r>
              <a:rPr u="sng" dirty="0" err="1">
                <a:latin typeface="+mj-lt"/>
              </a:rPr>
              <a:t>добивается</a:t>
            </a:r>
            <a:r>
              <a:rPr u="sng" dirty="0">
                <a:latin typeface="+mj-lt"/>
              </a:rPr>
              <a:t> </a:t>
            </a:r>
            <a:r>
              <a:rPr u="sng" dirty="0" err="1">
                <a:latin typeface="+mj-lt"/>
              </a:rPr>
              <a:t>того</a:t>
            </a:r>
            <a:r>
              <a:rPr u="sng" dirty="0">
                <a:latin typeface="+mj-lt"/>
              </a:rPr>
              <a:t>, </a:t>
            </a:r>
            <a:r>
              <a:rPr u="sng" dirty="0" err="1">
                <a:latin typeface="+mj-lt"/>
              </a:rPr>
              <a:t>чтобы</a:t>
            </a:r>
            <a:r>
              <a:rPr dirty="0">
                <a:latin typeface="+mj-lt"/>
              </a:rPr>
              <a:t>… </a:t>
            </a:r>
          </a:p>
          <a:p>
            <a:pPr marL="458523" lvl="1" indent="-282168" defTabSz="324493">
              <a:spcBef>
                <a:spcPts val="0"/>
              </a:spcBef>
              <a:spcAft>
                <a:spcPts val="0"/>
              </a:spcAft>
              <a:buClrTx/>
              <a:buSzPct val="30000"/>
              <a:buBlip>
                <a:blip r:embed="rId2"/>
              </a:buBlip>
              <a:defRPr sz="2449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 err="1">
                <a:latin typeface="+mj-lt"/>
              </a:rPr>
              <a:t>Мама</a:t>
            </a:r>
            <a:r>
              <a:rPr dirty="0">
                <a:latin typeface="+mj-lt"/>
              </a:rPr>
              <a:t> </a:t>
            </a:r>
            <a:r>
              <a:rPr u="sng" dirty="0" err="1">
                <a:latin typeface="+mj-lt"/>
              </a:rPr>
              <a:t>заботиться</a:t>
            </a:r>
            <a:r>
              <a:rPr u="sng" dirty="0">
                <a:latin typeface="+mj-lt"/>
              </a:rPr>
              <a:t> </a:t>
            </a:r>
            <a:r>
              <a:rPr u="sng" dirty="0" err="1">
                <a:latin typeface="+mj-lt"/>
              </a:rPr>
              <a:t>о</a:t>
            </a:r>
            <a:r>
              <a:rPr u="sng" dirty="0">
                <a:latin typeface="+mj-lt"/>
              </a:rPr>
              <a:t> </a:t>
            </a:r>
            <a:r>
              <a:rPr u="sng" dirty="0" err="1">
                <a:latin typeface="+mj-lt"/>
              </a:rPr>
              <a:t>том</a:t>
            </a:r>
            <a:r>
              <a:rPr u="sng" dirty="0">
                <a:latin typeface="+mj-lt"/>
              </a:rPr>
              <a:t>, </a:t>
            </a:r>
            <a:r>
              <a:rPr u="sng" dirty="0" err="1">
                <a:latin typeface="+mj-lt"/>
              </a:rPr>
              <a:t>чтобы</a:t>
            </a:r>
            <a:r>
              <a:rPr dirty="0">
                <a:latin typeface="+mj-lt"/>
              </a:rPr>
              <a:t> …</a:t>
            </a:r>
          </a:p>
          <a:p>
            <a:pPr marL="458523" lvl="1" indent="-282168" defTabSz="324493">
              <a:spcBef>
                <a:spcPts val="0"/>
              </a:spcBef>
              <a:spcAft>
                <a:spcPts val="0"/>
              </a:spcAft>
              <a:buClrTx/>
              <a:buSzPct val="30000"/>
              <a:buBlip>
                <a:blip r:embed="rId2"/>
              </a:buBlip>
              <a:defRPr sz="2449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 err="1">
                <a:latin typeface="+mj-lt"/>
              </a:rPr>
              <a:t>Я</a:t>
            </a:r>
            <a:r>
              <a:rPr dirty="0">
                <a:latin typeface="+mj-lt"/>
              </a:rPr>
              <a:t> </a:t>
            </a:r>
            <a:r>
              <a:rPr u="sng" dirty="0" err="1">
                <a:latin typeface="+mj-lt"/>
              </a:rPr>
              <a:t>стремлюсь</a:t>
            </a:r>
            <a:r>
              <a:rPr u="sng" dirty="0">
                <a:latin typeface="+mj-lt"/>
              </a:rPr>
              <a:t> </a:t>
            </a:r>
            <a:r>
              <a:rPr u="sng" dirty="0" err="1">
                <a:latin typeface="+mj-lt"/>
              </a:rPr>
              <a:t>к</a:t>
            </a:r>
            <a:r>
              <a:rPr u="sng" dirty="0">
                <a:latin typeface="+mj-lt"/>
              </a:rPr>
              <a:t> </a:t>
            </a:r>
            <a:r>
              <a:rPr u="sng" dirty="0" err="1">
                <a:latin typeface="+mj-lt"/>
              </a:rPr>
              <a:t>тому</a:t>
            </a:r>
            <a:r>
              <a:rPr u="sng" dirty="0">
                <a:latin typeface="+mj-lt"/>
              </a:rPr>
              <a:t>, </a:t>
            </a:r>
            <a:r>
              <a:rPr u="sng" dirty="0" err="1">
                <a:latin typeface="+mj-lt"/>
              </a:rPr>
              <a:t>чтобы</a:t>
            </a:r>
            <a:r>
              <a:rPr dirty="0">
                <a:latin typeface="+mj-lt"/>
              </a:rPr>
              <a:t>…</a:t>
            </a:r>
          </a:p>
          <a:p>
            <a:pPr marL="458523" lvl="1" indent="-282168" defTabSz="324493">
              <a:spcBef>
                <a:spcPts val="0"/>
              </a:spcBef>
              <a:spcAft>
                <a:spcPts val="0"/>
              </a:spcAft>
              <a:buClrTx/>
              <a:buSzPct val="30000"/>
              <a:buBlip>
                <a:blip r:embed="rId2"/>
              </a:buBlip>
              <a:defRPr sz="2449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u="sng" dirty="0" err="1">
                <a:latin typeface="+mj-lt"/>
              </a:rPr>
              <a:t>Вместо</a:t>
            </a:r>
            <a:r>
              <a:rPr u="sng" dirty="0">
                <a:latin typeface="+mj-lt"/>
              </a:rPr>
              <a:t> </a:t>
            </a:r>
            <a:r>
              <a:rPr u="sng" dirty="0" err="1">
                <a:latin typeface="+mj-lt"/>
              </a:rPr>
              <a:t>того</a:t>
            </a:r>
            <a:r>
              <a:rPr u="sng" dirty="0">
                <a:latin typeface="+mj-lt"/>
              </a:rPr>
              <a:t> </a:t>
            </a:r>
            <a:r>
              <a:rPr u="sng" dirty="0" err="1">
                <a:latin typeface="+mj-lt"/>
              </a:rPr>
              <a:t>чтобы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пить</a:t>
            </a:r>
            <a:r>
              <a:rPr dirty="0">
                <a:latin typeface="+mj-lt"/>
              </a:rPr>
              <a:t> </a:t>
            </a:r>
            <a:r>
              <a:rPr dirty="0" err="1">
                <a:latin typeface="+mj-lt"/>
              </a:rPr>
              <a:t>водку</a:t>
            </a:r>
            <a:r>
              <a:rPr dirty="0">
                <a:latin typeface="+mj-lt"/>
              </a:rPr>
              <a:t>, </a:t>
            </a:r>
            <a:r>
              <a:rPr dirty="0" err="1">
                <a:latin typeface="+mj-lt"/>
              </a:rPr>
              <a:t>надо</a:t>
            </a:r>
            <a:r>
              <a:rPr dirty="0">
                <a:latin typeface="+mj-lt"/>
              </a:rPr>
              <a:t> … </a:t>
            </a:r>
          </a:p>
        </p:txBody>
      </p:sp>
    </p:spTree>
    <p:extLst>
      <p:ext uri="{BB962C8B-B14F-4D97-AF65-F5344CB8AC3E}">
        <p14:creationId xmlns:p14="http://schemas.microsoft.com/office/powerpoint/2010/main" val="167147902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C0D4E-9D38-164C-9D13-881A98BF8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/>
              <a:t>7-7: Видео “День здоровья!”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03FA52-E922-C74C-B9D7-EA90B5A4CF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marR="457200" indent="-228600">
              <a:spcBef>
                <a:spcPts val="0"/>
              </a:spcBef>
              <a:buClrTx/>
              <a:buSzTx/>
              <a:buNone/>
              <a:tabLst>
                <a:tab pos="457200" algn="l"/>
              </a:tabLst>
              <a:defRPr sz="40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ru-RU" sz="3200" dirty="0">
                <a:latin typeface="+mj-lt"/>
              </a:rPr>
              <a:t>1.	Где прошла акция «День здоровья»?</a:t>
            </a:r>
          </a:p>
          <a:p>
            <a:pPr marL="457200" marR="457200" indent="-228600">
              <a:spcBef>
                <a:spcPts val="0"/>
              </a:spcBef>
              <a:buClrTx/>
              <a:buSzTx/>
              <a:buNone/>
              <a:tabLst>
                <a:tab pos="457200" algn="l"/>
              </a:tabLst>
              <a:defRPr sz="40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ru-RU" sz="3200" dirty="0">
                <a:latin typeface="+mj-lt"/>
              </a:rPr>
              <a:t>2.	Кто проводил эту акцию?</a:t>
            </a:r>
          </a:p>
          <a:p>
            <a:pPr marL="457200" marR="457200" indent="-228600">
              <a:spcBef>
                <a:spcPts val="0"/>
              </a:spcBef>
              <a:buClrTx/>
              <a:buSzTx/>
              <a:buNone/>
              <a:tabLst>
                <a:tab pos="457200" algn="l"/>
              </a:tabLst>
              <a:defRPr sz="40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ru-RU" sz="3200" dirty="0">
                <a:latin typeface="+mj-lt"/>
              </a:rPr>
              <a:t>3.	Зачем проводили эту акцию?</a:t>
            </a:r>
          </a:p>
          <a:p>
            <a:pPr marL="457200" marR="457200" indent="-228600">
              <a:spcBef>
                <a:spcPts val="0"/>
              </a:spcBef>
              <a:buClrTx/>
              <a:buSzTx/>
              <a:buNone/>
              <a:tabLst>
                <a:tab pos="457200" algn="l"/>
              </a:tabLst>
              <a:defRPr sz="40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ru-RU" sz="3200" dirty="0">
                <a:latin typeface="+mj-lt"/>
              </a:rPr>
              <a:t>4.	В чём заключалась акция?</a:t>
            </a:r>
          </a:p>
          <a:p>
            <a:pPr marL="457200" marR="457200" indent="-228600">
              <a:spcBef>
                <a:spcPts val="0"/>
              </a:spcBef>
              <a:buClrTx/>
              <a:buSzTx/>
              <a:buNone/>
              <a:tabLst>
                <a:tab pos="457200" algn="l"/>
              </a:tabLst>
              <a:defRPr sz="40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ru-RU" sz="3200" dirty="0">
                <a:latin typeface="+mj-lt"/>
              </a:rPr>
              <a:t>5.	Что предлагали девушкам?</a:t>
            </a:r>
          </a:p>
          <a:p>
            <a:pPr marL="457200" marR="457200" indent="-228600">
              <a:spcBef>
                <a:spcPts val="0"/>
              </a:spcBef>
              <a:buClrTx/>
              <a:buSzTx/>
              <a:buNone/>
              <a:tabLst>
                <a:tab pos="457200" algn="l"/>
              </a:tabLst>
              <a:defRPr sz="40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ru-RU" sz="3200" dirty="0">
                <a:latin typeface="+mj-lt"/>
              </a:rPr>
              <a:t>6.	Что просили сделать молодых людей?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54079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Видео: “День здоровья”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l"/>
            <a:r>
              <a:rPr lang="ru-RU" dirty="0"/>
              <a:t>7-7: </a:t>
            </a:r>
            <a:r>
              <a:rPr dirty="0" err="1"/>
              <a:t>Видео</a:t>
            </a:r>
            <a:r>
              <a:rPr dirty="0"/>
              <a:t>: “</a:t>
            </a:r>
            <a:r>
              <a:rPr dirty="0" err="1"/>
              <a:t>День</a:t>
            </a:r>
            <a:r>
              <a:rPr dirty="0"/>
              <a:t> </a:t>
            </a:r>
            <a:r>
              <a:rPr dirty="0" err="1"/>
              <a:t>здоровья</a:t>
            </a:r>
            <a:r>
              <a:rPr dirty="0"/>
              <a:t>”</a:t>
            </a:r>
          </a:p>
        </p:txBody>
      </p:sp>
      <p:sp>
        <p:nvSpPr>
          <p:cNvPr id="201" name="Body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2" name="DenZdorovia.m4v" descr="DenZdorovia.m4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295401" y="2162012"/>
            <a:ext cx="6825711" cy="358986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5582273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40000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0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Упр. 7-8. Видео “День здоровья”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566674">
              <a:spcBef>
                <a:spcPts val="1500"/>
              </a:spcBef>
              <a:defRPr sz="6790"/>
            </a:lvl1pPr>
          </a:lstStyle>
          <a:p>
            <a:pPr algn="l"/>
            <a:r>
              <a:rPr sz="3600" dirty="0"/>
              <a:t>7-8</a:t>
            </a:r>
            <a:r>
              <a:rPr lang="ru-RU" sz="3600" dirty="0"/>
              <a:t>: </a:t>
            </a:r>
            <a:r>
              <a:rPr sz="3600" dirty="0" err="1"/>
              <a:t>Видео</a:t>
            </a:r>
            <a:r>
              <a:rPr sz="3600" dirty="0"/>
              <a:t> “</a:t>
            </a:r>
            <a:r>
              <a:rPr sz="3600" dirty="0" err="1"/>
              <a:t>День</a:t>
            </a:r>
            <a:r>
              <a:rPr sz="3600" dirty="0"/>
              <a:t> </a:t>
            </a:r>
            <a:r>
              <a:rPr sz="3600" dirty="0" err="1"/>
              <a:t>здоровья</a:t>
            </a:r>
            <a:r>
              <a:rPr sz="3600" dirty="0"/>
              <a:t>”</a:t>
            </a:r>
          </a:p>
        </p:txBody>
      </p:sp>
      <p:sp>
        <p:nvSpPr>
          <p:cNvPr id="205" name="1. Как вы думаете, важно ли проводить подобные акции?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endParaRPr dirty="0"/>
          </a:p>
          <a:p>
            <a:pPr marL="321457" marR="321457" indent="-160729" defTabSz="321457">
              <a:spcBef>
                <a:spcPts val="0"/>
              </a:spcBef>
              <a:buClrTx/>
              <a:buSzTx/>
              <a:buNone/>
              <a:tabLst>
                <a:tab pos="321457" algn="l"/>
              </a:tabLst>
              <a:defRPr sz="35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sz="2800" dirty="0">
                <a:latin typeface="+mj-lt"/>
              </a:rPr>
              <a:t>1. </a:t>
            </a:r>
            <a:r>
              <a:rPr sz="2800" dirty="0" err="1">
                <a:latin typeface="+mj-lt"/>
              </a:rPr>
              <a:t>Как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вы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думаете</a:t>
            </a:r>
            <a:r>
              <a:rPr sz="2800" dirty="0">
                <a:latin typeface="+mj-lt"/>
              </a:rPr>
              <a:t>, </a:t>
            </a:r>
            <a:r>
              <a:rPr sz="2800" dirty="0" err="1">
                <a:latin typeface="+mj-lt"/>
              </a:rPr>
              <a:t>важно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ли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проводить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подобные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акции</a:t>
            </a:r>
            <a:r>
              <a:rPr sz="2800" dirty="0">
                <a:latin typeface="+mj-lt"/>
              </a:rPr>
              <a:t>? </a:t>
            </a:r>
          </a:p>
          <a:p>
            <a:pPr marL="321457" marR="321457" indent="-160729" defTabSz="321457">
              <a:spcBef>
                <a:spcPts val="0"/>
              </a:spcBef>
              <a:buClrTx/>
              <a:buSzTx/>
              <a:buNone/>
              <a:tabLst>
                <a:tab pos="321457" algn="l"/>
              </a:tabLst>
              <a:defRPr sz="35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sz="2800" dirty="0">
                <a:latin typeface="+mj-lt"/>
              </a:rPr>
              <a:t>2. </a:t>
            </a:r>
            <a:r>
              <a:rPr sz="2800" dirty="0" err="1">
                <a:latin typeface="+mj-lt"/>
              </a:rPr>
              <a:t>В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репортаже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сказано</a:t>
            </a:r>
            <a:r>
              <a:rPr sz="2800" dirty="0">
                <a:latin typeface="+mj-lt"/>
              </a:rPr>
              <a:t>, </a:t>
            </a:r>
            <a:r>
              <a:rPr sz="2800" dirty="0" err="1">
                <a:latin typeface="+mj-lt"/>
              </a:rPr>
              <a:t>что</a:t>
            </a:r>
            <a:r>
              <a:rPr sz="2800" dirty="0">
                <a:latin typeface="+mj-lt"/>
              </a:rPr>
              <a:t> «</a:t>
            </a:r>
            <a:r>
              <a:rPr sz="2800" dirty="0" err="1">
                <a:latin typeface="+mj-lt"/>
              </a:rPr>
              <a:t>бороться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за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здоровье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нации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сложно</a:t>
            </a:r>
            <a:r>
              <a:rPr sz="2800" dirty="0">
                <a:latin typeface="+mj-lt"/>
              </a:rPr>
              <a:t>». </a:t>
            </a:r>
            <a:r>
              <a:rPr sz="2800" dirty="0" err="1">
                <a:latin typeface="+mj-lt"/>
              </a:rPr>
              <a:t>Как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вы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это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понимаете</a:t>
            </a:r>
            <a:r>
              <a:rPr sz="2800" dirty="0">
                <a:latin typeface="+mj-lt"/>
              </a:rPr>
              <a:t>? </a:t>
            </a:r>
            <a:r>
              <a:rPr sz="2800" dirty="0" err="1">
                <a:latin typeface="+mj-lt"/>
              </a:rPr>
              <a:t>Вы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согласны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с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этим</a:t>
            </a:r>
            <a:r>
              <a:rPr sz="2800" dirty="0">
                <a:latin typeface="+mj-lt"/>
              </a:rPr>
              <a:t>? </a:t>
            </a:r>
          </a:p>
          <a:p>
            <a:pPr marL="321457" marR="321457" indent="-160729" defTabSz="321457">
              <a:spcBef>
                <a:spcPts val="0"/>
              </a:spcBef>
              <a:buClrTx/>
              <a:buSzTx/>
              <a:buNone/>
              <a:tabLst>
                <a:tab pos="321457" algn="l"/>
              </a:tabLst>
              <a:defRPr sz="35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sz="2800" dirty="0">
                <a:latin typeface="+mj-lt"/>
              </a:rPr>
              <a:t>3. </a:t>
            </a:r>
            <a:r>
              <a:rPr sz="2800" dirty="0" err="1">
                <a:latin typeface="+mj-lt"/>
              </a:rPr>
              <a:t>Что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вы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знаете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о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подобных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акциях</a:t>
            </a:r>
            <a:r>
              <a:rPr sz="2800" dirty="0">
                <a:latin typeface="+mj-lt"/>
              </a:rPr>
              <a:t>, </a:t>
            </a:r>
            <a:r>
              <a:rPr sz="2800" dirty="0" err="1">
                <a:latin typeface="+mj-lt"/>
              </a:rPr>
              <a:t>которые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проводятся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в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вашем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университете</a:t>
            </a:r>
            <a:r>
              <a:rPr sz="2800" dirty="0">
                <a:latin typeface="+mj-lt"/>
              </a:rPr>
              <a:t>/</a:t>
            </a:r>
            <a:r>
              <a:rPr sz="2800" dirty="0" err="1">
                <a:latin typeface="+mj-lt"/>
              </a:rPr>
              <a:t>городе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или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в</a:t>
            </a:r>
            <a:r>
              <a:rPr sz="2800" dirty="0">
                <a:latin typeface="+mj-lt"/>
              </a:rPr>
              <a:t> </a:t>
            </a:r>
            <a:r>
              <a:rPr sz="2800" dirty="0" err="1">
                <a:latin typeface="+mj-lt"/>
              </a:rPr>
              <a:t>стране</a:t>
            </a:r>
            <a:r>
              <a:rPr sz="2800" dirty="0">
                <a:latin typeface="+mj-lt"/>
              </a:rPr>
              <a:t>?</a:t>
            </a:r>
            <a:endParaRPr lang="ru-RU" sz="2800" dirty="0">
              <a:latin typeface="+mj-lt"/>
            </a:endParaRPr>
          </a:p>
          <a:p>
            <a:pPr marL="321457" marR="321457" indent="-160729" defTabSz="321457">
              <a:spcBef>
                <a:spcPts val="0"/>
              </a:spcBef>
              <a:buClrTx/>
              <a:buSzTx/>
              <a:buNone/>
              <a:tabLst>
                <a:tab pos="321457" algn="l"/>
              </a:tabLst>
              <a:defRPr sz="35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ru-RU" sz="2800" dirty="0">
                <a:latin typeface="+mj-lt"/>
              </a:rPr>
              <a:t>4. Придумайте акцию по привлечению внимания к вопросам здоровья в вашем городе? (для молодых людей и для пожилых людей)</a:t>
            </a:r>
            <a:endParaRPr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52554595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37</TotalTime>
  <Words>1859</Words>
  <Application>Microsoft Macintosh PowerPoint</Application>
  <PresentationFormat>Widescreen</PresentationFormat>
  <Paragraphs>275</Paragraphs>
  <Slides>25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Bodoni SvtyTwo ITC TT-Bold</vt:lpstr>
      <vt:lpstr>Calibri</vt:lpstr>
      <vt:lpstr>Cambria</vt:lpstr>
      <vt:lpstr>Garamond</vt:lpstr>
      <vt:lpstr>Helvetica</vt:lpstr>
      <vt:lpstr>Symbol</vt:lpstr>
      <vt:lpstr>Times New Roman</vt:lpstr>
      <vt:lpstr>Organic</vt:lpstr>
      <vt:lpstr>Глава 7</vt:lpstr>
      <vt:lpstr>7-2: опрос студентов в вашей группе</vt:lpstr>
      <vt:lpstr>7-3. Здоровый образ жизни!</vt:lpstr>
      <vt:lpstr>7-3. Здоровый образ жизни.</vt:lpstr>
      <vt:lpstr>7-3: Здоровый образ жизни</vt:lpstr>
      <vt:lpstr>7-5: Здоровый образ жизни</vt:lpstr>
      <vt:lpstr>7-7: Видео “День здоровья!”</vt:lpstr>
      <vt:lpstr>7-7: Видео: “День здоровья”</vt:lpstr>
      <vt:lpstr>7-8: Видео “День здоровья”</vt:lpstr>
      <vt:lpstr>7-9: Вредные привычки</vt:lpstr>
      <vt:lpstr>7-11: Вредные привычки</vt:lpstr>
      <vt:lpstr>7-13: Зачем заниматься спортом?</vt:lpstr>
      <vt:lpstr>7-22, 7-23, 7-24: Образование наречий</vt:lpstr>
      <vt:lpstr>7-22, 7-23, 7-24: Образование наречий</vt:lpstr>
      <vt:lpstr>7-29: Почему мы болеем и от чего умираем? </vt:lpstr>
      <vt:lpstr>7-30: Почему мы болеем и от чего умираем? </vt:lpstr>
      <vt:lpstr>Причина и следствие: глаголы</vt:lpstr>
      <vt:lpstr>Причина и следствие:</vt:lpstr>
      <vt:lpstr>Причина и следствие</vt:lpstr>
      <vt:lpstr>Причастия: читать, писать, написать, нарушать/нарушить, помыть, выпить, лечить/вылечить</vt:lpstr>
      <vt:lpstr>7-63: CТРЕСС</vt:lpstr>
      <vt:lpstr>7-63: СТРЕСС</vt:lpstr>
      <vt:lpstr> 7-64: Стресс </vt:lpstr>
      <vt:lpstr>7-66: Стресс. Express your opinion regarding the recommendations below.</vt:lpstr>
      <vt:lpstr>7-67: Стресс. Express your opinion about each recommendation in 7-64. Use the expressions below.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Глава 7</dc:title>
  <dc:creator>Irina Walsh</dc:creator>
  <cp:lastModifiedBy>Irina Walsh</cp:lastModifiedBy>
  <cp:revision>4</cp:revision>
  <dcterms:created xsi:type="dcterms:W3CDTF">2020-06-28T22:10:23Z</dcterms:created>
  <dcterms:modified xsi:type="dcterms:W3CDTF">2020-06-28T22:47:36Z</dcterms:modified>
</cp:coreProperties>
</file>