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66" r:id="rId4"/>
    <p:sldId id="267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59" r:id="rId16"/>
    <p:sldId id="279" r:id="rId17"/>
    <p:sldId id="260" r:id="rId18"/>
    <p:sldId id="261" r:id="rId19"/>
    <p:sldId id="280" r:id="rId20"/>
    <p:sldId id="281" r:id="rId21"/>
    <p:sldId id="283" r:id="rId22"/>
    <p:sldId id="282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7" r:id="rId36"/>
    <p:sldId id="264" r:id="rId37"/>
    <p:sldId id="265" r:id="rId38"/>
    <p:sldId id="307" r:id="rId39"/>
    <p:sldId id="306" r:id="rId40"/>
    <p:sldId id="299" r:id="rId41"/>
    <p:sldId id="301" r:id="rId42"/>
    <p:sldId id="308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56"/>
  </p:normalViewPr>
  <p:slideViewPr>
    <p:cSldViewPr snapToGrid="0" snapToObjects="1">
      <p:cViewPr varScale="1">
        <p:scale>
          <a:sx n="91" d="100"/>
          <a:sy n="91" d="100"/>
        </p:scale>
        <p:origin x="120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A5584-AD62-3649-B0A7-63BD6B257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U1 D1</a:t>
            </a:r>
            <a:br>
              <a:rPr lang="ru-RU" dirty="0"/>
            </a:br>
            <a:r>
              <a:rPr lang="ru-RU" dirty="0"/>
              <a:t>История Виктора и Анны </a:t>
            </a:r>
            <a:r>
              <a:rPr lang="en-US" dirty="0"/>
              <a:t>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8A4BDAC-0B91-374D-BB56-B0EBEE6CA2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8501313"/>
              </p:ext>
            </p:extLst>
          </p:nvPr>
        </p:nvGraphicFramePr>
        <p:xfrm>
          <a:off x="1371600" y="2286000"/>
          <a:ext cx="96012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1507521840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3639075819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941440936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817408217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38284760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Я влюбился в Анну/в Виктора</a:t>
                      </a:r>
                      <a:r>
                        <a:rPr lang="en-US" dirty="0"/>
                        <a:t> (ACC)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Виктор сделал предложение</a:t>
                      </a:r>
                      <a:r>
                        <a:rPr lang="en-US" dirty="0"/>
                        <a:t>(ACC)</a:t>
                      </a:r>
                      <a:r>
                        <a:rPr lang="ru-RU" dirty="0"/>
                        <a:t> Анне</a:t>
                      </a:r>
                      <a:r>
                        <a:rPr lang="en-US" dirty="0"/>
                        <a:t> (DAT)</a:t>
                      </a:r>
                      <a:r>
                        <a:rPr lang="ru-RU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Виктор женился на Анне</a:t>
                      </a:r>
                      <a:r>
                        <a:rPr lang="en-US" dirty="0"/>
                        <a:t> (PREP)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Виктор был женат на Анне</a:t>
                      </a:r>
                      <a:r>
                        <a:rPr lang="en-US" dirty="0"/>
                        <a:t> (PREP)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Виктор развёлся с Анной</a:t>
                      </a:r>
                      <a:r>
                        <a:rPr lang="en-US" dirty="0"/>
                        <a:t> (INSTR)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8014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Я влюбилась в Анну/в Виктора</a:t>
                      </a:r>
                      <a:r>
                        <a:rPr lang="en-US" dirty="0"/>
                        <a:t> (ACC)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Анна согласилась выйти замуж за Виктора</a:t>
                      </a:r>
                      <a:r>
                        <a:rPr lang="en-US" dirty="0"/>
                        <a:t> (ACC)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Анна вышла замуж за Виктора</a:t>
                      </a:r>
                      <a:r>
                        <a:rPr lang="en-US" dirty="0"/>
                        <a:t> (ACC)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Анна была замужем за Виктором</a:t>
                      </a:r>
                      <a:r>
                        <a:rPr lang="en-US" dirty="0"/>
                        <a:t> (INSTR)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Анна развелась с Виктором </a:t>
                      </a:r>
                      <a:r>
                        <a:rPr lang="en-US" dirty="0"/>
                        <a:t>(INSTR)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272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Анна и Виктор влюбились друг в друга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Виктор и Анна поженились.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Виктор и Анна были женаты два года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Виктор и Анна развелись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7897803"/>
                  </a:ext>
                </a:extLst>
              </a:tr>
            </a:tbl>
          </a:graphicData>
        </a:graphic>
      </p:graphicFrame>
      <p:sp>
        <p:nvSpPr>
          <p:cNvPr id="5" name="Right Arrow 4">
            <a:extLst>
              <a:ext uri="{FF2B5EF4-FFF2-40B4-BE49-F238E27FC236}">
                <a16:creationId xmlns:a16="http://schemas.microsoft.com/office/drawing/2014/main" id="{6ADB8B24-5185-884A-A4ED-5250D86B9C9B}"/>
              </a:ext>
            </a:extLst>
          </p:cNvPr>
          <p:cNvSpPr/>
          <p:nvPr/>
        </p:nvSpPr>
        <p:spPr>
          <a:xfrm>
            <a:off x="1493949" y="5417820"/>
            <a:ext cx="937582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6036E0-B1C0-A245-B26B-B754C87502D3}"/>
              </a:ext>
            </a:extLst>
          </p:cNvPr>
          <p:cNvSpPr txBox="1"/>
          <p:nvPr/>
        </p:nvSpPr>
        <p:spPr>
          <a:xfrm>
            <a:off x="1493949" y="5999107"/>
            <a:ext cx="165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Три года назад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641C7E-A38E-4F4A-B564-ADD7FEF6D5CD}"/>
              </a:ext>
            </a:extLst>
          </p:cNvPr>
          <p:cNvSpPr txBox="1"/>
          <p:nvPr/>
        </p:nvSpPr>
        <p:spPr>
          <a:xfrm>
            <a:off x="3503055" y="5999107"/>
            <a:ext cx="14295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Два с половиной года назад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B82D3C-004C-D745-AABB-92DA001B677D}"/>
              </a:ext>
            </a:extLst>
          </p:cNvPr>
          <p:cNvSpPr txBox="1"/>
          <p:nvPr/>
        </p:nvSpPr>
        <p:spPr>
          <a:xfrm>
            <a:off x="9620518" y="6053070"/>
            <a:ext cx="855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Вчера 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531AD6-7E8F-4D43-8E70-01589839C2E7}"/>
              </a:ext>
            </a:extLst>
          </p:cNvPr>
          <p:cNvSpPr txBox="1"/>
          <p:nvPr/>
        </p:nvSpPr>
        <p:spPr>
          <a:xfrm>
            <a:off x="5286325" y="6016347"/>
            <a:ext cx="1694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Два года назад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130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Софья Андреевна Толстая (1862)</a:t>
            </a:r>
            <a:br>
              <a:rPr lang="ru-RU" sz="2800" dirty="0"/>
            </a:br>
            <a:r>
              <a:rPr lang="ru-RU" sz="2800" dirty="0"/>
              <a:t>талантливая и энергичная женщина</a:t>
            </a:r>
            <a:br>
              <a:rPr lang="ru-RU" sz="2800" dirty="0"/>
            </a:br>
            <a:endParaRPr lang="en-US" sz="2800" dirty="0"/>
          </a:p>
        </p:txBody>
      </p:sp>
      <p:pic>
        <p:nvPicPr>
          <p:cNvPr id="6" name="Content Placeholder 5" descr="Tolstoy_and_wife_191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853" r="-98853"/>
          <a:stretch>
            <a:fillRect/>
          </a:stretch>
        </p:blipFill>
        <p:spPr>
          <a:xfrm>
            <a:off x="-20506" y="1417639"/>
            <a:ext cx="8229600" cy="4525963"/>
          </a:xfrm>
        </p:spPr>
      </p:pic>
      <p:pic>
        <p:nvPicPr>
          <p:cNvPr id="7" name="Picture 6" descr="Family_of_L._Tolsto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842" y="1709261"/>
            <a:ext cx="3295028" cy="409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510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Кто это?</a:t>
            </a:r>
            <a:endParaRPr lang="en-US" dirty="0"/>
          </a:p>
        </p:txBody>
      </p:sp>
      <p:pic>
        <p:nvPicPr>
          <p:cNvPr id="4" name="Content Placeholder 3" descr="Unknown-1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200" r="-472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75837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Анна Андреевна Ахматова</a:t>
            </a:r>
            <a:endParaRPr lang="en-US" dirty="0"/>
          </a:p>
        </p:txBody>
      </p:sp>
      <p:pic>
        <p:nvPicPr>
          <p:cNvPr id="4" name="Content Placeholder 3" descr="Unknown-1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200" r="-472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68081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Она была замужем? В каком году она вышла замуж? За кого?</a:t>
            </a:r>
            <a:endParaRPr lang="en-US" dirty="0"/>
          </a:p>
        </p:txBody>
      </p:sp>
      <p:pic>
        <p:nvPicPr>
          <p:cNvPr id="4" name="Content Placeholder 3" descr="Unknown-1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200" r="-472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70868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Николай Гумилёв (1910)</a:t>
            </a:r>
            <a:br>
              <a:rPr lang="ru-RU" sz="2800" dirty="0"/>
            </a:br>
            <a:r>
              <a:rPr lang="ru-RU" sz="2800" dirty="0"/>
              <a:t>талантливый молодой поэт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9552" r="-395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40745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C1A32-2FDD-424C-A1FE-34A0EBEBC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U1 D</a:t>
            </a:r>
            <a:r>
              <a:rPr lang="ru-RU" dirty="0"/>
              <a:t>3</a:t>
            </a:r>
            <a:br>
              <a:rPr lang="ru-RU" dirty="0"/>
            </a:br>
            <a:r>
              <a:rPr lang="ru-RU" dirty="0"/>
              <a:t>Повторяем дательный падеж (</a:t>
            </a:r>
            <a:r>
              <a:rPr lang="en-US" dirty="0"/>
              <a:t>dative</a:t>
            </a:r>
            <a:r>
              <a:rPr lang="ru-RU" dirty="0"/>
              <a:t>)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A92EF19-8D8D-8D45-B8A1-740EB08BF6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0666970"/>
              </p:ext>
            </p:extLst>
          </p:nvPr>
        </p:nvGraphicFramePr>
        <p:xfrm>
          <a:off x="1371600" y="1957123"/>
          <a:ext cx="96012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321092272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420400352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16841113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Adjectives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Nouns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7366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Masculine/neuter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Ому/ему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у/ю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7526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feminine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Ой/ей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е/и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510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plural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Ым</a:t>
                      </a:r>
                      <a:r>
                        <a:rPr lang="ru-RU" dirty="0"/>
                        <a:t>/им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Ам</a:t>
                      </a:r>
                      <a:r>
                        <a:rPr lang="ru-RU" dirty="0"/>
                        <a:t>/ям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209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2BDCCEA-0A91-854B-8339-896B63F6EB85}"/>
              </a:ext>
            </a:extLst>
          </p:cNvPr>
          <p:cNvSpPr txBox="1"/>
          <p:nvPr/>
        </p:nvSpPr>
        <p:spPr>
          <a:xfrm>
            <a:off x="1371600" y="3441680"/>
            <a:ext cx="31617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+ </a:t>
            </a:r>
            <a:r>
              <a:rPr lang="en-US" dirty="0"/>
              <a:t>verbs:</a:t>
            </a:r>
            <a:endParaRPr lang="ru-RU" dirty="0"/>
          </a:p>
          <a:p>
            <a:r>
              <a:rPr lang="ru-RU" dirty="0"/>
              <a:t>Я говорю/скажу/сказала </a:t>
            </a:r>
            <a:r>
              <a:rPr lang="ru-RU" b="1" dirty="0"/>
              <a:t>другу</a:t>
            </a:r>
          </a:p>
          <a:p>
            <a:r>
              <a:rPr lang="ru-RU" dirty="0"/>
              <a:t>Я звоню/позвоню/позвонила </a:t>
            </a:r>
            <a:r>
              <a:rPr lang="ru-RU" b="1" dirty="0"/>
              <a:t>подруге</a:t>
            </a:r>
          </a:p>
          <a:p>
            <a:r>
              <a:rPr lang="ru-RU" dirty="0"/>
              <a:t>Я пишу/напишу/написала</a:t>
            </a:r>
          </a:p>
          <a:p>
            <a:r>
              <a:rPr lang="ru-RU" b="1" dirty="0"/>
              <a:t>друзьям</a:t>
            </a:r>
          </a:p>
          <a:p>
            <a:r>
              <a:rPr lang="ru-RU" dirty="0"/>
              <a:t>Я дарю/подарю/подарила</a:t>
            </a:r>
            <a:r>
              <a:rPr lang="en-US" dirty="0"/>
              <a:t> </a:t>
            </a:r>
            <a:endParaRPr lang="ru-RU" dirty="0"/>
          </a:p>
          <a:p>
            <a:r>
              <a:rPr lang="ru-RU" b="1" dirty="0"/>
              <a:t>тебе</a:t>
            </a:r>
            <a:r>
              <a:rPr lang="ru-RU" dirty="0"/>
              <a:t> подарок</a:t>
            </a:r>
          </a:p>
          <a:p>
            <a:r>
              <a:rPr lang="ru-RU" dirty="0"/>
              <a:t>Я объясняю /объясню/объяснила </a:t>
            </a:r>
            <a:r>
              <a:rPr lang="ru-RU" b="1" dirty="0"/>
              <a:t>им</a:t>
            </a:r>
            <a:r>
              <a:rPr lang="ru-RU" dirty="0"/>
              <a:t> правило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46AF17-F227-8C4C-8F5F-ED1102C30718}"/>
              </a:ext>
            </a:extLst>
          </p:cNvPr>
          <p:cNvSpPr txBox="1"/>
          <p:nvPr/>
        </p:nvSpPr>
        <p:spPr>
          <a:xfrm>
            <a:off x="4776761" y="3490956"/>
            <a:ext cx="29904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+ </a:t>
            </a:r>
            <a:r>
              <a:rPr lang="en-US" dirty="0"/>
              <a:t>In a subject</a:t>
            </a:r>
          </a:p>
          <a:p>
            <a:r>
              <a:rPr lang="ru-RU" dirty="0"/>
              <a:t>+ </a:t>
            </a:r>
            <a:r>
              <a:rPr lang="en-US" dirty="0"/>
              <a:t>In a sport</a:t>
            </a:r>
            <a:endParaRPr lang="ru-RU" dirty="0"/>
          </a:p>
          <a:p>
            <a:r>
              <a:rPr lang="ru-RU" dirty="0"/>
              <a:t>+ </a:t>
            </a:r>
            <a:r>
              <a:rPr lang="en-US" dirty="0"/>
              <a:t>on TV/radio</a:t>
            </a:r>
          </a:p>
          <a:p>
            <a:r>
              <a:rPr lang="en-US" dirty="0"/>
              <a:t>+ around some place</a:t>
            </a:r>
            <a:endParaRPr lang="ru-RU" dirty="0"/>
          </a:p>
          <a:p>
            <a:r>
              <a:rPr lang="ru-RU" dirty="0"/>
              <a:t>+ </a:t>
            </a:r>
            <a:r>
              <a:rPr lang="en-US" dirty="0"/>
              <a:t>on Mondays</a:t>
            </a:r>
            <a:endParaRPr lang="ru-RU" dirty="0"/>
          </a:p>
          <a:p>
            <a:r>
              <a:rPr lang="ru-RU" dirty="0"/>
              <a:t>Лекция/семинар/экзамен </a:t>
            </a:r>
            <a:r>
              <a:rPr lang="ru-RU" b="1" dirty="0"/>
              <a:t>по литературе</a:t>
            </a:r>
          </a:p>
          <a:p>
            <a:r>
              <a:rPr lang="ru-RU" dirty="0"/>
              <a:t>Матч </a:t>
            </a:r>
            <a:r>
              <a:rPr lang="ru-RU" b="1" dirty="0"/>
              <a:t>по баскетболу</a:t>
            </a:r>
          </a:p>
          <a:p>
            <a:r>
              <a:rPr lang="ru-RU" dirty="0"/>
              <a:t>Игра </a:t>
            </a:r>
            <a:r>
              <a:rPr lang="ru-RU" b="1" dirty="0"/>
              <a:t>по телевизору</a:t>
            </a:r>
          </a:p>
          <a:p>
            <a:r>
              <a:rPr lang="ru-RU" dirty="0"/>
              <a:t>Передача </a:t>
            </a:r>
            <a:r>
              <a:rPr lang="ru-RU" b="1" dirty="0"/>
              <a:t>по радио</a:t>
            </a:r>
            <a:endParaRPr lang="en-US" b="1" dirty="0"/>
          </a:p>
          <a:p>
            <a:r>
              <a:rPr lang="ru-RU" dirty="0"/>
              <a:t>Гуляем </a:t>
            </a:r>
            <a:r>
              <a:rPr lang="ru-RU" b="1" dirty="0"/>
              <a:t>по городу </a:t>
            </a:r>
            <a:r>
              <a:rPr lang="ru-RU" dirty="0"/>
              <a:t>и </a:t>
            </a:r>
            <a:r>
              <a:rPr lang="ru-RU" b="1" dirty="0"/>
              <a:t>по парку</a:t>
            </a:r>
            <a:endParaRPr lang="en-US" b="1" dirty="0"/>
          </a:p>
          <a:p>
            <a:r>
              <a:rPr lang="ru-RU" b="1" dirty="0"/>
              <a:t>По понедельникам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8B1FAC-B77D-274D-B0A7-13783623D234}"/>
              </a:ext>
            </a:extLst>
          </p:cNvPr>
          <p:cNvSpPr txBox="1"/>
          <p:nvPr/>
        </p:nvSpPr>
        <p:spPr>
          <a:xfrm>
            <a:off x="8010658" y="4365938"/>
            <a:ext cx="28075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+ </a:t>
            </a:r>
            <a:r>
              <a:rPr lang="en-US" dirty="0"/>
              <a:t>Age</a:t>
            </a:r>
            <a:endParaRPr lang="ru-RU" dirty="0"/>
          </a:p>
          <a:p>
            <a:r>
              <a:rPr lang="ru-RU" b="1" dirty="0"/>
              <a:t>Мне</a:t>
            </a:r>
            <a:r>
              <a:rPr lang="ru-RU" dirty="0"/>
              <a:t> двадцать лет. а </a:t>
            </a:r>
            <a:r>
              <a:rPr lang="ru-RU" b="1" dirty="0"/>
              <a:t>тебе</a:t>
            </a:r>
            <a:r>
              <a:rPr lang="ru-RU" dirty="0"/>
              <a:t>? А </a:t>
            </a:r>
            <a:r>
              <a:rPr lang="ru-RU" b="1" dirty="0"/>
              <a:t>Виктору </a:t>
            </a:r>
            <a:r>
              <a:rPr lang="ru-RU" dirty="0"/>
              <a:t>двадцать один год? А </a:t>
            </a:r>
            <a:r>
              <a:rPr lang="ru-RU" b="1" dirty="0"/>
              <a:t>Анне</a:t>
            </a:r>
            <a:r>
              <a:rPr lang="ru-RU" dirty="0"/>
              <a:t> двадцать два года</a:t>
            </a:r>
            <a:r>
              <a:rPr lang="ru-RU" b="1" dirty="0"/>
              <a:t> </a:t>
            </a:r>
            <a:r>
              <a:rPr lang="ru-RU" dirty="0"/>
              <a:t>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409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20A9E-A650-0344-ACA8-1EBC61394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Повторяем даты: именительный падеж и родительный падеж 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C8B5DCB-AE71-214A-B434-08625DB5E4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5966928"/>
              </p:ext>
            </p:extLst>
          </p:nvPr>
        </p:nvGraphicFramePr>
        <p:xfrm>
          <a:off x="1371600" y="2286000"/>
          <a:ext cx="96012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797378959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17556735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It is this date</a:t>
                      </a:r>
                      <a:r>
                        <a:rPr lang="ru-RU" dirty="0"/>
                        <a:t> </a:t>
                      </a:r>
                      <a:r>
                        <a:rPr lang="en-US" dirty="0"/>
                        <a:t>(the date is in nominative)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 this date something happens (the date is in genitive)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75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Вчера было двадцатое мая </a:t>
                      </a:r>
                    </a:p>
                    <a:p>
                      <a:r>
                        <a:rPr lang="en-US" dirty="0" err="1"/>
                        <a:t>С</a:t>
                      </a:r>
                      <a:r>
                        <a:rPr lang="ru-RU" dirty="0" err="1"/>
                        <a:t>егодня</a:t>
                      </a:r>
                      <a:r>
                        <a:rPr lang="ru-RU" dirty="0"/>
                        <a:t> пятое июня</a:t>
                      </a:r>
                    </a:p>
                    <a:p>
                      <a:r>
                        <a:rPr lang="ru-RU" dirty="0"/>
                        <a:t>Завтра шестое июля</a:t>
                      </a:r>
                    </a:p>
                    <a:p>
                      <a:endParaRPr lang="ru-RU" dirty="0"/>
                    </a:p>
                    <a:p>
                      <a:r>
                        <a:rPr lang="ru-RU" dirty="0"/>
                        <a:t>А через неделю будет девятнадцатое августа </a:t>
                      </a:r>
                    </a:p>
                    <a:p>
                      <a:endParaRPr lang="ru-RU" dirty="0"/>
                    </a:p>
                    <a:p>
                      <a:r>
                        <a:rPr lang="ru-RU" dirty="0"/>
                        <a:t>Через месяц  будет двенадцатое сентября</a:t>
                      </a:r>
                    </a:p>
                    <a:p>
                      <a:r>
                        <a:rPr lang="ru-RU" dirty="0"/>
                        <a:t>А через год будет двадцать девятое октября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Двадцатого мая я позвонила родителям</a:t>
                      </a:r>
                    </a:p>
                    <a:p>
                      <a:r>
                        <a:rPr lang="ru-RU" dirty="0"/>
                        <a:t>Пятого июня я занимаюсь дома</a:t>
                      </a:r>
                    </a:p>
                    <a:p>
                      <a:r>
                        <a:rPr lang="ru-RU" dirty="0"/>
                        <a:t>Шестого июля по радио будет интересная программа</a:t>
                      </a:r>
                    </a:p>
                    <a:p>
                      <a:r>
                        <a:rPr lang="ru-RU" dirty="0"/>
                        <a:t>Девятнадцатого августа мне будет двадцать один год</a:t>
                      </a:r>
                    </a:p>
                    <a:p>
                      <a:r>
                        <a:rPr lang="ru-RU" dirty="0"/>
                        <a:t>Двенадцатого сентября я буду гулять по городу</a:t>
                      </a:r>
                    </a:p>
                    <a:p>
                      <a:r>
                        <a:rPr lang="ru-RU" dirty="0"/>
                        <a:t>А двадцать девятого октября у меня будет экзамен по математике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29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9429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8FE18-C81E-444D-AAD2-7212A433B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5904963" cy="1485900"/>
          </a:xfrm>
        </p:spPr>
        <p:txBody>
          <a:bodyPr/>
          <a:lstStyle/>
          <a:p>
            <a:r>
              <a:rPr lang="en-US" dirty="0"/>
              <a:t>U1 D</a:t>
            </a:r>
            <a:r>
              <a:rPr lang="ru-RU" dirty="0"/>
              <a:t>4</a:t>
            </a:r>
            <a:br>
              <a:rPr lang="en-US" dirty="0"/>
            </a:br>
            <a:r>
              <a:rPr lang="en-US" dirty="0"/>
              <a:t>Review of comparatives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BABF1F6-D684-8040-8D74-24A7E4F0AA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0906202"/>
              </p:ext>
            </p:extLst>
          </p:nvPr>
        </p:nvGraphicFramePr>
        <p:xfrm>
          <a:off x="1371600" y="2285999"/>
          <a:ext cx="7025425" cy="4101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4642">
                  <a:extLst>
                    <a:ext uri="{9D8B030D-6E8A-4147-A177-3AD203B41FA5}">
                      <a16:colId xmlns:a16="http://schemas.microsoft.com/office/drawing/2014/main" val="1583120425"/>
                    </a:ext>
                  </a:extLst>
                </a:gridCol>
                <a:gridCol w="3850783">
                  <a:extLst>
                    <a:ext uri="{9D8B030D-6E8A-4147-A177-3AD203B41FA5}">
                      <a16:colId xmlns:a16="http://schemas.microsoft.com/office/drawing/2014/main" val="4109181737"/>
                    </a:ext>
                  </a:extLst>
                </a:gridCol>
              </a:tblGrid>
              <a:tr h="2050961">
                <a:tc>
                  <a:txBody>
                    <a:bodyPr/>
                    <a:lstStyle/>
                    <a:p>
                      <a:pPr lvl="0" rtl="0"/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Far (use an adverb</a:t>
                      </a: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Амстердам очень  _____________________   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По–моему, Брюссель 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___________________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Easy, simple</a:t>
                      </a:r>
                    </a:p>
                    <a:p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Химия  - ________________ 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А, по–моему, физика ___________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5635718"/>
                  </a:ext>
                </a:extLst>
              </a:tr>
              <a:tr h="2050961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weak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Наша команда по хоккею ________________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По–моему наша команда ________________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lot 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Таня очень ______________ говорит.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По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моему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Оля говорит __________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331456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12C83A5-C65B-D840-9C83-C074AD45ED59}"/>
              </a:ext>
            </a:extLst>
          </p:cNvPr>
          <p:cNvSpPr txBox="1"/>
          <p:nvPr/>
        </p:nvSpPr>
        <p:spPr>
          <a:xfrm>
            <a:off x="7160653" y="685800"/>
            <a:ext cx="49204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For example</a:t>
            </a:r>
            <a:r>
              <a:rPr lang="en-US" dirty="0"/>
              <a:t>: difficult</a:t>
            </a:r>
          </a:p>
          <a:p>
            <a:r>
              <a:rPr lang="en-US" dirty="0"/>
              <a:t>	- </a:t>
            </a:r>
            <a:r>
              <a:rPr lang="ru-RU" dirty="0"/>
              <a:t>Химия</a:t>
            </a:r>
            <a:r>
              <a:rPr lang="en-US" dirty="0"/>
              <a:t>– </a:t>
            </a:r>
            <a:r>
              <a:rPr lang="ru-RU" dirty="0"/>
              <a:t>трудная</a:t>
            </a:r>
            <a:r>
              <a:rPr lang="en-US" dirty="0"/>
              <a:t>.</a:t>
            </a:r>
          </a:p>
          <a:p>
            <a:r>
              <a:rPr lang="en-US" dirty="0"/>
              <a:t>	</a:t>
            </a:r>
            <a:r>
              <a:rPr lang="ru-RU" dirty="0"/>
              <a:t>- А по-моему, история труднее, чем химия. 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C73610-C332-6E4B-9E49-692AE154FE23}"/>
              </a:ext>
            </a:extLst>
          </p:cNvPr>
          <p:cNvSpPr txBox="1"/>
          <p:nvPr/>
        </p:nvSpPr>
        <p:spPr>
          <a:xfrm>
            <a:off x="8757634" y="2266682"/>
            <a:ext cx="2880147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+ Выучите: </a:t>
            </a:r>
          </a:p>
          <a:p>
            <a:r>
              <a:rPr lang="ru-RU" dirty="0"/>
              <a:t>Высокий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ru-RU" dirty="0">
                <a:sym typeface="Wingdings" pitchFamily="2" charset="2"/>
              </a:rPr>
              <a:t>выше</a:t>
            </a:r>
          </a:p>
          <a:p>
            <a:r>
              <a:rPr lang="ru-RU" dirty="0">
                <a:sym typeface="Wingdings" pitchFamily="2" charset="2"/>
              </a:rPr>
              <a:t>Широкий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ru-RU" dirty="0">
                <a:sym typeface="Wingdings" pitchFamily="2" charset="2"/>
              </a:rPr>
              <a:t> шире</a:t>
            </a:r>
          </a:p>
          <a:p>
            <a:r>
              <a:rPr lang="ru-RU" dirty="0">
                <a:sym typeface="Wingdings" pitchFamily="2" charset="2"/>
              </a:rPr>
              <a:t>Сладкий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ru-RU" dirty="0">
                <a:sym typeface="Wingdings" pitchFamily="2" charset="2"/>
              </a:rPr>
              <a:t> слаще</a:t>
            </a:r>
          </a:p>
          <a:p>
            <a:r>
              <a:rPr lang="ru-RU" dirty="0">
                <a:sym typeface="Wingdings" pitchFamily="2" charset="2"/>
              </a:rPr>
              <a:t>Поздний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ru-RU" dirty="0">
                <a:sym typeface="Wingdings" pitchFamily="2" charset="2"/>
              </a:rPr>
              <a:t> позже</a:t>
            </a:r>
          </a:p>
          <a:p>
            <a:r>
              <a:rPr lang="ru-RU" dirty="0">
                <a:sym typeface="Wingdings" pitchFamily="2" charset="2"/>
              </a:rPr>
              <a:t>===================</a:t>
            </a:r>
          </a:p>
          <a:p>
            <a:r>
              <a:rPr lang="ru-RU" dirty="0">
                <a:sym typeface="Wingdings" pitchFamily="2" charset="2"/>
              </a:rPr>
              <a:t>К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ru-RU" dirty="0">
                <a:sym typeface="Wingdings" pitchFamily="2" charset="2"/>
              </a:rPr>
              <a:t> ч (легче), но богаче</a:t>
            </a:r>
          </a:p>
          <a:p>
            <a:r>
              <a:rPr lang="ru-RU" dirty="0">
                <a:sym typeface="Wingdings" pitchFamily="2" charset="2"/>
              </a:rPr>
              <a:t>Г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ru-RU" dirty="0">
                <a:sym typeface="Wingdings" pitchFamily="2" charset="2"/>
              </a:rPr>
              <a:t> ж (дороже), но моложе</a:t>
            </a:r>
          </a:p>
          <a:p>
            <a:r>
              <a:rPr lang="ru-RU" dirty="0">
                <a:sym typeface="Wingdings" pitchFamily="2" charset="2"/>
              </a:rPr>
              <a:t>Х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ru-RU" dirty="0">
                <a:sym typeface="Wingdings" pitchFamily="2" charset="2"/>
              </a:rPr>
              <a:t> ш (тише), но дешевле</a:t>
            </a:r>
          </a:p>
          <a:p>
            <a:r>
              <a:rPr lang="ru-RU" dirty="0" err="1">
                <a:sym typeface="Wingdings" pitchFamily="2" charset="2"/>
              </a:rPr>
              <a:t>Ст</a:t>
            </a:r>
            <a:r>
              <a:rPr lang="ru-RU" dirty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ru-RU" dirty="0">
                <a:sym typeface="Wingdings" pitchFamily="2" charset="2"/>
              </a:rPr>
              <a:t> щ (чище) </a:t>
            </a:r>
          </a:p>
          <a:p>
            <a:r>
              <a:rPr lang="ru-RU" dirty="0">
                <a:sym typeface="Wingdings" pitchFamily="2" charset="2"/>
              </a:rPr>
              <a:t>===================</a:t>
            </a:r>
          </a:p>
          <a:p>
            <a:r>
              <a:rPr lang="ru-RU" dirty="0">
                <a:sym typeface="Wingdings" pitchFamily="2" charset="2"/>
              </a:rPr>
              <a:t>Больше</a:t>
            </a:r>
          </a:p>
          <a:p>
            <a:r>
              <a:rPr lang="ru-RU" dirty="0">
                <a:sym typeface="Wingdings" pitchFamily="2" charset="2"/>
              </a:rPr>
              <a:t>Меньше</a:t>
            </a:r>
          </a:p>
          <a:p>
            <a:r>
              <a:rPr lang="ru-RU" dirty="0">
                <a:sym typeface="Wingdings" pitchFamily="2" charset="2"/>
              </a:rPr>
              <a:t>Лучше </a:t>
            </a:r>
          </a:p>
          <a:p>
            <a:r>
              <a:rPr lang="ru-RU" dirty="0">
                <a:sym typeface="Wingdings" pitchFamily="2" charset="2"/>
              </a:rPr>
              <a:t>хуже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485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A5844-B384-844E-AF0F-B0D657C9C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U1 D</a:t>
            </a:r>
            <a:r>
              <a:rPr lang="ru-RU" dirty="0"/>
              <a:t>5</a:t>
            </a:r>
            <a:br>
              <a:rPr lang="en-US" dirty="0"/>
            </a:br>
            <a:r>
              <a:rPr lang="ru-RU" dirty="0"/>
              <a:t>Эпизод 2: «Лучше меньше, да лучше!»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A5C94-12FE-7B43-80C3-2D2F37644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Лексика: </a:t>
            </a:r>
          </a:p>
          <a:p>
            <a:pPr marL="0" indent="0">
              <a:buNone/>
            </a:pPr>
            <a:r>
              <a:rPr lang="ru-RU" dirty="0"/>
              <a:t>Мы не можем запрещать (кому) вам</a:t>
            </a:r>
            <a:r>
              <a:rPr lang="en-US" dirty="0"/>
              <a:t> + infinitive = we cannot forbid you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Устроим всё по-домашнему</a:t>
            </a:r>
            <a:r>
              <a:rPr lang="en-US" dirty="0"/>
              <a:t> = it will be very relaxed (home-style)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Новость </a:t>
            </a:r>
            <a:r>
              <a:rPr lang="en-US" dirty="0"/>
              <a:t>= news (countable!)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Старая дева </a:t>
            </a:r>
            <a:r>
              <a:rPr lang="en-US" dirty="0"/>
              <a:t>= spinster</a:t>
            </a:r>
          </a:p>
        </p:txBody>
      </p:sp>
    </p:spTree>
    <p:extLst>
      <p:ext uri="{BB962C8B-B14F-4D97-AF65-F5344CB8AC3E}">
        <p14:creationId xmlns:p14="http://schemas.microsoft.com/office/powerpoint/2010/main" val="1508818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C3F7E-62B1-7C42-BE13-9CA3EEC3A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dirty="0"/>
            </a:br>
            <a:r>
              <a:rPr lang="ru-RU" dirty="0"/>
              <a:t>Не + императив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5843769-6D7A-E04D-B2C9-819B7F8F27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1478151"/>
              </p:ext>
            </p:extLst>
          </p:nvPr>
        </p:nvGraphicFramePr>
        <p:xfrm>
          <a:off x="1371600" y="2286000"/>
          <a:ext cx="96012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3402900110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21349634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Не +несовершенный вид</a:t>
                      </a:r>
                      <a:r>
                        <a:rPr lang="en-US" dirty="0"/>
                        <a:t> (imperfective)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 + совершенный вид</a:t>
                      </a:r>
                      <a:r>
                        <a:rPr lang="en-US" dirty="0"/>
                        <a:t> (perfective)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35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- general advice (do not do something all the time)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Very strong warning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8217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- Simple request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Serious consequences if the action takes place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365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- Something is prohibited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44622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668EDB9-6CB0-E049-95BA-BCB3AEE8AA56}"/>
              </a:ext>
            </a:extLst>
          </p:cNvPr>
          <p:cNvSpPr txBox="1"/>
          <p:nvPr/>
        </p:nvSpPr>
        <p:spPr>
          <a:xfrm>
            <a:off x="3966694" y="4636394"/>
            <a:ext cx="497905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Explain the use of imperative: </a:t>
            </a:r>
            <a:endParaRPr lang="ru-RU" dirty="0"/>
          </a:p>
          <a:p>
            <a:r>
              <a:rPr lang="ru-RU" dirty="0"/>
              <a:t>Не опоздай! </a:t>
            </a:r>
          </a:p>
          <a:p>
            <a:r>
              <a:rPr lang="ru-RU" dirty="0"/>
              <a:t>	Не опаздывай</a:t>
            </a:r>
          </a:p>
          <a:p>
            <a:r>
              <a:rPr lang="ru-RU" dirty="0"/>
              <a:t>		Не забудь! </a:t>
            </a:r>
          </a:p>
          <a:p>
            <a:r>
              <a:rPr lang="ru-RU" dirty="0"/>
              <a:t>			Не забывай</a:t>
            </a:r>
          </a:p>
          <a:p>
            <a:r>
              <a:rPr lang="ru-RU" dirty="0"/>
              <a:t>				Не переходите здесь дорогу!  </a:t>
            </a:r>
          </a:p>
          <a:p>
            <a:r>
              <a:rPr lang="ru-RU" dirty="0"/>
              <a:t>		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822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CD4C2-30A9-324D-86B4-DC960C4F3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U1 D</a:t>
            </a:r>
            <a:r>
              <a:rPr lang="ru-RU" dirty="0"/>
              <a:t>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FD297-8CA8-FE4B-9096-3D5258C47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Посмотрите видео «Как это здорово!» </a:t>
            </a:r>
          </a:p>
          <a:p>
            <a:r>
              <a:rPr lang="ru-RU" dirty="0"/>
              <a:t>Работайте в группах: придумайте историю о том, как Миша делал Тане предложение</a:t>
            </a:r>
          </a:p>
          <a:p>
            <a:r>
              <a:rPr lang="ru-RU" dirty="0"/>
              <a:t>Расскажите классу, какую историю вы придумали </a:t>
            </a:r>
          </a:p>
        </p:txBody>
      </p:sp>
    </p:spTree>
    <p:extLst>
      <p:ext uri="{BB962C8B-B14F-4D97-AF65-F5344CB8AC3E}">
        <p14:creationId xmlns:p14="http://schemas.microsoft.com/office/powerpoint/2010/main" val="15466092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Императив!!! </a:t>
            </a:r>
            <a:r>
              <a:rPr lang="is-IS" dirty="0">
                <a:solidFill>
                  <a:srgbClr val="FF0000"/>
                </a:solidFill>
              </a:rPr>
              <a:t>…</a:t>
            </a:r>
            <a:r>
              <a:rPr lang="ru-RU" dirty="0">
                <a:solidFill>
                  <a:srgbClr val="FF0000"/>
                </a:solidFill>
              </a:rPr>
              <a:t> и вид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ru-RU" dirty="0">
                <a:solidFill>
                  <a:srgbClr val="FF0000"/>
                </a:solidFill>
              </a:rPr>
              <a:t>примеры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00FF"/>
                </a:solidFill>
              </a:rPr>
              <a:t>Делайте</a:t>
            </a:r>
            <a:r>
              <a:rPr lang="ru-RU" dirty="0"/>
              <a:t> домашнее задание каждый вечер! </a:t>
            </a:r>
          </a:p>
          <a:p>
            <a:pPr marL="0" indent="0">
              <a:buNone/>
            </a:pPr>
            <a:r>
              <a:rPr lang="ru-RU" i="1" dirty="0"/>
              <a:t>несовершенный вид</a:t>
            </a:r>
            <a:r>
              <a:rPr lang="en-US" i="1" dirty="0"/>
              <a:t> (general advice, relevant for a long time) </a:t>
            </a:r>
            <a:endParaRPr lang="ru-RU" i="1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>
                <a:solidFill>
                  <a:srgbClr val="0000FF"/>
                </a:solidFill>
              </a:rPr>
              <a:t>Сделайте</a:t>
            </a:r>
            <a:r>
              <a:rPr lang="ru-RU" dirty="0"/>
              <a:t> домашнее задание, которое вы не сделали вчера! </a:t>
            </a:r>
          </a:p>
          <a:p>
            <a:pPr marL="0" indent="0">
              <a:buNone/>
            </a:pPr>
            <a:r>
              <a:rPr lang="ru-RU" i="1" dirty="0"/>
              <a:t>совершенный вид (</a:t>
            </a:r>
            <a:r>
              <a:rPr lang="en-US" i="1" dirty="0"/>
              <a:t>once)</a:t>
            </a:r>
            <a:endParaRPr lang="ru-RU" i="1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6713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звони(те) / позвони(те)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Ты уже сегодня </a:t>
            </a:r>
            <a:r>
              <a:rPr lang="ru-RU" dirty="0">
                <a:solidFill>
                  <a:srgbClr val="FF0000"/>
                </a:solidFill>
              </a:rPr>
              <a:t>звонил</a:t>
            </a:r>
            <a:r>
              <a:rPr lang="ru-RU" dirty="0"/>
              <a:t> дяде Володе ? </a:t>
            </a:r>
            <a:r>
              <a:rPr lang="ru-RU" dirty="0">
                <a:solidFill>
                  <a:srgbClr val="FF0000"/>
                </a:solidFill>
              </a:rPr>
              <a:t>Позвони</a:t>
            </a:r>
            <a:r>
              <a:rPr lang="ru-RU" dirty="0"/>
              <a:t> ему сегодня вечером!</a:t>
            </a:r>
            <a:r>
              <a:rPr lang="en-US" dirty="0"/>
              <a:t> (once)</a:t>
            </a:r>
            <a:r>
              <a:rPr lang="ru-RU" dirty="0"/>
              <a:t>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Звоните</a:t>
            </a:r>
            <a:r>
              <a:rPr lang="ru-RU" dirty="0"/>
              <a:t> бабушке каждое воскресенье! </a:t>
            </a:r>
            <a:r>
              <a:rPr lang="en-US" dirty="0"/>
              <a:t> (repeatedly) 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3420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4501166" cy="1485900"/>
          </a:xfrm>
        </p:spPr>
        <p:txBody>
          <a:bodyPr/>
          <a:lstStyle/>
          <a:p>
            <a:r>
              <a:rPr lang="en-US" dirty="0"/>
              <a:t>Strong warning = HE + perfective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4037527" cy="84356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Леопольд! Не </a:t>
            </a:r>
            <a:r>
              <a:rPr lang="ru-RU" dirty="0">
                <a:solidFill>
                  <a:srgbClr val="FF0000"/>
                </a:solidFill>
              </a:rPr>
              <a:t>забудь</a:t>
            </a:r>
            <a:r>
              <a:rPr lang="ru-RU" dirty="0"/>
              <a:t> паспорт! И </a:t>
            </a:r>
            <a:r>
              <a:rPr lang="ru-RU" dirty="0">
                <a:solidFill>
                  <a:srgbClr val="FF0000"/>
                </a:solidFill>
              </a:rPr>
              <a:t>смотри</a:t>
            </a:r>
            <a:r>
              <a:rPr lang="ru-RU" dirty="0"/>
              <a:t> не </a:t>
            </a:r>
            <a:r>
              <a:rPr lang="ru-RU" dirty="0">
                <a:solidFill>
                  <a:srgbClr val="FF0000"/>
                </a:solidFill>
              </a:rPr>
              <a:t>опоздай </a:t>
            </a:r>
            <a:r>
              <a:rPr lang="ru-RU" dirty="0"/>
              <a:t>в аэропорт! </a:t>
            </a:r>
          </a:p>
        </p:txBody>
      </p:sp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850" y="3363884"/>
            <a:ext cx="4376612" cy="29764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68803E-B2A2-254D-8C80-B0740C049693}"/>
              </a:ext>
            </a:extLst>
          </p:cNvPr>
          <p:cNvSpPr txBox="1"/>
          <p:nvPr/>
        </p:nvSpPr>
        <p:spPr>
          <a:xfrm>
            <a:off x="6825803" y="528034"/>
            <a:ext cx="50742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General advice = HE + imperfective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D458F0-EE1E-344E-90CA-39457DDA8DAB}"/>
              </a:ext>
            </a:extLst>
          </p:cNvPr>
          <p:cNvSpPr txBox="1"/>
          <p:nvPr/>
        </p:nvSpPr>
        <p:spPr>
          <a:xfrm>
            <a:off x="6857999" y="2286000"/>
            <a:ext cx="50098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Никогда</a:t>
            </a:r>
            <a:r>
              <a:rPr lang="ru-RU" sz="2000" dirty="0"/>
              <a:t> не </a:t>
            </a:r>
            <a:r>
              <a:rPr lang="ru-RU" sz="2000" dirty="0">
                <a:solidFill>
                  <a:srgbClr val="FF0000"/>
                </a:solidFill>
              </a:rPr>
              <a:t>опаздывайте</a:t>
            </a:r>
            <a:r>
              <a:rPr lang="ru-RU" sz="2000" dirty="0"/>
              <a:t> на занятие по русскому языку!  Ведь контрольная работа по русскому языку труднее и длиннее, чем контрольная работа по теоретической физике. </a:t>
            </a:r>
            <a:r>
              <a:rPr lang="ru-RU" sz="2000" dirty="0">
                <a:sym typeface="Wingdings"/>
              </a:rPr>
              <a:t></a:t>
            </a:r>
            <a:r>
              <a:rPr lang="en-US" sz="2000" dirty="0">
                <a:sym typeface="Wingdings"/>
              </a:rPr>
              <a:t> </a:t>
            </a:r>
            <a:endParaRPr lang="ru-RU" sz="2000" dirty="0"/>
          </a:p>
          <a:p>
            <a:r>
              <a:rPr lang="ru-RU" sz="2000" dirty="0"/>
              <a:t>Никогда не </a:t>
            </a:r>
            <a:r>
              <a:rPr lang="ru-RU" sz="2000" dirty="0">
                <a:solidFill>
                  <a:srgbClr val="FF0000"/>
                </a:solidFill>
              </a:rPr>
              <a:t>опаздывайте</a:t>
            </a:r>
            <a:r>
              <a:rPr lang="ru-RU" sz="2000" dirty="0"/>
              <a:t> на занятие по русскому языку!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526457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6434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 читай(те)/ прочитай(те)</a:t>
            </a:r>
            <a:br>
              <a:rPr lang="ru-RU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____________ этот роман и напишите письмо автору.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Не __________ эту книгу, она очень скучная.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3112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читай(те)/ прочитай(те)</a:t>
            </a:r>
            <a:br>
              <a:rPr lang="ru-RU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Прочитайте</a:t>
            </a:r>
            <a:r>
              <a:rPr lang="ru-RU" dirty="0"/>
              <a:t> этот роман и напишите письмо автору.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Не </a:t>
            </a:r>
            <a:r>
              <a:rPr lang="ru-RU" dirty="0">
                <a:solidFill>
                  <a:srgbClr val="FF0000"/>
                </a:solidFill>
              </a:rPr>
              <a:t>читай</a:t>
            </a:r>
            <a:r>
              <a:rPr lang="ru-RU" dirty="0"/>
              <a:t> эту книгу, она очень скучная.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0215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писать/написать   пиши(те) / напиши(те)</a:t>
            </a:r>
            <a:br>
              <a:rPr lang="ru-RU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_____________  письмо коту Леопольду. Он ждёт.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Никогда ничего не ____________ котам; они не умеют читать.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3310" y="3943120"/>
            <a:ext cx="2245024" cy="264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0674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писать/написать   пиши(те) / напиши(те)</a:t>
            </a:r>
            <a:br>
              <a:rPr lang="ru-RU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Напишите</a:t>
            </a:r>
            <a:r>
              <a:rPr lang="ru-RU" dirty="0"/>
              <a:t>  письмо коту Леопольду. Он ждёт.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Никогда ничего не </a:t>
            </a:r>
            <a:r>
              <a:rPr lang="ru-RU" dirty="0">
                <a:solidFill>
                  <a:srgbClr val="FF0000"/>
                </a:solidFill>
              </a:rPr>
              <a:t>пишите</a:t>
            </a:r>
            <a:r>
              <a:rPr lang="ru-RU" dirty="0"/>
              <a:t> котам; они не умеют читать.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1816" y="3913583"/>
            <a:ext cx="2245024" cy="264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3349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гуляй(те) / погуляй(те)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Не _______________ в парке по ночам. Там страшно и опасно!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____________ в парке завтра днём, а потом позвоните мне по телефону. </a:t>
            </a:r>
          </a:p>
        </p:txBody>
      </p:sp>
    </p:spTree>
    <p:extLst>
      <p:ext uri="{BB962C8B-B14F-4D97-AF65-F5344CB8AC3E}">
        <p14:creationId xmlns:p14="http://schemas.microsoft.com/office/powerpoint/2010/main" val="15717491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гуляй(те) / погуляй(те)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Не </a:t>
            </a:r>
            <a:r>
              <a:rPr lang="ru-RU" dirty="0">
                <a:solidFill>
                  <a:srgbClr val="FF0000"/>
                </a:solidFill>
              </a:rPr>
              <a:t>гуляйте</a:t>
            </a:r>
            <a:r>
              <a:rPr lang="ru-RU" dirty="0"/>
              <a:t> в парке по ночам. Там страшно и опасно!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Погуляйте</a:t>
            </a:r>
            <a:r>
              <a:rPr lang="ru-RU" dirty="0"/>
              <a:t> в парке завтра днём, а потом позвоните мне по телефону.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9075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приглашай(те) / пригласи(те) </a:t>
            </a:r>
            <a:br>
              <a:rPr lang="ru-RU" sz="2400" dirty="0"/>
            </a:br>
            <a:r>
              <a:rPr lang="ru-RU" sz="2400" dirty="0"/>
              <a:t>готовь(те)/приготовь(те)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____________ кота Леопольда на день рождения и обязательно ________________ рыбу.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3612" y="3086562"/>
            <a:ext cx="4290688" cy="342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365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Кто это? </a:t>
            </a:r>
            <a:endParaRPr lang="en-US" dirty="0"/>
          </a:p>
        </p:txBody>
      </p:sp>
      <p:pic>
        <p:nvPicPr>
          <p:cNvPr id="4" name="Content Placeholder 3" descr="2804064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009" r="-570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953307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приглашай(те) / пригласи(те) </a:t>
            </a:r>
            <a:br>
              <a:rPr lang="ru-RU" dirty="0"/>
            </a:br>
            <a:r>
              <a:rPr lang="ru-RU" dirty="0"/>
              <a:t>готовь(те)/приготовь(те)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Пригласи</a:t>
            </a:r>
            <a:r>
              <a:rPr lang="ru-RU" dirty="0"/>
              <a:t> кота Леопольда на день рождения и обязательно </a:t>
            </a:r>
            <a:r>
              <a:rPr lang="ru-RU" dirty="0">
                <a:solidFill>
                  <a:srgbClr val="FF0000"/>
                </a:solidFill>
              </a:rPr>
              <a:t>приготовь</a:t>
            </a:r>
            <a:r>
              <a:rPr lang="ru-RU" dirty="0"/>
              <a:t> рыбу. </a:t>
            </a:r>
          </a:p>
          <a:p>
            <a:endParaRPr lang="en-US" dirty="0"/>
          </a:p>
        </p:txBody>
      </p:sp>
      <p:pic>
        <p:nvPicPr>
          <p:cNvPr id="5" name="Picture 4" descr="kot-leopold-den-rozhdeniya-kota-leopolda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184" y="2850271"/>
            <a:ext cx="4784265" cy="359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346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приглашай(те) / пригласи(те) </a:t>
            </a:r>
            <a:br>
              <a:rPr lang="ru-RU" dirty="0"/>
            </a:br>
            <a:r>
              <a:rPr lang="ru-RU" dirty="0"/>
              <a:t>готовь(те)/приготовь(те)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__________________ кота Леопольда на все ваши вечеринки! У него нет друзей.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8276" y="2687819"/>
            <a:ext cx="5431724" cy="378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7383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приглашай(те) / пригласи(те) </a:t>
            </a:r>
            <a:br>
              <a:rPr lang="ru-RU" dirty="0"/>
            </a:br>
            <a:r>
              <a:rPr lang="ru-RU" dirty="0"/>
              <a:t>готовь(те)/приготовь(те)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Приглашайте</a:t>
            </a:r>
            <a:r>
              <a:rPr lang="ru-RU" dirty="0"/>
              <a:t> кота Леопольда на все ваши вечеринки! У него нет друзей.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271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приглашай(те) / пригласи(те) </a:t>
            </a:r>
            <a:br>
              <a:rPr lang="ru-RU" dirty="0"/>
            </a:br>
            <a:r>
              <a:rPr lang="ru-RU" dirty="0"/>
              <a:t>готовь(те)/приготовь(те)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__________________ любимые блюда кота Леопольда каждый день и _____________ его </a:t>
            </a:r>
            <a:r>
              <a:rPr lang="ru-RU"/>
              <a:t>на ужин как можно чаще. </a:t>
            </a:r>
            <a:r>
              <a:rPr lang="ru-RU" dirty="0"/>
              <a:t>Ведь он не умеет готовить.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7536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приглашай(те) / пригласи(те) </a:t>
            </a:r>
            <a:br>
              <a:rPr lang="ru-RU" dirty="0"/>
            </a:br>
            <a:r>
              <a:rPr lang="ru-RU" dirty="0"/>
              <a:t>готовь(те)/приготовь(те)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Готовьте</a:t>
            </a:r>
            <a:r>
              <a:rPr lang="ru-RU" dirty="0"/>
              <a:t> любимые блюда кота Леопольда каждый вечер и </a:t>
            </a:r>
            <a:r>
              <a:rPr lang="ru-RU" dirty="0">
                <a:solidFill>
                  <a:srgbClr val="FF0000"/>
                </a:solidFill>
              </a:rPr>
              <a:t>приглашайте</a:t>
            </a:r>
            <a:r>
              <a:rPr lang="ru-RU" dirty="0"/>
              <a:t> его на ужин как можно чаще. Ведь он не умеет готовить.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4818" y="3027488"/>
            <a:ext cx="3221038" cy="430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9659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12144"/>
            <a:ext cx="8837054" cy="1705572"/>
          </a:xfrm>
        </p:spPr>
        <p:txBody>
          <a:bodyPr>
            <a:normAutofit fontScale="90000"/>
          </a:bodyPr>
          <a:lstStyle/>
          <a:p>
            <a:r>
              <a:rPr lang="ru-RU" dirty="0"/>
              <a:t>Опаздываю/опоздал(а)/опоздаю в театр (В), на экзамен (В), к доктору (Д)</a:t>
            </a:r>
            <a:br>
              <a:rPr lang="ru-RU" dirty="0"/>
            </a:br>
            <a:r>
              <a:rPr lang="ru-RU" dirty="0"/>
              <a:t> на одну минуту (В)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472744"/>
            <a:ext cx="8231746" cy="3755781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Куда вы часто опаздываете? На полчаса? На час? На полтора часа?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Вы куда-нибудь опоздали вчера? Куда? к кому? На полчаса? На час? На полтора часа?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На сколько минут / на сколько часов  вы опоздали?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4482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4A6D2-3EBF-5A48-958A-C39DB101F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U1 D</a:t>
            </a:r>
            <a:r>
              <a:rPr lang="ru-RU" dirty="0"/>
              <a:t>8</a:t>
            </a:r>
            <a:br>
              <a:rPr lang="ru-RU" dirty="0"/>
            </a:br>
            <a:r>
              <a:rPr lang="ru-RU" dirty="0"/>
              <a:t>Работайте в группах: кто в вашей семье старше/младше кого на сколько лет? </a:t>
            </a:r>
            <a:br>
              <a:rPr lang="ru-RU" dirty="0"/>
            </a:br>
            <a:r>
              <a:rPr lang="ru-RU" dirty="0"/>
              <a:t>Родители</a:t>
            </a:r>
            <a:br>
              <a:rPr lang="ru-RU" dirty="0"/>
            </a:br>
            <a:r>
              <a:rPr lang="ru-RU" dirty="0"/>
              <a:t>сестра/сёстры</a:t>
            </a:r>
            <a:br>
              <a:rPr lang="ru-RU" dirty="0"/>
            </a:br>
            <a:r>
              <a:rPr lang="ru-RU" dirty="0"/>
              <a:t>брат/братья </a:t>
            </a:r>
            <a:br>
              <a:rPr lang="ru-RU" dirty="0"/>
            </a:br>
            <a:r>
              <a:rPr lang="ru-RU" dirty="0"/>
              <a:t>бабушка/ дедушка</a:t>
            </a:r>
            <a:br>
              <a:rPr lang="ru-RU" dirty="0"/>
            </a:br>
            <a:r>
              <a:rPr lang="ru-RU" dirty="0"/>
              <a:t>тётя/дядя</a:t>
            </a:r>
            <a:br>
              <a:rPr lang="ru-RU" dirty="0"/>
            </a:br>
            <a:r>
              <a:rPr lang="ru-RU" dirty="0"/>
              <a:t>друг/подруга</a:t>
            </a:r>
            <a:br>
              <a:rPr lang="ru-RU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501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8B760-6912-1F45-B79C-C41BE7D66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U1 D</a:t>
            </a:r>
            <a:r>
              <a:rPr lang="ru-RU" dirty="0"/>
              <a:t>9</a:t>
            </a:r>
            <a:br>
              <a:rPr lang="ru-RU" dirty="0"/>
            </a:br>
            <a:r>
              <a:rPr lang="ru-RU" dirty="0"/>
              <a:t>Работайте в группах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09CF3-114A-C545-9DCE-0B116B44B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Придумайте историю, в которой будут такие слова: «Устроим всё по-домашнему. Такой день раз в жизни бывает».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Подумайте в группе, что такое «бумажная свадьба», «серебряная свадьба”, »золотая свадьба». У кого-то в вашей семье была золотая свадьба? Как вы её отмечали?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4216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dirty="0">
                <a:solidFill>
                  <a:srgbClr val="FF0000"/>
                </a:solidFill>
              </a:rPr>
              <a:t>Повторяем дательный падеж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Кому вы часто звоните? </a:t>
            </a:r>
          </a:p>
          <a:p>
            <a:pPr marL="0" indent="0">
              <a:buNone/>
            </a:pPr>
            <a:r>
              <a:rPr lang="ru-RU" dirty="0"/>
              <a:t>Кому вы любите дарить подарки? </a:t>
            </a:r>
          </a:p>
          <a:p>
            <a:pPr marL="0" indent="0">
              <a:buNone/>
            </a:pPr>
            <a:r>
              <a:rPr lang="ru-RU" dirty="0"/>
              <a:t>Кому вы любите дарить цветы?</a:t>
            </a:r>
          </a:p>
          <a:p>
            <a:pPr marL="0" indent="0">
              <a:buNone/>
            </a:pPr>
            <a:r>
              <a:rPr lang="ru-RU" dirty="0"/>
              <a:t>Кому вы рассказываете о себе? </a:t>
            </a:r>
          </a:p>
          <a:p>
            <a:pPr marL="0" indent="0">
              <a:buNone/>
            </a:pPr>
            <a:r>
              <a:rPr lang="ru-RU" dirty="0"/>
              <a:t>Кому вы пишете письма?</a:t>
            </a:r>
            <a:endParaRPr lang="en-US" dirty="0"/>
          </a:p>
          <a:p>
            <a:pPr marL="0" indent="0">
              <a:buNone/>
            </a:pPr>
            <a:r>
              <a:rPr lang="ru-RU" dirty="0"/>
              <a:t>Кому вы звоните по телефону? </a:t>
            </a:r>
          </a:p>
          <a:p>
            <a:pPr marL="0" indent="0">
              <a:buNone/>
            </a:pPr>
            <a:r>
              <a:rPr lang="ru-RU" dirty="0"/>
              <a:t>Что вы смотрите по телевизору? 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2172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Повторение: императив</a:t>
            </a:r>
            <a:br>
              <a:rPr lang="ru-RU" sz="2800" dirty="0"/>
            </a:br>
            <a:r>
              <a:rPr lang="ru-RU" sz="2800" dirty="0"/>
              <a:t>писать/написать   пиши(те) / напиши(те)</a:t>
            </a:r>
            <a:br>
              <a:rPr lang="ru-RU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Напишите</a:t>
            </a:r>
            <a:r>
              <a:rPr lang="ru-RU" dirty="0"/>
              <a:t>  письмо коту Леопольду. Он ждёт.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Никогда ничего не </a:t>
            </a:r>
            <a:r>
              <a:rPr lang="ru-RU" dirty="0">
                <a:solidFill>
                  <a:srgbClr val="FF0000"/>
                </a:solidFill>
              </a:rPr>
              <a:t>пишите</a:t>
            </a:r>
            <a:r>
              <a:rPr lang="ru-RU" dirty="0"/>
              <a:t> котам; они не умеют читать.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1816" y="3913583"/>
            <a:ext cx="2245024" cy="264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800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Александр Сергеевич Пушкин</a:t>
            </a:r>
            <a:endParaRPr lang="en-US" dirty="0"/>
          </a:p>
        </p:txBody>
      </p:sp>
      <p:pic>
        <p:nvPicPr>
          <p:cNvPr id="4" name="Content Placeholder 3" descr="2804064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009" r="-570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978516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2062587"/>
          </a:xfrm>
        </p:spPr>
        <p:txBody>
          <a:bodyPr>
            <a:noAutofit/>
          </a:bodyPr>
          <a:lstStyle/>
          <a:p>
            <a:r>
              <a:rPr lang="ru-RU" sz="3200" dirty="0"/>
              <a:t>Повторение: лексика </a:t>
            </a:r>
            <a:br>
              <a:rPr lang="ru-RU" sz="3200" dirty="0"/>
            </a:br>
            <a:r>
              <a:rPr lang="en-US" sz="3200" dirty="0" err="1"/>
              <a:t>Кто</a:t>
            </a:r>
            <a:r>
              <a:rPr lang="en-US" sz="3200" dirty="0"/>
              <a:t> </a:t>
            </a:r>
            <a:r>
              <a:rPr lang="en-US" sz="3200" dirty="0" err="1"/>
              <a:t>замужем</a:t>
            </a:r>
            <a:r>
              <a:rPr lang="en-US" sz="3200" dirty="0"/>
              <a:t>? </a:t>
            </a:r>
            <a:r>
              <a:rPr lang="en-US" sz="3200" dirty="0" err="1"/>
              <a:t>Кто</a:t>
            </a:r>
            <a:r>
              <a:rPr lang="en-US" sz="3200" dirty="0"/>
              <a:t> </a:t>
            </a:r>
            <a:r>
              <a:rPr lang="en-US" sz="3200" dirty="0" err="1"/>
              <a:t>женат</a:t>
            </a:r>
            <a:r>
              <a:rPr lang="en-US" sz="3200" dirty="0"/>
              <a:t>? </a:t>
            </a:r>
            <a:r>
              <a:rPr lang="ru-RU" sz="3200" dirty="0"/>
              <a:t>Кто в разводе? Когда они поженились? Когда они развелись?</a:t>
            </a:r>
            <a:br>
              <a:rPr lang="en-US" sz="3200" dirty="0"/>
            </a:br>
            <a:r>
              <a:rPr lang="ru-RU" sz="3200" dirty="0"/>
              <a:t>Владимир Путин и Людмила </a:t>
            </a:r>
            <a:r>
              <a:rPr lang="ru-RU" sz="3200" dirty="0" err="1"/>
              <a:t>Шкр</a:t>
            </a:r>
            <a:r>
              <a:rPr lang="ru-RU" sz="3200" b="1" dirty="0" err="1"/>
              <a:t>е</a:t>
            </a:r>
            <a:r>
              <a:rPr lang="ru-RU" sz="3200" dirty="0" err="1"/>
              <a:t>бнева</a:t>
            </a:r>
            <a:r>
              <a:rPr lang="ru-RU" sz="3200" dirty="0"/>
              <a:t>.  </a:t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4" name="Content Placeholder 3" descr="putiny4.jpg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84" r="-9484"/>
          <a:stretch>
            <a:fillRect/>
          </a:stretch>
        </p:blipFill>
        <p:spPr>
          <a:xfrm>
            <a:off x="1446727" y="2654368"/>
            <a:ext cx="7529848" cy="332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3202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4951927" cy="1503608"/>
          </a:xfrm>
        </p:spPr>
        <p:txBody>
          <a:bodyPr>
            <a:normAutofit fontScale="90000"/>
          </a:bodyPr>
          <a:lstStyle/>
          <a:p>
            <a:r>
              <a:rPr lang="ru-RU" dirty="0"/>
              <a:t>Они в разводе. А когда они развелись? В 2013 году. </a:t>
            </a:r>
            <a:endParaRPr lang="en-US" dirty="0"/>
          </a:p>
        </p:txBody>
      </p:sp>
      <p:pic>
        <p:nvPicPr>
          <p:cNvPr id="4" name="Content Placeholder 3" descr="putiny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84" r="-9484"/>
          <a:stretch>
            <a:fillRect/>
          </a:stretch>
        </p:blipFill>
        <p:spPr>
          <a:xfrm>
            <a:off x="1062506" y="2374542"/>
            <a:ext cx="5570113" cy="3581400"/>
          </a:xfr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6377267-CDAF-B449-8EE9-AAC174E01F84}"/>
              </a:ext>
            </a:extLst>
          </p:cNvPr>
          <p:cNvSpPr txBox="1">
            <a:spLocks/>
          </p:cNvSpPr>
          <p:nvPr/>
        </p:nvSpPr>
        <p:spPr>
          <a:xfrm>
            <a:off x="6735650" y="685800"/>
            <a:ext cx="5827689" cy="168874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А когда они поженились? В 1983 году.  </a:t>
            </a:r>
            <a:endParaRPr lang="en-US" dirty="0"/>
          </a:p>
        </p:txBody>
      </p:sp>
      <p:pic>
        <p:nvPicPr>
          <p:cNvPr id="6" name="Content Placeholder 3" descr="Vladimir_Putin_wedding-2.jpg">
            <a:extLst>
              <a:ext uri="{FF2B5EF4-FFF2-40B4-BE49-F238E27FC236}">
                <a16:creationId xmlns:a16="http://schemas.microsoft.com/office/drawing/2014/main" id="{7B04FF56-EB41-A84F-9D53-705A132C6A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677" r="-96677"/>
          <a:stretch>
            <a:fillRect/>
          </a:stretch>
        </p:blipFill>
        <p:spPr>
          <a:xfrm>
            <a:off x="5731098" y="2361663"/>
            <a:ext cx="7582137" cy="398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340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Повторение: лексика</a:t>
            </a:r>
            <a:br>
              <a:rPr lang="ru-RU" dirty="0"/>
            </a:br>
            <a:r>
              <a:rPr lang="ru-RU" dirty="0"/>
              <a:t>Алла Пугачёва и Максим Галкин </a:t>
            </a:r>
            <a:endParaRPr lang="en-US" dirty="0"/>
          </a:p>
        </p:txBody>
      </p:sp>
      <p:pic>
        <p:nvPicPr>
          <p:cNvPr id="4" name="Content Placeholder 3" descr="19405_31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017" r="-51017"/>
          <a:stretch>
            <a:fillRect/>
          </a:stretch>
        </p:blipFill>
        <p:spPr>
          <a:xfrm>
            <a:off x="-218942" y="1996223"/>
            <a:ext cx="7846514" cy="430154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E8E0E3-1632-F040-A121-8AAA27808BC4}"/>
              </a:ext>
            </a:extLst>
          </p:cNvPr>
          <p:cNvSpPr txBox="1"/>
          <p:nvPr/>
        </p:nvSpPr>
        <p:spPr>
          <a:xfrm>
            <a:off x="6065949" y="1895595"/>
            <a:ext cx="4680897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Алла – поп-звезда, очень популярная певица</a:t>
            </a:r>
          </a:p>
          <a:p>
            <a:r>
              <a:rPr lang="ru-RU" dirty="0"/>
              <a:t>Максим – юморист, актёр, </a:t>
            </a:r>
            <a:r>
              <a:rPr lang="ru-RU" dirty="0" err="1"/>
              <a:t>стендап</a:t>
            </a:r>
            <a:r>
              <a:rPr lang="ru-RU" dirty="0"/>
              <a:t>-комик</a:t>
            </a:r>
          </a:p>
          <a:p>
            <a:endParaRPr lang="ru-RU" dirty="0"/>
          </a:p>
          <a:p>
            <a:r>
              <a:rPr lang="ru-RU" dirty="0"/>
              <a:t>Они женаты ? Когда они поженились? 2011 </a:t>
            </a:r>
          </a:p>
          <a:p>
            <a:endParaRPr lang="ru-RU" dirty="0"/>
          </a:p>
          <a:p>
            <a:r>
              <a:rPr lang="ru-RU" dirty="0"/>
              <a:t>На ком женился Максим Галкин? </a:t>
            </a:r>
          </a:p>
          <a:p>
            <a:r>
              <a:rPr lang="ru-RU" dirty="0"/>
              <a:t>- Алла Пугачёва </a:t>
            </a:r>
          </a:p>
          <a:p>
            <a:r>
              <a:rPr lang="ru-RU" dirty="0"/>
              <a:t>- поп-звезда </a:t>
            </a:r>
          </a:p>
          <a:p>
            <a:r>
              <a:rPr lang="ru-RU" dirty="0"/>
              <a:t>- ОЧЕНЬ популярная российская певица  </a:t>
            </a:r>
          </a:p>
          <a:p>
            <a:r>
              <a:rPr lang="ru-RU" dirty="0"/>
              <a:t>- самая популярная российская певица</a:t>
            </a:r>
          </a:p>
          <a:p>
            <a:endParaRPr lang="ru-RU" dirty="0"/>
          </a:p>
          <a:p>
            <a:r>
              <a:rPr lang="ru-RU" dirty="0"/>
              <a:t>За кого вышла замуж Алла Пугачёва? </a:t>
            </a:r>
          </a:p>
          <a:p>
            <a:r>
              <a:rPr lang="ru-RU" dirty="0"/>
              <a:t>- Максим Галкин</a:t>
            </a:r>
          </a:p>
          <a:p>
            <a:r>
              <a:rPr lang="ru-RU" dirty="0"/>
              <a:t>- интересный юморист </a:t>
            </a:r>
          </a:p>
          <a:p>
            <a:r>
              <a:rPr lang="ru-RU" dirty="0"/>
              <a:t>- российский </a:t>
            </a:r>
            <a:r>
              <a:rPr lang="ru-RU" dirty="0" err="1"/>
              <a:t>стендап</a:t>
            </a:r>
            <a:r>
              <a:rPr lang="ru-RU" dirty="0"/>
              <a:t>-комик </a:t>
            </a:r>
          </a:p>
          <a:p>
            <a:r>
              <a:rPr lang="ru-RU" dirty="0"/>
              <a:t>- талантливый актёр</a:t>
            </a:r>
            <a:endParaRPr lang="en-US" dirty="0"/>
          </a:p>
          <a:p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82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Он был женат? В каком году он женился? На ком?</a:t>
            </a:r>
            <a:endParaRPr lang="en-US" dirty="0"/>
          </a:p>
        </p:txBody>
      </p:sp>
      <p:pic>
        <p:nvPicPr>
          <p:cNvPr id="4" name="Content Placeholder 3" descr="2804064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009" r="-570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96880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644359"/>
          </a:xfrm>
        </p:spPr>
        <p:txBody>
          <a:bodyPr>
            <a:noAutofit/>
          </a:bodyPr>
          <a:lstStyle/>
          <a:p>
            <a:r>
              <a:rPr lang="ru-RU" sz="3200" dirty="0"/>
              <a:t>Наталья Гончарова </a:t>
            </a:r>
            <a:br>
              <a:rPr lang="ru-RU" sz="3200" dirty="0"/>
            </a:br>
            <a:r>
              <a:rPr lang="ru-RU" sz="3200" dirty="0"/>
              <a:t>очень серьёзная женщина</a:t>
            </a:r>
            <a:br>
              <a:rPr lang="ru-RU" sz="3200" dirty="0"/>
            </a:br>
            <a:r>
              <a:rPr lang="ru-RU" sz="3200" dirty="0"/>
              <a:t>(1831)</a:t>
            </a:r>
            <a:endParaRPr lang="en-US" sz="3200" dirty="0"/>
          </a:p>
        </p:txBody>
      </p:sp>
      <p:pic>
        <p:nvPicPr>
          <p:cNvPr id="4" name="Content Placeholder 3" descr="Natalia_Pushkina_by_Brullov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190" r="-63190"/>
          <a:stretch>
            <a:fillRect/>
          </a:stretch>
        </p:blipFill>
        <p:spPr>
          <a:xfrm>
            <a:off x="1981200" y="2070861"/>
            <a:ext cx="8229600" cy="4055302"/>
          </a:xfrm>
        </p:spPr>
      </p:pic>
    </p:spTree>
    <p:extLst>
      <p:ext uri="{BB962C8B-B14F-4D97-AF65-F5344CB8AC3E}">
        <p14:creationId xmlns:p14="http://schemas.microsoft.com/office/powerpoint/2010/main" val="3198799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Кто это?</a:t>
            </a:r>
            <a:endParaRPr lang="en-US" dirty="0"/>
          </a:p>
        </p:txBody>
      </p:sp>
      <p:pic>
        <p:nvPicPr>
          <p:cNvPr id="4" name="Content Placeholder 3" descr="01_zetTY4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10" r="-106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7561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Лев Николаевич Толстой</a:t>
            </a:r>
            <a:endParaRPr lang="en-US" dirty="0"/>
          </a:p>
        </p:txBody>
      </p:sp>
      <p:pic>
        <p:nvPicPr>
          <p:cNvPr id="4" name="Content Placeholder 3" descr="01_zetTY4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10" r="-106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44554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Он был женат? В каком году он женился? На ком?</a:t>
            </a:r>
            <a:endParaRPr lang="en-US" dirty="0"/>
          </a:p>
        </p:txBody>
      </p:sp>
      <p:pic>
        <p:nvPicPr>
          <p:cNvPr id="4" name="Content Placeholder 3" descr="01_zetTY4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10" r="-106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61085967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4463</TotalTime>
  <Words>1667</Words>
  <Application>Microsoft Office PowerPoint</Application>
  <PresentationFormat>Widescreen</PresentationFormat>
  <Paragraphs>240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Franklin Gothic Book</vt:lpstr>
      <vt:lpstr>Crop</vt:lpstr>
      <vt:lpstr>U1 D1 История Виктора и Анны  </vt:lpstr>
      <vt:lpstr>U1 D2</vt:lpstr>
      <vt:lpstr>Кто это? </vt:lpstr>
      <vt:lpstr>Александр Сергеевич Пушкин</vt:lpstr>
      <vt:lpstr>Он был женат? В каком году он женился? На ком?</vt:lpstr>
      <vt:lpstr>Наталья Гончарова  очень серьёзная женщина (1831)</vt:lpstr>
      <vt:lpstr>Кто это?</vt:lpstr>
      <vt:lpstr>Лев Николаевич Толстой</vt:lpstr>
      <vt:lpstr>Он был женат? В каком году он женился? На ком?</vt:lpstr>
      <vt:lpstr>Софья Андреевна Толстая (1862) талантливая и энергичная женщина </vt:lpstr>
      <vt:lpstr>Кто это?</vt:lpstr>
      <vt:lpstr>Анна Андреевна Ахматова</vt:lpstr>
      <vt:lpstr>Она была замужем? В каком году она вышла замуж? За кого?</vt:lpstr>
      <vt:lpstr>Николай Гумилёв (1910) талантливый молодой поэт</vt:lpstr>
      <vt:lpstr>U1 D3 Повторяем дательный падеж (dative)</vt:lpstr>
      <vt:lpstr>Повторяем даты: именительный падеж и родительный падеж </vt:lpstr>
      <vt:lpstr>U1 D4 Review of comparatives </vt:lpstr>
      <vt:lpstr>U1 D5 Эпизод 2: «Лучше меньше, да лучше!»</vt:lpstr>
      <vt:lpstr> Не + императив</vt:lpstr>
      <vt:lpstr>Императив!!! … и вид: примеры</vt:lpstr>
      <vt:lpstr>звони(те) / позвони(те)</vt:lpstr>
      <vt:lpstr>Strong warning = HE + perfective </vt:lpstr>
      <vt:lpstr> читай(те)/ прочитай(те) </vt:lpstr>
      <vt:lpstr>читай(те)/ прочитай(те) </vt:lpstr>
      <vt:lpstr>писать/написать   пиши(те) / напиши(те) </vt:lpstr>
      <vt:lpstr>писать/написать   пиши(те) / напиши(те) </vt:lpstr>
      <vt:lpstr>гуляй(те) / погуляй(те)</vt:lpstr>
      <vt:lpstr>гуляй(те) / погуляй(те)</vt:lpstr>
      <vt:lpstr>приглашай(те) / пригласи(те)  готовь(те)/приготовь(те)</vt:lpstr>
      <vt:lpstr>приглашай(те) / пригласи(те)  готовь(те)/приготовь(те)</vt:lpstr>
      <vt:lpstr>приглашай(те) / пригласи(те)  готовь(те)/приготовь(те)</vt:lpstr>
      <vt:lpstr>приглашай(те) / пригласи(те)  готовь(те)/приготовь(те)</vt:lpstr>
      <vt:lpstr>приглашай(те) / пригласи(те)  готовь(те)/приготовь(те)</vt:lpstr>
      <vt:lpstr>приглашай(те) / пригласи(те)  готовь(те)/приготовь(те)</vt:lpstr>
      <vt:lpstr>Опаздываю/опоздал(а)/опоздаю в театр (В), на экзамен (В), к доктору (Д)  на одну минуту (В) </vt:lpstr>
      <vt:lpstr>U1 D8 Работайте в группах: кто в вашей семье старше/младше кого на сколько лет?  Родители сестра/сёстры брат/братья  бабушка/ дедушка тётя/дядя друг/подруга </vt:lpstr>
      <vt:lpstr>U1 D9 Работайте в группах</vt:lpstr>
      <vt:lpstr>Повторяем дательный падеж</vt:lpstr>
      <vt:lpstr>Повторение: императив писать/написать   пиши(те) / напиши(те) </vt:lpstr>
      <vt:lpstr>Повторение: лексика  Кто замужем? Кто женат? Кто в разводе? Когда они поженились? Когда они развелись? Владимир Путин и Людмила Шкребнева.   </vt:lpstr>
      <vt:lpstr>Они в разводе. А когда они развелись? В 2013 году. </vt:lpstr>
      <vt:lpstr>Повторение: лексика Алла Пугачёва и Максим Галкин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Russian 101</dc:title>
  <dc:creator>Irina Walsh</dc:creator>
  <cp:lastModifiedBy>Jane Shaw</cp:lastModifiedBy>
  <cp:revision>15</cp:revision>
  <dcterms:created xsi:type="dcterms:W3CDTF">2020-05-29T16:02:14Z</dcterms:created>
  <dcterms:modified xsi:type="dcterms:W3CDTF">2021-06-16T15:13:01Z</dcterms:modified>
</cp:coreProperties>
</file>