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6" r:id="rId4"/>
    <p:sldId id="265" r:id="rId5"/>
    <p:sldId id="259" r:id="rId6"/>
    <p:sldId id="267" r:id="rId7"/>
    <p:sldId id="260" r:id="rId8"/>
    <p:sldId id="268" r:id="rId9"/>
    <p:sldId id="269" r:id="rId10"/>
    <p:sldId id="261" r:id="rId11"/>
    <p:sldId id="262" r:id="rId12"/>
    <p:sldId id="270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56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5DE1-BEA9-6743-AD81-F4220E0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10670146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U3 D1</a:t>
            </a:r>
            <a:br>
              <a:rPr lang="en-US" dirty="0"/>
            </a:br>
            <a:r>
              <a:rPr lang="en-US" dirty="0" err="1"/>
              <a:t>Unprefixed</a:t>
            </a:r>
            <a:r>
              <a:rPr lang="en-US" dirty="0"/>
              <a:t> verbs of motion (always imperfective)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A4D1F6-87E2-F749-8198-7E59DCC6A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923342"/>
              </p:ext>
            </p:extLst>
          </p:nvPr>
        </p:nvGraphicFramePr>
        <p:xfrm>
          <a:off x="1371600" y="2286000"/>
          <a:ext cx="96012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00015599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10998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Multidirectional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6717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/>
                        <a:t>Being “on the way”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С</a:t>
                      </a:r>
                      <a:r>
                        <a:rPr lang="ru-RU" dirty="0" err="1"/>
                        <a:t>мотри</a:t>
                      </a:r>
                      <a:r>
                        <a:rPr lang="ru-RU" dirty="0"/>
                        <a:t>! </a:t>
                      </a:r>
                      <a:r>
                        <a:rPr lang="en-US" dirty="0"/>
                        <a:t>Look! Birds are flying/my friend is walking there</a:t>
                      </a:r>
                      <a:endParaRPr lang="ru-RU" dirty="0"/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ru-RU" dirty="0"/>
                        <a:t>Смотри! Птицы </a:t>
                      </a:r>
                      <a:r>
                        <a:rPr lang="ru-RU" b="1" dirty="0"/>
                        <a:t>летят</a:t>
                      </a:r>
                      <a:r>
                        <a:rPr lang="ru-RU" dirty="0"/>
                        <a:t> на юг! 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ru-RU" dirty="0"/>
                        <a:t>Смотри! Там </a:t>
                      </a:r>
                      <a:r>
                        <a:rPr lang="ru-RU" b="1" dirty="0"/>
                        <a:t>идёт</a:t>
                      </a:r>
                      <a:r>
                        <a:rPr lang="ru-RU" dirty="0"/>
                        <a:t> мой друг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when I am on my way, something else happens</a:t>
                      </a:r>
                      <a:r>
                        <a:rPr lang="ru-RU" dirty="0"/>
                        <a:t>: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Когда я </a:t>
                      </a:r>
                      <a:r>
                        <a:rPr lang="ru-RU" b="1" dirty="0"/>
                        <a:t>еду</a:t>
                      </a:r>
                      <a:r>
                        <a:rPr lang="ru-RU" dirty="0"/>
                        <a:t> на работу, я слушаю музыку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Когда я </a:t>
                      </a:r>
                      <a:r>
                        <a:rPr lang="ru-RU" b="1" dirty="0"/>
                        <a:t>бежала</a:t>
                      </a:r>
                      <a:r>
                        <a:rPr lang="ru-RU" dirty="0"/>
                        <a:t> на работу, я видела твоего друга, Петю.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Repeated action</a:t>
                      </a:r>
                      <a:endParaRPr lang="ru-RU" dirty="0"/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ru-RU" dirty="0"/>
                        <a:t>Каждый день я </a:t>
                      </a:r>
                      <a:r>
                        <a:rPr lang="ru-RU" b="1" dirty="0"/>
                        <a:t>езжу</a:t>
                      </a:r>
                      <a:r>
                        <a:rPr lang="ru-RU" dirty="0"/>
                        <a:t> на работу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2979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Roundtrip </a:t>
                      </a:r>
                      <a:endParaRPr lang="ru-RU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Вчера я </a:t>
                      </a:r>
                      <a:r>
                        <a:rPr lang="ru-RU" b="1" dirty="0"/>
                        <a:t>ходила</a:t>
                      </a:r>
                      <a:r>
                        <a:rPr lang="ru-RU" dirty="0"/>
                        <a:t> в кино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59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Hating/loving/afraid of/used to move</a:t>
                      </a:r>
                      <a:endParaRPr lang="ru-RU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Я люблю/привыкла </a:t>
                      </a:r>
                      <a:r>
                        <a:rPr lang="ru-RU" b="1" dirty="0"/>
                        <a:t>летать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121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Movement without a particular direction (around a city or a park) </a:t>
                      </a:r>
                      <a:endParaRPr lang="ru-RU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А: где ты? Б: я </a:t>
                      </a:r>
                      <a:r>
                        <a:rPr lang="ru-RU" b="1" dirty="0"/>
                        <a:t>хожу</a:t>
                      </a:r>
                      <a:r>
                        <a:rPr lang="ru-RU" dirty="0"/>
                        <a:t> по магазинам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057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Physical ability to move </a:t>
                      </a:r>
                      <a:endParaRPr lang="ru-RU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Когда детям один год, они обычно уже </a:t>
                      </a:r>
                      <a:r>
                        <a:rPr lang="ru-RU" b="1" dirty="0"/>
                        <a:t>бегают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1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8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71F3-05AF-C34F-8CD5-71EAC166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U3 D6</a:t>
            </a:r>
            <a:br>
              <a:rPr lang="ru-RU" dirty="0"/>
            </a:br>
            <a:r>
              <a:rPr lang="ru-RU" dirty="0"/>
              <a:t>эпизоды 6а и 6б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1977-795E-1C44-9C08-75A1A9C2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5999"/>
            <a:ext cx="5325414" cy="4398135"/>
          </a:xfrm>
        </p:spPr>
        <p:txBody>
          <a:bodyPr/>
          <a:lstStyle/>
          <a:p>
            <a:r>
              <a:rPr lang="ru-RU" dirty="0"/>
              <a:t>Слова: Эпизод 6а</a:t>
            </a:r>
          </a:p>
          <a:p>
            <a:pPr marL="0" indent="0">
              <a:buNone/>
            </a:pPr>
            <a:r>
              <a:rPr lang="ru-RU" dirty="0"/>
              <a:t>Я вернулся из армии</a:t>
            </a:r>
            <a:r>
              <a:rPr lang="en-US" dirty="0"/>
              <a:t> – I returned from the army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 отслужил </a:t>
            </a:r>
            <a:r>
              <a:rPr lang="en-US" dirty="0"/>
              <a:t>– I have served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Мы договорились с ней </a:t>
            </a:r>
            <a:r>
              <a:rPr lang="en-US" dirty="0"/>
              <a:t>– we agreed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Экзотические коктейли 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 вам не помешал? </a:t>
            </a:r>
            <a:r>
              <a:rPr lang="en-US" dirty="0"/>
              <a:t>– am I in your way?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 их лечу, а они выздоравливают </a:t>
            </a:r>
            <a:r>
              <a:rPr lang="en-US" dirty="0"/>
              <a:t>I am giving them treatment, and they get better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Составите мне компанию? </a:t>
            </a:r>
            <a:r>
              <a:rPr lang="en-US" dirty="0"/>
              <a:t>– will you give me company?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FA4F52-4C4B-C044-9EFC-A7EA5B51BFAA}"/>
              </a:ext>
            </a:extLst>
          </p:cNvPr>
          <p:cNvCxnSpPr>
            <a:cxnSpLocks/>
          </p:cNvCxnSpPr>
          <p:nvPr/>
        </p:nvCxnSpPr>
        <p:spPr>
          <a:xfrm>
            <a:off x="6697015" y="1545465"/>
            <a:ext cx="0" cy="4971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AAE8B6-E6A4-F943-B54B-31638E884D23}"/>
              </a:ext>
            </a:extLst>
          </p:cNvPr>
          <p:cNvSpPr txBox="1"/>
          <p:nvPr/>
        </p:nvSpPr>
        <p:spPr>
          <a:xfrm>
            <a:off x="7044744" y="2285999"/>
            <a:ext cx="43659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Слова: Эпизод 6б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Я встретил девушку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Она моя судьба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Она чудесна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И без неё, как без вина</a:t>
            </a:r>
            <a:r>
              <a:rPr lang="en-US" sz="2000" dirty="0"/>
              <a:t>,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Жизнь пресна </a:t>
            </a:r>
            <a:r>
              <a:rPr lang="en-US" sz="2000" dirty="0"/>
              <a:t>(there is not enough salt in his life without her)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2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5F89-2272-CB46-86EE-FDF868A9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1789"/>
          </a:xfrm>
        </p:spPr>
        <p:txBody>
          <a:bodyPr>
            <a:normAutofit fontScale="90000"/>
          </a:bodyPr>
          <a:lstStyle/>
          <a:p>
            <a:r>
              <a:rPr lang="en-US" dirty="0"/>
              <a:t>U3 D7</a:t>
            </a:r>
            <a:br>
              <a:rPr lang="ru-RU" dirty="0"/>
            </a:br>
            <a:r>
              <a:rPr lang="ru-RU" dirty="0"/>
              <a:t>Валентина Терешкова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F0F85-FD37-5E4A-B65D-8BB1F03C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41643" r="-41643"/>
          <a:stretch>
            <a:fillRect/>
          </a:stretch>
        </p:blipFill>
        <p:spPr>
          <a:xfrm>
            <a:off x="145847" y="2171700"/>
            <a:ext cx="5819331" cy="3200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C0D76-B21A-7C46-9B40-A86DAAB15F75}"/>
              </a:ext>
            </a:extLst>
          </p:cNvPr>
          <p:cNvSpPr txBox="1"/>
          <p:nvPr/>
        </p:nvSpPr>
        <p:spPr>
          <a:xfrm>
            <a:off x="5653825" y="2171700"/>
            <a:ext cx="6637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Родилась в 1937 году</a:t>
            </a:r>
          </a:p>
          <a:p>
            <a:pPr>
              <a:lnSpc>
                <a:spcPct val="150000"/>
              </a:lnSpc>
            </a:pPr>
            <a:r>
              <a:rPr lang="ru-RU" dirty="0"/>
              <a:t>Советский космонавт </a:t>
            </a:r>
          </a:p>
          <a:p>
            <a:pPr>
              <a:lnSpc>
                <a:spcPct val="150000"/>
              </a:lnSpc>
            </a:pPr>
            <a:r>
              <a:rPr lang="ru-RU" dirty="0"/>
              <a:t>Первая в мире женщина-космонавт (1963)</a:t>
            </a:r>
          </a:p>
          <a:p>
            <a:pPr>
              <a:lnSpc>
                <a:spcPct val="150000"/>
              </a:lnSpc>
            </a:pPr>
            <a:r>
              <a:rPr lang="ru-RU" dirty="0"/>
              <a:t>Герой Советского Союза (1963)</a:t>
            </a:r>
          </a:p>
          <a:p>
            <a:pPr>
              <a:lnSpc>
                <a:spcPct val="150000"/>
              </a:lnSpc>
            </a:pPr>
            <a:r>
              <a:rPr lang="ru-RU" dirty="0"/>
              <a:t>Первая в России женщина в звании генерал-майора (1965)</a:t>
            </a:r>
          </a:p>
          <a:p>
            <a:pPr>
              <a:lnSpc>
                <a:spcPct val="150000"/>
              </a:lnSpc>
            </a:pPr>
            <a:r>
              <a:rPr lang="ru-RU" dirty="0"/>
              <a:t>Российский политик, депутат Государственной Думы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2633-E8DA-EB44-91C3-B3F67A4D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Валентина Терешкова</a:t>
            </a:r>
            <a:br>
              <a:rPr lang="ru-RU" dirty="0"/>
            </a:br>
            <a:r>
              <a:rPr lang="ru-RU" dirty="0"/>
              <a:t>Посмотрите на слова и сделайте из них предложения 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D68EB8-329A-6A40-B39D-1E2600FB5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6753" r="-6753"/>
          <a:stretch>
            <a:fillRect/>
          </a:stretch>
        </p:blipFill>
        <p:spPr>
          <a:xfrm>
            <a:off x="1087370" y="2630707"/>
            <a:ext cx="5905858" cy="33662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80074-25DA-2945-8293-A35CB456CE63}"/>
              </a:ext>
            </a:extLst>
          </p:cNvPr>
          <p:cNvSpPr txBox="1"/>
          <p:nvPr/>
        </p:nvSpPr>
        <p:spPr>
          <a:xfrm>
            <a:off x="6993228" y="2537136"/>
            <a:ext cx="4778062" cy="345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 1963 / год / она / летать / в / космос / на / космический / корабль / »Восток-6» /</a:t>
            </a:r>
          </a:p>
          <a:p>
            <a:endParaRPr lang="ru-RU" dirty="0"/>
          </a:p>
          <a:p>
            <a:r>
              <a:rPr lang="ru-RU" dirty="0"/>
              <a:t>Терешкова / никто / не / сказать / что / она / лететь / в / космос </a:t>
            </a:r>
          </a:p>
          <a:p>
            <a:endParaRPr lang="ru-RU" dirty="0"/>
          </a:p>
          <a:p>
            <a:r>
              <a:rPr lang="ru-RU" dirty="0"/>
              <a:t>Перед / полёт / она / сказать: / «Эй! Небо! Сними шляпу» /</a:t>
            </a:r>
          </a:p>
          <a:p>
            <a:endParaRPr lang="ru-RU" dirty="0"/>
          </a:p>
          <a:p>
            <a:r>
              <a:rPr lang="ru-RU" dirty="0"/>
              <a:t>Она / быть / в / космос / три /день /</a:t>
            </a:r>
          </a:p>
          <a:p>
            <a:endParaRPr lang="ru-RU" dirty="0"/>
          </a:p>
          <a:p>
            <a:r>
              <a:rPr lang="ru-RU" dirty="0"/>
              <a:t>Она / быть / замужем / за / космонавт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8D6F-3544-CE43-A599-D850BD12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U3 D8</a:t>
            </a:r>
            <a:br>
              <a:rPr lang="ru-RU" dirty="0"/>
            </a:br>
            <a:r>
              <a:rPr lang="ru-RU" dirty="0"/>
              <a:t>Куда лучше поехать в медовый месяц?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19D9-2531-384E-AEE2-549D09048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Работайте в группах </a:t>
            </a:r>
          </a:p>
          <a:p>
            <a:r>
              <a:rPr lang="ru-RU" dirty="0"/>
              <a:t>Первая группа: если они любят, когда тепло </a:t>
            </a:r>
          </a:p>
          <a:p>
            <a:r>
              <a:rPr lang="ru-RU" dirty="0"/>
              <a:t>Вторая группа: чтобы было недорого</a:t>
            </a:r>
          </a:p>
          <a:p>
            <a:r>
              <a:rPr lang="ru-RU" dirty="0"/>
              <a:t>Третья группа: если у них много денег</a:t>
            </a:r>
          </a:p>
          <a:p>
            <a:r>
              <a:rPr lang="ru-RU" dirty="0"/>
              <a:t>Четвёртая группа: если они любят историю </a:t>
            </a:r>
          </a:p>
        </p:txBody>
      </p:sp>
    </p:spTree>
    <p:extLst>
      <p:ext uri="{BB962C8B-B14F-4D97-AF65-F5344CB8AC3E}">
        <p14:creationId xmlns:p14="http://schemas.microsoft.com/office/powerpoint/2010/main" val="178717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4A84-4444-A741-ACFA-7547DF10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U3 D9</a:t>
            </a:r>
            <a:br>
              <a:rPr lang="ru-RU" dirty="0"/>
            </a:br>
            <a:r>
              <a:rPr lang="ru-RU" dirty="0"/>
              <a:t>Повторение: работа в парах. Обсудите планы на вечер.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90DA3B-70B8-924E-98D3-68961672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0" y="2620850"/>
            <a:ext cx="6512059" cy="3581400"/>
          </a:xfrm>
        </p:spPr>
      </p:pic>
    </p:spTree>
    <p:extLst>
      <p:ext uri="{BB962C8B-B14F-4D97-AF65-F5344CB8AC3E}">
        <p14:creationId xmlns:p14="http://schemas.microsoft.com/office/powerpoint/2010/main" val="274409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5BF-E8C7-854A-8446-F7CC3F46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U3 D2</a:t>
            </a:r>
            <a:br>
              <a:rPr lang="ru-RU" dirty="0"/>
            </a:br>
            <a:r>
              <a:rPr lang="ru-RU" dirty="0"/>
              <a:t>эпизоды 5а и 5б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B716-B3D3-3A40-BBFF-49BED04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Слова: </a:t>
            </a:r>
          </a:p>
          <a:p>
            <a:pPr marL="0" indent="0">
              <a:buNone/>
            </a:pPr>
            <a:r>
              <a:rPr lang="ru-RU" dirty="0"/>
              <a:t>Таня покупает билет </a:t>
            </a:r>
            <a:r>
              <a:rPr lang="ru-RU" b="1" dirty="0"/>
              <a:t>на автобус</a:t>
            </a:r>
          </a:p>
          <a:p>
            <a:pPr marL="0" indent="0">
              <a:buNone/>
            </a:pPr>
            <a:r>
              <a:rPr lang="ru-RU" dirty="0"/>
              <a:t>Билет </a:t>
            </a:r>
            <a:r>
              <a:rPr lang="ru-RU" b="1" dirty="0"/>
              <a:t>туда и обратно</a:t>
            </a:r>
          </a:p>
          <a:p>
            <a:pPr marL="0" indent="0">
              <a:buNone/>
            </a:pPr>
            <a:r>
              <a:rPr lang="ru-RU" dirty="0"/>
              <a:t>Таня едет </a:t>
            </a:r>
            <a:r>
              <a:rPr lang="ru-RU" b="1" dirty="0"/>
              <a:t>на автобусе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4359-B235-1B4C-B6BC-82486BAC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U3 D2</a:t>
            </a:r>
            <a:br>
              <a:rPr lang="ru-RU" dirty="0"/>
            </a:br>
            <a:r>
              <a:rPr lang="en-US" dirty="0"/>
              <a:t>Expressing time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40B77E-0D15-FD44-A9D4-FCC2E38E0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014730"/>
              </p:ext>
            </p:extLst>
          </p:nvPr>
        </p:nvGraphicFramePr>
        <p:xfrm>
          <a:off x="1371600" y="2028423"/>
          <a:ext cx="9601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61">
                  <a:extLst>
                    <a:ext uri="{9D8B030D-6E8A-4147-A177-3AD203B41FA5}">
                      <a16:colId xmlns:a16="http://schemas.microsoft.com/office/drawing/2014/main" val="2986533284"/>
                    </a:ext>
                  </a:extLst>
                </a:gridCol>
                <a:gridCol w="3245476">
                  <a:extLst>
                    <a:ext uri="{9D8B030D-6E8A-4147-A177-3AD203B41FA5}">
                      <a16:colId xmlns:a16="http://schemas.microsoft.com/office/drawing/2014/main" val="2238240789"/>
                    </a:ext>
                  </a:extLst>
                </a:gridCol>
                <a:gridCol w="2962140">
                  <a:extLst>
                    <a:ext uri="{9D8B030D-6E8A-4147-A177-3AD203B41FA5}">
                      <a16:colId xmlns:a16="http://schemas.microsoft.com/office/drawing/2014/main" val="4218117186"/>
                    </a:ext>
                  </a:extLst>
                </a:gridCol>
                <a:gridCol w="2485623">
                  <a:extLst>
                    <a:ext uri="{9D8B030D-6E8A-4147-A177-3AD203B41FA5}">
                      <a16:colId xmlns:a16="http://schemas.microsoft.com/office/drawing/2014/main" val="806900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Ровно в пять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пять минут шестого</a:t>
                      </a:r>
                      <a:r>
                        <a:rPr lang="en-US" dirty="0"/>
                        <a:t> (5:05)</a:t>
                      </a:r>
                      <a:endParaRPr lang="ru-RU" dirty="0"/>
                    </a:p>
                    <a:p>
                      <a:r>
                        <a:rPr lang="ru-RU" dirty="0"/>
                        <a:t>В десять минут седьмого</a:t>
                      </a:r>
                      <a:r>
                        <a:rPr lang="en-US" dirty="0"/>
                        <a:t> (6:10)</a:t>
                      </a:r>
                      <a:endParaRPr lang="ru-RU" dirty="0"/>
                    </a:p>
                    <a:p>
                      <a:r>
                        <a:rPr lang="ru-RU" dirty="0"/>
                        <a:t>В пятнадцать минут восьмого</a:t>
                      </a:r>
                      <a:r>
                        <a:rPr lang="en-US" dirty="0"/>
                        <a:t> (7:15)</a:t>
                      </a:r>
                      <a:endParaRPr lang="ru-RU" dirty="0"/>
                    </a:p>
                    <a:p>
                      <a:r>
                        <a:rPr lang="ru-RU" dirty="0"/>
                        <a:t>В двадцать минут девятого</a:t>
                      </a:r>
                      <a:r>
                        <a:rPr lang="en-US" dirty="0"/>
                        <a:t> (8:20)</a:t>
                      </a:r>
                      <a:endParaRPr lang="ru-RU" dirty="0"/>
                    </a:p>
                    <a:p>
                      <a:r>
                        <a:rPr lang="ru-RU" dirty="0"/>
                        <a:t>В двадцать пять минут десятого</a:t>
                      </a:r>
                      <a:r>
                        <a:rPr lang="en-US" dirty="0"/>
                        <a:t> (9:25)</a:t>
                      </a:r>
                      <a:r>
                        <a:rPr lang="ru-RU" dirty="0"/>
                        <a:t>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половине шестого</a:t>
                      </a:r>
                      <a:r>
                        <a:rPr lang="en-US" dirty="0"/>
                        <a:t> (5:30)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половине  седьмого</a:t>
                      </a:r>
                      <a:r>
                        <a:rPr lang="en-US" dirty="0"/>
                        <a:t> (6:30)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половине восьмого </a:t>
                      </a:r>
                      <a:r>
                        <a:rPr lang="en-US" dirty="0"/>
                        <a:t>(7:30)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половине девятого </a:t>
                      </a:r>
                      <a:r>
                        <a:rPr lang="en-US" dirty="0"/>
                        <a:t>(8:30)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половине десятого </a:t>
                      </a:r>
                      <a:r>
                        <a:rPr lang="en-US" dirty="0"/>
                        <a:t>(9:30)</a:t>
                      </a:r>
                      <a:endParaRPr lang="ru-RU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пяти шесть </a:t>
                      </a:r>
                      <a:r>
                        <a:rPr lang="en-US" dirty="0"/>
                        <a:t> (5:55)</a:t>
                      </a:r>
                      <a:endParaRPr lang="ru-RU" dirty="0"/>
                    </a:p>
                    <a:p>
                      <a:r>
                        <a:rPr lang="ru-RU" dirty="0"/>
                        <a:t>Без десяти семь</a:t>
                      </a:r>
                      <a:r>
                        <a:rPr lang="en-US" dirty="0"/>
                        <a:t> (6:50)</a:t>
                      </a:r>
                      <a:endParaRPr lang="ru-RU" dirty="0"/>
                    </a:p>
                    <a:p>
                      <a:r>
                        <a:rPr lang="ru-RU" dirty="0"/>
                        <a:t>Без пятнадцати восемь</a:t>
                      </a:r>
                      <a:r>
                        <a:rPr lang="en-US" dirty="0"/>
                        <a:t> (7:45)</a:t>
                      </a:r>
                      <a:endParaRPr lang="ru-RU" dirty="0"/>
                    </a:p>
                    <a:p>
                      <a:r>
                        <a:rPr lang="ru-RU" dirty="0"/>
                        <a:t>Без двадцати девять</a:t>
                      </a:r>
                      <a:r>
                        <a:rPr lang="en-US" dirty="0"/>
                        <a:t> (8:40) </a:t>
                      </a:r>
                      <a:endParaRPr lang="ru-RU" dirty="0"/>
                    </a:p>
                    <a:p>
                      <a:r>
                        <a:rPr lang="ru-RU" dirty="0"/>
                        <a:t>Без двадцати пяти десять</a:t>
                      </a:r>
                      <a:r>
                        <a:rPr lang="en-US" dirty="0"/>
                        <a:t> (9:35)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7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exactly X o’clock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X minutes (</a:t>
                      </a:r>
                      <a:r>
                        <a:rPr lang="en-US" dirty="0" err="1"/>
                        <a:t>acc</a:t>
                      </a:r>
                      <a:r>
                        <a:rPr lang="en-US" dirty="0"/>
                        <a:t>) of the next hour (GEN)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half (PREP) of the next hour (GEN)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the X hour (NOM) without X minutes (GEN)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00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4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82E9-F5C8-7F4B-90D9-8FF09A3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U3 D3</a:t>
            </a:r>
            <a:br>
              <a:rPr lang="en-US" dirty="0"/>
            </a:br>
            <a:r>
              <a:rPr lang="en-US" dirty="0" err="1"/>
              <a:t>р</a:t>
            </a:r>
            <a:r>
              <a:rPr lang="ru-RU" dirty="0" err="1"/>
              <a:t>аботайте</a:t>
            </a:r>
            <a:r>
              <a:rPr lang="ru-RU" dirty="0"/>
              <a:t> в парах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22DD3-AA0B-804A-AB8F-349D570F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Представьте, что вы в аэропорту. Интернета нет, телефон не работает. Вам скучно. Рядом сидят люди, у которых тоже не работают телефоны. Поговорите с тем, кто сидит рядом с вами. Узнайте:</a:t>
            </a:r>
          </a:p>
          <a:p>
            <a:pPr>
              <a:buFontTx/>
              <a:buChar char="-"/>
            </a:pPr>
            <a:r>
              <a:rPr lang="ru-RU" dirty="0"/>
              <a:t>Куда этот человек летит? </a:t>
            </a:r>
          </a:p>
          <a:p>
            <a:pPr>
              <a:buFontTx/>
              <a:buChar char="-"/>
            </a:pPr>
            <a:r>
              <a:rPr lang="ru-RU" dirty="0"/>
              <a:t>Где этот человек живёт? </a:t>
            </a:r>
          </a:p>
          <a:p>
            <a:pPr>
              <a:buFontTx/>
              <a:buChar char="-"/>
            </a:pPr>
            <a:r>
              <a:rPr lang="ru-RU" dirty="0"/>
              <a:t>Часто этот человек туда летает? </a:t>
            </a:r>
          </a:p>
          <a:p>
            <a:pPr>
              <a:buFontTx/>
              <a:buChar char="-"/>
            </a:pPr>
            <a:r>
              <a:rPr lang="ru-RU" dirty="0"/>
              <a:t>Зачем этот человек летит? </a:t>
            </a:r>
          </a:p>
          <a:p>
            <a:pPr>
              <a:buFontTx/>
              <a:buChar char="-"/>
            </a:pPr>
            <a:r>
              <a:rPr lang="ru-RU" dirty="0"/>
              <a:t>Где этот человек остановится? </a:t>
            </a:r>
          </a:p>
          <a:p>
            <a:pPr>
              <a:buFontTx/>
              <a:buChar char="-"/>
            </a:pPr>
            <a:r>
              <a:rPr lang="ru-RU" dirty="0"/>
              <a:t>На сколько этот человек  летит туда? </a:t>
            </a:r>
          </a:p>
          <a:p>
            <a:pPr>
              <a:buFontTx/>
              <a:buChar char="-"/>
            </a:pPr>
            <a:r>
              <a:rPr lang="ru-RU" dirty="0"/>
              <a:t>Расскажите о себе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4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1248-24B7-5749-9E0A-53BCCEC4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U3 D4</a:t>
            </a:r>
            <a:br>
              <a:rPr lang="ru-RU" dirty="0"/>
            </a:br>
            <a:r>
              <a:rPr lang="ru-RU" dirty="0"/>
              <a:t>полетели/полетим, поехали/поедем, пошли/пойдём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10F2-4DFB-2148-981B-25DDA6DD5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 </a:t>
            </a:r>
            <a:r>
              <a:rPr lang="en-US" dirty="0"/>
              <a:t>meanings: </a:t>
            </a:r>
          </a:p>
          <a:p>
            <a:pPr marL="457200" indent="-457200">
              <a:buAutoNum type="arabicPeriod"/>
            </a:pPr>
            <a:r>
              <a:rPr lang="en-US" dirty="0"/>
              <a:t>Invitations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Давай </a:t>
            </a:r>
            <a:r>
              <a:rPr lang="ru-RU" b="1" dirty="0"/>
              <a:t>пойдём</a:t>
            </a:r>
            <a:r>
              <a:rPr lang="ru-RU" dirty="0"/>
              <a:t> в кино! Давай </a:t>
            </a:r>
            <a:r>
              <a:rPr lang="ru-RU" b="1" dirty="0"/>
              <a:t>поедем</a:t>
            </a:r>
            <a:r>
              <a:rPr lang="ru-RU" dirty="0"/>
              <a:t> в отпуск! Давай </a:t>
            </a:r>
            <a:r>
              <a:rPr lang="ru-RU" b="1" dirty="0"/>
              <a:t>полетим</a:t>
            </a:r>
            <a:r>
              <a:rPr lang="ru-RU" dirty="0"/>
              <a:t> на Гавайи!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en-US" dirty="0"/>
              <a:t>Single action in the future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Я завтра </a:t>
            </a:r>
            <a:r>
              <a:rPr lang="ru-RU" b="1" dirty="0"/>
              <a:t>пойду</a:t>
            </a:r>
            <a:r>
              <a:rPr lang="ru-RU" dirty="0"/>
              <a:t> в кино. А потом </a:t>
            </a:r>
            <a:r>
              <a:rPr lang="ru-RU" b="1" dirty="0"/>
              <a:t>поеду</a:t>
            </a:r>
            <a:r>
              <a:rPr lang="ru-RU" dirty="0"/>
              <a:t> в отпуск. А потом </a:t>
            </a:r>
            <a:r>
              <a:rPr lang="ru-RU" b="1" dirty="0"/>
              <a:t>полечу</a:t>
            </a:r>
            <a:r>
              <a:rPr lang="ru-RU" dirty="0"/>
              <a:t> на Гавайи.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en-US" dirty="0"/>
              <a:t>Shift in how the action occurs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Машина ехала медленно, но вдруг </a:t>
            </a:r>
            <a:r>
              <a:rPr lang="ru-RU" b="1" dirty="0"/>
              <a:t>поехала</a:t>
            </a:r>
            <a:r>
              <a:rPr lang="ru-RU" dirty="0"/>
              <a:t> быстрее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5217-5745-7A4E-ADA3-50DC015E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96" y="144887"/>
            <a:ext cx="11245403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Ехать одну минуту/два часа/день/неделю </a:t>
            </a:r>
            <a:r>
              <a:rPr lang="en-US" dirty="0"/>
              <a:t>vs</a:t>
            </a:r>
            <a:br>
              <a:rPr lang="en-US" dirty="0"/>
            </a:br>
            <a:r>
              <a:rPr lang="ru-RU" dirty="0"/>
              <a:t>Доехать за одну минуту/два часа/день/неделю </a:t>
            </a:r>
            <a:r>
              <a:rPr lang="en-US" dirty="0"/>
              <a:t>vs</a:t>
            </a:r>
            <a:br>
              <a:rPr lang="ru-RU" dirty="0"/>
            </a:br>
            <a:r>
              <a:rPr lang="ru-RU" dirty="0"/>
              <a:t>Ехать/Поехать на одну минуту/на два часа/на неделю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3E56DB-317D-1448-8C66-372151B1F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95865"/>
              </p:ext>
            </p:extLst>
          </p:nvPr>
        </p:nvGraphicFramePr>
        <p:xfrm>
          <a:off x="1068945" y="2504941"/>
          <a:ext cx="1092128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643">
                  <a:extLst>
                    <a:ext uri="{9D8B030D-6E8A-4147-A177-3AD203B41FA5}">
                      <a16:colId xmlns:a16="http://schemas.microsoft.com/office/drawing/2014/main" val="701997977"/>
                    </a:ext>
                  </a:extLst>
                </a:gridCol>
                <a:gridCol w="5460643">
                  <a:extLst>
                    <a:ext uri="{9D8B030D-6E8A-4147-A177-3AD203B41FA5}">
                      <a16:colId xmlns:a16="http://schemas.microsoft.com/office/drawing/2014/main" val="1231137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Ехать</a:t>
                      </a:r>
                      <a:r>
                        <a:rPr lang="en-US" dirty="0"/>
                        <a:t> + accusative means time in transit</a:t>
                      </a:r>
                    </a:p>
                    <a:p>
                      <a:r>
                        <a:rPr lang="en-US" dirty="0"/>
                        <a:t>How  much time do you spend getting from home to work? </a:t>
                      </a:r>
                      <a:endParaRPr lang="ru-RU" dirty="0"/>
                    </a:p>
                    <a:p>
                      <a:r>
                        <a:rPr lang="ru-RU" dirty="0"/>
                        <a:t>Доехать </a:t>
                      </a:r>
                      <a:r>
                        <a:rPr lang="en-US" dirty="0"/>
                        <a:t>+ </a:t>
                      </a:r>
                      <a:r>
                        <a:rPr lang="ru-RU" dirty="0"/>
                        <a:t>за </a:t>
                      </a:r>
                      <a:r>
                        <a:rPr lang="en-US" dirty="0"/>
                        <a:t> + accusative means the same thing, but </a:t>
                      </a:r>
                      <a:r>
                        <a:rPr lang="ru-RU" dirty="0"/>
                        <a:t>доехать </a:t>
                      </a:r>
                      <a:r>
                        <a:rPr lang="en-US" dirty="0"/>
                        <a:t>is perfective. Generally, it is used in the context of “it is possible to make this trip 5 hours, when it normally takes six.”</a:t>
                      </a:r>
                    </a:p>
                    <a:p>
                      <a:r>
                        <a:rPr lang="ru-RU" dirty="0"/>
                        <a:t>Обычно в Москву </a:t>
                      </a:r>
                      <a:r>
                        <a:rPr lang="ru-RU" u="sng" dirty="0"/>
                        <a:t>ехать</a:t>
                      </a:r>
                      <a:r>
                        <a:rPr lang="ru-RU" dirty="0"/>
                        <a:t> пять часов, но если нет пробок, </a:t>
                      </a:r>
                      <a:r>
                        <a:rPr lang="ru-RU" u="sng" dirty="0"/>
                        <a:t>можно доехать за </a:t>
                      </a:r>
                      <a:r>
                        <a:rPr lang="ru-RU" dirty="0"/>
                        <a:t>четыре.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ru-RU" dirty="0"/>
                        <a:t>Поехать </a:t>
                      </a:r>
                      <a:r>
                        <a:rPr lang="en-US" dirty="0"/>
                        <a:t>+ </a:t>
                      </a:r>
                      <a:r>
                        <a:rPr lang="ru-RU" dirty="0"/>
                        <a:t>на </a:t>
                      </a:r>
                      <a:r>
                        <a:rPr lang="en-US" dirty="0"/>
                        <a:t>+ accusative means time that you spend at the destination</a:t>
                      </a:r>
                    </a:p>
                    <a:p>
                      <a:r>
                        <a:rPr lang="en-US" dirty="0"/>
                        <a:t>For how long are you going to Hawaii? 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Я еду/лечу/поеду/полечу на Гавайи на одну неделю.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87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AFF7-4DAF-BE41-999E-C7490D96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79994" cy="857229"/>
          </a:xfrm>
        </p:spPr>
        <p:txBody>
          <a:bodyPr>
            <a:normAutofit fontScale="90000"/>
          </a:bodyPr>
          <a:lstStyle/>
          <a:p>
            <a:r>
              <a:rPr lang="en-US" dirty="0"/>
              <a:t>U3 D5 Intransitive and transitive verbs of motion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6366F-2D59-B041-B749-5B4227C0C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675" y="2256087"/>
            <a:ext cx="6536028" cy="29337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217DF-3141-154C-AE1E-C90E56D0DBE9}"/>
              </a:ext>
            </a:extLst>
          </p:cNvPr>
          <p:cNvSpPr txBox="1"/>
          <p:nvPr/>
        </p:nvSpPr>
        <p:spPr>
          <a:xfrm>
            <a:off x="3109675" y="5315394"/>
            <a:ext cx="244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Вести - </a:t>
            </a:r>
            <a:r>
              <a:rPr lang="en-US" dirty="0"/>
              <a:t> transitive, </a:t>
            </a:r>
            <a:r>
              <a:rPr lang="en-US" dirty="0" err="1"/>
              <a:t>uni</a:t>
            </a:r>
            <a:r>
              <a:rPr lang="en-US" dirty="0"/>
              <a:t>, </a:t>
            </a:r>
          </a:p>
          <a:p>
            <a:r>
              <a:rPr lang="en-US" dirty="0"/>
              <a:t>They are on the way, the woman is leading the way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7D66F-14F0-924C-A5B4-8AF948F0EA55}"/>
              </a:ext>
            </a:extLst>
          </p:cNvPr>
          <p:cNvSpPr txBox="1"/>
          <p:nvPr/>
        </p:nvSpPr>
        <p:spPr>
          <a:xfrm>
            <a:off x="5556661" y="5315394"/>
            <a:ext cx="177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Водить</a:t>
            </a:r>
            <a:r>
              <a:rPr lang="en-US" dirty="0"/>
              <a:t> – transitive, multi, </a:t>
            </a:r>
          </a:p>
          <a:p>
            <a:r>
              <a:rPr lang="en-US" dirty="0"/>
              <a:t>Repeated action 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010F0-3A41-CB4F-85FB-CAA31DEB88CC}"/>
              </a:ext>
            </a:extLst>
          </p:cNvPr>
          <p:cNvSpPr txBox="1"/>
          <p:nvPr/>
        </p:nvSpPr>
        <p:spPr>
          <a:xfrm>
            <a:off x="7706618" y="5315394"/>
            <a:ext cx="227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Водить</a:t>
            </a:r>
            <a:r>
              <a:rPr lang="en-US" dirty="0"/>
              <a:t> –transitive, multi, without a particular destination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7E183-3FD2-AA4B-9FE6-69F1055AB8AE}"/>
              </a:ext>
            </a:extLst>
          </p:cNvPr>
          <p:cNvSpPr txBox="1"/>
          <p:nvPr/>
        </p:nvSpPr>
        <p:spPr>
          <a:xfrm>
            <a:off x="828325" y="2256087"/>
            <a:ext cx="21435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Conjugations for </a:t>
            </a:r>
            <a:r>
              <a:rPr lang="en-US" dirty="0" err="1"/>
              <a:t>uni</a:t>
            </a:r>
            <a:endParaRPr lang="en-US" dirty="0"/>
          </a:p>
          <a:p>
            <a:r>
              <a:rPr lang="ru-RU" dirty="0"/>
              <a:t>Я иду и веду</a:t>
            </a:r>
          </a:p>
          <a:p>
            <a:r>
              <a:rPr lang="ru-RU" dirty="0"/>
              <a:t>Ты идёшь и ведёшь</a:t>
            </a:r>
          </a:p>
          <a:p>
            <a:r>
              <a:rPr lang="ru-RU" dirty="0"/>
              <a:t>Они идут и ведут</a:t>
            </a:r>
          </a:p>
          <a:p>
            <a:endParaRPr lang="ru-RU" dirty="0"/>
          </a:p>
          <a:p>
            <a:r>
              <a:rPr lang="ru-RU" dirty="0"/>
              <a:t>Он шёл и вёл</a:t>
            </a:r>
          </a:p>
          <a:p>
            <a:r>
              <a:rPr lang="ru-RU" dirty="0"/>
              <a:t>Она шла и вела</a:t>
            </a:r>
          </a:p>
          <a:p>
            <a:r>
              <a:rPr lang="ru-RU" dirty="0"/>
              <a:t>Они шли и вели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E6CF2-2D94-6447-82D8-3E5C63A91A8F}"/>
              </a:ext>
            </a:extLst>
          </p:cNvPr>
          <p:cNvSpPr txBox="1"/>
          <p:nvPr/>
        </p:nvSpPr>
        <p:spPr>
          <a:xfrm>
            <a:off x="9783517" y="2256087"/>
            <a:ext cx="2408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Conjugations for multi</a:t>
            </a:r>
          </a:p>
          <a:p>
            <a:r>
              <a:rPr lang="ru-RU" dirty="0"/>
              <a:t>Я хожу и вожу</a:t>
            </a:r>
          </a:p>
          <a:p>
            <a:r>
              <a:rPr lang="ru-RU" dirty="0"/>
              <a:t>Ты ходишь и водишь</a:t>
            </a:r>
          </a:p>
          <a:p>
            <a:r>
              <a:rPr lang="ru-RU" dirty="0"/>
              <a:t>Они ходят и водят </a:t>
            </a:r>
          </a:p>
          <a:p>
            <a:endParaRPr lang="ru-RU" dirty="0"/>
          </a:p>
          <a:p>
            <a:r>
              <a:rPr lang="ru-RU" dirty="0"/>
              <a:t>Он ходил и водил </a:t>
            </a:r>
          </a:p>
          <a:p>
            <a:r>
              <a:rPr lang="ru-RU" dirty="0"/>
              <a:t>Она ходила и водила</a:t>
            </a:r>
          </a:p>
          <a:p>
            <a:r>
              <a:rPr lang="ru-RU" dirty="0"/>
              <a:t>Они ходили и водили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E816-13E4-7548-B8A4-6B583BCE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3" y="466659"/>
            <a:ext cx="8892861" cy="606019"/>
          </a:xfrm>
        </p:spPr>
        <p:txBody>
          <a:bodyPr>
            <a:normAutofit fontScale="90000"/>
          </a:bodyPr>
          <a:lstStyle/>
          <a:p>
            <a:r>
              <a:rPr lang="ru-RU" dirty="0"/>
              <a:t>Лететь и везти </a:t>
            </a:r>
            <a:r>
              <a:rPr lang="en-US" dirty="0"/>
              <a:t>vs </a:t>
            </a:r>
            <a:r>
              <a:rPr lang="ru-RU" dirty="0"/>
              <a:t>летать и возить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B2914-B8E9-2241-AAD5-4C80672A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>
          <a:xfrm>
            <a:off x="3588892" y="1849588"/>
            <a:ext cx="1913568" cy="10523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B9C0D-C301-2847-AB0F-44859E9FB973}"/>
              </a:ext>
            </a:extLst>
          </p:cNvPr>
          <p:cNvSpPr txBox="1"/>
          <p:nvPr/>
        </p:nvSpPr>
        <p:spPr>
          <a:xfrm>
            <a:off x="3322236" y="1360121"/>
            <a:ext cx="260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Самолёт </a:t>
            </a:r>
            <a:r>
              <a:rPr lang="ru-RU" b="1" dirty="0"/>
              <a:t>летит</a:t>
            </a:r>
            <a:r>
              <a:rPr lang="ru-RU" dirty="0"/>
              <a:t> в бостон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3A245-CD9C-F840-9BF4-1742C1AD80B2}"/>
              </a:ext>
            </a:extLst>
          </p:cNvPr>
          <p:cNvSpPr txBox="1"/>
          <p:nvPr/>
        </p:nvSpPr>
        <p:spPr>
          <a:xfrm>
            <a:off x="3518654" y="2998008"/>
            <a:ext cx="2412373" cy="93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Лететь –</a:t>
            </a:r>
            <a:r>
              <a:rPr lang="en-US" dirty="0"/>
              <a:t> intransitive </a:t>
            </a:r>
            <a:r>
              <a:rPr lang="en-US" dirty="0" err="1"/>
              <a:t>uni</a:t>
            </a:r>
            <a:r>
              <a:rPr lang="en-US" dirty="0"/>
              <a:t>, the plane is one the way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62D72-A492-CF4B-A239-6A8F94AB302A}"/>
              </a:ext>
            </a:extLst>
          </p:cNvPr>
          <p:cNvSpPr txBox="1"/>
          <p:nvPr/>
        </p:nvSpPr>
        <p:spPr>
          <a:xfrm>
            <a:off x="3479440" y="3983249"/>
            <a:ext cx="202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Самолёт </a:t>
            </a:r>
            <a:r>
              <a:rPr lang="ru-RU" b="1" dirty="0"/>
              <a:t>везёт</a:t>
            </a:r>
            <a:r>
              <a:rPr lang="ru-RU" dirty="0"/>
              <a:t> пассажиров </a:t>
            </a:r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2671D61-DCE9-EF45-9975-009727CA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459" r="-15459"/>
          <a:stretch>
            <a:fillRect/>
          </a:stretch>
        </p:blipFill>
        <p:spPr>
          <a:xfrm>
            <a:off x="3380580" y="4629580"/>
            <a:ext cx="2206629" cy="1213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01781-94EC-0F47-9918-A0E03DA65075}"/>
              </a:ext>
            </a:extLst>
          </p:cNvPr>
          <p:cNvSpPr txBox="1"/>
          <p:nvPr/>
        </p:nvSpPr>
        <p:spPr>
          <a:xfrm>
            <a:off x="3533063" y="5889307"/>
            <a:ext cx="2397964" cy="94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Везти – </a:t>
            </a:r>
            <a:r>
              <a:rPr lang="en-US" dirty="0"/>
              <a:t>transitive, </a:t>
            </a:r>
            <a:r>
              <a:rPr lang="en-US" dirty="0" err="1"/>
              <a:t>uni</a:t>
            </a:r>
            <a:r>
              <a:rPr lang="en-US" dirty="0"/>
              <a:t>, right now is bringing passengers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6EAB97BE-CC0A-0144-B942-CB232A06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0500" r="-10500"/>
          <a:stretch>
            <a:fillRect/>
          </a:stretch>
        </p:blipFill>
        <p:spPr>
          <a:xfrm>
            <a:off x="6159688" y="2425853"/>
            <a:ext cx="2443400" cy="1343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AD7374-BB8F-8043-937B-AD04145587D1}"/>
              </a:ext>
            </a:extLst>
          </p:cNvPr>
          <p:cNvSpPr txBox="1"/>
          <p:nvPr/>
        </p:nvSpPr>
        <p:spPr>
          <a:xfrm>
            <a:off x="6239221" y="3909245"/>
            <a:ext cx="276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Летать</a:t>
            </a:r>
            <a:r>
              <a:rPr lang="en-US" dirty="0"/>
              <a:t> (intransitive)</a:t>
            </a:r>
            <a:r>
              <a:rPr lang="ru-RU" dirty="0"/>
              <a:t>, возить</a:t>
            </a:r>
            <a:r>
              <a:rPr lang="en-US" dirty="0"/>
              <a:t> (transitive)- multi, the plane regularly goes and brings passengers to Boston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34CA7-E090-CD43-B76E-16AC648A4E63}"/>
              </a:ext>
            </a:extLst>
          </p:cNvPr>
          <p:cNvSpPr txBox="1"/>
          <p:nvPr/>
        </p:nvSpPr>
        <p:spPr>
          <a:xfrm>
            <a:off x="6214886" y="1358392"/>
            <a:ext cx="3036486" cy="92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Этот самолёт всегда </a:t>
            </a:r>
            <a:r>
              <a:rPr lang="ru-RU" b="1" dirty="0"/>
              <a:t>летает</a:t>
            </a:r>
            <a:r>
              <a:rPr lang="ru-RU" dirty="0"/>
              <a:t> в Бостон? Он всегда </a:t>
            </a:r>
            <a:r>
              <a:rPr lang="ru-RU" b="1" dirty="0"/>
              <a:t>возит</a:t>
            </a:r>
            <a:r>
              <a:rPr lang="ru-RU" dirty="0"/>
              <a:t> пассажиров в Бостон?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6124E-A600-2844-9135-C8879347E18F}"/>
              </a:ext>
            </a:extLst>
          </p:cNvPr>
          <p:cNvSpPr txBox="1"/>
          <p:nvPr/>
        </p:nvSpPr>
        <p:spPr>
          <a:xfrm>
            <a:off x="856663" y="2286239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лечу и везу</a:t>
            </a:r>
          </a:p>
          <a:p>
            <a:r>
              <a:rPr lang="ru-RU" dirty="0"/>
              <a:t>Ты летишь и везёшь</a:t>
            </a:r>
          </a:p>
          <a:p>
            <a:r>
              <a:rPr lang="ru-RU" dirty="0"/>
              <a:t>Они летят и везут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21516-E2EA-9642-97DF-5AE7CB083F0E}"/>
              </a:ext>
            </a:extLst>
          </p:cNvPr>
          <p:cNvSpPr txBox="1"/>
          <p:nvPr/>
        </p:nvSpPr>
        <p:spPr>
          <a:xfrm>
            <a:off x="890453" y="3478158"/>
            <a:ext cx="213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 летел и вёз</a:t>
            </a:r>
          </a:p>
          <a:p>
            <a:r>
              <a:rPr lang="ru-RU" dirty="0"/>
              <a:t>Она летели и везла </a:t>
            </a:r>
          </a:p>
          <a:p>
            <a:r>
              <a:rPr lang="ru-RU" dirty="0"/>
              <a:t>Они летели и везли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7AF2D-0EC4-2E46-80BF-DE8D23707020}"/>
              </a:ext>
            </a:extLst>
          </p:cNvPr>
          <p:cNvSpPr txBox="1"/>
          <p:nvPr/>
        </p:nvSpPr>
        <p:spPr>
          <a:xfrm>
            <a:off x="856663" y="1758733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Conjugations for </a:t>
            </a:r>
            <a:r>
              <a:rPr lang="en-US" dirty="0" err="1"/>
              <a:t>uni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A1FBF-9057-214B-B7B7-93AC51E3A2F3}"/>
              </a:ext>
            </a:extLst>
          </p:cNvPr>
          <p:cNvSpPr txBox="1"/>
          <p:nvPr/>
        </p:nvSpPr>
        <p:spPr>
          <a:xfrm>
            <a:off x="9660191" y="1842133"/>
            <a:ext cx="232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Conjugations for multi</a:t>
            </a:r>
            <a:endParaRPr lang="ru-RU" dirty="0"/>
          </a:p>
          <a:p>
            <a:endParaRPr lang="en-US" dirty="0"/>
          </a:p>
          <a:p>
            <a:r>
              <a:rPr lang="ru-RU" dirty="0"/>
              <a:t>Я летаю и вожу</a:t>
            </a:r>
          </a:p>
          <a:p>
            <a:r>
              <a:rPr lang="ru-RU" dirty="0"/>
              <a:t>Ты летаешь и возишь</a:t>
            </a:r>
          </a:p>
          <a:p>
            <a:r>
              <a:rPr lang="ru-RU" dirty="0"/>
              <a:t>Они летают и возят </a:t>
            </a:r>
          </a:p>
          <a:p>
            <a:endParaRPr lang="ru-RU" dirty="0"/>
          </a:p>
          <a:p>
            <a:r>
              <a:rPr lang="ru-RU" dirty="0"/>
              <a:t>Он летал и возил</a:t>
            </a:r>
          </a:p>
          <a:p>
            <a:r>
              <a:rPr lang="ru-RU" dirty="0"/>
              <a:t>Она летала и возила </a:t>
            </a:r>
          </a:p>
          <a:p>
            <a:r>
              <a:rPr lang="ru-RU" dirty="0"/>
              <a:t>Они летали и возили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5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BC1C-6D24-E143-A581-57411052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Идти и нести</a:t>
            </a:r>
            <a:br>
              <a:rPr lang="ru-RU" dirty="0"/>
            </a:br>
            <a:r>
              <a:rPr lang="ru-RU" dirty="0"/>
              <a:t>ходить и носить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0BFA62-309D-0449-866B-83640B102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790" y="2572287"/>
            <a:ext cx="2627291" cy="30114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26F8D-1BAF-AD49-9D15-19659DC6FB21}"/>
              </a:ext>
            </a:extLst>
          </p:cNvPr>
          <p:cNvSpPr txBox="1"/>
          <p:nvPr/>
        </p:nvSpPr>
        <p:spPr>
          <a:xfrm>
            <a:off x="1468192" y="2572287"/>
            <a:ext cx="3309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Смотри! Мужчина </a:t>
            </a:r>
            <a:r>
              <a:rPr lang="ru-RU" b="1" dirty="0"/>
              <a:t>несёт</a:t>
            </a:r>
            <a:r>
              <a:rPr lang="ru-RU" dirty="0"/>
              <a:t> мой портфель и мой рюкзак! </a:t>
            </a:r>
          </a:p>
          <a:p>
            <a:r>
              <a:rPr lang="ru-RU" dirty="0"/>
              <a:t>Нести – </a:t>
            </a:r>
            <a:r>
              <a:rPr lang="en-US" dirty="0" err="1"/>
              <a:t>uni</a:t>
            </a:r>
            <a:r>
              <a:rPr lang="en-US" dirty="0"/>
              <a:t>, right now, this guy is carrying this bag and this backpack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5C547-A0F5-3E4B-A953-01C0E92CCC43}"/>
              </a:ext>
            </a:extLst>
          </p:cNvPr>
          <p:cNvSpPr txBox="1"/>
          <p:nvPr/>
        </p:nvSpPr>
        <p:spPr>
          <a:xfrm>
            <a:off x="7933386" y="2572286"/>
            <a:ext cx="413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Этот мужчина – твой брат! Он всегда </a:t>
            </a:r>
            <a:r>
              <a:rPr lang="ru-RU" b="1" dirty="0"/>
              <a:t>носит</a:t>
            </a:r>
            <a:r>
              <a:rPr lang="ru-RU" dirty="0"/>
              <a:t> твой портфель и рюкзак </a:t>
            </a:r>
          </a:p>
          <a:p>
            <a:r>
              <a:rPr lang="ru-RU" dirty="0"/>
              <a:t>Носить </a:t>
            </a:r>
            <a:r>
              <a:rPr lang="en-US" dirty="0"/>
              <a:t>– multi, repeatedly, this guys carries this bag and this backpack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43758-B72B-8B40-9C4F-C2CEA4B539EF}"/>
              </a:ext>
            </a:extLst>
          </p:cNvPr>
          <p:cNvSpPr txBox="1"/>
          <p:nvPr/>
        </p:nvSpPr>
        <p:spPr>
          <a:xfrm>
            <a:off x="1880315" y="4450202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иду и несу</a:t>
            </a:r>
          </a:p>
          <a:p>
            <a:r>
              <a:rPr lang="ru-RU" dirty="0"/>
              <a:t>Ты идёшь и несёшь</a:t>
            </a:r>
          </a:p>
          <a:p>
            <a:r>
              <a:rPr lang="ru-RU" dirty="0"/>
              <a:t>Они идут и несут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CC9EB-6BD8-D340-8DF8-F399BFFDC499}"/>
              </a:ext>
            </a:extLst>
          </p:cNvPr>
          <p:cNvSpPr txBox="1"/>
          <p:nvPr/>
        </p:nvSpPr>
        <p:spPr>
          <a:xfrm>
            <a:off x="1880315" y="5583757"/>
            <a:ext cx="1846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 шёл и нёс </a:t>
            </a:r>
          </a:p>
          <a:p>
            <a:r>
              <a:rPr lang="ru-RU" dirty="0"/>
              <a:t>Она шла и несла</a:t>
            </a:r>
          </a:p>
          <a:p>
            <a:r>
              <a:rPr lang="ru-RU" dirty="0"/>
              <a:t>Они шли и несли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C6ED9-18A6-BE40-92CB-59B427706D60}"/>
              </a:ext>
            </a:extLst>
          </p:cNvPr>
          <p:cNvSpPr txBox="1"/>
          <p:nvPr/>
        </p:nvSpPr>
        <p:spPr>
          <a:xfrm>
            <a:off x="2054554" y="4082276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Conjugations for </a:t>
            </a:r>
            <a:r>
              <a:rPr lang="en-US" dirty="0" err="1"/>
              <a:t>uni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EC1DD-240E-6E4C-B6B4-06A580C832E1}"/>
              </a:ext>
            </a:extLst>
          </p:cNvPr>
          <p:cNvSpPr txBox="1"/>
          <p:nvPr/>
        </p:nvSpPr>
        <p:spPr>
          <a:xfrm>
            <a:off x="8425960" y="4080870"/>
            <a:ext cx="2316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Conjugations for multi</a:t>
            </a:r>
            <a:endParaRPr lang="ru-RU" dirty="0"/>
          </a:p>
          <a:p>
            <a:endParaRPr lang="ru-RU" dirty="0"/>
          </a:p>
          <a:p>
            <a:r>
              <a:rPr lang="ru-RU" dirty="0"/>
              <a:t>Я хожу и ношу </a:t>
            </a:r>
          </a:p>
          <a:p>
            <a:r>
              <a:rPr lang="ru-RU" dirty="0"/>
              <a:t>Ты ходишь и носишь </a:t>
            </a:r>
          </a:p>
          <a:p>
            <a:r>
              <a:rPr lang="ru-RU" dirty="0"/>
              <a:t>Они ходят и носят </a:t>
            </a:r>
          </a:p>
          <a:p>
            <a:endParaRPr lang="ru-RU" dirty="0"/>
          </a:p>
          <a:p>
            <a:r>
              <a:rPr lang="ru-RU" dirty="0"/>
              <a:t>Он ходил и носил </a:t>
            </a:r>
          </a:p>
          <a:p>
            <a:r>
              <a:rPr lang="ru-RU" dirty="0"/>
              <a:t>Она ходила и носила</a:t>
            </a:r>
          </a:p>
          <a:p>
            <a:r>
              <a:rPr lang="ru-RU" dirty="0"/>
              <a:t>Они ходили и носили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715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133</TotalTime>
  <Words>1270</Words>
  <Application>Microsoft Office PowerPoint</Application>
  <PresentationFormat>Widescreen</PresentationFormat>
  <Paragraphs>182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U3 D1 Unprefixed verbs of motion (always imperfective)</vt:lpstr>
      <vt:lpstr>U3 D2 эпизоды 5а и 5б </vt:lpstr>
      <vt:lpstr>U3 D2 Expressing time</vt:lpstr>
      <vt:lpstr>U3 D3 работайте в парах</vt:lpstr>
      <vt:lpstr>U3 D4 полетели/полетим, поехали/поедем, пошли/пойдём </vt:lpstr>
      <vt:lpstr>Ехать одну минуту/два часа/день/неделю vs Доехать за одну минуту/два часа/день/неделю vs Ехать/Поехать на одну минуту/на два часа/на неделю </vt:lpstr>
      <vt:lpstr>U3 D5 Intransitive and transitive verbs of motion  </vt:lpstr>
      <vt:lpstr>Лететь и везти vs летать и возить </vt:lpstr>
      <vt:lpstr>Идти и нести ходить и носить </vt:lpstr>
      <vt:lpstr>U3 D6 эпизоды 6а и 6б</vt:lpstr>
      <vt:lpstr>U3 D7 Валентина Терешкова </vt:lpstr>
      <vt:lpstr>Валентина Терешкова Посмотрите на слова и сделайте из них предложения  </vt:lpstr>
      <vt:lpstr>U3 D8 Куда лучше поехать в медовый месяц? </vt:lpstr>
      <vt:lpstr>U3 D9 Повторение: работа в парах. Обсудите планы на вечер.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101</dc:title>
  <dc:creator>Irina Walsh</dc:creator>
  <cp:lastModifiedBy>Jane Shaw</cp:lastModifiedBy>
  <cp:revision>14</cp:revision>
  <dcterms:created xsi:type="dcterms:W3CDTF">2020-05-30T20:31:15Z</dcterms:created>
  <dcterms:modified xsi:type="dcterms:W3CDTF">2021-06-24T18:44:58Z</dcterms:modified>
</cp:coreProperties>
</file>