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58" r:id="rId4"/>
    <p:sldId id="269" r:id="rId5"/>
    <p:sldId id="271" r:id="rId6"/>
    <p:sldId id="259" r:id="rId7"/>
    <p:sldId id="286" r:id="rId8"/>
    <p:sldId id="260" r:id="rId9"/>
    <p:sldId id="287" r:id="rId10"/>
    <p:sldId id="261" r:id="rId11"/>
    <p:sldId id="262" r:id="rId12"/>
    <p:sldId id="290" r:id="rId13"/>
    <p:sldId id="291" r:id="rId14"/>
    <p:sldId id="289" r:id="rId15"/>
    <p:sldId id="263" r:id="rId16"/>
    <p:sldId id="288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5"/>
    <p:restoredTop sz="94656"/>
  </p:normalViewPr>
  <p:slideViewPr>
    <p:cSldViewPr snapToGrid="0" snapToObjects="1">
      <p:cViewPr varScale="1">
        <p:scale>
          <a:sx n="114" d="100"/>
          <a:sy n="114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1F08-A189-7E48-B543-A0EB097D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U5 D1</a:t>
            </a:r>
            <a:br>
              <a:rPr lang="en-US" dirty="0"/>
            </a:br>
            <a:r>
              <a:rPr lang="ru-RU" dirty="0"/>
              <a:t>Таня приехала в Смоленск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2118-F58B-0844-BD42-6B861C21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Давайте вспомним. </a:t>
            </a:r>
          </a:p>
          <a:p>
            <a:pPr marL="0" indent="0">
              <a:buNone/>
            </a:pPr>
            <a:r>
              <a:rPr lang="ru-RU" dirty="0"/>
              <a:t>Зачем она туда поехала? </a:t>
            </a:r>
          </a:p>
          <a:p>
            <a:pPr marL="0" indent="0">
              <a:buNone/>
            </a:pPr>
            <a:r>
              <a:rPr lang="ru-RU" dirty="0"/>
              <a:t>Тане нравится заниматься историей? Или ей уже надоело всё, и она хочет побыстрее закончить университет и выйти замуж? </a:t>
            </a:r>
          </a:p>
          <a:p>
            <a:pPr marL="0" indent="0">
              <a:buNone/>
            </a:pPr>
            <a:r>
              <a:rPr lang="ru-RU" dirty="0"/>
              <a:t>Что она делает, чтобы написать диплом? </a:t>
            </a:r>
          </a:p>
          <a:p>
            <a:pPr marL="0" indent="0">
              <a:buNone/>
            </a:pPr>
            <a:r>
              <a:rPr lang="ru-RU" dirty="0"/>
              <a:t>Если бы вы писали диплом по истории, о чём бы вы писали? (расскажите однокурснику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0147-266B-834C-9118-13AE6FC5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U5 D5</a:t>
            </a:r>
            <a:br>
              <a:rPr lang="ru-RU" dirty="0"/>
            </a:br>
            <a:r>
              <a:rPr lang="ru-RU" dirty="0"/>
              <a:t>Эпизод 10 «С лёгким паром, мальчики!»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BB9A-7E04-C348-9C7C-4B0631E3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Слова </a:t>
            </a:r>
          </a:p>
          <a:p>
            <a:r>
              <a:rPr lang="ru-RU" dirty="0"/>
              <a:t>Поддай – замёрзнешь</a:t>
            </a:r>
            <a:r>
              <a:rPr lang="en-US" dirty="0"/>
              <a:t>: add some water, otherwise, you will be cold </a:t>
            </a:r>
            <a:endParaRPr lang="ru-RU" dirty="0"/>
          </a:p>
          <a:p>
            <a:r>
              <a:rPr lang="ru-RU" dirty="0"/>
              <a:t>Известны случаи исцеления от многих болезней </a:t>
            </a:r>
            <a:r>
              <a:rPr lang="en-US" dirty="0"/>
              <a:t>– recovery cases after many sicknesses are known </a:t>
            </a:r>
            <a:endParaRPr lang="ru-RU" dirty="0"/>
          </a:p>
          <a:p>
            <a:r>
              <a:rPr lang="ru-RU" dirty="0"/>
              <a:t>С лёгким паром</a:t>
            </a:r>
            <a:r>
              <a:rPr lang="en-US" dirty="0"/>
              <a:t> “have a light steam” WHAT ARE THEY TALKING ABOUT? </a:t>
            </a:r>
            <a:endParaRPr lang="ru-RU" dirty="0"/>
          </a:p>
          <a:p>
            <a:r>
              <a:rPr lang="ru-RU" dirty="0"/>
              <a:t>Хозяйственная </a:t>
            </a:r>
            <a:r>
              <a:rPr lang="en-US" dirty="0"/>
              <a:t>– practical </a:t>
            </a:r>
            <a:endParaRPr lang="ru-RU" dirty="0"/>
          </a:p>
          <a:p>
            <a:r>
              <a:rPr lang="ru-RU" dirty="0"/>
              <a:t>Объявление </a:t>
            </a:r>
            <a:r>
              <a:rPr lang="en-US" dirty="0"/>
              <a:t>–announcement</a:t>
            </a:r>
          </a:p>
          <a:p>
            <a:r>
              <a:rPr lang="ru-RU" dirty="0"/>
              <a:t>В нашей стране без паспорта нельзя ничего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7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2126-B1BD-2342-B1B2-7B8E9AF3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U5 D6</a:t>
            </a:r>
            <a:br>
              <a:rPr lang="ru-RU" dirty="0"/>
            </a:br>
            <a:r>
              <a:rPr lang="ru-RU" dirty="0"/>
              <a:t>В нашей стране без паспорта нельзя ничего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879EA-0C11-104C-BEAC-30306213C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363273"/>
          </a:xfrm>
        </p:spPr>
        <p:txBody>
          <a:bodyPr/>
          <a:lstStyle/>
          <a:p>
            <a:r>
              <a:rPr lang="ru-RU" dirty="0"/>
              <a:t>Работайте в группах: </a:t>
            </a:r>
          </a:p>
          <a:p>
            <a:r>
              <a:rPr lang="ru-RU" dirty="0"/>
              <a:t>Для чего нужен паспорт в Америке? </a:t>
            </a:r>
          </a:p>
          <a:p>
            <a:r>
              <a:rPr lang="ru-RU" dirty="0"/>
              <a:t>Какая информация записана в американском паспорте?</a:t>
            </a:r>
          </a:p>
          <a:p>
            <a:r>
              <a:rPr lang="ru-RU" dirty="0"/>
              <a:t>Можно сказать, что без американского паспорта нельзя ничего?</a:t>
            </a:r>
          </a:p>
          <a:p>
            <a:r>
              <a:rPr lang="ru-RU" dirty="0"/>
              <a:t>Какая информация есть в российском паспорте?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4B1AE-6C39-D24F-892B-2689BBEE8235}"/>
              </a:ext>
            </a:extLst>
          </p:cNvPr>
          <p:cNvSpPr txBox="1"/>
          <p:nvPr/>
        </p:nvSpPr>
        <p:spPr>
          <a:xfrm>
            <a:off x="1609859" y="4945487"/>
            <a:ext cx="9770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Чего </a:t>
            </a:r>
            <a:r>
              <a:rPr lang="ru-RU" dirty="0">
                <a:solidFill>
                  <a:srgbClr val="C00000"/>
                </a:solidFill>
              </a:rPr>
              <a:t>нельзя делать </a:t>
            </a:r>
            <a:r>
              <a:rPr lang="ru-RU" dirty="0"/>
              <a:t>без паспорта? Без кредитной карточки? (</a:t>
            </a:r>
            <a:r>
              <a:rPr lang="ru-RU" dirty="0">
                <a:solidFill>
                  <a:srgbClr val="C00000"/>
                </a:solidFill>
              </a:rPr>
              <a:t>нельзя </a:t>
            </a:r>
            <a:r>
              <a:rPr lang="en-US" dirty="0"/>
              <a:t>+impf = prohibited)</a:t>
            </a:r>
            <a:endParaRPr lang="ru-RU" dirty="0"/>
          </a:p>
          <a:p>
            <a:r>
              <a:rPr lang="ru-RU" dirty="0"/>
              <a:t>Чего </a:t>
            </a:r>
            <a:r>
              <a:rPr lang="ru-RU" dirty="0">
                <a:solidFill>
                  <a:srgbClr val="C00000"/>
                </a:solidFill>
              </a:rPr>
              <a:t>нельзя сделать </a:t>
            </a:r>
            <a:r>
              <a:rPr lang="ru-RU" dirty="0"/>
              <a:t>без паспорта? Без кредитной карточки? </a:t>
            </a:r>
            <a:r>
              <a:rPr lang="en-US" dirty="0"/>
              <a:t>(</a:t>
            </a:r>
            <a:r>
              <a:rPr lang="ru-RU" dirty="0">
                <a:solidFill>
                  <a:srgbClr val="C00000"/>
                </a:solidFill>
              </a:rPr>
              <a:t>нельзя </a:t>
            </a:r>
            <a:r>
              <a:rPr lang="en-US" dirty="0"/>
              <a:t>+pf = physically impossible)</a:t>
            </a:r>
          </a:p>
        </p:txBody>
      </p:sp>
    </p:spTree>
    <p:extLst>
      <p:ext uri="{BB962C8B-B14F-4D97-AF65-F5344CB8AC3E}">
        <p14:creationId xmlns:p14="http://schemas.microsoft.com/office/powerpoint/2010/main" val="399946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3AA4-18CD-5F44-A108-1DD568BC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нельзя входить? А когда нельзя войти?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FA4F-A6A8-D444-858A-83F89C9C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132385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эту комнату нельзя </a:t>
            </a:r>
            <a:r>
              <a:rPr lang="ru-RU" dirty="0">
                <a:solidFill>
                  <a:srgbClr val="C00000"/>
                </a:solidFill>
              </a:rPr>
              <a:t>входить/войти</a:t>
            </a:r>
            <a:r>
              <a:rPr lang="ru-RU" dirty="0"/>
              <a:t>. Студенты пишут контрольную.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555B6B-0A39-574D-9FE5-B9C620997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6925" r="-16925"/>
          <a:stretch>
            <a:fillRect/>
          </a:stretch>
        </p:blipFill>
        <p:spPr>
          <a:xfrm>
            <a:off x="829327" y="3256085"/>
            <a:ext cx="4956011" cy="27256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AC5C29-269F-AB4A-BD02-EE8653EC38FE}"/>
              </a:ext>
            </a:extLst>
          </p:cNvPr>
          <p:cNvSpPr/>
          <p:nvPr/>
        </p:nvSpPr>
        <p:spPr>
          <a:xfrm>
            <a:off x="5980460" y="2401711"/>
            <a:ext cx="5697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эту комнату нельзя </a:t>
            </a:r>
            <a:r>
              <a:rPr lang="ru-RU" dirty="0">
                <a:solidFill>
                  <a:srgbClr val="C00000"/>
                </a:solidFill>
              </a:rPr>
              <a:t>входить/войти</a:t>
            </a:r>
            <a:r>
              <a:rPr lang="ru-RU" dirty="0"/>
              <a:t>. У нас нет ключей. </a:t>
            </a:r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41548C2-540A-2041-ABE4-7020C643F4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223" r="-11223"/>
          <a:stretch>
            <a:fillRect/>
          </a:stretch>
        </p:blipFill>
        <p:spPr>
          <a:xfrm>
            <a:off x="5659396" y="3256085"/>
            <a:ext cx="4930502" cy="27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3295-0B5B-5446-985C-DB3533CD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нельзя читать? А когда нельзя прочитать?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026E5-87C2-B24F-94C6-506B78430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431323" cy="33938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Нельзя </a:t>
            </a:r>
            <a:r>
              <a:rPr lang="ru-RU" dirty="0">
                <a:solidFill>
                  <a:srgbClr val="C00000"/>
                </a:solidFill>
              </a:rPr>
              <a:t>читать/прочитать</a:t>
            </a:r>
            <a:r>
              <a:rPr lang="ru-RU" dirty="0"/>
              <a:t> Гарри Поттера на занятии по русскому языку </a:t>
            </a:r>
            <a:r>
              <a:rPr lang="ru-RU" dirty="0">
                <a:sym typeface="Wingdings"/>
              </a:rPr>
              <a:t></a:t>
            </a:r>
            <a:r>
              <a:rPr lang="en-US" dirty="0">
                <a:sym typeface="Wingdings"/>
              </a:rPr>
              <a:t> </a:t>
            </a:r>
            <a:br>
              <a:rPr lang="en-US" dirty="0">
                <a:sym typeface="Wingdings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72AD4B-2FAB-5743-B190-DB8D533A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4100" r="-84100"/>
          <a:stretch>
            <a:fillRect/>
          </a:stretch>
        </p:blipFill>
        <p:spPr>
          <a:xfrm>
            <a:off x="457200" y="3002475"/>
            <a:ext cx="5679831" cy="3123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52E65-2FF2-1643-B369-D457F690FAD6}"/>
              </a:ext>
            </a:extLst>
          </p:cNvPr>
          <p:cNvSpPr txBox="1"/>
          <p:nvPr/>
        </p:nvSpPr>
        <p:spPr>
          <a:xfrm>
            <a:off x="7069016" y="2402421"/>
            <a:ext cx="490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Нельзя </a:t>
            </a:r>
            <a:r>
              <a:rPr lang="ru-RU" dirty="0">
                <a:solidFill>
                  <a:srgbClr val="C00000"/>
                </a:solidFill>
              </a:rPr>
              <a:t>читать/прочитать </a:t>
            </a:r>
            <a:r>
              <a:rPr lang="ru-RU" dirty="0"/>
              <a:t>«Войну и мир» за один день. </a:t>
            </a: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9AE2327-FC3D-9E44-B88D-BD7DFA7379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1221" r="-71221"/>
          <a:stretch>
            <a:fillRect/>
          </a:stretch>
        </p:blipFill>
        <p:spPr>
          <a:xfrm>
            <a:off x="6137031" y="3002475"/>
            <a:ext cx="5679831" cy="31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8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75FF-BB57-294A-98D5-2A53E53F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нельзя делать на занятии по русскому языку?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42D0-F731-C74E-BCE9-6B3825252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занятии нельзя курить </a:t>
            </a:r>
          </a:p>
          <a:p>
            <a:pPr marL="0" indent="0">
              <a:buNone/>
            </a:pPr>
            <a:r>
              <a:rPr lang="ru-RU" dirty="0"/>
              <a:t>				нельзя завтракать (но можно пить чай и кофе)</a:t>
            </a:r>
          </a:p>
          <a:p>
            <a:pPr marL="0" indent="0">
              <a:buNone/>
            </a:pPr>
            <a:r>
              <a:rPr lang="ru-RU" dirty="0"/>
              <a:t>				нельзя читать </a:t>
            </a:r>
            <a:r>
              <a:rPr lang="ru-RU" dirty="0" err="1"/>
              <a:t>твиттер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				нельзя спать! (спать нужно дома)</a:t>
            </a:r>
          </a:p>
          <a:p>
            <a:pPr marL="0" indent="0">
              <a:buNone/>
            </a:pPr>
            <a:r>
              <a:rPr lang="ru-RU" dirty="0"/>
              <a:t>				нельзя говорить по-английски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8EA58C-5A62-A044-82E1-CECD1208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4356" r="-14356"/>
          <a:stretch>
            <a:fillRect/>
          </a:stretch>
        </p:blipFill>
        <p:spPr>
          <a:xfrm>
            <a:off x="8845062" y="255119"/>
            <a:ext cx="3692769" cy="20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9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786E-9A8A-9B4F-9CF9-240E1610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U5 D7</a:t>
            </a:r>
            <a:br>
              <a:rPr lang="en-US" dirty="0"/>
            </a:br>
            <a:r>
              <a:rPr lang="ru-RU" dirty="0"/>
              <a:t>такой же и так же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5A4060-4E2E-AE45-BD63-9FCA53F76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25782" b="-25782"/>
          <a:stretch>
            <a:fillRect/>
          </a:stretch>
        </p:blipFill>
        <p:spPr>
          <a:xfrm>
            <a:off x="1519707" y="2782702"/>
            <a:ext cx="5493754" cy="30213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9739E-CE35-4242-9B35-7A9B9502AAE9}"/>
              </a:ext>
            </a:extLst>
          </p:cNvPr>
          <p:cNvSpPr txBox="1"/>
          <p:nvPr/>
        </p:nvSpPr>
        <p:spPr>
          <a:xfrm>
            <a:off x="1519707" y="2382592"/>
            <a:ext cx="5681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Петербург </a:t>
            </a:r>
            <a:r>
              <a:rPr lang="ru-RU" sz="2000" dirty="0">
                <a:solidFill>
                  <a:srgbClr val="C00000"/>
                </a:solidFill>
              </a:rPr>
              <a:t>такой же красивый город, как</a:t>
            </a:r>
            <a:r>
              <a:rPr lang="ru-RU" sz="2000" dirty="0"/>
              <a:t> Париж? 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A591E-AD23-944B-BB87-6FC25F69F898}"/>
              </a:ext>
            </a:extLst>
          </p:cNvPr>
          <p:cNvSpPr/>
          <p:nvPr/>
        </p:nvSpPr>
        <p:spPr>
          <a:xfrm>
            <a:off x="7234829" y="2413370"/>
            <a:ext cx="5098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Мери </a:t>
            </a:r>
            <a:r>
              <a:rPr lang="ru-RU" sz="2000" dirty="0" err="1"/>
              <a:t>Кейт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такая же </a:t>
            </a:r>
            <a:r>
              <a:rPr lang="ru-RU" sz="2000" dirty="0"/>
              <a:t>талантливая, как </a:t>
            </a:r>
            <a:r>
              <a:rPr lang="ru-RU" sz="2000" dirty="0" err="1"/>
              <a:t>Ашли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FD7CC4E-C1CB-6F40-8F72-9C5BA2313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1511" r="-21511"/>
          <a:stretch>
            <a:fillRect/>
          </a:stretch>
        </p:blipFill>
        <p:spPr>
          <a:xfrm>
            <a:off x="7013461" y="3268135"/>
            <a:ext cx="3727519" cy="20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017EE7-C5DC-7143-8154-77BE8774074B}"/>
              </a:ext>
            </a:extLst>
          </p:cNvPr>
          <p:cNvSpPr/>
          <p:nvPr/>
        </p:nvSpPr>
        <p:spPr>
          <a:xfrm>
            <a:off x="1202942" y="532133"/>
            <a:ext cx="4562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Она готовит </a:t>
            </a:r>
            <a:r>
              <a:rPr lang="ru-RU" dirty="0">
                <a:solidFill>
                  <a:srgbClr val="FF0000"/>
                </a:solidFill>
              </a:rPr>
              <a:t>так же </a:t>
            </a:r>
            <a:r>
              <a:rPr lang="ru-RU" dirty="0"/>
              <a:t>хорошо готовит, как он? </a:t>
            </a:r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AA541DA-2116-B640-B158-0EB6D340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0425" r="-20425"/>
          <a:stretch>
            <a:fillRect/>
          </a:stretch>
        </p:blipFill>
        <p:spPr>
          <a:xfrm>
            <a:off x="637504" y="1036776"/>
            <a:ext cx="4475408" cy="24613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48BC1C-1DAF-244D-8659-C87CB1C2351D}"/>
              </a:ext>
            </a:extLst>
          </p:cNvPr>
          <p:cNvSpPr/>
          <p:nvPr/>
        </p:nvSpPr>
        <p:spPr>
          <a:xfrm>
            <a:off x="7011094" y="548288"/>
            <a:ext cx="3681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Она говорит </a:t>
            </a:r>
            <a:r>
              <a:rPr lang="ru-RU" dirty="0">
                <a:solidFill>
                  <a:srgbClr val="FF0000"/>
                </a:solidFill>
              </a:rPr>
              <a:t>так же </a:t>
            </a:r>
            <a:r>
              <a:rPr lang="ru-RU" dirty="0"/>
              <a:t>громко, как он.</a:t>
            </a:r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EAB9230F-3901-4047-9B4F-865B5B0A8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744" r="-744"/>
          <a:stretch>
            <a:fillRect/>
          </a:stretch>
        </p:blipFill>
        <p:spPr>
          <a:xfrm>
            <a:off x="7117277" y="1009876"/>
            <a:ext cx="4524364" cy="2488202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CF55BA-8456-C74F-B84C-2F918A7C824A}"/>
              </a:ext>
            </a:extLst>
          </p:cNvPr>
          <p:cNvSpPr/>
          <p:nvPr/>
        </p:nvSpPr>
        <p:spPr>
          <a:xfrm>
            <a:off x="7117277" y="351565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Они много читают. Он читает </a:t>
            </a:r>
            <a:r>
              <a:rPr lang="ru-RU" dirty="0">
                <a:solidFill>
                  <a:srgbClr val="FF0000"/>
                </a:solidFill>
              </a:rPr>
              <a:t>так же </a:t>
            </a:r>
            <a:r>
              <a:rPr lang="ru-RU" dirty="0"/>
              <a:t>много и быстро, как она. </a:t>
            </a:r>
            <a:endParaRPr lang="en-US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4167F158-D05E-B949-B092-323A31F60D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8450" r="-18450"/>
          <a:stretch>
            <a:fillRect/>
          </a:stretch>
        </p:blipFill>
        <p:spPr>
          <a:xfrm>
            <a:off x="6610575" y="4179553"/>
            <a:ext cx="4483007" cy="24654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2BBDCD-27BB-DB47-A218-306B4C574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639" y="4363435"/>
            <a:ext cx="3949700" cy="2057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B22CAE-0E33-2B40-B0B4-CB4F9CDEDCF5}"/>
              </a:ext>
            </a:extLst>
          </p:cNvPr>
          <p:cNvSpPr/>
          <p:nvPr/>
        </p:nvSpPr>
        <p:spPr>
          <a:xfrm>
            <a:off x="1297639" y="3533222"/>
            <a:ext cx="422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Моя собака водит машину </a:t>
            </a:r>
            <a:r>
              <a:rPr lang="ru-RU" dirty="0">
                <a:solidFill>
                  <a:srgbClr val="FF0000"/>
                </a:solidFill>
              </a:rPr>
              <a:t>так же </a:t>
            </a:r>
            <a:r>
              <a:rPr lang="ru-RU" dirty="0"/>
              <a:t>хорошо, как я. </a:t>
            </a:r>
            <a:r>
              <a:rPr lang="ru-RU" dirty="0">
                <a:sym typeface="Wingdings"/>
              </a:rPr>
              <a:t></a:t>
            </a:r>
            <a:r>
              <a:rPr lang="en-US" dirty="0">
                <a:sym typeface="Wingding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7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A8DD8-8434-EF49-8220-420F4710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U5 D8</a:t>
            </a:r>
            <a:br>
              <a:rPr lang="ru-RU" dirty="0"/>
            </a:br>
            <a:r>
              <a:rPr lang="ru-RU" dirty="0"/>
              <a:t>работайте в парах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1EA4E-5D19-2546-BE79-506FFE8F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Расскажите вашему однокурснику три маленькие истории о том, как </a:t>
            </a:r>
          </a:p>
          <a:p>
            <a:pPr>
              <a:buFontTx/>
              <a:buChar char="-"/>
            </a:pPr>
            <a:r>
              <a:rPr lang="ru-RU" dirty="0"/>
              <a:t>Вы были удивлены</a:t>
            </a:r>
          </a:p>
          <a:p>
            <a:pPr>
              <a:buFontTx/>
              <a:buChar char="-"/>
            </a:pPr>
            <a:r>
              <a:rPr lang="ru-RU" dirty="0"/>
              <a:t>Вы были расстроены</a:t>
            </a:r>
          </a:p>
          <a:p>
            <a:pPr>
              <a:buFontTx/>
              <a:buChar char="-"/>
            </a:pPr>
            <a:r>
              <a:rPr lang="ru-RU" dirty="0"/>
              <a:t>Вы были сердиты </a:t>
            </a:r>
          </a:p>
          <a:p>
            <a:pPr marL="0" indent="0">
              <a:buNone/>
            </a:pPr>
            <a:r>
              <a:rPr lang="ru-RU" dirty="0"/>
              <a:t>Расскажите вашему однокурснику о том, чем вы интересуетесь. Когда и как вы начали этим интересоваться?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5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3A08-8B50-244F-8757-F1FFC054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U5 D9</a:t>
            </a:r>
            <a:br>
              <a:rPr lang="ru-RU" dirty="0"/>
            </a:br>
            <a:r>
              <a:rPr lang="ru-RU" dirty="0"/>
              <a:t>Повторение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FF12-9DBE-7649-A7D1-1D347D90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Что вы начали делать в этом семестре? </a:t>
            </a:r>
          </a:p>
          <a:p>
            <a:pPr marL="0" indent="0">
              <a:buNone/>
            </a:pPr>
            <a:r>
              <a:rPr lang="ru-RU" dirty="0"/>
              <a:t>Что вы привыкли делать? </a:t>
            </a:r>
          </a:p>
          <a:p>
            <a:pPr marL="0" indent="0">
              <a:buNone/>
            </a:pPr>
            <a:r>
              <a:rPr lang="ru-RU" dirty="0"/>
              <a:t>Что вы перестали делать? Почему? </a:t>
            </a:r>
          </a:p>
          <a:p>
            <a:pPr marL="0" indent="0">
              <a:buNone/>
            </a:pPr>
            <a:r>
              <a:rPr lang="ru-RU" dirty="0"/>
              <a:t>Что вам надоело? Кто вам надоел? </a:t>
            </a:r>
          </a:p>
          <a:p>
            <a:pPr marL="0" indent="0">
              <a:buNone/>
            </a:pPr>
            <a:r>
              <a:rPr lang="ru-RU" dirty="0"/>
              <a:t>Что вам (не) понравилось? </a:t>
            </a:r>
          </a:p>
          <a:p>
            <a:pPr marL="0" indent="0">
              <a:buNone/>
            </a:pPr>
            <a:r>
              <a:rPr lang="ru-RU" dirty="0"/>
              <a:t>Кому вы (не) нравитесь? Почему?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Пригласите вашего однокурсника на дачу. Расскажите, что вы будете делать. Обсудите, как и когда вы поедете и когда вернетесь? Что возьмёте с собой?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1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F663-BF13-814B-88C2-C1D1D5D6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Нравиться/понравиться/надоесть </a:t>
            </a:r>
            <a:br>
              <a:rPr lang="ru-RU" dirty="0"/>
            </a:br>
            <a:r>
              <a:rPr lang="ru-RU" dirty="0"/>
              <a:t>Сравните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764CD-0668-DA45-92AE-6EEFB1A42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Тане раньше </a:t>
            </a:r>
            <a:r>
              <a:rPr lang="ru-RU" dirty="0">
                <a:solidFill>
                  <a:srgbClr val="C00000"/>
                </a:solidFill>
              </a:rPr>
              <a:t>нравился</a:t>
            </a:r>
            <a:r>
              <a:rPr lang="ru-RU" dirty="0"/>
              <a:t> Смоленск = сейчас он ей не нравится, Смоленск ей </a:t>
            </a:r>
            <a:r>
              <a:rPr lang="ru-RU" dirty="0">
                <a:solidFill>
                  <a:srgbClr val="C00000"/>
                </a:solidFill>
              </a:rPr>
              <a:t>надоел</a:t>
            </a:r>
            <a:r>
              <a:rPr lang="ru-RU" dirty="0"/>
              <a:t>. Ей </a:t>
            </a:r>
            <a:r>
              <a:rPr lang="ru-RU" dirty="0">
                <a:solidFill>
                  <a:srgbClr val="C00000"/>
                </a:solidFill>
              </a:rPr>
              <a:t>надоело</a:t>
            </a:r>
            <a:r>
              <a:rPr lang="ru-RU" dirty="0"/>
              <a:t> ездить в Смоленск.</a:t>
            </a:r>
          </a:p>
          <a:p>
            <a:r>
              <a:rPr lang="ru-RU" dirty="0"/>
              <a:t>Тане </a:t>
            </a:r>
            <a:r>
              <a:rPr lang="ru-RU" dirty="0">
                <a:solidFill>
                  <a:srgbClr val="C00000"/>
                </a:solidFill>
              </a:rPr>
              <a:t>понравился</a:t>
            </a:r>
            <a:r>
              <a:rPr lang="ru-RU" dirty="0"/>
              <a:t> Смоленск два года назад = когда-то он ей понравился, и нравится и сейчас. Смоленск ей </a:t>
            </a:r>
            <a:r>
              <a:rPr lang="ru-RU" dirty="0">
                <a:solidFill>
                  <a:srgbClr val="C00000"/>
                </a:solidFill>
              </a:rPr>
              <a:t>не надоел</a:t>
            </a:r>
            <a:r>
              <a:rPr lang="ru-RU" dirty="0"/>
              <a:t>. Ей и сейчас </a:t>
            </a:r>
            <a:r>
              <a:rPr lang="ru-RU" dirty="0">
                <a:solidFill>
                  <a:srgbClr val="C00000"/>
                </a:solidFill>
              </a:rPr>
              <a:t>нравится</a:t>
            </a:r>
            <a:r>
              <a:rPr lang="ru-RU" dirty="0"/>
              <a:t> ездить в Смоленск.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6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520D-EDE2-F845-B47D-54DB491F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755746" cy="1632397"/>
          </a:xfrm>
        </p:spPr>
        <p:txBody>
          <a:bodyPr>
            <a:normAutofit fontScale="90000"/>
          </a:bodyPr>
          <a:lstStyle/>
          <a:p>
            <a:r>
              <a:rPr lang="en-US" dirty="0"/>
              <a:t>U5 D2</a:t>
            </a:r>
            <a:br>
              <a:rPr lang="ru-RU" dirty="0"/>
            </a:br>
            <a:r>
              <a:rPr lang="ru-RU" dirty="0"/>
              <a:t>Эпизод 9 «Говорят, что бизнес – это мужское дело…»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9E4E-9AED-6A45-8B81-5C55C8016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79184"/>
            <a:ext cx="9601200" cy="3581400"/>
          </a:xfrm>
        </p:spPr>
        <p:txBody>
          <a:bodyPr/>
          <a:lstStyle/>
          <a:p>
            <a:r>
              <a:rPr lang="ru-RU" dirty="0"/>
              <a:t>Слова</a:t>
            </a:r>
          </a:p>
          <a:p>
            <a:pPr marL="0" indent="0">
              <a:buNone/>
            </a:pPr>
            <a:r>
              <a:rPr lang="ru-RU" dirty="0"/>
              <a:t>Вы обещали показать мне свою мастерскую! </a:t>
            </a:r>
          </a:p>
          <a:p>
            <a:pPr marL="0" indent="0">
              <a:buNone/>
            </a:pPr>
            <a:r>
              <a:rPr lang="ru-RU" dirty="0"/>
              <a:t>С удовольствием </a:t>
            </a:r>
            <a:r>
              <a:rPr lang="en-US" dirty="0"/>
              <a:t>with pleasure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Не стесняйтесь</a:t>
            </a:r>
            <a:r>
              <a:rPr lang="en-US" dirty="0"/>
              <a:t> – do not be shy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Это прибыльно </a:t>
            </a:r>
            <a:r>
              <a:rPr lang="en-US" dirty="0"/>
              <a:t> - it is profitable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7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69D0-E825-794D-B88F-0469CA0C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</a:t>
            </a:r>
            <a:br>
              <a:rPr lang="ru-RU" dirty="0"/>
            </a:br>
            <a:r>
              <a:rPr lang="ru-RU" dirty="0"/>
              <a:t>читайте и анализируйте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EBFD3F-D7C0-E044-BB1A-99FEE902B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51977" r="-51977"/>
          <a:stretch>
            <a:fillRect/>
          </a:stretch>
        </p:blipFill>
        <p:spPr>
          <a:xfrm>
            <a:off x="-97507" y="2171700"/>
            <a:ext cx="6512102" cy="3581400"/>
          </a:xfr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81F01B2-FEDD-5D49-9E16-15B824F24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6104585" y="2171700"/>
            <a:ext cx="6523149" cy="3587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5B8C8-3586-2549-B261-1B5A078EE0A0}"/>
              </a:ext>
            </a:extLst>
          </p:cNvPr>
          <p:cNvSpPr txBox="1"/>
          <p:nvPr/>
        </p:nvSpPr>
        <p:spPr>
          <a:xfrm>
            <a:off x="1661375" y="6014434"/>
            <a:ext cx="2787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Есть я </a:t>
            </a:r>
          </a:p>
          <a:p>
            <a:r>
              <a:rPr lang="ru-RU" dirty="0"/>
              <a:t>Есть моя девушка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свой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FF92D-DAA6-F447-9F1A-408FFF33EFD3}"/>
              </a:ext>
            </a:extLst>
          </p:cNvPr>
          <p:cNvSpPr txBox="1"/>
          <p:nvPr/>
        </p:nvSpPr>
        <p:spPr>
          <a:xfrm>
            <a:off x="7611414" y="6014434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Есть ты </a:t>
            </a:r>
          </a:p>
          <a:p>
            <a:r>
              <a:rPr lang="ru-RU" dirty="0"/>
              <a:t>Есть твоя страна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 свой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4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847" r="-17847"/>
          <a:stretch>
            <a:fillRect/>
          </a:stretch>
        </p:blipFill>
        <p:spPr>
          <a:xfrm>
            <a:off x="998113" y="1629178"/>
            <a:ext cx="3792040" cy="256933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B8DA6D-8826-3F4B-96D9-705F4B812349}"/>
              </a:ext>
            </a:extLst>
          </p:cNvPr>
          <p:cNvSpPr txBox="1"/>
          <p:nvPr/>
        </p:nvSpPr>
        <p:spPr>
          <a:xfrm>
            <a:off x="1496774" y="4355033"/>
            <a:ext cx="2794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 пишет </a:t>
            </a:r>
            <a:r>
              <a:rPr lang="ru-RU" dirty="0" err="1"/>
              <a:t>имейл</a:t>
            </a:r>
            <a:r>
              <a:rPr lang="ru-RU" dirty="0"/>
              <a:t> </a:t>
            </a:r>
            <a:r>
              <a:rPr lang="ru-RU" b="1" dirty="0"/>
              <a:t>своей</a:t>
            </a:r>
            <a:r>
              <a:rPr lang="ru-RU" dirty="0"/>
              <a:t> маме. </a:t>
            </a:r>
            <a:r>
              <a:rPr lang="ru-RU" b="1" dirty="0"/>
              <a:t>Не моей </a:t>
            </a:r>
            <a:r>
              <a:rPr lang="ru-RU" dirty="0"/>
              <a:t>маме. </a:t>
            </a:r>
            <a:r>
              <a:rPr lang="ru-RU" b="1" dirty="0"/>
              <a:t>Не вашей </a:t>
            </a:r>
            <a:r>
              <a:rPr lang="ru-RU" dirty="0"/>
              <a:t>маме. А своей.</a:t>
            </a:r>
          </a:p>
          <a:p>
            <a:r>
              <a:rPr lang="ru-RU" b="1" dirty="0"/>
              <a:t>Его</a:t>
            </a:r>
            <a:r>
              <a:rPr lang="ru-RU" dirty="0"/>
              <a:t> </a:t>
            </a:r>
            <a:r>
              <a:rPr lang="ru-RU" dirty="0" err="1"/>
              <a:t>имейл</a:t>
            </a:r>
            <a:r>
              <a:rPr lang="ru-RU" dirty="0"/>
              <a:t> будет длинным. </a:t>
            </a: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C81338-645F-E24A-9283-264B8DD1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0915" r="-40915"/>
          <a:stretch>
            <a:fillRect/>
          </a:stretch>
        </p:blipFill>
        <p:spPr>
          <a:xfrm>
            <a:off x="3561008" y="1629178"/>
            <a:ext cx="4552682" cy="250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B656D3-7CB9-044F-94EF-B230C1073B46}"/>
              </a:ext>
            </a:extLst>
          </p:cNvPr>
          <p:cNvSpPr txBox="1"/>
          <p:nvPr/>
        </p:nvSpPr>
        <p:spPr>
          <a:xfrm>
            <a:off x="4575219" y="4272677"/>
            <a:ext cx="2524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Эта собака медитирует в </a:t>
            </a:r>
            <a:r>
              <a:rPr lang="ru-RU" b="1" dirty="0"/>
              <a:t>своей</a:t>
            </a:r>
            <a:r>
              <a:rPr lang="ru-RU" dirty="0"/>
              <a:t> комнате или в </a:t>
            </a:r>
            <a:r>
              <a:rPr lang="ru-RU" b="1" dirty="0"/>
              <a:t>моей</a:t>
            </a:r>
            <a:r>
              <a:rPr lang="ru-RU" dirty="0"/>
              <a:t> комнате? Или в </a:t>
            </a:r>
            <a:r>
              <a:rPr lang="ru-RU" b="1" dirty="0"/>
              <a:t>его</a:t>
            </a:r>
            <a:r>
              <a:rPr lang="ru-RU" dirty="0"/>
              <a:t> комнате? (молодого человека на картинке слева). </a:t>
            </a:r>
            <a:r>
              <a:rPr lang="ru-RU" b="1" dirty="0"/>
              <a:t>Её</a:t>
            </a:r>
            <a:r>
              <a:rPr lang="ru-RU" dirty="0"/>
              <a:t> комната находится рядом с моей комнатой</a:t>
            </a:r>
            <a:r>
              <a:rPr lang="en-US" dirty="0"/>
              <a:t>.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AF3438E4-1C65-A74A-938D-217ECF05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8187" r="-18187"/>
          <a:stretch>
            <a:fillRect/>
          </a:stretch>
        </p:blipFill>
        <p:spPr>
          <a:xfrm>
            <a:off x="7353048" y="1629178"/>
            <a:ext cx="4552682" cy="250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F68CFA-496B-AF4A-9AA8-6E3C7A6F3F4F}"/>
              </a:ext>
            </a:extLst>
          </p:cNvPr>
          <p:cNvSpPr txBox="1"/>
          <p:nvPr/>
        </p:nvSpPr>
        <p:spPr>
          <a:xfrm>
            <a:off x="7933387" y="4816698"/>
            <a:ext cx="3387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Этот кот сидит </a:t>
            </a:r>
            <a:r>
              <a:rPr lang="ru-RU" b="1" dirty="0"/>
              <a:t>на своей </a:t>
            </a:r>
            <a:r>
              <a:rPr lang="ru-RU" dirty="0"/>
              <a:t>кровати. </a:t>
            </a:r>
            <a:r>
              <a:rPr lang="ru-RU" b="1" dirty="0"/>
              <a:t>Не на моей </a:t>
            </a:r>
            <a:r>
              <a:rPr lang="ru-RU" dirty="0"/>
              <a:t>кровати. </a:t>
            </a:r>
            <a:r>
              <a:rPr lang="ru-RU" b="1" dirty="0"/>
              <a:t>Не на вашей. </a:t>
            </a:r>
            <a:r>
              <a:rPr lang="ru-RU" dirty="0"/>
              <a:t>Не на их (собаки и молодого человека на картинках слева).</a:t>
            </a:r>
          </a:p>
          <a:p>
            <a:r>
              <a:rPr lang="ru-RU" b="1" dirty="0"/>
              <a:t>Его</a:t>
            </a:r>
            <a:r>
              <a:rPr lang="ru-RU" dirty="0"/>
              <a:t> кровать слишком маленькая для всех остальных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3EDEF-E56E-C243-A3D9-24B0DFB98576}"/>
              </a:ext>
            </a:extLst>
          </p:cNvPr>
          <p:cNvSpPr txBox="1"/>
          <p:nvPr/>
        </p:nvSpPr>
        <p:spPr>
          <a:xfrm>
            <a:off x="1391837" y="272329"/>
            <a:ext cx="4445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Свой </a:t>
            </a:r>
            <a:r>
              <a:rPr lang="en-US" sz="3600" dirty="0"/>
              <a:t>for the object </a:t>
            </a:r>
            <a:endParaRPr lang="ru-RU" sz="3600" dirty="0"/>
          </a:p>
          <a:p>
            <a:r>
              <a:rPr lang="ru-RU" sz="3600" dirty="0"/>
              <a:t>Его/её </a:t>
            </a:r>
            <a:r>
              <a:rPr lang="en-US" sz="3600" dirty="0"/>
              <a:t>for the subject</a:t>
            </a:r>
          </a:p>
        </p:txBody>
      </p:sp>
    </p:spTree>
    <p:extLst>
      <p:ext uri="{BB962C8B-B14F-4D97-AF65-F5344CB8AC3E}">
        <p14:creationId xmlns:p14="http://schemas.microsoft.com/office/powerpoint/2010/main" val="27102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3F6C-5A05-5A4F-9DB3-5402F866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U5 D3</a:t>
            </a:r>
            <a:br>
              <a:rPr lang="en-US" dirty="0"/>
            </a:br>
            <a:r>
              <a:rPr lang="en-US" dirty="0"/>
              <a:t>Imperfective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6D28C-6093-9D44-B11D-C591AF45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457977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Начинать/начать </a:t>
            </a:r>
          </a:p>
          <a:p>
            <a:pPr marL="0" indent="0">
              <a:buNone/>
            </a:pPr>
            <a:r>
              <a:rPr lang="ru-RU" dirty="0"/>
              <a:t>Заканчивать/закончить </a:t>
            </a:r>
          </a:p>
          <a:p>
            <a:pPr marL="0" indent="0">
              <a:buNone/>
            </a:pPr>
            <a:r>
              <a:rPr lang="ru-RU" dirty="0"/>
              <a:t>Продолжать/продолжить </a:t>
            </a:r>
          </a:p>
          <a:p>
            <a:pPr marL="0" indent="0">
              <a:buNone/>
            </a:pPr>
            <a:r>
              <a:rPr lang="ru-RU" dirty="0"/>
              <a:t>+ </a:t>
            </a:r>
            <a:r>
              <a:rPr lang="en-US" dirty="0"/>
              <a:t>imperfective.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Bc</a:t>
            </a:r>
            <a:r>
              <a:rPr lang="en-US" dirty="0"/>
              <a:t> you can’t discuss a completed action in this context. (pp. 320-321)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9E8DC-E742-9143-9D46-6A447B43B252}"/>
              </a:ext>
            </a:extLst>
          </p:cNvPr>
          <p:cNvSpPr txBox="1"/>
          <p:nvPr/>
        </p:nvSpPr>
        <p:spPr>
          <a:xfrm>
            <a:off x="6362163" y="2292439"/>
            <a:ext cx="3098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любить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нравиться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надоедать </a:t>
            </a:r>
          </a:p>
          <a:p>
            <a:pPr>
              <a:lnSpc>
                <a:spcPct val="150000"/>
              </a:lnSpc>
            </a:pPr>
            <a:r>
              <a:rPr lang="is-IS" sz="2000" dirty="0"/>
              <a:t>…</a:t>
            </a:r>
            <a:r>
              <a:rPr lang="ru-RU" sz="2000" dirty="0"/>
              <a:t> +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Imperfective  (pp.320-321)</a:t>
            </a:r>
            <a:endParaRPr lang="ru-RU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0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Посмотрите, как живёт Маша. А как живёте вы?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Маша </a:t>
            </a:r>
            <a:r>
              <a:rPr lang="ru-RU" dirty="0">
                <a:solidFill>
                  <a:srgbClr val="FF0000"/>
                </a:solidFill>
              </a:rPr>
              <a:t>начинает делать </a:t>
            </a:r>
            <a:r>
              <a:rPr lang="ru-RU" dirty="0"/>
              <a:t>домашнее задание по испанскому языку в час ночи.</a:t>
            </a:r>
          </a:p>
          <a:p>
            <a:pPr marL="0" indent="0">
              <a:buNone/>
            </a:pPr>
            <a:r>
              <a:rPr lang="ru-RU" dirty="0"/>
              <a:t>Маше </a:t>
            </a:r>
            <a:r>
              <a:rPr lang="ru-RU" dirty="0">
                <a:solidFill>
                  <a:srgbClr val="FF0000"/>
                </a:solidFill>
              </a:rPr>
              <a:t>нравится сидеть </a:t>
            </a:r>
            <a:r>
              <a:rPr lang="ru-RU" dirty="0"/>
              <a:t>на диване и смотреть телевизор весь вечер. </a:t>
            </a:r>
          </a:p>
          <a:p>
            <a:pPr marL="0" indent="0">
              <a:buNone/>
            </a:pPr>
            <a:r>
              <a:rPr lang="ru-RU" dirty="0"/>
              <a:t>Маше </a:t>
            </a:r>
            <a:r>
              <a:rPr lang="ru-RU" dirty="0">
                <a:solidFill>
                  <a:srgbClr val="FF0000"/>
                </a:solidFill>
              </a:rPr>
              <a:t>надоело вставать </a:t>
            </a:r>
            <a:r>
              <a:rPr lang="ru-RU" dirty="0"/>
              <a:t>рано и </a:t>
            </a:r>
            <a:r>
              <a:rPr lang="ru-RU" dirty="0">
                <a:solidFill>
                  <a:srgbClr val="FF0000"/>
                </a:solidFill>
              </a:rPr>
              <a:t>ходить</a:t>
            </a:r>
            <a:r>
              <a:rPr lang="ru-RU" dirty="0"/>
              <a:t> в спортзал.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Миша </a:t>
            </a:r>
            <a:r>
              <a:rPr lang="ru-RU" dirty="0">
                <a:solidFill>
                  <a:srgbClr val="FF0000"/>
                </a:solidFill>
              </a:rPr>
              <a:t>любит ходить </a:t>
            </a:r>
            <a:r>
              <a:rPr lang="ru-RU" dirty="0"/>
              <a:t>в ночные клубы. </a:t>
            </a:r>
          </a:p>
          <a:p>
            <a:pPr marL="0" indent="0">
              <a:buNone/>
            </a:pPr>
            <a:r>
              <a:rPr lang="ru-RU" dirty="0"/>
              <a:t>Маша </a:t>
            </a:r>
            <a:r>
              <a:rPr lang="ru-RU" dirty="0">
                <a:solidFill>
                  <a:srgbClr val="FF0000"/>
                </a:solidFill>
              </a:rPr>
              <a:t>любит слушать </a:t>
            </a:r>
            <a:r>
              <a:rPr lang="ru-RU" dirty="0"/>
              <a:t>музыку.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FE8B-D48C-5948-A2BB-4356940D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U5 D4</a:t>
            </a:r>
            <a:br>
              <a:rPr lang="ru-RU" dirty="0"/>
            </a:br>
            <a:r>
              <a:rPr lang="ru-RU" dirty="0"/>
              <a:t>привыкнуть к чему</a:t>
            </a:r>
            <a:br>
              <a:rPr lang="ru-RU" dirty="0"/>
            </a:br>
            <a:r>
              <a:rPr lang="ru-RU" dirty="0"/>
              <a:t>кому надоело что? что делать?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3493E-8000-1D4F-AD51-2D7209CC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79182"/>
            <a:ext cx="9601200" cy="3581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Вспомните фильм «Питер ФМ». </a:t>
            </a:r>
          </a:p>
          <a:p>
            <a:r>
              <a:rPr lang="ru-RU" dirty="0"/>
              <a:t>К чему не может привыкнуть Маша из Питера ФМ? </a:t>
            </a:r>
          </a:p>
          <a:p>
            <a:r>
              <a:rPr lang="ru-RU" dirty="0"/>
              <a:t>Кто надоел Маше? </a:t>
            </a:r>
          </a:p>
          <a:p>
            <a:r>
              <a:rPr lang="ru-RU" dirty="0"/>
              <a:t>Кто нравится Маше? </a:t>
            </a:r>
          </a:p>
          <a:p>
            <a:r>
              <a:rPr lang="ru-RU" dirty="0"/>
              <a:t>Что Маше нравится делать? </a:t>
            </a:r>
          </a:p>
          <a:p>
            <a:r>
              <a:rPr lang="ru-RU" dirty="0"/>
              <a:t>Работайте в группах: представьте, что один из вас – Костя. Маша совсем недавно ушла от Кости. Костя не может спать, он плохо себя чувствует и ничего не хочет. Остальные – друзья Кости. Друзья помогают Косте понять, что </a:t>
            </a:r>
          </a:p>
          <a:p>
            <a:pPr marL="0" indent="0">
              <a:buNone/>
            </a:pPr>
            <a:r>
              <a:rPr lang="ru-RU" dirty="0"/>
              <a:t>А) Маша не была бы хорошей женой для Кости</a:t>
            </a:r>
          </a:p>
          <a:p>
            <a:pPr marL="0" indent="0">
              <a:buNone/>
            </a:pPr>
            <a:r>
              <a:rPr lang="ru-RU" dirty="0"/>
              <a:t>Б) хорошо, что Маша ушла до свадьбы. </a:t>
            </a:r>
          </a:p>
          <a:p>
            <a:pPr marL="0" indent="0">
              <a:buNone/>
            </a:pPr>
            <a:r>
              <a:rPr lang="ru-RU" dirty="0"/>
              <a:t>Разыграйте ситуацию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326537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6CEE-A87D-BA44-B4AB-0D7408FD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U5 D4</a:t>
            </a:r>
            <a:br>
              <a:rPr lang="ru-RU" dirty="0"/>
            </a:br>
            <a:r>
              <a:rPr lang="ru-RU" dirty="0"/>
              <a:t>Работайте в группах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CD6E-6B0D-A342-9A95-F5507E06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Представьте, что вы –соседки Тани. Вы любите говорить о жизни соседей.</a:t>
            </a:r>
          </a:p>
          <a:p>
            <a:r>
              <a:rPr lang="ru-RU" dirty="0"/>
              <a:t>Вы Анна Ивановна. Вы слышали, как Таня рассказывала по телефону, как Миша делал ей предложение. Вы уверены в том, что Тани и Миша уже поженились и собираются переехать в другой город.</a:t>
            </a:r>
          </a:p>
          <a:p>
            <a:r>
              <a:rPr lang="ru-RU" dirty="0"/>
              <a:t>Вы Ольга Владимировна. Вы видели Таню вера на автобусной остановке. Вы не знаете, какого автобуса ждала Таня. Вы думаете, что Таня поссорилась с Мишей и решила уехать в другой город одна.</a:t>
            </a:r>
          </a:p>
          <a:p>
            <a:r>
              <a:rPr lang="ru-RU" dirty="0"/>
              <a:t>Вы Евгения Александровна. Вы видели, как неделю назад в квартиру Тани входил человек, который говорил по-русски с акцентом. Вы думаете, что нужно рассказать об этом Мише</a:t>
            </a:r>
          </a:p>
          <a:p>
            <a:r>
              <a:rPr lang="ru-RU" dirty="0"/>
              <a:t>Вы Анна Борисовна – мама Тани. Вы знаете, что случилось на самом деле. Вы эксперт в жизни Тани. Вы не соглашаетесь ни с чем из того, что обсуждают соседи. </a:t>
            </a:r>
          </a:p>
          <a:p>
            <a:pPr marL="0" indent="0">
              <a:buNone/>
            </a:pPr>
            <a:r>
              <a:rPr lang="ru-RU" dirty="0"/>
              <a:t>Разыграйте ситуацию.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713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7170</TotalTime>
  <Words>1114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Franklin Gothic Book</vt:lpstr>
      <vt:lpstr>Crop</vt:lpstr>
      <vt:lpstr>U5 D1 Таня приехала в Смоленск</vt:lpstr>
      <vt:lpstr>Нравиться/понравиться/надоесть  Сравните </vt:lpstr>
      <vt:lpstr>U5 D2 Эпизод 9 «Говорят, что бизнес – это мужское дело…»</vt:lpstr>
      <vt:lpstr>Свой читайте и анализируйте</vt:lpstr>
      <vt:lpstr>PowerPoint Presentation</vt:lpstr>
      <vt:lpstr>U5 D3 Imperfective</vt:lpstr>
      <vt:lpstr>Посмотрите, как живёт Маша. А как живёте вы? </vt:lpstr>
      <vt:lpstr>U5 D4 привыкнуть к чему кому надоело что? что делать? </vt:lpstr>
      <vt:lpstr>U5 D4 Работайте в группах</vt:lpstr>
      <vt:lpstr>U5 D5 Эпизод 10 «С лёгким паром, мальчики!» </vt:lpstr>
      <vt:lpstr>U5 D6 В нашей стране без паспорта нельзя ничего </vt:lpstr>
      <vt:lpstr>Когда нельзя входить? А когда нельзя войти?</vt:lpstr>
      <vt:lpstr>Когда нельзя читать? А когда нельзя прочитать? </vt:lpstr>
      <vt:lpstr>Что нельзя делать на занятии по русскому языку? </vt:lpstr>
      <vt:lpstr>U5 D7 такой же и так же </vt:lpstr>
      <vt:lpstr>PowerPoint Presentation</vt:lpstr>
      <vt:lpstr>U5 D8 работайте в парах</vt:lpstr>
      <vt:lpstr>U5 D9 Повторение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Russian101</dc:title>
  <dc:creator>Irina Walsh</dc:creator>
  <cp:lastModifiedBy>Jane Shaw</cp:lastModifiedBy>
  <cp:revision>11</cp:revision>
  <dcterms:created xsi:type="dcterms:W3CDTF">2020-05-31T19:46:23Z</dcterms:created>
  <dcterms:modified xsi:type="dcterms:W3CDTF">2021-07-06T19:39:06Z</dcterms:modified>
</cp:coreProperties>
</file>