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67" r:id="rId4"/>
    <p:sldId id="257" r:id="rId5"/>
    <p:sldId id="258" r:id="rId6"/>
    <p:sldId id="268" r:id="rId7"/>
    <p:sldId id="281" r:id="rId8"/>
    <p:sldId id="259" r:id="rId9"/>
    <p:sldId id="260" r:id="rId10"/>
    <p:sldId id="261" r:id="rId11"/>
    <p:sldId id="269" r:id="rId12"/>
    <p:sldId id="270" r:id="rId13"/>
    <p:sldId id="271" r:id="rId14"/>
    <p:sldId id="263" r:id="rId15"/>
    <p:sldId id="272" r:id="rId16"/>
    <p:sldId id="274" r:id="rId17"/>
    <p:sldId id="273" r:id="rId18"/>
    <p:sldId id="282" r:id="rId19"/>
    <p:sldId id="264" r:id="rId20"/>
    <p:sldId id="278" r:id="rId21"/>
    <p:sldId id="275" r:id="rId22"/>
    <p:sldId id="276" r:id="rId23"/>
    <p:sldId id="277" r:id="rId24"/>
    <p:sldId id="265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074"/>
    <p:restoredTop sz="94656"/>
  </p:normalViewPr>
  <p:slideViewPr>
    <p:cSldViewPr snapToGrid="0" snapToObjects="1">
      <p:cViewPr>
        <p:scale>
          <a:sx n="117" d="100"/>
          <a:sy n="117" d="100"/>
        </p:scale>
        <p:origin x="-1408" y="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2/26/21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2/26/21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2/26/21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2/26/21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2/26/21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CAE5T_K8pE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C24AC-D131-F140-9011-389870CE59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Russian 102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057EBB-60C7-A744-A5EB-5D7732DB1A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792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DCB06-CBD6-B641-89FA-8FE4B09D4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U6 D5</a:t>
            </a:r>
            <a:br>
              <a:rPr lang="ru-RU" dirty="0"/>
            </a:br>
            <a:r>
              <a:rPr lang="ru-RU" dirty="0"/>
              <a:t>Эпизод 12А «Проходите, будьте как дома!»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47CB67-65DC-1F47-9006-34A143F8E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Слова</a:t>
            </a:r>
          </a:p>
          <a:p>
            <a:pPr marL="0" indent="0">
              <a:buNone/>
            </a:pPr>
            <a:r>
              <a:rPr lang="ru-RU" dirty="0"/>
              <a:t>Словами сыт не будешь </a:t>
            </a:r>
            <a:r>
              <a:rPr lang="en-US" dirty="0"/>
              <a:t>= Words do not make you content (literally, words do not give you food)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Смелый </a:t>
            </a:r>
            <a:r>
              <a:rPr lang="en-US" dirty="0"/>
              <a:t> - courageous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Времена меняются </a:t>
            </a:r>
            <a:r>
              <a:rPr lang="en-US" dirty="0"/>
              <a:t>– times are changing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Объясните попроще</a:t>
            </a:r>
            <a:r>
              <a:rPr lang="en-US" dirty="0"/>
              <a:t> – explain in simpler language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Комплимент:</a:t>
            </a:r>
          </a:p>
          <a:p>
            <a:pPr>
              <a:buFontTx/>
              <a:buChar char="-"/>
            </a:pPr>
            <a:r>
              <a:rPr lang="ru-RU" dirty="0"/>
              <a:t>Вы такая смелая! </a:t>
            </a:r>
          </a:p>
          <a:p>
            <a:pPr>
              <a:buFontTx/>
              <a:buChar char="-"/>
            </a:pPr>
            <a:r>
              <a:rPr lang="ru-RU" dirty="0"/>
              <a:t>Что вы такое говорите, прямо неудобно слушать!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359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72168-DE8D-5140-8AF9-5022A4813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U6 D6</a:t>
            </a:r>
            <a:br>
              <a:rPr lang="ru-RU" dirty="0"/>
            </a:br>
            <a:r>
              <a:rPr lang="ru-RU" dirty="0"/>
              <a:t>Кто вы: оптимист или скептик?</a:t>
            </a:r>
            <a:endParaRPr lang="en-US" dirty="0"/>
          </a:p>
        </p:txBody>
      </p:sp>
      <p:pic>
        <p:nvPicPr>
          <p:cNvPr id="4" name="Content Placeholder 3" descr="download.jpg">
            <a:extLst>
              <a:ext uri="{FF2B5EF4-FFF2-40B4-BE49-F238E27FC236}">
                <a16:creationId xmlns:a16="http://schemas.microsoft.com/office/drawing/2014/main" id="{948C1037-8216-1943-9177-4CBE181B52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099" r="-18099"/>
          <a:stretch>
            <a:fillRect/>
          </a:stretch>
        </p:blipFill>
        <p:spPr>
          <a:xfrm>
            <a:off x="539295" y="2794839"/>
            <a:ext cx="6034004" cy="3331324"/>
          </a:xfrm>
        </p:spPr>
      </p:pic>
      <p:pic>
        <p:nvPicPr>
          <p:cNvPr id="5" name="Content Placeholder 3" descr="1512626313_skeptic-woman.jpg">
            <a:extLst>
              <a:ext uri="{FF2B5EF4-FFF2-40B4-BE49-F238E27FC236}">
                <a16:creationId xmlns:a16="http://schemas.microsoft.com/office/drawing/2014/main" id="{6E8362B9-CE99-394C-84CB-0479548BA2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80" r="-9780"/>
          <a:stretch>
            <a:fillRect/>
          </a:stretch>
        </p:blipFill>
        <p:spPr>
          <a:xfrm>
            <a:off x="5453223" y="2788877"/>
            <a:ext cx="6068217" cy="3337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3609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</a:t>
            </a:r>
            <a:endParaRPr lang="en-US" dirty="0"/>
          </a:p>
        </p:txBody>
      </p:sp>
      <p:pic>
        <p:nvPicPr>
          <p:cNvPr id="4" name="Content Placeholder 3" descr="download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35" r="-9735"/>
          <a:stretch>
            <a:fillRect/>
          </a:stretch>
        </p:blipFill>
        <p:spPr>
          <a:xfrm>
            <a:off x="1130396" y="1562793"/>
            <a:ext cx="9842404" cy="4304607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FD50D1C-6DC6-4E4D-A909-969AC8650E92}"/>
              </a:ext>
            </a:extLst>
          </p:cNvPr>
          <p:cNvSpPr txBox="1"/>
          <p:nvPr/>
        </p:nvSpPr>
        <p:spPr>
          <a:xfrm>
            <a:off x="4978400" y="661473"/>
            <a:ext cx="3695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/>
              <a:t>А кто они?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166774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download.jpg">
            <a:extLst>
              <a:ext uri="{FF2B5EF4-FFF2-40B4-BE49-F238E27FC236}">
                <a16:creationId xmlns:a16="http://schemas.microsoft.com/office/drawing/2014/main" id="{BAA29AF6-7C55-854E-A60A-C1EA2BF4FE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735" r="-9735"/>
          <a:stretch>
            <a:fillRect/>
          </a:stretch>
        </p:blipFill>
        <p:spPr>
          <a:xfrm>
            <a:off x="3898901" y="0"/>
            <a:ext cx="4838077" cy="2670400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2A3E54B-DB99-BB49-9C6B-FAE2B0B16AF7}"/>
              </a:ext>
            </a:extLst>
          </p:cNvPr>
          <p:cNvSpPr txBox="1"/>
          <p:nvPr/>
        </p:nvSpPr>
        <p:spPr>
          <a:xfrm>
            <a:off x="1524000" y="2652753"/>
            <a:ext cx="45085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На что</a:t>
            </a:r>
            <a:r>
              <a:rPr lang="en-US" dirty="0"/>
              <a:t>/</a:t>
            </a:r>
            <a:r>
              <a:rPr lang="ru-RU" dirty="0"/>
              <a:t>на кого надеется ребёнок слева?</a:t>
            </a:r>
          </a:p>
          <a:p>
            <a:pPr marL="285750" indent="-285750">
              <a:buFontTx/>
              <a:buChar char="-"/>
            </a:pPr>
            <a:r>
              <a:rPr lang="ru-RU" dirty="0"/>
              <a:t>Брат? </a:t>
            </a:r>
          </a:p>
          <a:p>
            <a:pPr marL="285750" indent="-285750">
              <a:buFontTx/>
              <a:buChar char="-"/>
            </a:pPr>
            <a:r>
              <a:rPr lang="ru-RU" dirty="0"/>
              <a:t>Пойдёт в гости? </a:t>
            </a:r>
          </a:p>
          <a:p>
            <a:pPr marL="285750" indent="-285750">
              <a:buFontTx/>
              <a:buChar char="-"/>
            </a:pPr>
            <a:r>
              <a:rPr lang="ru-RU" dirty="0"/>
              <a:t>Что будет есть мороженое?  </a:t>
            </a:r>
          </a:p>
          <a:p>
            <a:r>
              <a:rPr lang="ru-RU" dirty="0"/>
              <a:t>Чего он боится? </a:t>
            </a:r>
          </a:p>
          <a:p>
            <a:pPr marL="285750" indent="-285750">
              <a:buFontTx/>
              <a:buChar char="-"/>
            </a:pPr>
            <a:r>
              <a:rPr lang="ru-RU" dirty="0"/>
              <a:t>Брат?</a:t>
            </a:r>
          </a:p>
          <a:p>
            <a:pPr marL="285750" indent="-285750">
              <a:buFontTx/>
              <a:buChar char="-"/>
            </a:pPr>
            <a:r>
              <a:rPr lang="ru-RU" dirty="0"/>
              <a:t>Брат съест мороженое?</a:t>
            </a:r>
          </a:p>
          <a:p>
            <a:pPr marL="285750" indent="-285750">
              <a:buFontTx/>
              <a:buChar char="-"/>
            </a:pPr>
            <a:r>
              <a:rPr lang="ru-RU" dirty="0"/>
              <a:t>Брат пойдёт в гости без него? </a:t>
            </a:r>
          </a:p>
          <a:p>
            <a:r>
              <a:rPr lang="ru-RU" dirty="0"/>
              <a:t>В чём он уверен? </a:t>
            </a:r>
          </a:p>
          <a:p>
            <a:pPr marL="285750" indent="-285750">
              <a:buFontTx/>
              <a:buChar char="-"/>
            </a:pPr>
            <a:r>
              <a:rPr lang="ru-RU" dirty="0"/>
              <a:t>Сегодня воскресение?</a:t>
            </a:r>
          </a:p>
          <a:p>
            <a:pPr marL="285750" indent="-285750">
              <a:buFontTx/>
              <a:buChar char="-"/>
            </a:pPr>
            <a:r>
              <a:rPr lang="ru-RU" dirty="0"/>
              <a:t>Каждый день воскресенье?</a:t>
            </a:r>
          </a:p>
          <a:p>
            <a:r>
              <a:rPr lang="ru-RU" dirty="0"/>
              <a:t>О чём мечтает? </a:t>
            </a:r>
          </a:p>
          <a:p>
            <a:pPr marL="285750" indent="-285750">
              <a:buFontTx/>
              <a:buChar char="-"/>
            </a:pPr>
            <a:r>
              <a:rPr lang="ru-RU" dirty="0"/>
              <a:t>О мороженом?</a:t>
            </a:r>
          </a:p>
          <a:p>
            <a:pPr marL="285750" indent="-285750">
              <a:buFontTx/>
              <a:buChar char="-"/>
            </a:pPr>
            <a:r>
              <a:rPr lang="ru-RU" dirty="0"/>
              <a:t>Он съест своё мороженое и мороженое брата?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FF8D3E-43B4-2E44-8A90-4250B7220D2E}"/>
              </a:ext>
            </a:extLst>
          </p:cNvPr>
          <p:cNvSpPr txBox="1"/>
          <p:nvPr/>
        </p:nvSpPr>
        <p:spPr>
          <a:xfrm>
            <a:off x="6317938" y="2651205"/>
            <a:ext cx="38481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На что надеется ребёнок справа?</a:t>
            </a:r>
          </a:p>
          <a:p>
            <a:pPr marL="285750" indent="-285750">
              <a:buFontTx/>
              <a:buChar char="-"/>
            </a:pPr>
            <a:r>
              <a:rPr lang="ru-RU" dirty="0"/>
              <a:t>Его услышат? </a:t>
            </a:r>
          </a:p>
          <a:p>
            <a:pPr marL="285750" indent="-285750">
              <a:buFontTx/>
              <a:buChar char="-"/>
            </a:pPr>
            <a:r>
              <a:rPr lang="ru-RU" dirty="0"/>
              <a:t>Родители поймут, что ему плохо?</a:t>
            </a:r>
          </a:p>
          <a:p>
            <a:pPr marL="285750" indent="-285750">
              <a:buFontTx/>
              <a:buChar char="-"/>
            </a:pPr>
            <a:r>
              <a:rPr lang="ru-RU" dirty="0"/>
              <a:t>Они пойдут в гости?   </a:t>
            </a:r>
          </a:p>
          <a:p>
            <a:r>
              <a:rPr lang="ru-RU" dirty="0"/>
              <a:t>Чего боится ребёнок справа?</a:t>
            </a:r>
          </a:p>
          <a:p>
            <a:pPr marL="285750" indent="-285750">
              <a:buFontTx/>
              <a:buChar char="-"/>
            </a:pPr>
            <a:r>
              <a:rPr lang="ru-RU" dirty="0"/>
              <a:t>Ничего? </a:t>
            </a:r>
          </a:p>
          <a:p>
            <a:pPr marL="285750" indent="-285750">
              <a:buFontTx/>
              <a:buChar char="-"/>
            </a:pPr>
            <a:r>
              <a:rPr lang="ru-RU" dirty="0"/>
              <a:t>Брат? </a:t>
            </a:r>
          </a:p>
          <a:p>
            <a:pPr marL="285750" indent="-285750">
              <a:buFontTx/>
              <a:buChar char="-"/>
            </a:pPr>
            <a:r>
              <a:rPr lang="ru-RU" dirty="0"/>
              <a:t>Дети? </a:t>
            </a:r>
          </a:p>
          <a:p>
            <a:r>
              <a:rPr lang="ru-RU" dirty="0"/>
              <a:t>В чём он уверен? </a:t>
            </a:r>
          </a:p>
          <a:p>
            <a:pPr marL="285750" indent="-285750">
              <a:buFontTx/>
              <a:buChar char="-"/>
            </a:pPr>
            <a:r>
              <a:rPr lang="ru-RU" dirty="0"/>
              <a:t>Его брат не его брат, он другой? </a:t>
            </a:r>
          </a:p>
          <a:p>
            <a:pPr marL="285750" indent="-285750">
              <a:buFontTx/>
              <a:buChar char="-"/>
            </a:pPr>
            <a:r>
              <a:rPr lang="ru-RU" dirty="0"/>
              <a:t>Его брат оптимист? </a:t>
            </a:r>
          </a:p>
          <a:p>
            <a:r>
              <a:rPr lang="ru-RU" dirty="0"/>
              <a:t>О чём он мечтает? </a:t>
            </a:r>
          </a:p>
          <a:p>
            <a:pPr marL="285750" indent="-285750">
              <a:buFontTx/>
              <a:buChar char="-"/>
            </a:pPr>
            <a:r>
              <a:rPr lang="ru-RU" dirty="0"/>
              <a:t>О другом брате? </a:t>
            </a:r>
          </a:p>
          <a:p>
            <a:pPr marL="285750" indent="-285750">
              <a:buFontTx/>
              <a:buChar char="-"/>
            </a:pPr>
            <a:r>
              <a:rPr lang="ru-RU" dirty="0"/>
              <a:t>О сестре? </a:t>
            </a:r>
          </a:p>
          <a:p>
            <a:pPr marL="285750" indent="-285750">
              <a:buFontTx/>
              <a:buChar char="-"/>
            </a:pPr>
            <a:r>
              <a:rPr lang="ru-RU" dirty="0"/>
              <a:t>Он поедет в Москву?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0954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D7275-A811-2544-8400-7305E121F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U6 D7</a:t>
            </a:r>
            <a:br>
              <a:rPr lang="ru-RU" dirty="0"/>
            </a:br>
            <a:r>
              <a:rPr lang="ru-RU" dirty="0"/>
              <a:t>быть в гостях/ходить в гости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C80C0-D2D8-284B-A919-4A04413C9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Быть </a:t>
            </a:r>
            <a:r>
              <a:rPr lang="ru-RU" dirty="0">
                <a:solidFill>
                  <a:srgbClr val="3366FF"/>
                </a:solidFill>
              </a:rPr>
              <a:t>в гостях/дома </a:t>
            </a:r>
            <a:r>
              <a:rPr lang="ru-RU" dirty="0">
                <a:solidFill>
                  <a:srgbClr val="FF0000"/>
                </a:solidFill>
              </a:rPr>
              <a:t>у кого</a:t>
            </a:r>
            <a:r>
              <a:rPr lang="ru-RU" dirty="0"/>
              <a:t>?    быть где ?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Ходить/ездить </a:t>
            </a:r>
            <a:r>
              <a:rPr lang="ru-RU" dirty="0">
                <a:solidFill>
                  <a:srgbClr val="3366FF"/>
                </a:solidFill>
              </a:rPr>
              <a:t>в гости/домой </a:t>
            </a:r>
            <a:r>
              <a:rPr lang="ru-RU" dirty="0">
                <a:solidFill>
                  <a:srgbClr val="FF0000"/>
                </a:solidFill>
              </a:rPr>
              <a:t>к кому</a:t>
            </a:r>
            <a:r>
              <a:rPr lang="ru-RU" dirty="0"/>
              <a:t>? ходить куда?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Мы были в гост</a:t>
            </a:r>
            <a:r>
              <a:rPr lang="ru-RU" dirty="0">
                <a:solidFill>
                  <a:srgbClr val="3366FF"/>
                </a:solidFill>
              </a:rPr>
              <a:t>ях</a:t>
            </a: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у</a:t>
            </a:r>
            <a:r>
              <a:rPr lang="ru-RU" dirty="0"/>
              <a:t> Тан</a:t>
            </a:r>
            <a:r>
              <a:rPr lang="ru-RU" dirty="0">
                <a:solidFill>
                  <a:srgbClr val="FF0000"/>
                </a:solidFill>
              </a:rPr>
              <a:t>и</a:t>
            </a:r>
            <a:r>
              <a:rPr lang="ru-RU" dirty="0"/>
              <a:t>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Мы ходили в гост</a:t>
            </a:r>
            <a:r>
              <a:rPr lang="ru-RU" dirty="0">
                <a:solidFill>
                  <a:srgbClr val="3366FF"/>
                </a:solidFill>
              </a:rPr>
              <a:t>и</a:t>
            </a: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к</a:t>
            </a:r>
            <a:r>
              <a:rPr lang="ru-RU" dirty="0"/>
              <a:t> Тан</a:t>
            </a:r>
            <a:r>
              <a:rPr lang="ru-RU" dirty="0">
                <a:solidFill>
                  <a:srgbClr val="FF0000"/>
                </a:solidFill>
              </a:rPr>
              <a:t>е</a:t>
            </a:r>
            <a:r>
              <a:rPr lang="ru-RU" dirty="0"/>
              <a:t>. </a:t>
            </a:r>
            <a:endParaRPr lang="en-US" dirty="0"/>
          </a:p>
          <a:p>
            <a:pPr marL="0" indent="0">
              <a:buNone/>
            </a:pP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3945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07D45-F667-2343-B35A-2767B81FC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799"/>
            <a:ext cx="9601200" cy="2040775"/>
          </a:xfrm>
        </p:spPr>
        <p:txBody>
          <a:bodyPr>
            <a:normAutofit/>
          </a:bodyPr>
          <a:lstStyle/>
          <a:p>
            <a:r>
              <a:rPr lang="en-US" dirty="0"/>
              <a:t>U6 D7</a:t>
            </a:r>
            <a:br>
              <a:rPr lang="ru-RU" dirty="0"/>
            </a:br>
            <a:r>
              <a:rPr lang="ru-RU" dirty="0"/>
              <a:t>Вставьте подходящий глагол, обратите внимание на падежи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1C1C81-5E0E-0D47-A140-2DE86F179F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726574"/>
            <a:ext cx="9601200" cy="41314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1) Я был в гостях у тёти Маши. </a:t>
            </a:r>
          </a:p>
          <a:p>
            <a:pPr marL="0" indent="0">
              <a:buNone/>
            </a:pPr>
            <a:r>
              <a:rPr lang="ru-RU" dirty="0"/>
              <a:t>Я ходил в гости ________________.</a:t>
            </a:r>
          </a:p>
          <a:p>
            <a:pPr marL="0" indent="0">
              <a:buNone/>
            </a:pPr>
            <a:r>
              <a:rPr lang="ru-RU" dirty="0"/>
              <a:t>2) Они были в гостях у Андрея на даче. </a:t>
            </a:r>
          </a:p>
          <a:p>
            <a:pPr marL="0" indent="0">
              <a:buNone/>
            </a:pPr>
            <a:r>
              <a:rPr lang="ru-RU" dirty="0"/>
              <a:t>Они ездили ___________ к Андрею ________. </a:t>
            </a:r>
          </a:p>
          <a:p>
            <a:pPr marL="0" indent="0">
              <a:buNone/>
            </a:pPr>
            <a:r>
              <a:rPr lang="ru-RU" dirty="0"/>
              <a:t>3) Мы были во Владивостоке. Мы были в гостях у дяди Антона. </a:t>
            </a:r>
          </a:p>
          <a:p>
            <a:pPr marL="0" indent="0">
              <a:buNone/>
            </a:pPr>
            <a:r>
              <a:rPr lang="ru-RU" dirty="0"/>
              <a:t>Мы ездили _____________. Мы ездили __ _______ _ _________ __________. </a:t>
            </a:r>
          </a:p>
          <a:p>
            <a:pPr marL="0" indent="0">
              <a:buNone/>
            </a:pPr>
            <a:r>
              <a:rPr lang="ru-RU" dirty="0"/>
              <a:t>4) Они ходили в гости к бабушке Зине. </a:t>
            </a:r>
          </a:p>
          <a:p>
            <a:pPr marL="0" indent="0">
              <a:buNone/>
            </a:pPr>
            <a:r>
              <a:rPr lang="ru-RU" dirty="0"/>
              <a:t>Они ________ _ ___________ _ _____________ __________.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120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2EA7E-6DEF-014A-A2CD-05CA31B12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Правила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B5C60-7069-594A-9CF5-E608AA332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Уходя, уходи</a:t>
            </a:r>
          </a:p>
          <a:p>
            <a:r>
              <a:rPr lang="ru-RU" dirty="0"/>
              <a:t>Не бойся гостя сидячего, а бойся гостя стоячего 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CECC34-11FC-8341-A3DB-0B69C8C26A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8075" y="2188760"/>
            <a:ext cx="3514725" cy="3514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9600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0D67E-2628-7A45-93EA-C9CE3B3A3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2135" y="391015"/>
            <a:ext cx="7910945" cy="1338031"/>
          </a:xfrm>
        </p:spPr>
        <p:txBody>
          <a:bodyPr>
            <a:normAutofit/>
          </a:bodyPr>
          <a:lstStyle/>
          <a:p>
            <a:r>
              <a:rPr lang="ru-RU" dirty="0"/>
              <a:t>Работаем в группах: ответьте на вопросы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B7D972-5A7F-3644-9678-A9E8C6A66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2808" y="2320261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Вы любите ходить в гости? </a:t>
            </a:r>
          </a:p>
          <a:p>
            <a:pPr marL="0" indent="0">
              <a:buNone/>
            </a:pPr>
            <a:r>
              <a:rPr lang="ru-RU" dirty="0"/>
              <a:t>Или вы больше любите, когда к вам приходят гости? </a:t>
            </a:r>
          </a:p>
          <a:p>
            <a:pPr marL="0" indent="0">
              <a:buNone/>
            </a:pPr>
            <a:r>
              <a:rPr lang="ru-RU" dirty="0"/>
              <a:t>Когда вы ходили в гости в последний раз? К кому? Вы принесли подарок? Вы долго были в гостях? Вы долго уходили? </a:t>
            </a:r>
          </a:p>
          <a:p>
            <a:pPr marL="0" indent="0">
              <a:buNone/>
            </a:pPr>
            <a:r>
              <a:rPr lang="ru-RU" dirty="0"/>
              <a:t>А Таня, когда была в гостях у Людмилы, всё сделала правильно?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949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45A76-A4D8-B940-AD4F-280A1148E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Договорились или согласились? 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88D6F84-8E05-2440-8815-21549D5EAA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714686"/>
              </p:ext>
            </p:extLst>
          </p:nvPr>
        </p:nvGraphicFramePr>
        <p:xfrm>
          <a:off x="1423686" y="1927185"/>
          <a:ext cx="9549114" cy="94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48514">
                  <a:extLst>
                    <a:ext uri="{9D8B030D-6E8A-4147-A177-3AD203B41FA5}">
                      <a16:colId xmlns:a16="http://schemas.microsoft.com/office/drawing/2014/main" val="836216004"/>
                    </a:ext>
                  </a:extLst>
                </a:gridCol>
                <a:gridCol w="4800600">
                  <a:extLst>
                    <a:ext uri="{9D8B030D-6E8A-4147-A177-3AD203B41FA5}">
                      <a16:colId xmlns:a16="http://schemas.microsoft.com/office/drawing/2014/main" val="31729691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ДОГОВОРИЛИСЬ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СОГЛАСИЛИСЬ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057109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Agreed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63962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E9B8B44-9662-4943-AF81-93F291CA8C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3007761"/>
              </p:ext>
            </p:extLst>
          </p:nvPr>
        </p:nvGraphicFramePr>
        <p:xfrm>
          <a:off x="1423686" y="2877145"/>
          <a:ext cx="9549114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48514">
                  <a:extLst>
                    <a:ext uri="{9D8B030D-6E8A-4147-A177-3AD203B41FA5}">
                      <a16:colId xmlns:a16="http://schemas.microsoft.com/office/drawing/2014/main" val="2968142896"/>
                    </a:ext>
                  </a:extLst>
                </a:gridCol>
                <a:gridCol w="4800600">
                  <a:extLst>
                    <a:ext uri="{9D8B030D-6E8A-4147-A177-3AD203B41FA5}">
                      <a16:colId xmlns:a16="http://schemas.microsoft.com/office/drawing/2014/main" val="28369196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МЫ ДОГОВОРИЛИСЬ ВСТРЕТИТЬСЯ ЗАВТРА ОКОЛО ПАМЯТНИКА ПУШКИНУ</a:t>
                      </a:r>
                      <a:endParaRPr lang="en-US" dirty="0"/>
                    </a:p>
                    <a:p>
                      <a:r>
                        <a:rPr lang="en-US" i="1" dirty="0"/>
                        <a:t>We agreed to meet, we found a solution that works for everyone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ВСЕ СОГЛАСИЛИСЬ, КРОМЕ ВАСИЛИЯ.</a:t>
                      </a:r>
                      <a:endParaRPr lang="en-US" dirty="0"/>
                    </a:p>
                    <a:p>
                      <a:r>
                        <a:rPr lang="en-US" i="1" dirty="0"/>
                        <a:t>Everyone said yes, but for </a:t>
                      </a:r>
                      <a:r>
                        <a:rPr lang="en-US" i="1" dirty="0" err="1"/>
                        <a:t>Vasilii</a:t>
                      </a:r>
                      <a:r>
                        <a:rPr lang="en-US" i="1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7813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Я ПОСТАРАЮСЬ ДОГОВОРИТЬСЯ СО СВОИМ БОССОМ</a:t>
                      </a:r>
                      <a:endParaRPr lang="en-US" dirty="0"/>
                    </a:p>
                    <a:p>
                      <a:r>
                        <a:rPr lang="en-US" i="1" dirty="0"/>
                        <a:t>I will try to come to a compromise with my boss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ТАНЯ И ОЛЯ СОГЛАСИЛИСЬ ДАТЬ ИНТЕРВЬЮ ЖУРНАЛУ «ОК»</a:t>
                      </a:r>
                      <a:endParaRPr lang="en-US" dirty="0"/>
                    </a:p>
                    <a:p>
                      <a:r>
                        <a:rPr lang="en-US" i="1" dirty="0"/>
                        <a:t>Tania said yes to giving an interview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02227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/>
                        <a:t>ДОГОВОРИЛИСЬ?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/>
                        <a:t>ДОГОВОРИЛИСЬ</a:t>
                      </a:r>
                      <a:endParaRPr lang="en-US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i="1" dirty="0"/>
                        <a:t>Is this is a deal?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i="1" dirty="0"/>
                        <a:t>This is a deal.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ТАНЯ СОГЛАСИЛАСЬ ВЫЙТИ ЗАМУЖ ЗА МИШУ = ТАНЯ СОГЛАСНА ВЫЙТИ ЗАМУЖ ЗА МИШУ</a:t>
                      </a:r>
                      <a:endParaRPr lang="en-US" dirty="0"/>
                    </a:p>
                    <a:p>
                      <a:r>
                        <a:rPr lang="en-US" i="1" dirty="0"/>
                        <a:t>Tania said yes to marrying Misha.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69028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83380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6093A-C96D-D247-9EB9-C601A5BB0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U6 D8</a:t>
            </a:r>
            <a:br>
              <a:rPr lang="ru-RU" dirty="0"/>
            </a:br>
            <a:r>
              <a:rPr lang="ru-RU" dirty="0"/>
              <a:t>Быть за границей/ездить за границу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E8918-F2EB-6D45-8DAD-8652629A5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Быть </a:t>
            </a:r>
            <a:r>
              <a:rPr lang="ru-RU" dirty="0">
                <a:solidFill>
                  <a:srgbClr val="3366FF"/>
                </a:solidFill>
              </a:rPr>
              <a:t>за границей</a:t>
            </a:r>
            <a:r>
              <a:rPr lang="ru-RU" dirty="0"/>
              <a:t>?    быть где ?</a:t>
            </a:r>
          </a:p>
          <a:p>
            <a:pPr marL="0" indent="0">
              <a:buNone/>
            </a:pPr>
            <a:r>
              <a:rPr lang="ru-RU" dirty="0"/>
              <a:t>Ездить </a:t>
            </a:r>
            <a:r>
              <a:rPr lang="ru-RU" dirty="0">
                <a:solidFill>
                  <a:srgbClr val="3366FF"/>
                </a:solidFill>
              </a:rPr>
              <a:t>за границу (</a:t>
            </a:r>
            <a:r>
              <a:rPr lang="ru-RU" dirty="0">
                <a:solidFill>
                  <a:srgbClr val="FF0000"/>
                </a:solidFill>
              </a:rPr>
              <a:t>к кому)</a:t>
            </a:r>
            <a:r>
              <a:rPr lang="ru-RU" dirty="0"/>
              <a:t>? ездить куда?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293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E727C-37E0-734F-8BA6-C6C3A35FE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U6 D1</a:t>
            </a:r>
          </a:p>
        </p:txBody>
      </p:sp>
      <p:pic>
        <p:nvPicPr>
          <p:cNvPr id="4" name="Content Placeholder 3" descr="72l2y0.jpg">
            <a:extLst>
              <a:ext uri="{FF2B5EF4-FFF2-40B4-BE49-F238E27FC236}">
                <a16:creationId xmlns:a16="http://schemas.microsoft.com/office/drawing/2014/main" id="{7123FAA7-D76D-F642-8CE1-A03EA0DBD8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9249" r="-49249"/>
          <a:stretch>
            <a:fillRect/>
          </a:stretch>
        </p:blipFill>
        <p:spPr>
          <a:xfrm>
            <a:off x="7846253" y="0"/>
            <a:ext cx="5752502" cy="315883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06995F4-478A-5443-A51C-742701A290AD}"/>
              </a:ext>
            </a:extLst>
          </p:cNvPr>
          <p:cNvSpPr txBox="1"/>
          <p:nvPr/>
        </p:nvSpPr>
        <p:spPr>
          <a:xfrm>
            <a:off x="1371600" y="1679170"/>
            <a:ext cx="793865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Transitive verbs</a:t>
            </a:r>
            <a:r>
              <a:rPr lang="ru-RU" sz="2400" dirty="0"/>
              <a:t> </a:t>
            </a:r>
            <a:r>
              <a:rPr lang="en-US" sz="2400" dirty="0"/>
              <a:t>take a direct object. </a:t>
            </a:r>
            <a:r>
              <a:rPr lang="en-US" sz="2400" b="1" u="sng" dirty="0"/>
              <a:t>In the Accusative.</a:t>
            </a:r>
            <a:endParaRPr lang="ru-RU" sz="2400" b="1" u="sng" dirty="0"/>
          </a:p>
          <a:p>
            <a:r>
              <a:rPr lang="ru-RU" sz="2000" dirty="0"/>
              <a:t>Я вас любил. </a:t>
            </a:r>
          </a:p>
          <a:p>
            <a:r>
              <a:rPr lang="ru-RU" sz="2000" dirty="0"/>
              <a:t>Сергей </a:t>
            </a:r>
            <a:r>
              <a:rPr lang="ru-RU" sz="2000" dirty="0">
                <a:solidFill>
                  <a:srgbClr val="C00000"/>
                </a:solidFill>
              </a:rPr>
              <a:t>читает</a:t>
            </a:r>
            <a:r>
              <a:rPr lang="ru-RU" sz="2000" dirty="0"/>
              <a:t> газету. </a:t>
            </a:r>
          </a:p>
          <a:p>
            <a:r>
              <a:rPr lang="ru-RU" sz="2000" dirty="0"/>
              <a:t>Оля </a:t>
            </a:r>
            <a:r>
              <a:rPr lang="ru-RU" sz="2000" dirty="0">
                <a:solidFill>
                  <a:srgbClr val="FF0000"/>
                </a:solidFill>
              </a:rPr>
              <a:t>встретила Сергея </a:t>
            </a:r>
            <a:r>
              <a:rPr lang="ru-RU" sz="2000" dirty="0"/>
              <a:t>в спортзале.</a:t>
            </a:r>
          </a:p>
          <a:p>
            <a:r>
              <a:rPr lang="ru-RU" sz="2000" dirty="0"/>
              <a:t>Миша </a:t>
            </a:r>
            <a:r>
              <a:rPr lang="ru-RU" sz="2000" dirty="0">
                <a:solidFill>
                  <a:srgbClr val="FF0000"/>
                </a:solidFill>
              </a:rPr>
              <a:t>познакомил Машу </a:t>
            </a:r>
            <a:r>
              <a:rPr lang="ru-RU" sz="2000" dirty="0"/>
              <a:t>с Наташей. </a:t>
            </a:r>
          </a:p>
          <a:p>
            <a:r>
              <a:rPr lang="ru-RU" sz="2000" dirty="0"/>
              <a:t>Аркадий редко </a:t>
            </a:r>
            <a:r>
              <a:rPr lang="ru-RU" sz="2000" dirty="0">
                <a:solidFill>
                  <a:srgbClr val="FF0000"/>
                </a:solidFill>
              </a:rPr>
              <a:t>видит Таню</a:t>
            </a:r>
            <a:r>
              <a:rPr lang="ru-RU" sz="2000" dirty="0"/>
              <a:t>.  </a:t>
            </a:r>
          </a:p>
          <a:p>
            <a:endParaRPr lang="ru-RU" sz="2000" dirty="0"/>
          </a:p>
          <a:p>
            <a:r>
              <a:rPr lang="en-US" sz="2400" dirty="0"/>
              <a:t>Reflexive verbs *cannot* take a direct object. Usually they convey a mutual, reciprocal, reflexive, (or passive) action. </a:t>
            </a:r>
            <a:endParaRPr lang="ru-RU" sz="2400" dirty="0"/>
          </a:p>
          <a:p>
            <a:r>
              <a:rPr lang="ru-RU" sz="2000" dirty="0"/>
              <a:t>Мы </a:t>
            </a:r>
            <a:r>
              <a:rPr lang="ru-RU" sz="2000" dirty="0">
                <a:solidFill>
                  <a:srgbClr val="FF0000"/>
                </a:solidFill>
              </a:rPr>
              <a:t>познакомились</a:t>
            </a:r>
            <a:r>
              <a:rPr lang="ru-RU" sz="2000" dirty="0"/>
              <a:t> в Монреале, когда мы </a:t>
            </a:r>
            <a:r>
              <a:rPr lang="ru-RU" sz="2000" dirty="0">
                <a:solidFill>
                  <a:srgbClr val="FF0000"/>
                </a:solidFill>
              </a:rPr>
              <a:t>учились</a:t>
            </a:r>
            <a:r>
              <a:rPr lang="ru-RU" sz="2000" dirty="0"/>
              <a:t> в университете. </a:t>
            </a:r>
          </a:p>
          <a:p>
            <a:r>
              <a:rPr lang="ru-RU" sz="2000" dirty="0"/>
              <a:t>Я её помню! Я уверена, что мы с ней где-то </a:t>
            </a:r>
            <a:r>
              <a:rPr lang="ru-RU" sz="2000" dirty="0">
                <a:solidFill>
                  <a:srgbClr val="FF0000"/>
                </a:solidFill>
              </a:rPr>
              <a:t>виделись</a:t>
            </a:r>
            <a:r>
              <a:rPr lang="ru-RU" sz="2000" dirty="0"/>
              <a:t>. </a:t>
            </a:r>
            <a:r>
              <a:rPr lang="en-US" sz="2000" dirty="0"/>
              <a:t>I remember her! I am sure that we have seen each other before. </a:t>
            </a:r>
          </a:p>
          <a:p>
            <a:endParaRPr lang="en-US" dirty="0"/>
          </a:p>
          <a:p>
            <a:r>
              <a:rPr lang="en-US" b="1" u="sng" dirty="0"/>
              <a:t> </a:t>
            </a:r>
            <a:endParaRPr lang="en-US" dirty="0"/>
          </a:p>
        </p:txBody>
      </p:sp>
      <p:pic>
        <p:nvPicPr>
          <p:cNvPr id="7" name="Content Placeholder 3" descr="iqnrfn.jpg">
            <a:extLst>
              <a:ext uri="{FF2B5EF4-FFF2-40B4-BE49-F238E27FC236}">
                <a16:creationId xmlns:a16="http://schemas.microsoft.com/office/drawing/2014/main" id="{6CC0D13F-2212-8E4C-BDB9-6DE7348593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3035" r="-23035"/>
          <a:stretch>
            <a:fillRect/>
          </a:stretch>
        </p:blipFill>
        <p:spPr>
          <a:xfrm>
            <a:off x="8496474" y="4407823"/>
            <a:ext cx="4455179" cy="2450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3791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CB5A3-7955-F64E-A75A-C0B75E703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После свадьбы Таня с Мишей поедут за границу? В медовый месяц?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60BC5-3B18-264C-A4C9-18D6B35097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Поедут на поезде? На самолёте? На машине? На автобусе? Или на велосипеде? </a:t>
            </a:r>
          </a:p>
          <a:p>
            <a:r>
              <a:rPr lang="ru-RU" dirty="0"/>
              <a:t>Поедут на год? На месяц? На неделю? На два дня? </a:t>
            </a:r>
          </a:p>
          <a:p>
            <a:r>
              <a:rPr lang="ru-RU" dirty="0"/>
              <a:t>Поедут в Европу? В Америку? В Африку? По России? В Сибирь? На Дальний Восток?  </a:t>
            </a:r>
          </a:p>
          <a:p>
            <a:r>
              <a:rPr lang="ru-RU" dirty="0"/>
              <a:t>Поедут в гости? К друзьям? К Кевину? </a:t>
            </a:r>
          </a:p>
          <a:p>
            <a:r>
              <a:rPr lang="ru-RU" dirty="0"/>
              <a:t>Будут жить в гостинице? В </a:t>
            </a:r>
            <a:r>
              <a:rPr lang="en-US" dirty="0" err="1"/>
              <a:t>AirBnB</a:t>
            </a:r>
            <a:r>
              <a:rPr lang="en-US" dirty="0"/>
              <a:t>? </a:t>
            </a:r>
            <a:r>
              <a:rPr lang="ru-RU" dirty="0"/>
              <a:t>На диване? Будут снимать квартиру? </a:t>
            </a:r>
          </a:p>
          <a:p>
            <a:r>
              <a:rPr lang="ru-RU" dirty="0"/>
              <a:t>Будут ходить по городам? По горам? Будут отдыхать на природе? Плавать в море? </a:t>
            </a:r>
          </a:p>
          <a:p>
            <a:pPr marL="0" indent="0" algn="ctr">
              <a:buNone/>
            </a:pPr>
            <a:r>
              <a:rPr lang="ru-RU" sz="2400" i="1" dirty="0"/>
              <a:t>Если бы вы были Мишей и Таней, что бы вы выбрали? </a:t>
            </a:r>
          </a:p>
          <a:p>
            <a:pPr marL="0" indent="0" algn="ctr">
              <a:buNone/>
            </a:pPr>
            <a:r>
              <a:rPr lang="en-US" sz="2400" dirty="0">
                <a:hlinkClick r:id="rId2"/>
              </a:rPr>
              <a:t>https://www.youtube.com/watch?v=hCAE5T_K8pE</a:t>
            </a:r>
            <a:r>
              <a:rPr lang="ru-RU" sz="2400" dirty="0"/>
              <a:t> (Еду в Магадан, </a:t>
            </a:r>
            <a:r>
              <a:rPr lang="ru-RU" sz="2400"/>
              <a:t>только первый куплет!)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31878847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7D39A-A2E8-7744-968A-831EF3F9B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48292"/>
          </a:xfrm>
        </p:spPr>
        <p:txBody>
          <a:bodyPr>
            <a:normAutofit fontScale="90000"/>
          </a:bodyPr>
          <a:lstStyle/>
          <a:p>
            <a:r>
              <a:rPr lang="en-US" dirty="0"/>
              <a:t>U6 D8</a:t>
            </a:r>
            <a:br>
              <a:rPr lang="ru-RU" dirty="0"/>
            </a:br>
            <a:r>
              <a:rPr lang="ru-RU" dirty="0"/>
              <a:t>Как вызвать такси?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E6583-C92A-AC46-AE02-41AE671A2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117486"/>
            <a:ext cx="9603275" cy="396322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2500" dirty="0"/>
              <a:t>Ирина: Здравствуйте, вы позвонили в «Лучшее такси в городе». Меня зовут Ирина. Куда вы едете? </a:t>
            </a:r>
          </a:p>
          <a:p>
            <a:pPr marL="0" indent="0">
              <a:buNone/>
            </a:pPr>
            <a:r>
              <a:rPr lang="ru-RU" sz="2500" dirty="0"/>
              <a:t>Вы: Я еду </a:t>
            </a:r>
            <a:r>
              <a:rPr lang="ru-RU" sz="2500" dirty="0">
                <a:solidFill>
                  <a:srgbClr val="0070C0"/>
                </a:solidFill>
              </a:rPr>
              <a:t>на</a:t>
            </a:r>
            <a:r>
              <a:rPr lang="ru-RU" sz="2500" dirty="0"/>
              <a:t> улиц</a:t>
            </a:r>
            <a:r>
              <a:rPr lang="ru-RU" sz="2500" dirty="0">
                <a:solidFill>
                  <a:srgbClr val="0070C0"/>
                </a:solidFill>
              </a:rPr>
              <a:t>у</a:t>
            </a:r>
            <a:r>
              <a:rPr lang="ru-RU" sz="2500" dirty="0"/>
              <a:t> Минин</a:t>
            </a:r>
            <a:r>
              <a:rPr lang="ru-RU" sz="2500" dirty="0">
                <a:solidFill>
                  <a:srgbClr val="0070C0"/>
                </a:solidFill>
              </a:rPr>
              <a:t>а</a:t>
            </a:r>
            <a:r>
              <a:rPr lang="ru-RU" sz="2500" dirty="0"/>
              <a:t>, восемнадцать (на вокзал/ в аэропорт). </a:t>
            </a:r>
          </a:p>
          <a:p>
            <a:pPr marL="0" indent="0">
              <a:buNone/>
            </a:pPr>
            <a:r>
              <a:rPr lang="ru-RU" sz="2500" dirty="0"/>
              <a:t>Ирина: Ваш адрес? </a:t>
            </a:r>
          </a:p>
          <a:p>
            <a:pPr marL="0" indent="0">
              <a:buNone/>
            </a:pPr>
            <a:r>
              <a:rPr lang="ru-RU" sz="2500" dirty="0"/>
              <a:t>Вы: Улица Нового </a:t>
            </a:r>
            <a:r>
              <a:rPr lang="ru-RU" sz="2500" dirty="0" err="1"/>
              <a:t>Гульфа</a:t>
            </a:r>
            <a:r>
              <a:rPr lang="ru-RU" sz="2500" dirty="0"/>
              <a:t>, восемьсот шестнадцать. </a:t>
            </a:r>
          </a:p>
          <a:p>
            <a:pPr marL="0" indent="0">
              <a:buNone/>
            </a:pPr>
            <a:r>
              <a:rPr lang="ru-RU" sz="2500" dirty="0"/>
              <a:t>Ирина: Ждите, машина будет </a:t>
            </a:r>
            <a:r>
              <a:rPr lang="ru-RU" sz="2500" dirty="0">
                <a:solidFill>
                  <a:srgbClr val="0070C0"/>
                </a:solidFill>
              </a:rPr>
              <a:t>через</a:t>
            </a:r>
            <a:r>
              <a:rPr lang="ru-RU" sz="2500" dirty="0"/>
              <a:t> пятнадцать минут.  Водитель вам позвонит, когда будет около вашего дома. Какой у вас номер телефона? </a:t>
            </a:r>
          </a:p>
          <a:p>
            <a:pPr marL="0" indent="0">
              <a:buNone/>
            </a:pPr>
            <a:r>
              <a:rPr lang="ru-RU" sz="2500" dirty="0"/>
              <a:t>Вы: Шестьсот десять – пятьсот двадцать шесть – пятьдесят один – восемьдесят шесть. </a:t>
            </a:r>
          </a:p>
          <a:p>
            <a:pPr marL="0" indent="0">
              <a:buNone/>
            </a:pPr>
            <a:r>
              <a:rPr lang="ru-RU" sz="2500" dirty="0"/>
              <a:t>Ирина: Спасибо. </a:t>
            </a:r>
          </a:p>
          <a:p>
            <a:pPr marL="0" indent="0">
              <a:buNone/>
            </a:pPr>
            <a:r>
              <a:rPr lang="ru-RU" sz="2500" dirty="0"/>
              <a:t>Вы: Сколько это будет стоить? </a:t>
            </a:r>
          </a:p>
          <a:p>
            <a:pPr marL="0" indent="0">
              <a:buNone/>
            </a:pPr>
            <a:r>
              <a:rPr lang="ru-RU" sz="2500" dirty="0"/>
              <a:t>Ирина:  Минуточку. Триста рублей. </a:t>
            </a:r>
          </a:p>
          <a:p>
            <a:pPr marL="0" indent="0">
              <a:buNone/>
            </a:pPr>
            <a:r>
              <a:rPr lang="ru-RU" sz="2500" dirty="0"/>
              <a:t>Вы: Спасибо, всего доброго.</a:t>
            </a:r>
          </a:p>
          <a:p>
            <a:pPr marL="0" indent="0">
              <a:buNone/>
            </a:pPr>
            <a:r>
              <a:rPr lang="ru-RU" sz="2500" dirty="0"/>
              <a:t>Ирина: Всего доброго. Ждите, машина скоро будет. </a:t>
            </a:r>
          </a:p>
          <a:p>
            <a:endParaRPr lang="ru-RU" dirty="0"/>
          </a:p>
          <a:p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2548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37D27-19BB-7C45-AAF2-238BC1A41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563671"/>
            <a:ext cx="9603275" cy="1290083"/>
          </a:xfrm>
        </p:spPr>
        <p:txBody>
          <a:bodyPr>
            <a:normAutofit fontScale="90000"/>
          </a:bodyPr>
          <a:lstStyle/>
          <a:p>
            <a:r>
              <a:rPr lang="ru-RU" dirty="0"/>
              <a:t>Потренируемся? </a:t>
            </a:r>
            <a:br>
              <a:rPr lang="ru-RU" dirty="0"/>
            </a:br>
            <a:r>
              <a:rPr lang="ru-RU" dirty="0"/>
              <a:t>Куда? Откуда? Сколько ждать? Ваш телефон? Сколько стоит? Спасибо за помощь. Всего доброго.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F9E0B-2AE8-9A47-BCDE-66BF788DE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886075"/>
            <a:ext cx="9601200" cy="3581400"/>
          </a:xfrm>
        </p:spPr>
        <p:txBody>
          <a:bodyPr/>
          <a:lstStyle/>
          <a:p>
            <a:r>
              <a:rPr lang="ru-RU" dirty="0"/>
              <a:t>Ваш адрес: улица Зелёная, дом 15</a:t>
            </a:r>
          </a:p>
          <a:p>
            <a:r>
              <a:rPr lang="ru-RU" dirty="0"/>
              <a:t>Куда вы едете: в Кремль!</a:t>
            </a:r>
          </a:p>
          <a:p>
            <a:r>
              <a:rPr lang="ru-RU" dirty="0"/>
              <a:t>Сколько ждать: 25 минут</a:t>
            </a:r>
          </a:p>
          <a:p>
            <a:r>
              <a:rPr lang="ru-RU" dirty="0"/>
              <a:t>Телефон: 610-212-20-19</a:t>
            </a:r>
          </a:p>
          <a:p>
            <a:r>
              <a:rPr lang="ru-RU" dirty="0"/>
              <a:t>Сколько это будет стоить? 412 рублей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9897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B567B-4B72-B64A-9428-44AE07033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528946"/>
            <a:ext cx="9603275" cy="1049235"/>
          </a:xfrm>
        </p:spPr>
        <p:txBody>
          <a:bodyPr>
            <a:normAutofit fontScale="90000"/>
          </a:bodyPr>
          <a:lstStyle/>
          <a:p>
            <a:r>
              <a:rPr lang="ru-RU" dirty="0"/>
              <a:t>Потренируемся? </a:t>
            </a:r>
            <a:br>
              <a:rPr lang="ru-RU" dirty="0"/>
            </a:br>
            <a:r>
              <a:rPr lang="ru-RU" dirty="0"/>
              <a:t>Куда? Откуда? Сколько ждать? Ваш телефон? Сколько стоит? Спасибо за помощь. Всего доброго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ACB300-3109-ED4E-973F-616365214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871788"/>
            <a:ext cx="9601200" cy="3581400"/>
          </a:xfrm>
        </p:spPr>
        <p:txBody>
          <a:bodyPr/>
          <a:lstStyle/>
          <a:p>
            <a:r>
              <a:rPr lang="ru-RU" dirty="0"/>
              <a:t>Ваш адрес: улица Чехова, дом 220</a:t>
            </a:r>
          </a:p>
          <a:p>
            <a:r>
              <a:rPr lang="ru-RU" dirty="0"/>
              <a:t>Куда вы едете: в аэропорт</a:t>
            </a:r>
          </a:p>
          <a:p>
            <a:r>
              <a:rPr lang="ru-RU" dirty="0"/>
              <a:t>Сколько ждать: 15-20 минут</a:t>
            </a:r>
          </a:p>
          <a:p>
            <a:r>
              <a:rPr lang="ru-RU" dirty="0"/>
              <a:t>Телефон: 610-876-54-21</a:t>
            </a:r>
          </a:p>
          <a:p>
            <a:r>
              <a:rPr lang="ru-RU" dirty="0"/>
              <a:t>Сколько это будет стоить? восемьсот рублей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1516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AEB4D-FC59-0B49-8139-4819E2052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U6 D9</a:t>
            </a:r>
            <a:br>
              <a:rPr lang="ru-RU" dirty="0"/>
            </a:br>
            <a:r>
              <a:rPr lang="ru-RU" dirty="0"/>
              <a:t>Повторяем глаголы «сомневаться», «бояться», прилагательные «уверен», «удивлён»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48F35-809F-6246-AB37-E0747CF0FB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3071813"/>
            <a:ext cx="9601200" cy="2814637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Маша: Завтра будет холодно. </a:t>
            </a:r>
          </a:p>
          <a:p>
            <a:pPr marL="0" indent="0">
              <a:buNone/>
            </a:pPr>
            <a:r>
              <a:rPr lang="ru-RU" dirty="0"/>
              <a:t>Наташа: Ты уверена </a:t>
            </a:r>
            <a:r>
              <a:rPr lang="ru-RU" dirty="0">
                <a:solidFill>
                  <a:srgbClr val="FF0000"/>
                </a:solidFill>
              </a:rPr>
              <a:t>в том, что </a:t>
            </a:r>
            <a:r>
              <a:rPr lang="ru-RU" dirty="0"/>
              <a:t>завтра будет холодно? </a:t>
            </a:r>
          </a:p>
          <a:p>
            <a:pPr marL="0" indent="0">
              <a:buNone/>
            </a:pPr>
            <a:r>
              <a:rPr lang="ru-RU" dirty="0"/>
              <a:t>Маша: Да, я </a:t>
            </a:r>
            <a:r>
              <a:rPr lang="ru-RU" dirty="0">
                <a:solidFill>
                  <a:srgbClr val="3366FF"/>
                </a:solidFill>
              </a:rPr>
              <a:t>в этом </a:t>
            </a:r>
            <a:r>
              <a:rPr lang="ru-RU" dirty="0"/>
              <a:t>абсолютно уверена. Приходи ко мне в гости! Ты так редко приходишь ко мне! </a:t>
            </a:r>
          </a:p>
          <a:p>
            <a:pPr marL="0" indent="0">
              <a:buNone/>
            </a:pPr>
            <a:r>
              <a:rPr lang="ru-RU" dirty="0"/>
              <a:t>Наташа: Договорились!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4018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>
                <a:solidFill>
                  <a:srgbClr val="0070C0"/>
                </a:solidFill>
              </a:rPr>
              <a:t>Чего и кого</a:t>
            </a:r>
            <a:r>
              <a:rPr lang="ru-RU" sz="3200" dirty="0"/>
              <a:t> боится Фёдор?</a:t>
            </a:r>
            <a:br>
              <a:rPr lang="en-US" sz="3200" dirty="0"/>
            </a:br>
            <a:r>
              <a:rPr lang="ru-RU" sz="3200" dirty="0">
                <a:solidFill>
                  <a:srgbClr val="0070C0"/>
                </a:solidFill>
              </a:rPr>
              <a:t>В чём и в ком </a:t>
            </a:r>
            <a:r>
              <a:rPr lang="ru-RU" sz="3200" dirty="0"/>
              <a:t>он уверен? </a:t>
            </a:r>
            <a:br>
              <a:rPr lang="ru-RU" sz="3200" dirty="0"/>
            </a:br>
            <a:r>
              <a:rPr lang="ru-RU" sz="3200" dirty="0">
                <a:solidFill>
                  <a:srgbClr val="0070C0"/>
                </a:solidFill>
              </a:rPr>
              <a:t>В чём и в ком </a:t>
            </a:r>
            <a:r>
              <a:rPr lang="ru-RU" sz="3200" dirty="0"/>
              <a:t>он сомневается? (будущее, что найдёт собаку)</a:t>
            </a:r>
            <a:endParaRPr lang="en-US" sz="3200" dirty="0"/>
          </a:p>
        </p:txBody>
      </p:sp>
      <p:pic>
        <p:nvPicPr>
          <p:cNvPr id="4" name="Content Placeholder 3" descr="scared-shock-fool.Kues_.Shutterstock-370x242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464" r="-9464"/>
          <a:stretch>
            <a:fillRect/>
          </a:stretch>
        </p:blipFill>
        <p:spPr>
          <a:xfrm>
            <a:off x="1014413" y="2405765"/>
            <a:ext cx="5686425" cy="2744318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D424931-8B50-5A4C-90CA-672D503CB5AC}"/>
              </a:ext>
            </a:extLst>
          </p:cNvPr>
          <p:cNvSpPr txBox="1"/>
          <p:nvPr/>
        </p:nvSpPr>
        <p:spPr>
          <a:xfrm>
            <a:off x="1371600" y="5150083"/>
            <a:ext cx="404783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Давайте поможем Фёдору советом! </a:t>
            </a:r>
          </a:p>
          <a:p>
            <a:r>
              <a:rPr lang="ru-RU" dirty="0"/>
              <a:t>Фёдор: Где мне будет не так страшно? </a:t>
            </a:r>
            <a:br>
              <a:rPr lang="ru-RU" dirty="0"/>
            </a:br>
            <a:r>
              <a:rPr lang="ru-RU" dirty="0"/>
              <a:t>Вы: Поезжайте в/на …</a:t>
            </a:r>
            <a:br>
              <a:rPr lang="ru-RU" dirty="0"/>
            </a:br>
            <a:r>
              <a:rPr lang="ru-RU" dirty="0"/>
              <a:t>или</a:t>
            </a:r>
            <a:br>
              <a:rPr lang="ru-RU" dirty="0"/>
            </a:br>
            <a:r>
              <a:rPr lang="ru-RU" dirty="0"/>
              <a:t>Вы: Приходите ко мне в гости!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247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AE037-F989-F14F-937D-DE11024F6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U6 D1</a:t>
            </a:r>
            <a:br>
              <a:rPr lang="ru-RU" dirty="0"/>
            </a:br>
            <a:r>
              <a:rPr lang="ru-RU" dirty="0" err="1"/>
              <a:t>Мемы</a:t>
            </a:r>
            <a:r>
              <a:rPr lang="ru-RU" dirty="0"/>
              <a:t> с возвратными глаголами</a:t>
            </a:r>
            <a:endParaRPr lang="en-US" dirty="0"/>
          </a:p>
        </p:txBody>
      </p:sp>
      <p:pic>
        <p:nvPicPr>
          <p:cNvPr id="4" name="Content Placeholder 3" descr="1428158855_2095511318.jpg">
            <a:extLst>
              <a:ext uri="{FF2B5EF4-FFF2-40B4-BE49-F238E27FC236}">
                <a16:creationId xmlns:a16="http://schemas.microsoft.com/office/drawing/2014/main" id="{AF48F4B9-93AE-7741-B217-F027588DE8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792" r="-13792"/>
          <a:stretch>
            <a:fillRect/>
          </a:stretch>
        </p:blipFill>
        <p:spPr>
          <a:xfrm>
            <a:off x="954367" y="2003367"/>
            <a:ext cx="4549623" cy="2502131"/>
          </a:xfrm>
        </p:spPr>
      </p:pic>
      <p:pic>
        <p:nvPicPr>
          <p:cNvPr id="5" name="Content Placeholder 3" descr="images.jpg">
            <a:extLst>
              <a:ext uri="{FF2B5EF4-FFF2-40B4-BE49-F238E27FC236}">
                <a16:creationId xmlns:a16="http://schemas.microsoft.com/office/drawing/2014/main" id="{2A3156C0-38B6-C747-BE70-2E490357FA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446" r="-8446"/>
          <a:stretch>
            <a:fillRect/>
          </a:stretch>
        </p:blipFill>
        <p:spPr>
          <a:xfrm>
            <a:off x="5503990" y="2003366"/>
            <a:ext cx="4549648" cy="2502131"/>
          </a:xfrm>
          <a:prstGeom prst="rect">
            <a:avLst/>
          </a:prstGeom>
        </p:spPr>
      </p:pic>
      <p:pic>
        <p:nvPicPr>
          <p:cNvPr id="6" name="Content Placeholder 3" descr="download.jpg">
            <a:extLst>
              <a:ext uri="{FF2B5EF4-FFF2-40B4-BE49-F238E27FC236}">
                <a16:creationId xmlns:a16="http://schemas.microsoft.com/office/drawing/2014/main" id="{FF0A3329-6D9F-4947-90BE-08EEAE10DE3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836" r="-11836"/>
          <a:stretch>
            <a:fillRect/>
          </a:stretch>
        </p:blipFill>
        <p:spPr>
          <a:xfrm>
            <a:off x="1591887" y="4339004"/>
            <a:ext cx="4580313" cy="2518996"/>
          </a:xfrm>
          <a:prstGeom prst="rect">
            <a:avLst/>
          </a:prstGeom>
        </p:spPr>
      </p:pic>
      <p:pic>
        <p:nvPicPr>
          <p:cNvPr id="7" name="Content Placeholder 3" descr="1vrqly.jpg">
            <a:extLst>
              <a:ext uri="{FF2B5EF4-FFF2-40B4-BE49-F238E27FC236}">
                <a16:creationId xmlns:a16="http://schemas.microsoft.com/office/drawing/2014/main" id="{D5988070-BB70-5747-8206-4DAB8EAA6C8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0915" r="-40915"/>
          <a:stretch>
            <a:fillRect/>
          </a:stretch>
        </p:blipFill>
        <p:spPr>
          <a:xfrm>
            <a:off x="8744988" y="4456231"/>
            <a:ext cx="4336925" cy="2385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743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F4A48-EBC7-754D-9037-477453C4F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5222" y="170411"/>
            <a:ext cx="9601200" cy="1485900"/>
          </a:xfrm>
        </p:spPr>
        <p:txBody>
          <a:bodyPr>
            <a:normAutofit fontScale="90000"/>
          </a:bodyPr>
          <a:lstStyle/>
          <a:p>
            <a:r>
              <a:rPr lang="en-US" dirty="0"/>
              <a:t>U6 D1</a:t>
            </a:r>
            <a:br>
              <a:rPr lang="ru-RU" dirty="0"/>
            </a:br>
            <a:r>
              <a:rPr lang="ru-RU" dirty="0"/>
              <a:t>(по)знакомить/(по)знакомиться</a:t>
            </a:r>
            <a:br>
              <a:rPr lang="ru-RU" dirty="0"/>
            </a:br>
            <a:r>
              <a:rPr lang="ru-RU" dirty="0"/>
              <a:t>встречать(</a:t>
            </a:r>
            <a:r>
              <a:rPr lang="ru-RU" dirty="0" err="1"/>
              <a:t>ся</a:t>
            </a:r>
            <a:r>
              <a:rPr lang="ru-RU" dirty="0"/>
              <a:t>)/встретить(</a:t>
            </a:r>
            <a:r>
              <a:rPr lang="ru-RU" dirty="0" err="1"/>
              <a:t>ся</a:t>
            </a:r>
            <a:r>
              <a:rPr lang="ru-RU" dirty="0"/>
              <a:t>)</a:t>
            </a:r>
            <a:br>
              <a:rPr lang="ru-RU" dirty="0"/>
            </a:br>
            <a:r>
              <a:rPr lang="ru-RU" dirty="0"/>
              <a:t>прочитайте предложения на русском и переведите на английский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C12D6FE-96BE-1241-AB43-AEF939F81E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7948925"/>
              </p:ext>
            </p:extLst>
          </p:nvPr>
        </p:nvGraphicFramePr>
        <p:xfrm>
          <a:off x="1255222" y="3009207"/>
          <a:ext cx="9601200" cy="3582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0600">
                  <a:extLst>
                    <a:ext uri="{9D8B030D-6E8A-4147-A177-3AD203B41FA5}">
                      <a16:colId xmlns:a16="http://schemas.microsoft.com/office/drawing/2014/main" val="445245486"/>
                    </a:ext>
                  </a:extLst>
                </a:gridCol>
                <a:gridCol w="4800600">
                  <a:extLst>
                    <a:ext uri="{9D8B030D-6E8A-4147-A177-3AD203B41FA5}">
                      <a16:colId xmlns:a16="http://schemas.microsoft.com/office/drawing/2014/main" val="274445636"/>
                    </a:ext>
                  </a:extLst>
                </a:gridCol>
              </a:tblGrid>
              <a:tr h="303143"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4151619"/>
                  </a:ext>
                </a:extLst>
              </a:tr>
              <a:tr h="74747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dirty="0"/>
                        <a:t>Она с кем-нибудь </a:t>
                      </a:r>
                      <a:r>
                        <a:rPr lang="ru-RU" b="1" dirty="0"/>
                        <a:t>встречается</a:t>
                      </a:r>
                      <a:r>
                        <a:rPr lang="ru-RU" dirty="0"/>
                        <a:t>? </a:t>
                      </a:r>
                    </a:p>
                    <a:p>
                      <a:pPr marL="0" indent="0">
                        <a:buNone/>
                      </a:pPr>
                      <a:r>
                        <a:rPr lang="ru-RU" dirty="0"/>
                        <a:t> -- Да, но он такой хулиган!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 see each other regularly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6185464"/>
                  </a:ext>
                </a:extLst>
              </a:tr>
              <a:tr h="523233">
                <a:tc>
                  <a:txBody>
                    <a:bodyPr/>
                    <a:lstStyle/>
                    <a:p>
                      <a:r>
                        <a:rPr lang="ru-RU" dirty="0"/>
                        <a:t>Я </a:t>
                      </a:r>
                      <a:r>
                        <a:rPr lang="ru-RU" b="1" dirty="0"/>
                        <a:t>встретила</a:t>
                      </a:r>
                      <a:r>
                        <a:rPr lang="ru-RU" dirty="0"/>
                        <a:t> своего начальника по дороге на работу.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 have a prearranged meeting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0484435"/>
                  </a:ext>
                </a:extLst>
              </a:tr>
              <a:tr h="303143">
                <a:tc>
                  <a:txBody>
                    <a:bodyPr/>
                    <a:lstStyle/>
                    <a:p>
                      <a:r>
                        <a:rPr lang="ru-RU" dirty="0"/>
                        <a:t>Мы </a:t>
                      </a:r>
                      <a:r>
                        <a:rPr lang="ru-RU" b="1" dirty="0"/>
                        <a:t>встретились</a:t>
                      </a:r>
                      <a:r>
                        <a:rPr lang="ru-RU" dirty="0"/>
                        <a:t>, чтобы поговорить о свадьбе.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  pick someone up somewhere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3224440"/>
                  </a:ext>
                </a:extLst>
              </a:tr>
              <a:tr h="303143">
                <a:tc>
                  <a:txBody>
                    <a:bodyPr/>
                    <a:lstStyle/>
                    <a:p>
                      <a:r>
                        <a:rPr lang="ru-RU" dirty="0"/>
                        <a:t>Когда ты едешь в аэропорт </a:t>
                      </a:r>
                      <a:r>
                        <a:rPr lang="ru-RU" b="1" dirty="0"/>
                        <a:t>встречать</a:t>
                      </a:r>
                      <a:r>
                        <a:rPr lang="ru-RU" dirty="0"/>
                        <a:t> жену?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 run into someone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058848"/>
                  </a:ext>
                </a:extLst>
              </a:tr>
              <a:tr h="303143">
                <a:tc>
                  <a:txBody>
                    <a:bodyPr/>
                    <a:lstStyle/>
                    <a:p>
                      <a:r>
                        <a:rPr lang="ru-RU" dirty="0"/>
                        <a:t>Мы с друзьями </a:t>
                      </a:r>
                      <a:r>
                        <a:rPr lang="ru-RU" b="1" dirty="0"/>
                        <a:t>встречаемся</a:t>
                      </a:r>
                      <a:r>
                        <a:rPr lang="ru-RU" dirty="0"/>
                        <a:t> по пятницам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 date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1525892"/>
                  </a:ext>
                </a:extLst>
              </a:tr>
              <a:tr h="303143">
                <a:tc>
                  <a:txBody>
                    <a:bodyPr/>
                    <a:lstStyle/>
                    <a:p>
                      <a:r>
                        <a:rPr lang="ru-RU" b="1" dirty="0"/>
                        <a:t>Познакомишь</a:t>
                      </a:r>
                      <a:r>
                        <a:rPr lang="ru-RU" dirty="0"/>
                        <a:t> меня со своей женой?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 introduce someone to someone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50632"/>
                  </a:ext>
                </a:extLst>
              </a:tr>
              <a:tr h="3031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Как ты </a:t>
                      </a:r>
                      <a:r>
                        <a:rPr lang="ru-RU" b="1" dirty="0"/>
                        <a:t>познакомился с женой</a:t>
                      </a:r>
                      <a:r>
                        <a:rPr lang="ru-RU" dirty="0"/>
                        <a:t>?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 meet someone for the first time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66057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4752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FE281-FEE1-5E4D-9F2F-69E852726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U6 D2</a:t>
            </a:r>
            <a:br>
              <a:rPr lang="ru-RU" dirty="0"/>
            </a:br>
            <a:r>
              <a:rPr lang="ru-RU" dirty="0"/>
              <a:t>Эпизод 11 «Помогите, пожалуйста»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5B17C-B9A2-E747-86D3-D4D56BEBD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Посмотрите эпизод и скажите, используя «на то что», «того что», «в том что»:</a:t>
            </a:r>
          </a:p>
          <a:p>
            <a:pPr marL="457200" indent="-457200">
              <a:buAutoNum type="arabicPeriod"/>
            </a:pPr>
            <a:r>
              <a:rPr lang="ru-RU" dirty="0"/>
              <a:t>На что надеется Аркадий? На людей? На удачу? Что Полина ему позвонит? Что Полина увидит его по телевизору? </a:t>
            </a:r>
          </a:p>
          <a:p>
            <a:pPr marL="457200" indent="-457200">
              <a:buAutoNum type="arabicPeriod"/>
            </a:pPr>
            <a:r>
              <a:rPr lang="ru-RU" dirty="0"/>
              <a:t>На что надеется Полина? Что он позвонит? Что он не позвонит? Что он потерял номер её телефона? </a:t>
            </a:r>
            <a:endParaRPr lang="en-US" dirty="0"/>
          </a:p>
          <a:p>
            <a:pPr marL="457200" indent="-457200">
              <a:buAutoNum type="arabicPeriod"/>
            </a:pPr>
            <a:r>
              <a:rPr lang="ru-RU" dirty="0"/>
              <a:t>На что надеется Миша? На судьбу? Что Таня не увидит передачу? Что паспорт найдётся? </a:t>
            </a:r>
          </a:p>
          <a:p>
            <a:pPr marL="457200" indent="-457200">
              <a:buAutoNum type="arabicPeriod"/>
            </a:pPr>
            <a:r>
              <a:rPr lang="ru-RU" dirty="0"/>
              <a:t>Чего боится Аркадий? Что никто ему не поможет? </a:t>
            </a:r>
          </a:p>
          <a:p>
            <a:pPr marL="457200" indent="-457200">
              <a:buAutoNum type="arabicPeriod"/>
            </a:pPr>
            <a:r>
              <a:rPr lang="ru-RU" dirty="0"/>
              <a:t>Чего боится Полина? Что Аркадий не найдётся? </a:t>
            </a:r>
          </a:p>
          <a:p>
            <a:pPr marL="457200" indent="-457200">
              <a:buAutoNum type="arabicPeriod"/>
            </a:pPr>
            <a:r>
              <a:rPr lang="ru-RU" dirty="0"/>
              <a:t>Чего боится Миша? Тани? Что Таня узнает о его глупости? </a:t>
            </a:r>
          </a:p>
          <a:p>
            <a:pPr marL="457200" indent="-457200">
              <a:buAutoNum type="arabicPeriod"/>
            </a:pPr>
            <a:r>
              <a:rPr lang="ru-RU" dirty="0"/>
              <a:t>В чём сомневается Аркадий, Полина, Миша? </a:t>
            </a:r>
          </a:p>
          <a:p>
            <a:pPr marL="457200" indent="-457200">
              <a:buAutoNum type="arabicPeriod"/>
            </a:pPr>
            <a:r>
              <a:rPr lang="ru-RU" dirty="0"/>
              <a:t>В чём уверен Аркадий? А Полина? А Миша? </a:t>
            </a:r>
          </a:p>
          <a:p>
            <a:pPr marL="457200" indent="-4572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2677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E9E28-28DB-9545-AE7B-92046A71C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U6 D2</a:t>
            </a:r>
            <a:br>
              <a:rPr lang="ru-RU" dirty="0"/>
            </a:br>
            <a:r>
              <a:rPr lang="ru-RU" dirty="0"/>
              <a:t>Разыграйте ситуацию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AE7CC1-50DF-7148-96AF-D889FB26D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Вы потеряли паспорт с номером телефона Полины/Аркадия. Вам нужно дать объявление по телевизору. Что вы скажете?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611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9DEEA-4FAB-C448-8867-C22B74DCD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U6 D2</a:t>
            </a:r>
            <a:br>
              <a:rPr lang="en-US" dirty="0"/>
            </a:br>
            <a:r>
              <a:rPr lang="en-US" dirty="0"/>
              <a:t>Review of </a:t>
            </a:r>
            <a:r>
              <a:rPr lang="ru-RU" dirty="0"/>
              <a:t>который</a:t>
            </a:r>
            <a:r>
              <a:rPr lang="en-US" dirty="0"/>
              <a:t> (D2 homework)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91F366-9778-1C4F-A0BD-299562EF6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6.3. Я купил книгу в магазине, </a:t>
            </a:r>
            <a:r>
              <a:rPr lang="en-US" b="1" dirty="0"/>
              <a:t>____________</a:t>
            </a:r>
            <a:r>
              <a:rPr lang="ru-RU" dirty="0"/>
              <a:t> (магазин) находится недалеко от дома.</a:t>
            </a:r>
          </a:p>
          <a:p>
            <a:r>
              <a:rPr lang="ru-RU" dirty="0"/>
              <a:t>6.4. Я уже купил много книг, </a:t>
            </a:r>
            <a:r>
              <a:rPr lang="en-US" b="1" dirty="0"/>
              <a:t> ____________ </a:t>
            </a:r>
            <a:r>
              <a:rPr lang="ru-RU" dirty="0"/>
              <a:t> (книги, </a:t>
            </a:r>
            <a:r>
              <a:rPr lang="en-US" dirty="0"/>
              <a:t>ACC) </a:t>
            </a:r>
            <a:r>
              <a:rPr lang="ru-RU" dirty="0"/>
              <a:t>мне посоветовал преподаватель.</a:t>
            </a:r>
          </a:p>
          <a:p>
            <a:r>
              <a:rPr lang="ru-RU" dirty="0"/>
              <a:t>6.5. Будет встреча с писателем, книгу </a:t>
            </a:r>
            <a:r>
              <a:rPr lang="en-US" b="1" dirty="0"/>
              <a:t> ____________ </a:t>
            </a:r>
            <a:r>
              <a:rPr lang="ru-RU" dirty="0"/>
              <a:t>  (книгу писателя) я сейчас читаю. </a:t>
            </a:r>
          </a:p>
          <a:p>
            <a:r>
              <a:rPr lang="ru-RU" dirty="0"/>
              <a:t>6.6. Я живу в общежитии, </a:t>
            </a:r>
            <a:r>
              <a:rPr lang="en-US" b="1" dirty="0"/>
              <a:t> ____________ </a:t>
            </a:r>
            <a:r>
              <a:rPr lang="ru-RU" dirty="0"/>
              <a:t> (в общежитии) часто бывают встречи.</a:t>
            </a:r>
          </a:p>
          <a:p>
            <a:r>
              <a:rPr lang="ru-RU" dirty="0"/>
              <a:t>6.7. Как зовут приятеля, </a:t>
            </a:r>
            <a:r>
              <a:rPr lang="en-US" b="1"/>
              <a:t> ____________ </a:t>
            </a:r>
            <a:r>
              <a:rPr lang="ru-RU" dirty="0"/>
              <a:t> (к приятелю) мы ходили в гости вчера?</a:t>
            </a:r>
          </a:p>
          <a:p>
            <a:r>
              <a:rPr lang="ru-RU" dirty="0"/>
              <a:t>6.8. Как зовут девушку,</a:t>
            </a:r>
            <a:r>
              <a:rPr lang="ru-RU" b="1" dirty="0"/>
              <a:t> </a:t>
            </a:r>
            <a:r>
              <a:rPr lang="en-US" b="1" dirty="0"/>
              <a:t> ____________ </a:t>
            </a:r>
            <a:r>
              <a:rPr lang="ru-RU" dirty="0"/>
              <a:t> (с девушкой) ты ходил в кино? </a:t>
            </a:r>
          </a:p>
          <a:p>
            <a:r>
              <a:rPr lang="ru-RU" dirty="0"/>
              <a:t>6.9. Как зовут студента, </a:t>
            </a:r>
            <a:r>
              <a:rPr lang="en-US" b="1" dirty="0"/>
              <a:t> ____________ </a:t>
            </a:r>
            <a:r>
              <a:rPr lang="ru-RU" dirty="0"/>
              <a:t> (студента) не было вчера в классе? </a:t>
            </a:r>
          </a:p>
          <a:p>
            <a:r>
              <a:rPr lang="ru-RU" dirty="0"/>
              <a:t>6.10. Ты знаешь телефон соседей, машина</a:t>
            </a:r>
            <a:r>
              <a:rPr lang="ru-RU" b="1" dirty="0"/>
              <a:t> </a:t>
            </a:r>
            <a:r>
              <a:rPr lang="en-US" b="1" dirty="0"/>
              <a:t>____________ </a:t>
            </a:r>
            <a:r>
              <a:rPr lang="ru-RU" b="1" dirty="0"/>
              <a:t> </a:t>
            </a:r>
            <a:r>
              <a:rPr lang="ru-RU" dirty="0"/>
              <a:t>(машина соседей) стоит перед домом? </a:t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026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D5D5B-B57D-2F4E-89FF-76CC6CA75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U6 D3</a:t>
            </a:r>
            <a:br>
              <a:rPr lang="ru-RU" dirty="0"/>
            </a:br>
            <a:r>
              <a:rPr lang="ru-RU" dirty="0"/>
              <a:t>Вставьте подходящий глагол: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B6921-CEB6-F24E-96B8-BB30532E4B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1. Я _________________ на то, что Полина никогда не позвонит Аркадию.</a:t>
            </a:r>
          </a:p>
          <a:p>
            <a:pPr marL="0" indent="0">
              <a:buNone/>
            </a:pPr>
            <a:r>
              <a:rPr lang="ru-RU" dirty="0"/>
              <a:t>2. Я _________________ в том, что Аркадий станет знаменитым режиссёром. </a:t>
            </a:r>
          </a:p>
          <a:p>
            <a:pPr marL="0" indent="0">
              <a:buNone/>
            </a:pPr>
            <a:r>
              <a:rPr lang="ru-RU" dirty="0"/>
              <a:t>3. Сергей _________________ того, что никто ничего не подарит ему на день рождения.</a:t>
            </a:r>
          </a:p>
          <a:p>
            <a:pPr marL="0" indent="0">
              <a:buNone/>
            </a:pPr>
            <a:r>
              <a:rPr lang="ru-RU" dirty="0"/>
              <a:t>4. Вам не _________________ ходить в гости к Мише? Давайте _________________ в новом баре в воскресенье после обеда. Только Мишу не приглашайте! 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5. Когда вы _________________ за границей в последний раз?</a:t>
            </a:r>
          </a:p>
          <a:p>
            <a:pPr marL="0" indent="0">
              <a:buNone/>
            </a:pPr>
            <a:r>
              <a:rPr lang="ru-RU" dirty="0"/>
              <a:t>6. Честно говоря, я никогда не _________________ за границу.</a:t>
            </a:r>
          </a:p>
          <a:p>
            <a:pPr marL="0" indent="0">
              <a:buNone/>
            </a:pPr>
            <a:r>
              <a:rPr lang="ru-RU" dirty="0"/>
              <a:t>7. В честь кого вас _________________?</a:t>
            </a:r>
            <a:endParaRPr lang="en-US" dirty="0"/>
          </a:p>
          <a:p>
            <a:pPr marL="0" indent="0">
              <a:buNone/>
            </a:pPr>
            <a:endParaRPr lang="ru-RU" dirty="0"/>
          </a:p>
          <a:p>
            <a:pPr marL="457200" indent="-457200">
              <a:buAutoNum type="arabicPeriod"/>
            </a:pPr>
            <a:endParaRPr lang="ru-RU" dirty="0"/>
          </a:p>
          <a:p>
            <a:pPr marL="457200" indent="-4572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377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0F294-72AD-894E-B52F-88D131EA2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U6 D4</a:t>
            </a:r>
            <a:br>
              <a:rPr lang="ru-RU" dirty="0"/>
            </a:br>
            <a:r>
              <a:rPr lang="ru-RU" dirty="0"/>
              <a:t>Вставьте подходящие слова в упр. 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E176E-13BE-C043-BF92-5B7077406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Обратите внимание на, что Сашу зовут Александр Сергеевич. В честь кого его так назвали? В честь великого баскетболиста?</a:t>
            </a:r>
          </a:p>
          <a:p>
            <a:r>
              <a:rPr lang="ru-RU" dirty="0"/>
              <a:t>А соседа зовут Владимир Ильич, но не в честь Ленина, а в честь дедушки. </a:t>
            </a:r>
          </a:p>
          <a:p>
            <a:r>
              <a:rPr lang="ru-RU" dirty="0"/>
              <a:t>Посмотрите на имена, которые иногда давали детям в Советском Союзе. Эти имена -- акронимы. </a:t>
            </a:r>
          </a:p>
          <a:p>
            <a:pPr marL="0" indent="0">
              <a:buNone/>
            </a:pPr>
            <a:r>
              <a:rPr lang="ru-RU" dirty="0" err="1"/>
              <a:t>Даздраперма</a:t>
            </a:r>
            <a:r>
              <a:rPr lang="ru-RU" dirty="0"/>
              <a:t> (Да здравствует первое мая!) </a:t>
            </a:r>
          </a:p>
          <a:p>
            <a:pPr marL="0" indent="0">
              <a:buNone/>
            </a:pPr>
            <a:r>
              <a:rPr lang="ru-RU" dirty="0"/>
              <a:t>Владлен (Владимир Ленин) </a:t>
            </a:r>
          </a:p>
          <a:p>
            <a:pPr marL="0" indent="0">
              <a:buNone/>
            </a:pPr>
            <a:r>
              <a:rPr lang="ru-RU" dirty="0" err="1"/>
              <a:t>Ченальдина</a:t>
            </a:r>
            <a:r>
              <a:rPr lang="ru-RU" dirty="0"/>
              <a:t> (Челюскинцы на льдах)</a:t>
            </a:r>
          </a:p>
          <a:p>
            <a:pPr marL="0" indent="0">
              <a:buNone/>
            </a:pPr>
            <a:r>
              <a:rPr lang="ru-RU" dirty="0" err="1"/>
              <a:t>Кукуцаполь</a:t>
            </a:r>
            <a:r>
              <a:rPr lang="ru-RU" dirty="0"/>
              <a:t>  (кукуруза – царица полей) </a:t>
            </a:r>
          </a:p>
          <a:p>
            <a:r>
              <a:rPr lang="ru-RU" dirty="0"/>
              <a:t>В английском языке есть что-то похожее?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293493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12443</TotalTime>
  <Words>1845</Words>
  <Application>Microsoft Macintosh PowerPoint</Application>
  <PresentationFormat>Widescreen</PresentationFormat>
  <Paragraphs>201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Franklin Gothic Book</vt:lpstr>
      <vt:lpstr>Crop</vt:lpstr>
      <vt:lpstr>Russian 102</vt:lpstr>
      <vt:lpstr>U6 D1</vt:lpstr>
      <vt:lpstr>U6 D1 Мемы с возвратными глаголами</vt:lpstr>
      <vt:lpstr>U6 D1 (по)знакомить/(по)знакомиться встречать(ся)/встретить(ся) прочитайте предложения на русском и переведите на английский</vt:lpstr>
      <vt:lpstr>U6 D2 Эпизод 11 «Помогите, пожалуйста»</vt:lpstr>
      <vt:lpstr>U6 D2 Разыграйте ситуацию</vt:lpstr>
      <vt:lpstr>U6 D2 Review of который (D2 homework)</vt:lpstr>
      <vt:lpstr>U6 D3 Вставьте подходящий глагол:</vt:lpstr>
      <vt:lpstr>U6 D4 Вставьте подходящие слова в упр. 1</vt:lpstr>
      <vt:lpstr>U6 D5 Эпизод 12А «Проходите, будьте как дома!»</vt:lpstr>
      <vt:lpstr>U6 D6 Кто вы: оптимист или скептик?</vt:lpstr>
      <vt:lpstr> </vt:lpstr>
      <vt:lpstr>PowerPoint Presentation</vt:lpstr>
      <vt:lpstr>U6 D7 быть в гостях/ходить в гости</vt:lpstr>
      <vt:lpstr>U6 D7 Вставьте подходящий глагол, обратите внимание на падежи</vt:lpstr>
      <vt:lpstr>Правила </vt:lpstr>
      <vt:lpstr>Работаем в группах: ответьте на вопросы</vt:lpstr>
      <vt:lpstr>Договорились или согласились? </vt:lpstr>
      <vt:lpstr>U6 D8 Быть за границей/ездить за границу</vt:lpstr>
      <vt:lpstr>После свадьбы Таня с Мишей поедут за границу? В медовый месяц? </vt:lpstr>
      <vt:lpstr>U6 D8 Как вызвать такси?</vt:lpstr>
      <vt:lpstr>Потренируемся?  Куда? Откуда? Сколько ждать? Ваш телефон? Сколько стоит? Спасибо за помощь. Всего доброго.</vt:lpstr>
      <vt:lpstr>Потренируемся?  Куда? Откуда? Сколько ждать? Ваш телефон? Сколько стоит? Спасибо за помощь. Всего доброго</vt:lpstr>
      <vt:lpstr>U6 D9 Повторяем глаголы «сомневаться», «бояться», прилагательные «уверен», «удивлён»</vt:lpstr>
      <vt:lpstr>Чего и кого боится Фёдор? В чём и в ком он уверен?  В чём и в ком он сомневается? (будущее, что найдёт собаку)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Russian 102</dc:title>
  <dc:creator>Irina Walsh</dc:creator>
  <cp:lastModifiedBy>Irina Walsh</cp:lastModifiedBy>
  <cp:revision>27</cp:revision>
  <dcterms:created xsi:type="dcterms:W3CDTF">2020-06-01T20:12:17Z</dcterms:created>
  <dcterms:modified xsi:type="dcterms:W3CDTF">2021-02-26T14:55:47Z</dcterms:modified>
</cp:coreProperties>
</file>