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8" r:id="rId12"/>
    <p:sldId id="276" r:id="rId13"/>
    <p:sldId id="277" r:id="rId14"/>
    <p:sldId id="275" r:id="rId15"/>
    <p:sldId id="259" r:id="rId16"/>
    <p:sldId id="260" r:id="rId17"/>
    <p:sldId id="261" r:id="rId18"/>
    <p:sldId id="262" r:id="rId19"/>
    <p:sldId id="279" r:id="rId20"/>
    <p:sldId id="278" r:id="rId21"/>
    <p:sldId id="263" r:id="rId22"/>
    <p:sldId id="280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3"/>
    <p:restoredTop sz="94656"/>
  </p:normalViewPr>
  <p:slideViewPr>
    <p:cSldViewPr snapToGrid="0" snapToObjects="1">
      <p:cViewPr varScale="1">
        <p:scale>
          <a:sx n="110" d="100"/>
          <a:sy n="110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YYZuYiaD0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5ED8-D903-B442-8C08-E58BA01C6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RUSsian</a:t>
            </a:r>
            <a:r>
              <a:rPr lang="en-US" dirty="0"/>
              <a:t> 102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A2B71-B017-5D46-AF55-F91A98988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Урок 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6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Грамматический анализ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Какие предметы </a:t>
            </a:r>
            <a:r>
              <a:rPr lang="ru-RU" dirty="0">
                <a:solidFill>
                  <a:srgbClr val="FF0000"/>
                </a:solidFill>
              </a:rPr>
              <a:t>преподаются </a:t>
            </a:r>
            <a:r>
              <a:rPr lang="ru-RU" dirty="0"/>
              <a:t>в средней школе?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Reflexive verb. Passive voice.  </a:t>
            </a:r>
          </a:p>
          <a:p>
            <a:pPr marL="0" indent="0">
              <a:buNone/>
            </a:pPr>
            <a:r>
              <a:rPr lang="en-US" dirty="0"/>
              <a:t>What subjects </a:t>
            </a:r>
            <a:r>
              <a:rPr lang="en-US" dirty="0">
                <a:solidFill>
                  <a:srgbClr val="FF0000"/>
                </a:solidFill>
              </a:rPr>
              <a:t>*are taught* </a:t>
            </a:r>
            <a:r>
              <a:rPr lang="en-US" dirty="0"/>
              <a:t>in high school?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В нашей школе </a:t>
            </a:r>
            <a:r>
              <a:rPr lang="ru-RU" dirty="0">
                <a:solidFill>
                  <a:srgbClr val="FF0000"/>
                </a:solidFill>
              </a:rPr>
              <a:t>преподаётся</a:t>
            </a:r>
            <a:r>
              <a:rPr lang="ru-RU" dirty="0"/>
              <a:t> </a:t>
            </a:r>
            <a:r>
              <a:rPr lang="ru-RU" dirty="0">
                <a:solidFill>
                  <a:srgbClr val="00B050"/>
                </a:solidFill>
              </a:rPr>
              <a:t>литература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Prep. (location) </a:t>
            </a: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reflexive verb </a:t>
            </a:r>
            <a:r>
              <a:rPr lang="en-US" dirty="0"/>
              <a:t>– </a:t>
            </a:r>
            <a:r>
              <a:rPr lang="en-US" dirty="0">
                <a:solidFill>
                  <a:srgbClr val="00B050"/>
                </a:solidFill>
              </a:rPr>
              <a:t>Nom. (subject)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Литература преподаётся в нашей школе.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/>
              <a:t>В этом университете преподаются иностранные языки.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На кафедре математики преподаётся статистика.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6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49AB-20E0-5143-91AE-4D3EA589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 D2</a:t>
            </a:r>
            <a:br>
              <a:rPr lang="en-US" dirty="0"/>
            </a:br>
            <a:r>
              <a:rPr lang="ru-RU" dirty="0"/>
              <a:t>Эпизод 13а «Что такое счастье?»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2C457-8083-134E-8715-9198A7EA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Слова</a:t>
            </a:r>
          </a:p>
          <a:p>
            <a:pPr marL="0" indent="0">
              <a:buNone/>
            </a:pPr>
            <a:r>
              <a:rPr lang="ru-RU" dirty="0"/>
              <a:t>Мне становится скучно</a:t>
            </a:r>
            <a:r>
              <a:rPr lang="en-US" dirty="0"/>
              <a:t> – I am getting bored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Путешествия и новые впечатления </a:t>
            </a:r>
            <a:r>
              <a:rPr lang="en-US" dirty="0"/>
              <a:t>–traveling and new impressions/experiences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Очень точное слово </a:t>
            </a:r>
            <a:r>
              <a:rPr lang="en-US" dirty="0"/>
              <a:t> -this is a very precise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ru-RU" dirty="0"/>
              <a:t>Иметь</a:t>
            </a:r>
            <a:r>
              <a:rPr lang="en-US" dirty="0"/>
              <a:t>)</a:t>
            </a:r>
            <a:r>
              <a:rPr lang="ru-RU" dirty="0"/>
              <a:t> высокооплачиваемую работу</a:t>
            </a:r>
            <a:r>
              <a:rPr lang="en-US" dirty="0"/>
              <a:t> – to have a high-paying job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Счастье не в деньгах, а в их количестве – </a:t>
            </a:r>
            <a:r>
              <a:rPr lang="en-US" dirty="0"/>
              <a:t>Money does not matter, the amount of money does.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Личное </a:t>
            </a:r>
            <a:r>
              <a:rPr lang="en-US" dirty="0"/>
              <a:t>– private, personal (</a:t>
            </a:r>
            <a:r>
              <a:rPr lang="ru-RU" dirty="0"/>
              <a:t>личная жизнь)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2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F129-7B21-7B45-9060-E0F70827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955810" cy="1485900"/>
          </a:xfrm>
        </p:spPr>
        <p:txBody>
          <a:bodyPr>
            <a:normAutofit/>
          </a:bodyPr>
          <a:lstStyle/>
          <a:p>
            <a:r>
              <a:rPr lang="en-US" dirty="0"/>
              <a:t>U7 D2</a:t>
            </a:r>
            <a:br>
              <a:rPr lang="en-US" dirty="0"/>
            </a:br>
            <a:r>
              <a:rPr lang="ru-RU" dirty="0"/>
              <a:t>Что такое счастье?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58BF-04DC-2542-8DAA-D48CB9F83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955810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 согласны с </a:t>
            </a:r>
            <a:r>
              <a:rPr lang="ru-RU" dirty="0" err="1"/>
              <a:t>Карлсоном</a:t>
            </a:r>
            <a:r>
              <a:rPr lang="ru-RU" dirty="0"/>
              <a:t>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Ответьте на этот вопрос, используя конструкции</a:t>
            </a:r>
          </a:p>
          <a:p>
            <a:r>
              <a:rPr lang="ru-RU" dirty="0"/>
              <a:t>По-моему, счастье в том, чтобы + инфинитив</a:t>
            </a:r>
          </a:p>
          <a:p>
            <a:r>
              <a:rPr lang="ru-RU" dirty="0"/>
              <a:t>Я счастлив(а), когда … </a:t>
            </a:r>
          </a:p>
          <a:p>
            <a:r>
              <a:rPr lang="ru-RU" dirty="0"/>
              <a:t>Главное, чтобы… (глагол прошедшего времени)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C6F18-8A34-5F41-9224-BA4ED462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410" y="299695"/>
            <a:ext cx="5410200" cy="58772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5A03CB-88AA-BE4C-98D5-9F2F756C61E6}"/>
              </a:ext>
            </a:extLst>
          </p:cNvPr>
          <p:cNvSpPr txBox="1"/>
          <p:nvPr/>
        </p:nvSpPr>
        <p:spPr>
          <a:xfrm>
            <a:off x="1851949" y="6227180"/>
            <a:ext cx="507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https://www.youtube.com/watch?v=KIYYZuYiaD0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1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0B18-8F77-0F40-925D-0E91680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909916"/>
          </a:xfrm>
        </p:spPr>
        <p:txBody>
          <a:bodyPr>
            <a:normAutofit/>
          </a:bodyPr>
          <a:lstStyle/>
          <a:p>
            <a:r>
              <a:rPr lang="en-US" dirty="0"/>
              <a:t>U7 D2</a:t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Обратите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внимание</a:t>
            </a:r>
            <a:r>
              <a:rPr lang="ru-RU" dirty="0"/>
              <a:t> на </a:t>
            </a:r>
            <a:r>
              <a:rPr lang="ru-RU" dirty="0" err="1"/>
              <a:t>Карлсона</a:t>
            </a:r>
            <a:r>
              <a:rPr lang="ru-RU" dirty="0"/>
              <a:t>! </a:t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Не обращайте внимания </a:t>
            </a:r>
            <a:r>
              <a:rPr lang="ru-RU" dirty="0"/>
              <a:t>на </a:t>
            </a:r>
            <a:r>
              <a:rPr lang="ru-RU" dirty="0" err="1"/>
              <a:t>Карлсона</a:t>
            </a:r>
            <a:r>
              <a:rPr lang="ru-RU" dirty="0"/>
              <a:t>!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B337E9-C99E-7C49-84F8-73A7E1ECE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Обратить внимание на + кого? что? </a:t>
            </a:r>
          </a:p>
          <a:p>
            <a:r>
              <a:rPr lang="ru-RU" dirty="0">
                <a:solidFill>
                  <a:srgbClr val="0070C0"/>
                </a:solidFill>
              </a:rPr>
              <a:t>вид??? падежи??? </a:t>
            </a:r>
            <a:endParaRPr lang="ru-RU" dirty="0"/>
          </a:p>
          <a:p>
            <a:r>
              <a:rPr lang="ru-RU" dirty="0"/>
              <a:t>Не обращать </a:t>
            </a:r>
            <a:r>
              <a:rPr lang="ru-RU" dirty="0" err="1"/>
              <a:t>внимани</a:t>
            </a:r>
            <a:r>
              <a:rPr lang="ru-RU" dirty="0" err="1">
                <a:solidFill>
                  <a:srgbClr val="C00000"/>
                </a:solidFill>
              </a:rPr>
              <a:t>Я</a:t>
            </a:r>
            <a:r>
              <a:rPr lang="ru-RU" dirty="0"/>
              <a:t> на кого? что?</a:t>
            </a:r>
          </a:p>
          <a:p>
            <a:r>
              <a:rPr lang="ru-RU" dirty="0">
                <a:solidFill>
                  <a:srgbClr val="0070C0"/>
                </a:solidFill>
              </a:rPr>
              <a:t>вид??? падежи???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Сравните: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dirty="0"/>
              <a:t>Обратите внимание на этого ребёнка! Он такой умный</a:t>
            </a:r>
            <a:r>
              <a:rPr lang="mr-IN" dirty="0"/>
              <a:t>…</a:t>
            </a:r>
            <a:r>
              <a:rPr lang="ru-RU" dirty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dirty="0"/>
              <a:t>Не обращайте внимания на этого ребёнка! Он хулиган. </a:t>
            </a:r>
            <a:endParaRPr lang="en-US" dirty="0"/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12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E8E-84CC-F74E-AA6E-75508C0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 D2</a:t>
            </a:r>
            <a:br>
              <a:rPr lang="en-US" dirty="0"/>
            </a:br>
            <a:r>
              <a:rPr lang="ru-RU" dirty="0"/>
              <a:t>Работаем в группах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FEF5B-0278-0A43-A619-772992B49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Расскажите, как проходит день </a:t>
            </a:r>
          </a:p>
          <a:p>
            <a:pPr marL="0" indent="0">
              <a:buNone/>
            </a:pPr>
            <a:r>
              <a:rPr lang="ru-RU" dirty="0"/>
              <a:t>Группа 1: типичного идеалиста</a:t>
            </a:r>
          </a:p>
          <a:p>
            <a:pPr marL="0" indent="0">
              <a:buNone/>
            </a:pPr>
            <a:r>
              <a:rPr lang="ru-RU" dirty="0"/>
              <a:t>Группа 2: типичного материалиста </a:t>
            </a:r>
          </a:p>
          <a:p>
            <a:pPr marL="0" indent="0">
              <a:buNone/>
            </a:pPr>
            <a:r>
              <a:rPr lang="ru-RU" dirty="0"/>
              <a:t>В своём рассказе обратите внимание на:</a:t>
            </a:r>
          </a:p>
          <a:p>
            <a:pPr marL="0" indent="0">
              <a:buNone/>
            </a:pPr>
            <a:r>
              <a:rPr lang="ru-RU" dirty="0"/>
              <a:t>А) то, когда этот человек встаёт</a:t>
            </a:r>
          </a:p>
          <a:p>
            <a:pPr marL="0" indent="0">
              <a:buNone/>
            </a:pPr>
            <a:r>
              <a:rPr lang="ru-RU" dirty="0"/>
              <a:t>Б) то, чем он занимается весь день</a:t>
            </a:r>
          </a:p>
          <a:p>
            <a:pPr marL="0" indent="0">
              <a:buNone/>
            </a:pPr>
            <a:r>
              <a:rPr lang="ru-RU" dirty="0"/>
              <a:t>В) то, где и когда он ест </a:t>
            </a:r>
          </a:p>
          <a:p>
            <a:pPr marL="0" indent="0">
              <a:buNone/>
            </a:pPr>
            <a:r>
              <a:rPr lang="ru-RU" dirty="0"/>
              <a:t>Г) то, встречается ли он с кем-то </a:t>
            </a:r>
          </a:p>
          <a:p>
            <a:pPr marL="0" indent="0">
              <a:buNone/>
            </a:pPr>
            <a:r>
              <a:rPr lang="ru-RU" dirty="0"/>
              <a:t>Д) то, что для него важно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043175-D4A9-4A42-8A32-77D115D59389}"/>
              </a:ext>
            </a:extLst>
          </p:cNvPr>
          <p:cNvSpPr/>
          <p:nvPr/>
        </p:nvSpPr>
        <p:spPr>
          <a:xfrm>
            <a:off x="6369934" y="2286000"/>
            <a:ext cx="5274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Дело в том, что …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одной стороны, …, но с другой стороны,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</p:txBody>
      </p:sp>
    </p:spTree>
    <p:extLst>
      <p:ext uri="{BB962C8B-B14F-4D97-AF65-F5344CB8AC3E}">
        <p14:creationId xmlns:p14="http://schemas.microsoft.com/office/powerpoint/2010/main" val="313514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3BD4-87E8-3840-B9AE-5B567676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 D3</a:t>
            </a:r>
            <a:br>
              <a:rPr lang="ru-RU" dirty="0"/>
            </a:br>
            <a:r>
              <a:rPr lang="ru-RU" dirty="0"/>
              <a:t>Работаем в парах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E17E-E575-5B42-B6AB-29F3328AE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успех? Как вы думаете? </a:t>
            </a:r>
          </a:p>
          <a:p>
            <a:pPr marL="0" indent="0">
              <a:buNone/>
            </a:pPr>
            <a:r>
              <a:rPr lang="ru-RU" dirty="0"/>
              <a:t>Обратите внимание на то, что слово «успех» в русском языке происходит от слова «успеть». Подумайте об этом!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EC363-8CE6-DB44-B628-96A76D0986BF}"/>
              </a:ext>
            </a:extLst>
          </p:cNvPr>
          <p:cNvSpPr txBox="1"/>
          <p:nvPr/>
        </p:nvSpPr>
        <p:spPr>
          <a:xfrm>
            <a:off x="1371600" y="3808071"/>
            <a:ext cx="50123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Дело в том, что …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одной стороны, …, но с другой стороны,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6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F95E-3CBC-AE41-AEF0-3A98EF50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875" y="628650"/>
            <a:ext cx="3462047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U7 D4</a:t>
            </a:r>
            <a:br>
              <a:rPr lang="ru-RU" dirty="0"/>
            </a:br>
            <a:r>
              <a:rPr lang="ru-RU" dirty="0"/>
              <a:t>-нибудь</a:t>
            </a:r>
            <a:r>
              <a:rPr lang="en-US" dirty="0"/>
              <a:t> vs</a:t>
            </a:r>
            <a:r>
              <a:rPr lang="ru-RU" dirty="0"/>
              <a:t> –то 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A80D-824B-4241-A9B5-E8A6D3B4E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1A5288-A096-B942-9422-9163D1B7B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61235"/>
              </p:ext>
            </p:extLst>
          </p:nvPr>
        </p:nvGraphicFramePr>
        <p:xfrm>
          <a:off x="1371600" y="2171700"/>
          <a:ext cx="9601200" cy="369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7897204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891613353"/>
                    </a:ext>
                  </a:extLst>
                </a:gridCol>
              </a:tblGrid>
              <a:tr h="427553">
                <a:tc>
                  <a:txBody>
                    <a:bodyPr/>
                    <a:lstStyle/>
                    <a:p>
                      <a:r>
                        <a:rPr lang="en-US" dirty="0"/>
                        <a:t>When to use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-нибудь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to use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-то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43342"/>
                  </a:ext>
                </a:extLst>
              </a:tr>
              <a:tr h="326814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/>
                        <a:t>Если тебе скучно, позвони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кому-нибудь</a:t>
                      </a:r>
                      <a:r>
                        <a:rPr lang="ru-RU" dirty="0"/>
                        <a:t>!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 imperative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-нибудь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Давай пойдём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куда-нибудь </a:t>
                      </a:r>
                      <a:r>
                        <a:rPr lang="ru-RU" dirty="0"/>
                        <a:t>в воскресенье! </a:t>
                      </a:r>
                      <a:endParaRPr lang="en-US" dirty="0"/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- Let’s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dirty="0" err="1">
                          <a:solidFill>
                            <a:srgbClr val="FF0000"/>
                          </a:solidFill>
                        </a:rPr>
                        <a:t>нибудь</a:t>
                      </a:r>
                      <a:endParaRPr lang="ru-RU" dirty="0"/>
                    </a:p>
                    <a:p>
                      <a:pPr marL="0" indent="0">
                        <a:buNone/>
                      </a:pPr>
                      <a:endParaRPr lang="ru-RU" dirty="0"/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Доктор! У Вас есть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что-нибудь </a:t>
                      </a:r>
                      <a:r>
                        <a:rPr lang="ru-RU" dirty="0"/>
                        <a:t>от головной боли? </a:t>
                      </a:r>
                      <a:endParaRPr lang="en-US" dirty="0"/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- Question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-нибудь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Тебе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кто-то</a:t>
                      </a:r>
                      <a:r>
                        <a:rPr lang="ru-RU" dirty="0"/>
                        <a:t> сегодня звонил. 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Где </a:t>
                      </a:r>
                      <a:r>
                        <a:rPr lang="ru-RU" dirty="0" err="1"/>
                        <a:t>Карлсон</a:t>
                      </a:r>
                      <a:r>
                        <a:rPr lang="ru-RU" dirty="0"/>
                        <a:t>? Он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куда-то </a:t>
                      </a:r>
                      <a:r>
                        <a:rPr lang="ru-RU" dirty="0"/>
                        <a:t>полетел. 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У меня есть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какое-то </a:t>
                      </a:r>
                      <a:r>
                        <a:rPr lang="ru-RU" dirty="0"/>
                        <a:t>лекарство от головной боли 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 When something is definite, but unspecified. </a:t>
                      </a:r>
                    </a:p>
                    <a:p>
                      <a:r>
                        <a:rPr lang="en-US" dirty="0"/>
                        <a:t>- In statements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827362"/>
                  </a:ext>
                </a:extLst>
              </a:tr>
            </a:tbl>
          </a:graphicData>
        </a:graphic>
      </p:graphicFrame>
      <p:pic>
        <p:nvPicPr>
          <p:cNvPr id="6" name="Content Placeholder 3" descr="7e46on.jpg">
            <a:extLst>
              <a:ext uri="{FF2B5EF4-FFF2-40B4-BE49-F238E27FC236}">
                <a16:creationId xmlns:a16="http://schemas.microsoft.com/office/drawing/2014/main" id="{ED53D9E3-2B2B-684A-9572-BC307204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569365" y="224829"/>
            <a:ext cx="3534511" cy="1943845"/>
          </a:xfrm>
          <a:prstGeom prst="rect">
            <a:avLst/>
          </a:prstGeom>
        </p:spPr>
      </p:pic>
      <p:pic>
        <p:nvPicPr>
          <p:cNvPr id="7" name="Content Placeholder 3" descr="t5ut5b.jpg">
            <a:extLst>
              <a:ext uri="{FF2B5EF4-FFF2-40B4-BE49-F238E27FC236}">
                <a16:creationId xmlns:a16="http://schemas.microsoft.com/office/drawing/2014/main" id="{8199C60C-42F4-8145-B7B0-038F09895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92" r="-48492"/>
          <a:stretch>
            <a:fillRect/>
          </a:stretch>
        </p:blipFill>
        <p:spPr>
          <a:xfrm>
            <a:off x="7981427" y="4538"/>
            <a:ext cx="3937820" cy="216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7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B30B-9373-FF43-913B-3D2DFDDA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 D5</a:t>
            </a:r>
            <a:br>
              <a:rPr lang="en-US" dirty="0"/>
            </a:br>
            <a:r>
              <a:rPr lang="ru-RU" dirty="0">
                <a:solidFill>
                  <a:srgbClr val="FF0000"/>
                </a:solidFill>
              </a:rPr>
              <a:t>НЕТ! НЕТ! НЕТ!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CD14C-7D3C-1C4B-842B-C3D441EC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 </a:t>
            </a:r>
            <a:r>
              <a:rPr lang="ru-RU" dirty="0">
                <a:solidFill>
                  <a:srgbClr val="FF0000"/>
                </a:solidFill>
              </a:rPr>
              <a:t>кого-нибудь</a:t>
            </a:r>
            <a:r>
              <a:rPr lang="ru-RU" dirty="0"/>
              <a:t> боитесь? Кого? </a:t>
            </a:r>
            <a:r>
              <a:rPr lang="ru-RU" dirty="0">
                <a:solidFill>
                  <a:srgbClr val="FF0000"/>
                </a:solidFill>
              </a:rPr>
              <a:t>Никого</a:t>
            </a:r>
            <a:r>
              <a:rPr lang="ru-RU" dirty="0"/>
              <a:t>! Я никого не боюсь. </a:t>
            </a:r>
          </a:p>
          <a:p>
            <a:r>
              <a:rPr lang="ru-RU" dirty="0"/>
              <a:t>Вы </a:t>
            </a:r>
            <a:r>
              <a:rPr lang="ru-RU" dirty="0">
                <a:solidFill>
                  <a:srgbClr val="FF0000"/>
                </a:solidFill>
              </a:rPr>
              <a:t>в чём-нибудь </a:t>
            </a:r>
            <a:r>
              <a:rPr lang="ru-RU" dirty="0"/>
              <a:t>сомневаетесь? В чём? </a:t>
            </a:r>
            <a:r>
              <a:rPr lang="ru-RU" dirty="0">
                <a:solidFill>
                  <a:srgbClr val="FF0000"/>
                </a:solidFill>
              </a:rPr>
              <a:t>Ни в чём</a:t>
            </a:r>
            <a:r>
              <a:rPr lang="ru-RU" dirty="0"/>
              <a:t>! Я ни в чём не сомневаюсь.</a:t>
            </a:r>
          </a:p>
          <a:p>
            <a:r>
              <a:rPr lang="ru-RU" dirty="0"/>
              <a:t>Вы </a:t>
            </a:r>
            <a:r>
              <a:rPr lang="ru-RU" dirty="0">
                <a:solidFill>
                  <a:srgbClr val="FF0000"/>
                </a:solidFill>
              </a:rPr>
              <a:t>на что-нибудь </a:t>
            </a:r>
            <a:r>
              <a:rPr lang="ru-RU" dirty="0"/>
              <a:t>надеетесь? На что? </a:t>
            </a:r>
            <a:r>
              <a:rPr lang="ru-RU" dirty="0">
                <a:solidFill>
                  <a:srgbClr val="FF0000"/>
                </a:solidFill>
              </a:rPr>
              <a:t>Ни на что</a:t>
            </a:r>
            <a:r>
              <a:rPr lang="ru-RU" dirty="0"/>
              <a:t>! Я ни на что не надеюсь. </a:t>
            </a:r>
          </a:p>
          <a:p>
            <a:endParaRPr lang="ru-RU" dirty="0"/>
          </a:p>
          <a:p>
            <a:r>
              <a:rPr lang="ru-RU" dirty="0"/>
              <a:t>Вы вечером </a:t>
            </a:r>
            <a:r>
              <a:rPr lang="ru-RU" dirty="0">
                <a:solidFill>
                  <a:srgbClr val="FF0000"/>
                </a:solidFill>
              </a:rPr>
              <a:t>куда-нибудь </a:t>
            </a:r>
            <a:r>
              <a:rPr lang="ru-RU" dirty="0"/>
              <a:t>поедете? Куда? </a:t>
            </a:r>
            <a:r>
              <a:rPr lang="ru-RU" dirty="0">
                <a:solidFill>
                  <a:srgbClr val="FF0000"/>
                </a:solidFill>
              </a:rPr>
              <a:t>Никуда</a:t>
            </a:r>
            <a:r>
              <a:rPr lang="ru-RU" dirty="0"/>
              <a:t>! Я никуда не поеду. </a:t>
            </a:r>
          </a:p>
          <a:p>
            <a:endParaRPr lang="ru-RU" dirty="0"/>
          </a:p>
          <a:p>
            <a:r>
              <a:rPr lang="ru-RU" dirty="0"/>
              <a:t>Вы влюблены </a:t>
            </a:r>
            <a:r>
              <a:rPr lang="ru-RU">
                <a:solidFill>
                  <a:srgbClr val="FF0000"/>
                </a:solidFill>
              </a:rPr>
              <a:t>в какого-нибудь </a:t>
            </a:r>
            <a:r>
              <a:rPr lang="ru-RU" dirty="0"/>
              <a:t>политика? В какого? </a:t>
            </a:r>
            <a:r>
              <a:rPr lang="ru-RU" dirty="0">
                <a:solidFill>
                  <a:srgbClr val="FF0000"/>
                </a:solidFill>
              </a:rPr>
              <a:t>Ни в какого</a:t>
            </a:r>
            <a:r>
              <a:rPr lang="ru-RU" dirty="0"/>
              <a:t>! Я ни в какого политика не влюблена.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73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7B14-1BD5-6E44-A80E-DE0FA9DD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U7 D6</a:t>
            </a:r>
            <a:br>
              <a:rPr lang="en-US" dirty="0"/>
            </a:br>
            <a:r>
              <a:rPr lang="ru-RU" dirty="0"/>
              <a:t>Эпизод 14 «Ты просто передумал жениться»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DA49E-7F7A-0A45-9DAD-53593DEFB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92476"/>
            <a:ext cx="9601200" cy="3374923"/>
          </a:xfrm>
        </p:spPr>
        <p:txBody>
          <a:bodyPr/>
          <a:lstStyle/>
          <a:p>
            <a:r>
              <a:rPr lang="ru-RU" dirty="0"/>
              <a:t>Слова</a:t>
            </a:r>
          </a:p>
          <a:p>
            <a:pPr marL="0" indent="0">
              <a:buNone/>
            </a:pPr>
            <a:r>
              <a:rPr lang="ru-RU" dirty="0"/>
              <a:t>Ты просто передумал жениться </a:t>
            </a:r>
          </a:p>
          <a:p>
            <a:pPr marL="0" indent="0">
              <a:buNone/>
            </a:pPr>
            <a:r>
              <a:rPr lang="ru-RU" dirty="0"/>
              <a:t>Не будем ссориться</a:t>
            </a:r>
          </a:p>
          <a:p>
            <a:pPr marL="0" indent="0">
              <a:buNone/>
            </a:pPr>
            <a:r>
              <a:rPr lang="ru-RU" dirty="0"/>
              <a:t>Я постараюсь не плакать </a:t>
            </a:r>
          </a:p>
        </p:txBody>
      </p:sp>
    </p:spTree>
    <p:extLst>
      <p:ext uri="{BB962C8B-B14F-4D97-AF65-F5344CB8AC3E}">
        <p14:creationId xmlns:p14="http://schemas.microsoft.com/office/powerpoint/2010/main" val="2006695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F234-D161-D640-BA7B-BE56B128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 D6</a:t>
            </a:r>
            <a:br>
              <a:rPr lang="ru-RU" dirty="0"/>
            </a:br>
            <a:r>
              <a:rPr lang="ru-RU" dirty="0"/>
              <a:t>«Я во всём виноват»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41B2-4E5B-2042-991F-F925CE4BA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Кто во всём виноват? В чём виноват этот человек? В том, что потерял паспорт? В том, что свадьбы не будет? Ни в чём он не виноват? Во всём он виноват? </a:t>
            </a:r>
          </a:p>
          <a:p>
            <a:r>
              <a:rPr lang="ru-RU" dirty="0"/>
              <a:t>В какой ситуации вы ответите: </a:t>
            </a:r>
          </a:p>
          <a:p>
            <a:pPr marL="0" indent="0">
              <a:buNone/>
            </a:pPr>
            <a:r>
              <a:rPr lang="ru-RU" dirty="0"/>
              <a:t>А) «Не волнуйся, со всеми бывает!»</a:t>
            </a:r>
          </a:p>
          <a:p>
            <a:pPr marL="0" indent="0">
              <a:buNone/>
            </a:pPr>
            <a:r>
              <a:rPr lang="ru-RU" dirty="0"/>
              <a:t>Б) «Как ты мог! Ты же всё испортил!» </a:t>
            </a:r>
          </a:p>
          <a:p>
            <a:pPr marL="0" indent="0">
              <a:buNone/>
            </a:pPr>
            <a:r>
              <a:rPr lang="ru-RU" dirty="0"/>
              <a:t>В) «Не волнуйся, мы что-нибудь придумаем!»</a:t>
            </a:r>
          </a:p>
          <a:p>
            <a:pPr marL="0" indent="0">
              <a:buNone/>
            </a:pPr>
            <a:r>
              <a:rPr lang="ru-RU" dirty="0"/>
              <a:t>Слова: </a:t>
            </a:r>
          </a:p>
          <a:p>
            <a:pPr marL="0" indent="0">
              <a:buNone/>
            </a:pPr>
            <a:r>
              <a:rPr lang="ru-RU" dirty="0"/>
              <a:t>Передумать = сначала думать одним образом, но потом изменить своё мнение</a:t>
            </a:r>
          </a:p>
          <a:p>
            <a:pPr marL="0" indent="0">
              <a:buNone/>
            </a:pPr>
            <a:r>
              <a:rPr lang="ru-RU" u="sng" dirty="0"/>
              <a:t>(по)Ссориться</a:t>
            </a:r>
            <a:r>
              <a:rPr lang="ru-RU" dirty="0"/>
              <a:t> и </a:t>
            </a:r>
            <a:r>
              <a:rPr lang="ru-RU" u="sng" dirty="0"/>
              <a:t>(по)спорить</a:t>
            </a:r>
            <a:r>
              <a:rPr lang="ru-RU" dirty="0"/>
              <a:t> и </a:t>
            </a:r>
            <a:r>
              <a:rPr lang="ru-RU" u="sng" dirty="0"/>
              <a:t>(по)драться</a:t>
            </a:r>
            <a:r>
              <a:rPr lang="ru-RU" dirty="0"/>
              <a:t>: какая разница?</a:t>
            </a:r>
          </a:p>
          <a:p>
            <a:pPr>
              <a:buFontTx/>
              <a:buChar char="-"/>
            </a:pPr>
            <a:r>
              <a:rPr lang="ru-RU" dirty="0"/>
              <a:t>Вы с кем-нибудь ссоритесь? Вы ни с кем не ссоритесь? Вы никогда ни с кем не ссорились? О чём вы больше всего спорите с друзьями и родителями? Ни о чём? вы никогда ни о чём не спорили ни с друзьями, ни с родителями? </a:t>
            </a:r>
          </a:p>
          <a:p>
            <a:pPr marL="0" indent="0">
              <a:buNone/>
            </a:pPr>
            <a:r>
              <a:rPr lang="ru-RU" dirty="0"/>
              <a:t>«Я </a:t>
            </a:r>
            <a:r>
              <a:rPr lang="ru-RU" u="sng" dirty="0"/>
              <a:t>постараюсь</a:t>
            </a:r>
            <a:r>
              <a:rPr lang="ru-RU" dirty="0"/>
              <a:t> не плакать» и »Я </a:t>
            </a:r>
            <a:r>
              <a:rPr lang="ru-RU" u="sng" dirty="0"/>
              <a:t>попробую</a:t>
            </a:r>
            <a:r>
              <a:rPr lang="ru-RU" dirty="0"/>
              <a:t> не плакать»: какая разница?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0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88C8-A2A5-D640-8879-38232438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 D1</a:t>
            </a:r>
            <a:br>
              <a:rPr lang="en-US" dirty="0"/>
            </a:br>
            <a:r>
              <a:rPr lang="ru-RU" dirty="0"/>
              <a:t>Работаем в группах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E806A-10B6-3247-9D73-8859B331C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729038"/>
            <a:ext cx="9601200" cy="2138362"/>
          </a:xfrm>
        </p:spPr>
        <p:txBody>
          <a:bodyPr>
            <a:normAutofit/>
          </a:bodyPr>
          <a:lstStyle/>
          <a:p>
            <a:r>
              <a:rPr lang="ru-RU" dirty="0"/>
              <a:t>Какой предмет был для вас самым трудным в школе? </a:t>
            </a:r>
          </a:p>
          <a:p>
            <a:r>
              <a:rPr lang="ru-RU" dirty="0"/>
              <a:t>Какой школьный предмет был для вас самым интересным?</a:t>
            </a:r>
          </a:p>
          <a:p>
            <a:r>
              <a:rPr lang="ru-RU" dirty="0"/>
              <a:t>Кто был вашим любимым учителем в школе? Что этот человек преподавал? </a:t>
            </a:r>
          </a:p>
          <a:p>
            <a:r>
              <a:rPr lang="ru-RU" dirty="0"/>
              <a:t>Какой предмет ваш любимый в университете? Почему? Кто Ваш любимый преподаватель?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EB671-6770-EB48-AC5A-B9B32BC3DC65}"/>
              </a:ext>
            </a:extLst>
          </p:cNvPr>
          <p:cNvSpPr txBox="1"/>
          <p:nvPr/>
        </p:nvSpPr>
        <p:spPr>
          <a:xfrm>
            <a:off x="4357688" y="2073206"/>
            <a:ext cx="50123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Дело в том, что …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одной стороны, …, но с другой стороны,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34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06D5-A3CD-C242-9D14-8EE7D65B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 D6</a:t>
            </a:r>
            <a:br>
              <a:rPr lang="en-US" dirty="0"/>
            </a:br>
            <a:r>
              <a:rPr lang="ru-RU" dirty="0"/>
              <a:t>Работайте в группах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472B4-E23F-C144-A176-9EBB2FC94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177048"/>
            <a:ext cx="9601200" cy="3581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ru-RU" dirty="0"/>
              <a:t>- Можешь дать мне денег? </a:t>
            </a:r>
          </a:p>
          <a:p>
            <a:pPr marL="0" indent="0">
              <a:buNone/>
            </a:pPr>
            <a:r>
              <a:rPr lang="ru-RU" dirty="0"/>
              <a:t>	- У меня ….</a:t>
            </a:r>
          </a:p>
          <a:p>
            <a:pPr marL="0" indent="0">
              <a:buNone/>
            </a:pPr>
            <a:r>
              <a:rPr lang="ru-RU" dirty="0"/>
              <a:t>2) - Мама, давай я помогу тебе приготовить винегрет и щи!</a:t>
            </a:r>
          </a:p>
          <a:p>
            <a:pPr marL="0" indent="0">
              <a:buNone/>
            </a:pPr>
            <a:r>
              <a:rPr lang="ru-RU" dirty="0"/>
              <a:t>	- Спасибо, я …</a:t>
            </a:r>
          </a:p>
          <a:p>
            <a:pPr marL="0" indent="0">
              <a:buNone/>
            </a:pPr>
            <a:r>
              <a:rPr lang="ru-RU" dirty="0"/>
              <a:t>3) - Аркадий, если хочешь, я позвоню Полине и скажу ей, что она тебе нравится!</a:t>
            </a:r>
          </a:p>
          <a:p>
            <a:pPr marL="0" indent="0">
              <a:buNone/>
            </a:pPr>
            <a:r>
              <a:rPr lang="ru-RU" dirty="0"/>
              <a:t>	 - Спасибо, я …</a:t>
            </a:r>
          </a:p>
          <a:p>
            <a:pPr marL="0" indent="0">
              <a:buNone/>
            </a:pPr>
            <a:r>
              <a:rPr lang="ru-RU" dirty="0"/>
              <a:t>4) -  Мне так не нравится современная поп-музыка, которую ты слушаешь по радио!   	- - Мне и … </a:t>
            </a:r>
          </a:p>
          <a:p>
            <a:pPr marL="0" indent="0">
              <a:buNone/>
            </a:pPr>
            <a:r>
              <a:rPr lang="ru-RU" dirty="0"/>
              <a:t>5) - Наташа, я сейчас иду в библиотеку. Хочешь, верну твои книги?</a:t>
            </a:r>
          </a:p>
          <a:p>
            <a:pPr marL="0" indent="0">
              <a:buNone/>
            </a:pPr>
            <a:r>
              <a:rPr lang="ru-RU"/>
              <a:t>- Спасибо</a:t>
            </a:r>
            <a:r>
              <a:rPr lang="ru-RU" dirty="0"/>
              <a:t>, я  …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91C3D-A489-AF43-8F7B-D1B16B3F9E3A}"/>
              </a:ext>
            </a:extLst>
          </p:cNvPr>
          <p:cNvSpPr txBox="1"/>
          <p:nvPr/>
        </p:nvSpPr>
        <p:spPr>
          <a:xfrm>
            <a:off x="1371600" y="1935710"/>
            <a:ext cx="6372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Придумайте окончания этих предложений. Используйте «сам» </a:t>
            </a:r>
          </a:p>
          <a:p>
            <a:r>
              <a:rPr lang="ru-RU" dirty="0"/>
              <a:t>Например: </a:t>
            </a:r>
          </a:p>
          <a:p>
            <a:r>
              <a:rPr lang="ru-RU" dirty="0"/>
              <a:t>Малыш: </a:t>
            </a:r>
            <a:r>
              <a:rPr lang="ru-RU" dirty="0" err="1"/>
              <a:t>Карлсон</a:t>
            </a:r>
            <a:r>
              <a:rPr lang="ru-RU" dirty="0"/>
              <a:t>, кто тебе подарил так много конфет? </a:t>
            </a:r>
          </a:p>
          <a:p>
            <a:r>
              <a:rPr lang="ru-RU" dirty="0" err="1"/>
              <a:t>Карлсон</a:t>
            </a:r>
            <a:r>
              <a:rPr lang="ru-RU" dirty="0"/>
              <a:t>: Я </a:t>
            </a:r>
            <a:r>
              <a:rPr lang="ru-RU" dirty="0">
                <a:solidFill>
                  <a:srgbClr val="FF0000"/>
                </a:solidFill>
              </a:rPr>
              <a:t>сам </a:t>
            </a:r>
            <a:r>
              <a:rPr lang="ru-RU" dirty="0"/>
              <a:t>себе подарил конфеты.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83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8C3F-8CEE-BD4C-8127-DBB72600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 D7</a:t>
            </a:r>
            <a:br>
              <a:rPr lang="ru-RU" dirty="0"/>
            </a:br>
            <a:r>
              <a:rPr lang="ru-RU" dirty="0"/>
              <a:t>Повторим «который»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C04A-D2C8-3A4F-8B4F-8EBF35DC6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5077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Работайте в группах: </a:t>
            </a:r>
          </a:p>
          <a:p>
            <a:pPr marL="0" indent="0">
              <a:buNone/>
            </a:pPr>
            <a:r>
              <a:rPr lang="ru-RU" dirty="0"/>
              <a:t>1. Маша и Оля живут в общежитии, ________________________ находится напротив библиотеки, недалеко от спортзала.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2. Каждое утро Маша читает блоги, ________________________ пишут её одноклассники.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3. Как зовут девушку, ________________________ тебе звонит по ночам?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4. Как зовут студента, ________________________ не было на занятии?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5. Как зовут аспиранта, ________________________ всё время болит голова?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6. Тебе не надоели аспиранты, ________________________ мы ходили в кино на прошлой неделе?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7. Ты помнишь нашу соседку, ________________________ был старый добрый чёрный кот?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8. Преподавательница не помнит, как зовут студентов, ________________________ окончили университет тридцать лет назад.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9. Как ты думаешь, есть такие люди, ________________________ не нравится изучать иностранные языки?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10. Говорят, что виолончель (</a:t>
            </a:r>
            <a:r>
              <a:rPr lang="en-US" dirty="0"/>
              <a:t>fem</a:t>
            </a:r>
            <a:r>
              <a:rPr lang="ru-RU" dirty="0"/>
              <a:t>.), на ________________________ играл Мстислав Ростропович, купил принц </a:t>
            </a:r>
            <a:r>
              <a:rPr lang="ru-RU" dirty="0" err="1"/>
              <a:t>Чарльс</a:t>
            </a:r>
            <a:r>
              <a:rPr lang="ru-RU" dirty="0"/>
              <a:t>. (На самом деле, никто не знает, где она сейчас.)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3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C684-306A-7149-98E4-230FB95A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 D8 </a:t>
            </a:r>
            <a:br>
              <a:rPr lang="ru-RU" dirty="0"/>
            </a:br>
            <a:r>
              <a:rPr lang="ru-RU" dirty="0"/>
              <a:t>Кто отправил паспорт Мише?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E76FC-9485-3A4A-B11C-941D1441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сделал человек:</a:t>
            </a:r>
          </a:p>
          <a:p>
            <a:pPr marL="457200" indent="-457200">
              <a:buAutoNum type="arabicParenR"/>
            </a:pPr>
            <a:r>
              <a:rPr lang="ru-RU" dirty="0"/>
              <a:t>Который (Им) …</a:t>
            </a:r>
          </a:p>
          <a:p>
            <a:pPr marL="457200" indent="-457200">
              <a:buAutoNum type="arabicParenR"/>
            </a:pPr>
            <a:r>
              <a:rPr lang="ru-RU" dirty="0"/>
              <a:t>Которого (Род)…</a:t>
            </a:r>
          </a:p>
          <a:p>
            <a:pPr marL="457200" indent="-457200">
              <a:buAutoNum type="arabicParenR"/>
            </a:pPr>
            <a:r>
              <a:rPr lang="ru-RU" dirty="0"/>
              <a:t>Которому (Дат)…</a:t>
            </a:r>
          </a:p>
          <a:p>
            <a:pPr marL="457200" indent="-457200">
              <a:buAutoNum type="arabicParenR"/>
            </a:pPr>
            <a:r>
              <a:rPr lang="ru-RU" dirty="0"/>
              <a:t>Которого (Вин) …</a:t>
            </a:r>
          </a:p>
          <a:p>
            <a:pPr marL="457200" indent="-457200">
              <a:buAutoNum type="arabicParenR"/>
            </a:pPr>
            <a:r>
              <a:rPr lang="ru-RU" dirty="0"/>
              <a:t>Которым (</a:t>
            </a:r>
            <a:r>
              <a:rPr lang="ru-RU" dirty="0" err="1"/>
              <a:t>Твор</a:t>
            </a:r>
            <a:r>
              <a:rPr lang="ru-RU" dirty="0"/>
              <a:t>) …</a:t>
            </a:r>
          </a:p>
          <a:p>
            <a:pPr marL="457200" indent="-457200">
              <a:buAutoNum type="arabicParenR"/>
            </a:pPr>
            <a:r>
              <a:rPr lang="ru-RU" dirty="0"/>
              <a:t>Котором (Пред) 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Use prepositions </a:t>
            </a:r>
            <a:r>
              <a:rPr lang="en-US"/>
              <a:t>where appropriate!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60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40DBB-A1AF-DA41-9CB6-2D39AA50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 D8</a:t>
            </a:r>
            <a:br>
              <a:rPr lang="ru-RU" dirty="0"/>
            </a:br>
            <a:r>
              <a:rPr lang="ru-RU" dirty="0"/>
              <a:t>Поговорим о свадьбах в Америке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8EB5B-2A10-C248-A334-A551D333B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Работайте в группах</a:t>
            </a:r>
          </a:p>
          <a:p>
            <a:pPr>
              <a:buFontTx/>
              <a:buChar char="-"/>
            </a:pPr>
            <a:r>
              <a:rPr lang="ru-RU" dirty="0"/>
              <a:t>Как устраиваются свадьбы в Америке? </a:t>
            </a:r>
          </a:p>
          <a:p>
            <a:pPr>
              <a:buFontTx/>
              <a:buChar char="-"/>
            </a:pPr>
            <a:r>
              <a:rPr lang="ru-RU" dirty="0"/>
              <a:t>Они долго планируются? </a:t>
            </a:r>
          </a:p>
          <a:p>
            <a:pPr>
              <a:buFontTx/>
              <a:buChar char="-"/>
            </a:pPr>
            <a:r>
              <a:rPr lang="ru-RU" dirty="0"/>
              <a:t>Кто платит за свадьбу? </a:t>
            </a:r>
          </a:p>
          <a:p>
            <a:pPr>
              <a:buFontTx/>
              <a:buChar char="-"/>
            </a:pPr>
            <a:r>
              <a:rPr lang="ru-RU" dirty="0"/>
              <a:t>Что должны сделать жених и невеста перед свадьбой?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18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E8EEA-88D2-0E42-8927-1E411874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U7 D9</a:t>
            </a:r>
            <a:br>
              <a:rPr lang="ru-RU" dirty="0"/>
            </a:br>
            <a:r>
              <a:rPr lang="ru-RU" dirty="0"/>
              <a:t>Работайте в парах.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264A-0631-BC49-A8DD-F7B07BDC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Ответьте на вопросы: </a:t>
            </a:r>
          </a:p>
          <a:p>
            <a:pPr marL="0" indent="0">
              <a:buNone/>
            </a:pPr>
            <a:r>
              <a:rPr lang="ru-RU" dirty="0"/>
              <a:t>На кого вы обращаете внимание в ресторане, в университете, на улице? </a:t>
            </a:r>
          </a:p>
          <a:p>
            <a:pPr marL="0" indent="0">
              <a:buNone/>
            </a:pPr>
            <a:r>
              <a:rPr lang="ru-RU" dirty="0"/>
              <a:t>На что вы обращаете внимание в ресторане, в университете, на улице?</a:t>
            </a:r>
          </a:p>
          <a:p>
            <a:pPr marL="0" indent="0">
              <a:buNone/>
            </a:pPr>
            <a:r>
              <a:rPr lang="ru-RU" dirty="0"/>
              <a:t>Вы когда-нибудь пробовали щи, борщ, винегрет, пироги? </a:t>
            </a:r>
          </a:p>
          <a:p>
            <a:pPr marL="0" indent="0">
              <a:buNone/>
            </a:pPr>
            <a:r>
              <a:rPr lang="ru-RU" dirty="0"/>
              <a:t>Вы когда-нибудь путешествовали без родителей? </a:t>
            </a:r>
          </a:p>
          <a:p>
            <a:pPr marL="0" indent="0">
              <a:buNone/>
            </a:pPr>
            <a:r>
              <a:rPr lang="ru-RU" dirty="0"/>
              <a:t>С кем вы любите путешествовать? </a:t>
            </a:r>
          </a:p>
          <a:p>
            <a:pPr marL="0" indent="0">
              <a:buNone/>
            </a:pPr>
            <a:r>
              <a:rPr lang="ru-RU" dirty="0"/>
              <a:t>Вы когда-нибудь с кем-нибудь ссорились? Из-за чего? </a:t>
            </a:r>
          </a:p>
          <a:p>
            <a:pPr marL="0" indent="0">
              <a:buNone/>
            </a:pPr>
            <a:r>
              <a:rPr lang="ru-RU" dirty="0"/>
              <a:t>Вы сами делаете домашнюю работу? Или кто-то вам помогает?</a:t>
            </a:r>
          </a:p>
          <a:p>
            <a:pPr marL="0" indent="0">
              <a:buNone/>
            </a:pPr>
            <a:r>
              <a:rPr lang="ru-RU" dirty="0"/>
              <a:t>Чем отличается урок русского языка от урока по математике? </a:t>
            </a:r>
          </a:p>
          <a:p>
            <a:pPr marL="0" indent="0">
              <a:buNone/>
            </a:pPr>
            <a:r>
              <a:rPr lang="ru-RU" dirty="0"/>
              <a:t>Урок русского языка отличается тем, что на нём…. </a:t>
            </a:r>
          </a:p>
          <a:p>
            <a:pPr marL="0" indent="0">
              <a:buNone/>
            </a:pPr>
            <a:r>
              <a:rPr lang="ru-RU" dirty="0"/>
              <a:t>Урок математики отличается тем, что на нём …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9D2AB-8ECE-9B4D-A706-7DFEED243D75}"/>
              </a:ext>
            </a:extLst>
          </p:cNvPr>
          <p:cNvSpPr/>
          <p:nvPr/>
        </p:nvSpPr>
        <p:spPr>
          <a:xfrm>
            <a:off x="8314481" y="413087"/>
            <a:ext cx="35727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Дело в том, что …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одной стороны, …, но с другой стороны,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</p:txBody>
      </p:sp>
    </p:spTree>
    <p:extLst>
      <p:ext uri="{BB962C8B-B14F-4D97-AF65-F5344CB8AC3E}">
        <p14:creationId xmlns:p14="http://schemas.microsoft.com/office/powerpoint/2010/main" val="252132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 помните, кто это? Как его зовут и какая у него профессия? </a:t>
            </a:r>
            <a:br>
              <a:rPr lang="ru-RU" dirty="0"/>
            </a:br>
            <a:r>
              <a:rPr lang="ru-RU" dirty="0"/>
              <a:t>Что он преподаёт? </a:t>
            </a:r>
            <a:endParaRPr lang="en-US" dirty="0"/>
          </a:p>
        </p:txBody>
      </p:sp>
      <p:pic>
        <p:nvPicPr>
          <p:cNvPr id="4" name="Content Placeholder 3" descr="uchitel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6" b="-4996"/>
          <a:stretch>
            <a:fillRect/>
          </a:stretch>
        </p:blipFill>
        <p:spPr>
          <a:xfrm>
            <a:off x="1371601" y="2286000"/>
            <a:ext cx="4026310" cy="305291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589C6F-4C6C-B143-AB72-6978F4669E75}"/>
              </a:ext>
            </a:extLst>
          </p:cNvPr>
          <p:cNvSpPr txBox="1"/>
          <p:nvPr/>
        </p:nvSpPr>
        <p:spPr>
          <a:xfrm>
            <a:off x="7388942" y="2492477"/>
            <a:ext cx="32079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Infinitive: </a:t>
            </a:r>
            <a:r>
              <a:rPr lang="ru-RU" dirty="0"/>
              <a:t>Преподавать(</a:t>
            </a:r>
            <a:r>
              <a:rPr lang="ru-RU" dirty="0" err="1"/>
              <a:t>ся</a:t>
            </a:r>
            <a:r>
              <a:rPr lang="ru-RU" dirty="0"/>
              <a:t>)</a:t>
            </a:r>
          </a:p>
          <a:p>
            <a:r>
              <a:rPr lang="en-US" dirty="0"/>
              <a:t>Present:  </a:t>
            </a:r>
            <a:r>
              <a:rPr lang="ru-RU" dirty="0"/>
              <a:t>Преподаю</a:t>
            </a:r>
          </a:p>
          <a:p>
            <a:r>
              <a:rPr lang="en-US" dirty="0"/>
              <a:t>		</a:t>
            </a:r>
            <a:r>
              <a:rPr lang="ru-RU" dirty="0"/>
              <a:t>Преподаёшь</a:t>
            </a:r>
          </a:p>
          <a:p>
            <a:r>
              <a:rPr lang="en-US" dirty="0"/>
              <a:t>		</a:t>
            </a:r>
            <a:r>
              <a:rPr lang="ru-RU" dirty="0"/>
              <a:t>Преподаёт(</a:t>
            </a:r>
            <a:r>
              <a:rPr lang="ru-RU" dirty="0" err="1"/>
              <a:t>ся</a:t>
            </a:r>
            <a:r>
              <a:rPr lang="ru-RU" dirty="0"/>
              <a:t>) </a:t>
            </a:r>
          </a:p>
          <a:p>
            <a:r>
              <a:rPr lang="en-US" dirty="0"/>
              <a:t>		</a:t>
            </a:r>
            <a:r>
              <a:rPr lang="ru-RU" dirty="0"/>
              <a:t>Преподаём</a:t>
            </a:r>
          </a:p>
          <a:p>
            <a:r>
              <a:rPr lang="en-US" dirty="0"/>
              <a:t>		</a:t>
            </a:r>
            <a:r>
              <a:rPr lang="ru-RU" dirty="0"/>
              <a:t>Преподаёте</a:t>
            </a:r>
          </a:p>
          <a:p>
            <a:r>
              <a:rPr lang="en-US" dirty="0"/>
              <a:t>		</a:t>
            </a:r>
            <a:r>
              <a:rPr lang="ru-RU" dirty="0"/>
              <a:t>Преподают(</a:t>
            </a:r>
            <a:r>
              <a:rPr lang="ru-RU" dirty="0" err="1"/>
              <a:t>ся</a:t>
            </a:r>
            <a:r>
              <a:rPr lang="ru-RU" dirty="0"/>
              <a:t>) </a:t>
            </a:r>
          </a:p>
          <a:p>
            <a:endParaRPr lang="ru-RU" dirty="0"/>
          </a:p>
          <a:p>
            <a:r>
              <a:rPr lang="en-US" dirty="0"/>
              <a:t>Past:        </a:t>
            </a:r>
            <a:r>
              <a:rPr lang="ru-RU" dirty="0"/>
              <a:t>Он преподавал(</a:t>
            </a:r>
            <a:r>
              <a:rPr lang="ru-RU" dirty="0" err="1"/>
              <a:t>ся</a:t>
            </a:r>
            <a:r>
              <a:rPr lang="ru-RU" dirty="0"/>
              <a:t>)</a:t>
            </a:r>
          </a:p>
          <a:p>
            <a:r>
              <a:rPr lang="en-US" dirty="0"/>
              <a:t>		</a:t>
            </a:r>
            <a:r>
              <a:rPr lang="ru-RU" dirty="0"/>
              <a:t>Она преподавала(</a:t>
            </a:r>
            <a:r>
              <a:rPr lang="ru-RU" dirty="0" err="1"/>
              <a:t>сь</a:t>
            </a:r>
            <a:r>
              <a:rPr lang="ru-RU" dirty="0"/>
              <a:t>)</a:t>
            </a:r>
          </a:p>
          <a:p>
            <a:r>
              <a:rPr lang="en-US" dirty="0"/>
              <a:t>		</a:t>
            </a:r>
            <a:r>
              <a:rPr lang="ru-RU" dirty="0"/>
              <a:t>Они преподавали(</a:t>
            </a:r>
            <a:r>
              <a:rPr lang="ru-RU" dirty="0" err="1"/>
              <a:t>сь</a:t>
            </a:r>
            <a:r>
              <a:rPr lang="ru-R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3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Он преподаёт хими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. </a:t>
            </a:r>
            <a:br>
              <a:rPr lang="en-US" dirty="0"/>
            </a:br>
            <a:r>
              <a:rPr lang="en-US" dirty="0"/>
              <a:t>Subject – verb – direct object in Acc. </a:t>
            </a:r>
          </a:p>
        </p:txBody>
      </p:sp>
      <p:pic>
        <p:nvPicPr>
          <p:cNvPr id="4" name="Content Placeholder 3" descr="uchitel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6" b="-4996"/>
          <a:stretch>
            <a:fillRect/>
          </a:stretch>
        </p:blipFill>
        <p:spPr>
          <a:xfrm>
            <a:off x="1371600" y="2286000"/>
            <a:ext cx="5324168" cy="3581400"/>
          </a:xfrm>
        </p:spPr>
      </p:pic>
    </p:spTree>
    <p:extLst>
      <p:ext uri="{BB962C8B-B14F-4D97-AF65-F5344CB8AC3E}">
        <p14:creationId xmlns:p14="http://schemas.microsoft.com/office/powerpoint/2010/main" val="282231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А это кто? Какой предмет он преподаёт? </a:t>
            </a:r>
            <a:endParaRPr lang="en-US" dirty="0"/>
          </a:p>
        </p:txBody>
      </p:sp>
      <p:pic>
        <p:nvPicPr>
          <p:cNvPr id="4" name="Content Placeholder 3" descr="ea9f622a8cdcefcb5673c01977c4f9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1" r="-10711"/>
          <a:stretch>
            <a:fillRect/>
          </a:stretch>
        </p:blipFill>
        <p:spPr>
          <a:xfrm>
            <a:off x="785813" y="2286000"/>
            <a:ext cx="8273845" cy="35814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92980B-59DF-C842-AE06-A85C047EBCC0}"/>
              </a:ext>
            </a:extLst>
          </p:cNvPr>
          <p:cNvSpPr/>
          <p:nvPr/>
        </p:nvSpPr>
        <p:spPr>
          <a:xfrm>
            <a:off x="8461094" y="2297574"/>
            <a:ext cx="3507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</p:txBody>
      </p:sp>
    </p:spTree>
    <p:extLst>
      <p:ext uri="{BB962C8B-B14F-4D97-AF65-F5344CB8AC3E}">
        <p14:creationId xmlns:p14="http://schemas.microsoft.com/office/powerpoint/2010/main" val="255844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Он преподаёт истори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4" name="Content Placeholder 3" descr="ea9f622a8cdcefcb5673c01977c4f9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1" r="-107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187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Какой предмет она преподаёт? </a:t>
            </a:r>
            <a:endParaRPr lang="en-US" dirty="0"/>
          </a:p>
        </p:txBody>
      </p:sp>
      <p:pic>
        <p:nvPicPr>
          <p:cNvPr id="4" name="Content Placeholder 3" descr="319_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02" r="-15402"/>
          <a:stretch>
            <a:fillRect/>
          </a:stretch>
        </p:blipFill>
        <p:spPr>
          <a:xfrm>
            <a:off x="329878" y="2066081"/>
            <a:ext cx="8779398" cy="3581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B1B261-2DB2-7044-8337-11410B5F0FB5}"/>
              </a:ext>
            </a:extLst>
          </p:cNvPr>
          <p:cNvSpPr txBox="1"/>
          <p:nvPr/>
        </p:nvSpPr>
        <p:spPr>
          <a:xfrm>
            <a:off x="8565265" y="2066081"/>
            <a:ext cx="3298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8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Она преподаёт математик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4" name="Content Placeholder 3" descr="319_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02" r="-15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423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Какие предметы </a:t>
            </a:r>
            <a:r>
              <a:rPr lang="ru-RU" dirty="0">
                <a:solidFill>
                  <a:srgbClr val="FF0000"/>
                </a:solidFill>
              </a:rPr>
              <a:t>преподаются</a:t>
            </a:r>
            <a:r>
              <a:rPr lang="ru-RU" dirty="0"/>
              <a:t> в средней школе</a:t>
            </a:r>
            <a:r>
              <a:rPr lang="en-US" dirty="0"/>
              <a:t> (secondary school)</a:t>
            </a:r>
            <a:r>
              <a:rPr lang="ru-RU" dirty="0"/>
              <a:t>? </a:t>
            </a:r>
            <a:endParaRPr lang="en-US" dirty="0"/>
          </a:p>
        </p:txBody>
      </p:sp>
      <p:pic>
        <p:nvPicPr>
          <p:cNvPr id="4" name="Content Placeholder 3" descr="p190716141048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62" b="-15262"/>
          <a:stretch>
            <a:fillRect/>
          </a:stretch>
        </p:blipFill>
        <p:spPr>
          <a:xfrm>
            <a:off x="2563792" y="2171700"/>
            <a:ext cx="6672805" cy="3581400"/>
          </a:xfrm>
        </p:spPr>
      </p:pic>
    </p:spTree>
    <p:extLst>
      <p:ext uri="{BB962C8B-B14F-4D97-AF65-F5344CB8AC3E}">
        <p14:creationId xmlns:p14="http://schemas.microsoft.com/office/powerpoint/2010/main" val="389262543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9198</TotalTime>
  <Words>1608</Words>
  <Application>Microsoft Macintosh PowerPoint</Application>
  <PresentationFormat>Widescreen</PresentationFormat>
  <Paragraphs>196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Franklin Gothic Book</vt:lpstr>
      <vt:lpstr>Mangal</vt:lpstr>
      <vt:lpstr>Crop</vt:lpstr>
      <vt:lpstr>RUSsian 102</vt:lpstr>
      <vt:lpstr>U7 D1 Работаем в группах</vt:lpstr>
      <vt:lpstr>Вы помните, кто это? Как его зовут и какая у него профессия?  Что он преподаёт? </vt:lpstr>
      <vt:lpstr>Он преподаёт химию.  Subject – verb – direct object in Acc. </vt:lpstr>
      <vt:lpstr> А это кто? Какой предмет он преподаёт? </vt:lpstr>
      <vt:lpstr> Он преподаёт историю. </vt:lpstr>
      <vt:lpstr>Какой предмет она преподаёт? </vt:lpstr>
      <vt:lpstr>Она преподаёт математику. </vt:lpstr>
      <vt:lpstr>Какие предметы преподаются в средней школе (secondary school)? </vt:lpstr>
      <vt:lpstr>Грамматический анализ</vt:lpstr>
      <vt:lpstr>U7 D2 Эпизод 13а «Что такое счастье?»</vt:lpstr>
      <vt:lpstr>U7 D2 Что такое счастье?</vt:lpstr>
      <vt:lpstr>U7 D2 Обратите внимание на Карлсона!  Не обращайте внимания на Карлсона! </vt:lpstr>
      <vt:lpstr>U7 D2 Работаем в группах </vt:lpstr>
      <vt:lpstr>U7 D3 Работаем в парах</vt:lpstr>
      <vt:lpstr>U7 D4 -нибудь vs –то  </vt:lpstr>
      <vt:lpstr>U7 D5 НЕТ! НЕТ! НЕТ! </vt:lpstr>
      <vt:lpstr>U7 D6 Эпизод 14 «Ты просто передумал жениться»</vt:lpstr>
      <vt:lpstr>U7 D6 «Я во всём виноват»</vt:lpstr>
      <vt:lpstr>U7 D6 Работайте в группах </vt:lpstr>
      <vt:lpstr>U7 D7 Повторим «который»</vt:lpstr>
      <vt:lpstr>U7 D8  Кто отправил паспорт Мише? </vt:lpstr>
      <vt:lpstr>U7 D8 Поговорим о свадьбах в Америке</vt:lpstr>
      <vt:lpstr>U7 D9 Работайте в парах.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102</dc:title>
  <dc:creator>Irina Walsh</dc:creator>
  <cp:lastModifiedBy>Irina Walsh</cp:lastModifiedBy>
  <cp:revision>29</cp:revision>
  <dcterms:created xsi:type="dcterms:W3CDTF">2020-06-02T15:15:06Z</dcterms:created>
  <dcterms:modified xsi:type="dcterms:W3CDTF">2021-03-12T15:01:49Z</dcterms:modified>
</cp:coreProperties>
</file>