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6" r:id="rId7"/>
    <p:sldId id="267" r:id="rId8"/>
    <p:sldId id="273" r:id="rId9"/>
    <p:sldId id="260" r:id="rId10"/>
    <p:sldId id="269" r:id="rId11"/>
    <p:sldId id="270" r:id="rId12"/>
    <p:sldId id="261" r:id="rId13"/>
    <p:sldId id="271" r:id="rId14"/>
    <p:sldId id="272" r:id="rId15"/>
    <p:sldId id="280" r:id="rId16"/>
    <p:sldId id="262" r:id="rId17"/>
    <p:sldId id="263" r:id="rId18"/>
    <p:sldId id="281" r:id="rId19"/>
    <p:sldId id="264" r:id="rId20"/>
    <p:sldId id="275" r:id="rId21"/>
    <p:sldId id="276" r:id="rId22"/>
    <p:sldId id="277" r:id="rId23"/>
    <p:sldId id="278" r:id="rId24"/>
    <p:sldId id="265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86"/>
    <p:restoredTop sz="94658"/>
  </p:normalViewPr>
  <p:slideViewPr>
    <p:cSldViewPr snapToGrid="0" snapToObjects="1">
      <p:cViewPr varScale="1">
        <p:scale>
          <a:sx n="110" d="100"/>
          <a:sy n="110" d="100"/>
        </p:scale>
        <p:origin x="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ZX1eDjN3V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1035-BA0C-3C48-BA7C-0EA065AEAE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Русский язык 102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3EFAD0-8E5B-5E4B-B914-2964EA3409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Урок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839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22B82-9B3A-BD43-9928-2D0F1FCE8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U8 D4</a:t>
            </a:r>
            <a:br>
              <a:rPr lang="ru-RU" dirty="0"/>
            </a:br>
            <a:r>
              <a:rPr lang="ru-RU" dirty="0"/>
              <a:t>Повторяем лексику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0A8BE-D407-314E-A81F-0A205548A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Опишите, что это за гаджеты</a:t>
            </a:r>
            <a:r>
              <a:rPr lang="ru-RU"/>
              <a:t>, 1) используя </a:t>
            </a:r>
            <a:r>
              <a:rPr lang="ru-RU" dirty="0"/>
              <a:t>«который</a:t>
            </a:r>
            <a:r>
              <a:rPr lang="ru-RU"/>
              <a:t>», 2) используя причастия: </a:t>
            </a:r>
            <a:endParaRPr lang="ru-RU" dirty="0"/>
          </a:p>
          <a:p>
            <a:pPr marL="457200" indent="-457200">
              <a:buAutoNum type="arabicParenR"/>
            </a:pPr>
            <a:r>
              <a:rPr lang="ru-RU" dirty="0"/>
              <a:t>Наушники – это гаджет, </a:t>
            </a:r>
            <a:r>
              <a:rPr lang="ru-RU" dirty="0">
                <a:solidFill>
                  <a:srgbClr val="FF0000"/>
                </a:solidFill>
              </a:rPr>
              <a:t>который помогает </a:t>
            </a:r>
            <a:r>
              <a:rPr lang="ru-RU" dirty="0"/>
              <a:t>слушать музыку вам, а другие люди не слышат, что вы слушаете.</a:t>
            </a:r>
          </a:p>
          <a:p>
            <a:pPr marL="457200" indent="-457200">
              <a:buAutoNum type="arabicParenR"/>
            </a:pPr>
            <a:r>
              <a:rPr lang="ru-RU" dirty="0"/>
              <a:t>Колонка  – это гаджет, который</a:t>
            </a:r>
          </a:p>
          <a:p>
            <a:pPr marL="457200" indent="-457200">
              <a:buAutoNum type="arabicParenR"/>
            </a:pPr>
            <a:r>
              <a:rPr lang="ru-RU" dirty="0"/>
              <a:t>Принтер – это гаджет, который </a:t>
            </a:r>
          </a:p>
          <a:p>
            <a:pPr marL="457200" indent="-457200">
              <a:buAutoNum type="arabicParenR"/>
            </a:pPr>
            <a:r>
              <a:rPr lang="ru-RU" dirty="0"/>
              <a:t>Сканер – это гаджет, который </a:t>
            </a:r>
          </a:p>
          <a:p>
            <a:pPr marL="457200" indent="-457200">
              <a:buAutoNum type="arabicParenR"/>
            </a:pPr>
            <a:r>
              <a:rPr lang="ru-RU" dirty="0" err="1"/>
              <a:t>Вебкамера</a:t>
            </a:r>
            <a:r>
              <a:rPr lang="ru-RU" dirty="0"/>
              <a:t> - это гаджет, который </a:t>
            </a:r>
          </a:p>
        </p:txBody>
      </p:sp>
    </p:spTree>
    <p:extLst>
      <p:ext uri="{BB962C8B-B14F-4D97-AF65-F5344CB8AC3E}">
        <p14:creationId xmlns:p14="http://schemas.microsoft.com/office/powerpoint/2010/main" val="553791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1C07-A205-1F4F-88C0-41EB14FDE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U8 D4</a:t>
            </a:r>
            <a:br>
              <a:rPr lang="ru-RU" dirty="0"/>
            </a:br>
            <a:r>
              <a:rPr lang="ru-RU" dirty="0"/>
              <a:t>Объясните, кто это: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9CE08-6802-D741-9886-90DF381CC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Sleepy head – </a:t>
            </a:r>
            <a:r>
              <a:rPr lang="ru-RU" dirty="0"/>
              <a:t>это человек, который/у которого/ к которому/ с которым / о котором</a:t>
            </a:r>
            <a:endParaRPr lang="en-US" dirty="0"/>
          </a:p>
          <a:p>
            <a:r>
              <a:rPr lang="en-US" dirty="0"/>
              <a:t>Health nut </a:t>
            </a:r>
            <a:r>
              <a:rPr lang="ru-RU" dirty="0"/>
              <a:t>- </a:t>
            </a:r>
            <a:endParaRPr lang="en-US" dirty="0"/>
          </a:p>
          <a:p>
            <a:r>
              <a:rPr lang="en-US" dirty="0"/>
              <a:t>Sore loser </a:t>
            </a:r>
            <a:r>
              <a:rPr lang="ru-RU" dirty="0"/>
              <a:t>- (проигрывать)</a:t>
            </a:r>
            <a:endParaRPr lang="en-US" dirty="0"/>
          </a:p>
          <a:p>
            <a:r>
              <a:rPr lang="en-US" dirty="0"/>
              <a:t>Chatterbox </a:t>
            </a:r>
            <a:r>
              <a:rPr lang="ru-RU" dirty="0"/>
              <a:t>-</a:t>
            </a:r>
            <a:endParaRPr lang="en-US" dirty="0"/>
          </a:p>
          <a:p>
            <a:r>
              <a:rPr lang="en-US" dirty="0"/>
              <a:t>Jock </a:t>
            </a:r>
            <a:r>
              <a:rPr lang="ru-RU" dirty="0"/>
              <a:t>– </a:t>
            </a:r>
            <a:endParaRPr lang="en-US" dirty="0"/>
          </a:p>
          <a:p>
            <a:r>
              <a:rPr lang="en-US" dirty="0"/>
              <a:t>Geek </a:t>
            </a:r>
            <a:r>
              <a:rPr lang="ru-RU" dirty="0"/>
              <a:t>-</a:t>
            </a:r>
            <a:endParaRPr lang="en-US" dirty="0"/>
          </a:p>
          <a:p>
            <a:r>
              <a:rPr lang="en-US" dirty="0"/>
              <a:t>Hog </a:t>
            </a:r>
            <a:r>
              <a:rPr lang="ru-RU" dirty="0"/>
              <a:t>-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67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6577D-2C59-1744-822B-427031AF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U8 D5</a:t>
            </a:r>
            <a:br>
              <a:rPr lang="ru-RU" dirty="0"/>
            </a:br>
            <a:r>
              <a:rPr lang="ru-RU" dirty="0"/>
              <a:t>объясните, что такое: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D34EA-E431-CA4E-9030-88E0A095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Ведущая роль – это главная/центральная роль. Человек </a:t>
            </a:r>
            <a:r>
              <a:rPr lang="ru-RU" b="1" dirty="0"/>
              <a:t>ведёт</a:t>
            </a:r>
            <a:r>
              <a:rPr lang="ru-RU" dirty="0"/>
              <a:t> других людей.</a:t>
            </a:r>
          </a:p>
          <a:p>
            <a:r>
              <a:rPr lang="ru-RU" dirty="0"/>
              <a:t>Спящий гигант – это гигант, который …</a:t>
            </a:r>
          </a:p>
          <a:p>
            <a:r>
              <a:rPr lang="ru-RU" dirty="0"/>
              <a:t>Стабилизирующий фактор – это фактор, который …</a:t>
            </a:r>
          </a:p>
          <a:p>
            <a:r>
              <a:rPr lang="ru-RU" dirty="0"/>
              <a:t>Начинающий новую жизнь – это человек, который … </a:t>
            </a:r>
          </a:p>
          <a:p>
            <a:r>
              <a:rPr lang="ru-RU" dirty="0"/>
              <a:t>Протестующая Испания – это Испания, которая …</a:t>
            </a:r>
          </a:p>
          <a:p>
            <a:r>
              <a:rPr lang="ru-RU" dirty="0"/>
              <a:t>Растущий интерес – это интерес, который …</a:t>
            </a:r>
          </a:p>
          <a:p>
            <a:r>
              <a:rPr lang="ru-RU" dirty="0"/>
              <a:t>Говорящий по-русски мальчик – это мальчик, который …</a:t>
            </a:r>
          </a:p>
        </p:txBody>
      </p:sp>
    </p:spTree>
    <p:extLst>
      <p:ext uri="{BB962C8B-B14F-4D97-AF65-F5344CB8AC3E}">
        <p14:creationId xmlns:p14="http://schemas.microsoft.com/office/powerpoint/2010/main" val="855929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77AA2-733D-1748-B70C-EBBF02B8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U8 D</a:t>
            </a:r>
            <a:r>
              <a:rPr lang="ru-RU" dirty="0"/>
              <a:t>5</a:t>
            </a:r>
            <a:br>
              <a:rPr lang="ru-RU" dirty="0"/>
            </a:br>
            <a:r>
              <a:rPr lang="ru-RU" dirty="0"/>
              <a:t>Кевин приедет на свадьбу?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FDAC5-77D7-954B-88D2-36BCDC6C8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Он приедет с подарком или без подарка? </a:t>
            </a:r>
          </a:p>
          <a:p>
            <a:r>
              <a:rPr lang="ru-RU" dirty="0"/>
              <a:t>Как вы думаете, что он подарит Тане и Мише на свадьбу? </a:t>
            </a:r>
          </a:p>
          <a:p>
            <a:r>
              <a:rPr lang="ru-RU" dirty="0"/>
              <a:t>Если бы вы были Кевином, что бы вы подарили?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0B0CFB-CCE3-3C4E-A166-B501FF2CBAAD}"/>
              </a:ext>
            </a:extLst>
          </p:cNvPr>
          <p:cNvSpPr/>
          <p:nvPr/>
        </p:nvSpPr>
        <p:spPr>
          <a:xfrm>
            <a:off x="1371600" y="407670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 своих ответах используйте следующие фразы: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Дело в том, что …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По моему мнению, …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С одной стороны, …, но с другой стороны, …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Я считаю, что… </a:t>
            </a:r>
          </a:p>
        </p:txBody>
      </p:sp>
    </p:spTree>
    <p:extLst>
      <p:ext uri="{BB962C8B-B14F-4D97-AF65-F5344CB8AC3E}">
        <p14:creationId xmlns:p14="http://schemas.microsoft.com/office/powerpoint/2010/main" val="168877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E7CC1-4B64-A642-8AAE-CA61B07D7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U8 D</a:t>
            </a:r>
            <a:r>
              <a:rPr lang="ru-RU" dirty="0"/>
              <a:t>5</a:t>
            </a:r>
            <a:br>
              <a:rPr lang="ru-RU" dirty="0"/>
            </a:br>
            <a:r>
              <a:rPr lang="en-US" dirty="0"/>
              <a:t>Past active participles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261EF-8CEB-6047-85DB-5D0EFE72C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Past tense masculine form ending in </a:t>
            </a:r>
            <a:r>
              <a:rPr lang="ru-RU" dirty="0"/>
              <a:t>Д Т С З К Г Б П Р</a:t>
            </a:r>
            <a:r>
              <a:rPr lang="en-US" dirty="0"/>
              <a:t> + </a:t>
            </a:r>
            <a:r>
              <a:rPr lang="ru-RU" dirty="0"/>
              <a:t>ШИЙ (</a:t>
            </a:r>
            <a:r>
              <a:rPr lang="ru-RU" dirty="0" err="1"/>
              <a:t>несШий</a:t>
            </a:r>
            <a:r>
              <a:rPr lang="ru-RU" dirty="0"/>
              <a:t>, </a:t>
            </a:r>
            <a:r>
              <a:rPr lang="ru-RU" dirty="0" err="1"/>
              <a:t>умерШий</a:t>
            </a:r>
            <a:r>
              <a:rPr lang="ru-RU" dirty="0"/>
              <a:t>) </a:t>
            </a:r>
            <a:endParaRPr lang="en-US" dirty="0"/>
          </a:p>
          <a:p>
            <a:r>
              <a:rPr lang="en-US" dirty="0"/>
              <a:t>Past tense masculine form - </a:t>
            </a:r>
            <a:r>
              <a:rPr lang="ru-RU" dirty="0"/>
              <a:t>Л</a:t>
            </a:r>
            <a:r>
              <a:rPr lang="en-US" dirty="0"/>
              <a:t> + </a:t>
            </a:r>
            <a:r>
              <a:rPr lang="ru-RU" dirty="0"/>
              <a:t>ВШИЙ (</a:t>
            </a:r>
            <a:r>
              <a:rPr lang="ru-RU" dirty="0" err="1"/>
              <a:t>лежаВШий</a:t>
            </a:r>
            <a:r>
              <a:rPr lang="ru-RU" dirty="0"/>
              <a:t>, </a:t>
            </a:r>
            <a:r>
              <a:rPr lang="ru-RU" dirty="0" err="1"/>
              <a:t>потеряВШий</a:t>
            </a:r>
            <a:r>
              <a:rPr lang="ru-RU" dirty="0"/>
              <a:t>)</a:t>
            </a:r>
            <a:endParaRPr lang="en-US" dirty="0"/>
          </a:p>
          <a:p>
            <a:r>
              <a:rPr lang="en-US" dirty="0"/>
              <a:t>Remember:</a:t>
            </a:r>
            <a:r>
              <a:rPr lang="ru-RU" dirty="0"/>
              <a:t> шёл 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ru-RU" dirty="0">
                <a:sym typeface="Wingdings" pitchFamily="2" charset="2"/>
              </a:rPr>
              <a:t> </a:t>
            </a:r>
            <a:r>
              <a:rPr lang="ru-RU" dirty="0" err="1">
                <a:sym typeface="Wingdings" pitchFamily="2" charset="2"/>
              </a:rPr>
              <a:t>шед</a:t>
            </a:r>
            <a:r>
              <a:rPr lang="ru-RU" dirty="0">
                <a:sym typeface="Wingdings" pitchFamily="2" charset="2"/>
              </a:rPr>
              <a:t> (пошедший, нашедший, произошедший)</a:t>
            </a:r>
            <a:endParaRPr lang="ru-RU" dirty="0"/>
          </a:p>
          <a:p>
            <a:r>
              <a:rPr lang="ru-RU" dirty="0">
                <a:sym typeface="Wingdings" pitchFamily="2" charset="2"/>
              </a:rPr>
              <a:t>Этот </a:t>
            </a:r>
            <a:r>
              <a:rPr lang="ru-RU" dirty="0" err="1">
                <a:sym typeface="Wingdings" pitchFamily="2" charset="2"/>
              </a:rPr>
              <a:t>гуляВШий</a:t>
            </a:r>
            <a:r>
              <a:rPr lang="ru-RU" dirty="0">
                <a:sym typeface="Wingdings" pitchFamily="2" charset="2"/>
              </a:rPr>
              <a:t> когда-то кот </a:t>
            </a:r>
            <a:r>
              <a:rPr lang="en-US" dirty="0">
                <a:sym typeface="Wingdings" pitchFamily="2" charset="2"/>
              </a:rPr>
              <a:t>(NOM) </a:t>
            </a:r>
            <a:r>
              <a:rPr lang="ru-RU" dirty="0">
                <a:sym typeface="Wingdings" pitchFamily="2" charset="2"/>
              </a:rPr>
              <a:t>хочет есть. </a:t>
            </a:r>
          </a:p>
          <a:p>
            <a:r>
              <a:rPr lang="ru-RU" dirty="0">
                <a:sym typeface="Wingdings" pitchFamily="2" charset="2"/>
              </a:rPr>
              <a:t>В доме не было этого </a:t>
            </a:r>
            <a:r>
              <a:rPr lang="ru-RU" dirty="0" err="1">
                <a:sym typeface="Wingdings" pitchFamily="2" charset="2"/>
              </a:rPr>
              <a:t>гуляВШего</a:t>
            </a:r>
            <a:r>
              <a:rPr lang="ru-RU" dirty="0">
                <a:sym typeface="Wingdings" pitchFamily="2" charset="2"/>
              </a:rPr>
              <a:t> когда-то кота</a:t>
            </a:r>
            <a:r>
              <a:rPr lang="en-US" dirty="0">
                <a:sym typeface="Wingdings" pitchFamily="2" charset="2"/>
              </a:rPr>
              <a:t> (GEN)</a:t>
            </a:r>
            <a:r>
              <a:rPr lang="ru-RU" dirty="0">
                <a:sym typeface="Wingdings" pitchFamily="2" charset="2"/>
              </a:rPr>
              <a:t>. </a:t>
            </a:r>
          </a:p>
          <a:p>
            <a:r>
              <a:rPr lang="ru-RU" dirty="0">
                <a:sym typeface="Wingdings" pitchFamily="2" charset="2"/>
              </a:rPr>
              <a:t>Что бы вы дали этому </a:t>
            </a:r>
            <a:r>
              <a:rPr lang="ru-RU" dirty="0" err="1">
                <a:sym typeface="Wingdings" pitchFamily="2" charset="2"/>
              </a:rPr>
              <a:t>гуляВШему</a:t>
            </a:r>
            <a:r>
              <a:rPr lang="ru-RU" dirty="0">
                <a:sym typeface="Wingdings" pitchFamily="2" charset="2"/>
              </a:rPr>
              <a:t> когда-то коту</a:t>
            </a:r>
            <a:r>
              <a:rPr lang="en-US" dirty="0">
                <a:sym typeface="Wingdings" pitchFamily="2" charset="2"/>
              </a:rPr>
              <a:t> (DAT)</a:t>
            </a:r>
            <a:r>
              <a:rPr lang="ru-RU" dirty="0">
                <a:sym typeface="Wingdings" pitchFamily="2" charset="2"/>
              </a:rPr>
              <a:t>? </a:t>
            </a:r>
          </a:p>
          <a:p>
            <a:r>
              <a:rPr lang="ru-RU" dirty="0">
                <a:sym typeface="Wingdings" pitchFamily="2" charset="2"/>
              </a:rPr>
              <a:t>Я любила смотреть на этого </a:t>
            </a:r>
            <a:r>
              <a:rPr lang="ru-RU" dirty="0" err="1">
                <a:sym typeface="Wingdings" pitchFamily="2" charset="2"/>
              </a:rPr>
              <a:t>гуляВШего</a:t>
            </a:r>
            <a:r>
              <a:rPr lang="ru-RU" dirty="0">
                <a:sym typeface="Wingdings" pitchFamily="2" charset="2"/>
              </a:rPr>
              <a:t> когда-то кота</a:t>
            </a:r>
            <a:r>
              <a:rPr lang="en-US" dirty="0">
                <a:sym typeface="Wingdings" pitchFamily="2" charset="2"/>
              </a:rPr>
              <a:t> (ACC)</a:t>
            </a:r>
            <a:r>
              <a:rPr lang="ru-RU" dirty="0">
                <a:sym typeface="Wingdings" pitchFamily="2" charset="2"/>
              </a:rPr>
              <a:t>.</a:t>
            </a:r>
          </a:p>
          <a:p>
            <a:r>
              <a:rPr lang="ru-RU" dirty="0">
                <a:sym typeface="Wingdings" pitchFamily="2" charset="2"/>
              </a:rPr>
              <a:t>Я любила спать с этим </a:t>
            </a:r>
            <a:r>
              <a:rPr lang="ru-RU" dirty="0" err="1">
                <a:sym typeface="Wingdings" pitchFamily="2" charset="2"/>
              </a:rPr>
              <a:t>гуляВШим</a:t>
            </a:r>
            <a:r>
              <a:rPr lang="ru-RU" dirty="0">
                <a:sym typeface="Wingdings" pitchFamily="2" charset="2"/>
              </a:rPr>
              <a:t> когда-то котом</a:t>
            </a:r>
            <a:r>
              <a:rPr lang="en-US" dirty="0">
                <a:sym typeface="Wingdings" pitchFamily="2" charset="2"/>
              </a:rPr>
              <a:t> (INS)</a:t>
            </a:r>
            <a:r>
              <a:rPr lang="ru-RU" dirty="0">
                <a:sym typeface="Wingdings" pitchFamily="2" charset="2"/>
              </a:rPr>
              <a:t>. </a:t>
            </a:r>
          </a:p>
          <a:p>
            <a:r>
              <a:rPr lang="ru-RU" dirty="0">
                <a:sym typeface="Wingdings" pitchFamily="2" charset="2"/>
              </a:rPr>
              <a:t>Я очень много говорила об этом </a:t>
            </a:r>
            <a:r>
              <a:rPr lang="ru-RU" dirty="0" err="1">
                <a:sym typeface="Wingdings" pitchFamily="2" charset="2"/>
              </a:rPr>
              <a:t>гуляВШем</a:t>
            </a:r>
            <a:r>
              <a:rPr lang="ru-RU" dirty="0">
                <a:sym typeface="Wingdings" pitchFamily="2" charset="2"/>
              </a:rPr>
              <a:t> когда-то коте</a:t>
            </a:r>
            <a:r>
              <a:rPr lang="en-US" dirty="0">
                <a:sym typeface="Wingdings" pitchFamily="2" charset="2"/>
              </a:rPr>
              <a:t> (PRE)</a:t>
            </a:r>
            <a:r>
              <a:rPr lang="ru-RU" dirty="0">
                <a:sym typeface="Wingdings" pitchFamily="2" charset="2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610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C836A-7628-844E-9C40-779210CB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Закончите предложения: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71B7F-6DE1-C84B-921D-32717920D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Потерявший паспорт Миша … </a:t>
            </a:r>
          </a:p>
          <a:p>
            <a:r>
              <a:rPr lang="ru-RU" dirty="0"/>
              <a:t>У потерявшего паспорт Миши … </a:t>
            </a:r>
          </a:p>
          <a:p>
            <a:r>
              <a:rPr lang="ru-RU" dirty="0"/>
              <a:t>Потерявшему паспорт Мише …  </a:t>
            </a:r>
          </a:p>
          <a:p>
            <a:r>
              <a:rPr lang="ru-RU" dirty="0"/>
              <a:t>Потерявшего паспорт Мишу … </a:t>
            </a:r>
          </a:p>
          <a:p>
            <a:r>
              <a:rPr lang="ru-RU" dirty="0"/>
              <a:t>С потерявшим паспорт Мишей … </a:t>
            </a:r>
          </a:p>
          <a:p>
            <a:r>
              <a:rPr lang="ru-RU" dirty="0"/>
              <a:t>О потерявшем паспорт Мише 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31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63770-EA3E-9841-8B2F-ECEAA487F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U8 D6</a:t>
            </a:r>
            <a:br>
              <a:rPr lang="ru-RU" dirty="0"/>
            </a:br>
            <a:r>
              <a:rPr lang="ru-RU" dirty="0"/>
              <a:t>«Я просто ехал мимо…»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C8845-DD49-7F48-AA49-9592D05A3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Слова: </a:t>
            </a:r>
          </a:p>
          <a:p>
            <a:pPr>
              <a:buFontTx/>
              <a:buChar char="-"/>
            </a:pPr>
            <a:r>
              <a:rPr lang="ru-RU" dirty="0"/>
              <a:t>Что-то случилось? </a:t>
            </a:r>
          </a:p>
          <a:p>
            <a:pPr>
              <a:buFontTx/>
              <a:buChar char="-"/>
            </a:pPr>
            <a:r>
              <a:rPr lang="ru-RU" dirty="0"/>
              <a:t>Мне надо бежать</a:t>
            </a:r>
          </a:p>
          <a:p>
            <a:pPr>
              <a:buFontTx/>
              <a:buChar char="-"/>
            </a:pPr>
            <a:r>
              <a:rPr lang="ru-RU" dirty="0"/>
              <a:t>Я торопл</a:t>
            </a:r>
            <a:r>
              <a:rPr lang="ru-RU" b="1" dirty="0"/>
              <a:t>ю</a:t>
            </a:r>
            <a:r>
              <a:rPr lang="ru-RU" dirty="0"/>
              <a:t>сь</a:t>
            </a:r>
            <a:r>
              <a:rPr lang="en-US" dirty="0"/>
              <a:t> </a:t>
            </a:r>
            <a:r>
              <a:rPr lang="ru-RU" dirty="0"/>
              <a:t>=</a:t>
            </a:r>
            <a:r>
              <a:rPr lang="en-US" dirty="0"/>
              <a:t> </a:t>
            </a:r>
            <a:r>
              <a:rPr lang="ru-RU" dirty="0"/>
              <a:t>я спеш</a:t>
            </a:r>
            <a:r>
              <a:rPr lang="ru-RU" b="1" dirty="0"/>
              <a:t>у</a:t>
            </a:r>
            <a:r>
              <a:rPr lang="ru-RU" dirty="0"/>
              <a:t> </a:t>
            </a:r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r>
              <a:rPr lang="ru-RU" dirty="0"/>
              <a:t>Что бы вы чувствовали</a:t>
            </a:r>
            <a:r>
              <a:rPr lang="ru-RU"/>
              <a:t>/сделали, </a:t>
            </a:r>
            <a:r>
              <a:rPr lang="ru-RU" dirty="0"/>
              <a:t>если бы вы были Петей? А если бы вы были Катей?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398824-820D-344D-BA61-B507C48F8378}"/>
              </a:ext>
            </a:extLst>
          </p:cNvPr>
          <p:cNvSpPr txBox="1"/>
          <p:nvPr/>
        </p:nvSpPr>
        <p:spPr>
          <a:xfrm>
            <a:off x="1371600" y="4990237"/>
            <a:ext cx="50123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 своих ответах используйте следующие фразы: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Дело в том, что …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По моему мнению, …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С одной стороны, …, но с другой стороны, …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Я считаю, что…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3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42324-CE5B-4B4F-BAE5-1236D75D6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U8 D7</a:t>
            </a:r>
            <a:br>
              <a:rPr lang="ru-RU" dirty="0"/>
            </a:br>
            <a:r>
              <a:rPr lang="ru-RU" dirty="0"/>
              <a:t>лежать/сидеть/висеть/стоять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96E713A-9C47-7B47-9244-7906382A63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135149"/>
              </p:ext>
            </p:extLst>
          </p:nvPr>
        </p:nvGraphicFramePr>
        <p:xfrm>
          <a:off x="1506512" y="2171700"/>
          <a:ext cx="910652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118">
                  <a:extLst>
                    <a:ext uri="{9D8B030D-6E8A-4147-A177-3AD203B41FA5}">
                      <a16:colId xmlns:a16="http://schemas.microsoft.com/office/drawing/2014/main" val="62181899"/>
                    </a:ext>
                  </a:extLst>
                </a:gridCol>
                <a:gridCol w="1573967">
                  <a:extLst>
                    <a:ext uri="{9D8B030D-6E8A-4147-A177-3AD203B41FA5}">
                      <a16:colId xmlns:a16="http://schemas.microsoft.com/office/drawing/2014/main" val="1263867332"/>
                    </a:ext>
                  </a:extLst>
                </a:gridCol>
                <a:gridCol w="1618937">
                  <a:extLst>
                    <a:ext uri="{9D8B030D-6E8A-4147-A177-3AD203B41FA5}">
                      <a16:colId xmlns:a16="http://schemas.microsoft.com/office/drawing/2014/main" val="1349173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709425537"/>
                    </a:ext>
                  </a:extLst>
                </a:gridCol>
                <a:gridCol w="1978702">
                  <a:extLst>
                    <a:ext uri="{9D8B030D-6E8A-4147-A177-3AD203B41FA5}">
                      <a16:colId xmlns:a16="http://schemas.microsoft.com/office/drawing/2014/main" val="1322042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Лежать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Стоять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Сидеть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висеть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77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Я сейчас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лежУ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стоЮ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сижУ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вишУ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26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Ты сегодня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лежИшь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стоИшь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сидИшь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висИшь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553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Он/она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лежИт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стоИт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сидИт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висИт</a:t>
                      </a:r>
                      <a:r>
                        <a:rPr lang="ru-RU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925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Мы всегда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лежИм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стоИм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сидИм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висИм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831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Вы каждый день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лежИте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стоИте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сидИте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висИте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01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Они по пятницам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лежАт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стоЯт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сидЯт</a:t>
                      </a:r>
                      <a:r>
                        <a:rPr lang="ru-RU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висЯт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49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Вчера он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лежАл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стоЯл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сидЕл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висЕл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459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!!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лежИ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Стой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сидИ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висИ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472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336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D078C-A11F-1545-83E1-117CF333B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212" y="685800"/>
            <a:ext cx="4152899" cy="1680882"/>
          </a:xfrm>
        </p:spPr>
        <p:txBody>
          <a:bodyPr>
            <a:normAutofit fontScale="90000"/>
          </a:bodyPr>
          <a:lstStyle/>
          <a:p>
            <a:r>
              <a:rPr lang="en-US" dirty="0"/>
              <a:t>U8 D7</a:t>
            </a:r>
            <a:br>
              <a:rPr lang="ru-RU" dirty="0"/>
            </a:br>
            <a:r>
              <a:rPr lang="ru-RU" dirty="0"/>
              <a:t>лежать/сидеть/ висеть/стоять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2111DE-4943-FF41-A687-A20C8728E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2452" y="351864"/>
            <a:ext cx="6143065" cy="61430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56BB97-37DD-3B45-8626-7D5689241A2D}"/>
              </a:ext>
            </a:extLst>
          </p:cNvPr>
          <p:cNvSpPr txBox="1"/>
          <p:nvPr/>
        </p:nvSpPr>
        <p:spPr>
          <a:xfrm>
            <a:off x="1237129" y="2877671"/>
            <a:ext cx="40193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Покажите, что где находится? </a:t>
            </a:r>
          </a:p>
          <a:p>
            <a:r>
              <a:rPr lang="ru-RU" dirty="0"/>
              <a:t>На верхней полке слева/справа</a:t>
            </a:r>
          </a:p>
          <a:p>
            <a:r>
              <a:rPr lang="ru-RU" dirty="0"/>
              <a:t>На второй полке сверху слева/справа</a:t>
            </a:r>
          </a:p>
          <a:p>
            <a:r>
              <a:rPr lang="ru-RU" dirty="0"/>
              <a:t>На нижней полке слева/справа</a:t>
            </a:r>
          </a:p>
          <a:p>
            <a:r>
              <a:rPr lang="ru-RU" dirty="0"/>
              <a:t>В </a:t>
            </a:r>
            <a:r>
              <a:rPr lang="ru-RU" b="1" dirty="0"/>
              <a:t>я</a:t>
            </a:r>
            <a:r>
              <a:rPr lang="ru-RU" dirty="0"/>
              <a:t>щике слева/справа</a:t>
            </a:r>
          </a:p>
          <a:p>
            <a:r>
              <a:rPr lang="ru-RU" dirty="0"/>
              <a:t>В морозилке (в морозильной камере) </a:t>
            </a:r>
          </a:p>
          <a:p>
            <a:r>
              <a:rPr lang="ru-RU" dirty="0"/>
              <a:t>На дверке слева/справа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37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88A12-AA64-E049-9491-670954E7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U8 D8</a:t>
            </a:r>
            <a:br>
              <a:rPr lang="ru-RU" dirty="0"/>
            </a:br>
            <a:r>
              <a:rPr lang="ru-RU" dirty="0"/>
              <a:t>Что стоит/лежит/висит? </a:t>
            </a:r>
            <a:endParaRPr lang="en-US" dirty="0"/>
          </a:p>
        </p:txBody>
      </p:sp>
      <p:pic>
        <p:nvPicPr>
          <p:cNvPr id="4" name="Content Placeholder 5" descr="dormroom31.jpg">
            <a:extLst>
              <a:ext uri="{FF2B5EF4-FFF2-40B4-BE49-F238E27FC236}">
                <a16:creationId xmlns:a16="http://schemas.microsoft.com/office/drawing/2014/main" id="{67865A72-9A93-1348-952E-7880E07FC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26" r="-11626"/>
          <a:stretch>
            <a:fillRect/>
          </a:stretch>
        </p:blipFill>
        <p:spPr>
          <a:xfrm>
            <a:off x="6172200" y="2171700"/>
            <a:ext cx="5756810" cy="315396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DAF5BD-D22B-1046-943D-3AD755DFE352}"/>
              </a:ext>
            </a:extLst>
          </p:cNvPr>
          <p:cNvSpPr txBox="1"/>
          <p:nvPr/>
        </p:nvSpPr>
        <p:spPr>
          <a:xfrm>
            <a:off x="1528997" y="2171700"/>
            <a:ext cx="497673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Растение в углу стоит или лежит? </a:t>
            </a:r>
          </a:p>
          <a:p>
            <a:r>
              <a:rPr lang="ru-RU" sz="2400" dirty="0"/>
              <a:t>А на столе? </a:t>
            </a:r>
          </a:p>
          <a:p>
            <a:r>
              <a:rPr lang="ru-RU" sz="2400" dirty="0"/>
              <a:t>Кровати стоят у окна? </a:t>
            </a:r>
          </a:p>
          <a:p>
            <a:r>
              <a:rPr lang="ru-RU" sz="2400" dirty="0"/>
              <a:t>На полу лежит новый, чистый ковёр? </a:t>
            </a:r>
          </a:p>
          <a:p>
            <a:r>
              <a:rPr lang="ru-RU" sz="2400" dirty="0"/>
              <a:t>Лампа стоит на тумбочке? </a:t>
            </a:r>
          </a:p>
          <a:p>
            <a:r>
              <a:rPr lang="ru-RU" sz="2400" dirty="0"/>
              <a:t>Подушки висят? А одеяла? </a:t>
            </a:r>
          </a:p>
          <a:p>
            <a:r>
              <a:rPr lang="ru-RU" sz="2400" dirty="0"/>
              <a:t>Стул стоит у кровати?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6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D36B7-539D-C14F-81F9-8D7D2A7F0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U8 D1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2D226-775A-6A4D-BA30-0883EE705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110459" cy="415977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С</a:t>
            </a:r>
            <a:r>
              <a:rPr lang="ru-RU" dirty="0"/>
              <a:t>оставьте диалоги по образцу: </a:t>
            </a:r>
          </a:p>
          <a:p>
            <a:pPr marL="0" indent="0">
              <a:buNone/>
            </a:pPr>
            <a:r>
              <a:rPr lang="ru-RU" dirty="0"/>
              <a:t>А: Ты умеешь пользоваться компьютером? </a:t>
            </a:r>
          </a:p>
          <a:p>
            <a:pPr marL="0" indent="0">
              <a:buNone/>
            </a:pPr>
            <a:r>
              <a:rPr lang="ru-RU" dirty="0"/>
              <a:t>Б: Нет, но мне нужно научиться. </a:t>
            </a:r>
          </a:p>
          <a:p>
            <a:pPr marL="0" indent="0">
              <a:buNone/>
            </a:pPr>
            <a:r>
              <a:rPr lang="ru-RU" dirty="0"/>
              <a:t>А: Давай я тебя научу? </a:t>
            </a:r>
          </a:p>
          <a:p>
            <a:pPr marL="0" indent="0">
              <a:buNone/>
            </a:pPr>
            <a:r>
              <a:rPr lang="ru-RU" dirty="0"/>
              <a:t>Б: Давай! </a:t>
            </a:r>
          </a:p>
          <a:p>
            <a:pPr marL="0" indent="0">
              <a:buNone/>
            </a:pPr>
            <a:r>
              <a:rPr lang="ru-RU" dirty="0"/>
              <a:t>А: Во-первых, тебе нужен компьютер, потому что пользоваться компьютером можно научиться, только если у тебя есть компьютер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519A7-74EF-4846-A8BC-9194DDA70A9B}"/>
              </a:ext>
            </a:extLst>
          </p:cNvPr>
          <p:cNvSpPr txBox="1"/>
          <p:nvPr/>
        </p:nvSpPr>
        <p:spPr>
          <a:xfrm>
            <a:off x="5711252" y="2398426"/>
            <a:ext cx="62045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/>
              <a:t>Идеи для диалогов: 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r>
              <a:rPr lang="ru-RU" dirty="0"/>
              <a:t>Готовить курицу или рыбу? Курица и рыба готовятся в духовке </a:t>
            </a:r>
          </a:p>
          <a:p>
            <a:pPr>
              <a:buFontTx/>
              <a:buChar char="-"/>
            </a:pPr>
            <a:r>
              <a:rPr lang="ru-RU" dirty="0"/>
              <a:t>Варить макароны? Макароны варятся в кастрюле</a:t>
            </a:r>
          </a:p>
          <a:p>
            <a:pPr>
              <a:buFontTx/>
              <a:buChar char="-"/>
            </a:pPr>
            <a:r>
              <a:rPr lang="ru-RU" dirty="0"/>
              <a:t>Менять пароль? Пароль меняется в Интернете</a:t>
            </a:r>
          </a:p>
          <a:p>
            <a:pPr>
              <a:buFontTx/>
              <a:buChar char="-"/>
            </a:pPr>
            <a:r>
              <a:rPr lang="ru-RU" dirty="0"/>
              <a:t>Жарить картошку? Картошка жарится на сковородке</a:t>
            </a:r>
          </a:p>
          <a:p>
            <a:pPr>
              <a:buFontTx/>
              <a:buChar char="-"/>
            </a:pPr>
            <a:r>
              <a:rPr lang="ru-RU" dirty="0"/>
              <a:t>Тушить овощи? Овощи тушатся в сковородке</a:t>
            </a:r>
          </a:p>
          <a:p>
            <a:pPr>
              <a:buFontTx/>
              <a:buChar char="-"/>
            </a:pPr>
            <a:r>
              <a:rPr lang="ru-RU" dirty="0"/>
              <a:t>Планировать будущее? Будущее планируется … в голове! </a:t>
            </a:r>
          </a:p>
          <a:p>
            <a:pPr>
              <a:buFontTx/>
              <a:buChar char="-"/>
            </a:pPr>
            <a:r>
              <a:rPr lang="ru-RU" dirty="0"/>
              <a:t>Открывать консервы? Консервы открываются … руками! </a:t>
            </a:r>
          </a:p>
          <a:p>
            <a:pPr>
              <a:buFontTx/>
              <a:buChar char="-"/>
            </a:pPr>
            <a:r>
              <a:rPr lang="ru-RU" dirty="0"/>
              <a:t>Распечатывать документы? Документы распечатываются на 											принтере</a:t>
            </a:r>
          </a:p>
          <a:p>
            <a:pPr>
              <a:buFontTx/>
              <a:buChar char="-"/>
            </a:pPr>
            <a:r>
              <a:rPr lang="ru-RU" dirty="0"/>
              <a:t>Скачивать музыку? Музыка скачивается из Интернета</a:t>
            </a:r>
          </a:p>
          <a:p>
            <a:pPr>
              <a:buFontTx/>
              <a:buChar char="-"/>
            </a:pPr>
            <a:r>
              <a:rPr lang="ru-RU" dirty="0"/>
              <a:t>Готовить винегрет? Винегрет готовится … из овощей!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49A6C-9A7D-3741-93FB-1140404DB34E}"/>
              </a:ext>
            </a:extLst>
          </p:cNvPr>
          <p:cNvSpPr txBox="1"/>
          <p:nvPr/>
        </p:nvSpPr>
        <p:spPr>
          <a:xfrm>
            <a:off x="6886575" y="6226138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А вы умеете это делать? Когда вы научились? Кто вас научил?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83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369300" cy="321310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Молодой человек стоит на стуле? Компьютер лежит на коленях?</a:t>
            </a:r>
            <a:br>
              <a:rPr lang="ru-RU" dirty="0"/>
            </a:br>
            <a:r>
              <a:rPr lang="ru-RU" dirty="0"/>
              <a:t>Подушка лежит на столе? </a:t>
            </a:r>
            <a:br>
              <a:rPr lang="ru-RU" dirty="0"/>
            </a:br>
            <a:r>
              <a:rPr lang="ru-RU" dirty="0"/>
              <a:t>Ковёр висит на стене?</a:t>
            </a:r>
            <a:br>
              <a:rPr lang="ru-RU" dirty="0"/>
            </a:br>
            <a:r>
              <a:rPr lang="ru-RU" dirty="0"/>
              <a:t>Стол стоит рядом с кроватью?</a:t>
            </a:r>
            <a:br>
              <a:rPr lang="ru-RU" dirty="0"/>
            </a:br>
            <a:endParaRPr lang="en-US" dirty="0"/>
          </a:p>
        </p:txBody>
      </p:sp>
      <p:pic>
        <p:nvPicPr>
          <p:cNvPr id="4" name="Content Placeholder 3" descr="Dorm-Focus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>
          <a:xfrm>
            <a:off x="3092450" y="3422567"/>
            <a:ext cx="6070600" cy="3338596"/>
          </a:xfrm>
        </p:spPr>
      </p:pic>
    </p:spTree>
    <p:extLst>
      <p:ext uri="{BB962C8B-B14F-4D97-AF65-F5344CB8AC3E}">
        <p14:creationId xmlns:p14="http://schemas.microsoft.com/office/powerpoint/2010/main" val="1799168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93100" cy="1566862"/>
          </a:xfrm>
        </p:spPr>
        <p:txBody>
          <a:bodyPr>
            <a:normAutofit/>
          </a:bodyPr>
          <a:lstStyle/>
          <a:p>
            <a:r>
              <a:rPr lang="ru-RU" sz="2400" dirty="0"/>
              <a:t>Где висят картины? Где стоит диван? Что стоит на столе? Что висит около окна? Где лежит ковёр? </a:t>
            </a:r>
            <a:br>
              <a:rPr lang="ru-RU" sz="2400" dirty="0"/>
            </a:br>
            <a:r>
              <a:rPr lang="ru-RU" sz="2400" dirty="0"/>
              <a:t>Что вам нравится в этом интерьере? </a:t>
            </a:r>
            <a:br>
              <a:rPr lang="ru-RU" sz="2400" dirty="0"/>
            </a:br>
            <a:r>
              <a:rPr lang="ru-RU" sz="2400" dirty="0"/>
              <a:t>Кто здесь живёт? </a:t>
            </a:r>
            <a:endParaRPr lang="en-US" sz="2400" dirty="0"/>
          </a:p>
        </p:txBody>
      </p:sp>
      <p:pic>
        <p:nvPicPr>
          <p:cNvPr id="4" name="Content Placeholder 3" descr="farmhous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36" r="-11936"/>
          <a:stretch>
            <a:fillRect/>
          </a:stretch>
        </p:blipFill>
        <p:spPr>
          <a:xfrm>
            <a:off x="1981200" y="2047209"/>
            <a:ext cx="7416800" cy="4078954"/>
          </a:xfrm>
        </p:spPr>
      </p:pic>
    </p:spTree>
    <p:extLst>
      <p:ext uri="{BB962C8B-B14F-4D97-AF65-F5344CB8AC3E}">
        <p14:creationId xmlns:p14="http://schemas.microsoft.com/office/powerpoint/2010/main" val="3001188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лежит прямо перед вами? Что стоит у окна? Что стоит слева? Что стоит справа? </a:t>
            </a:r>
            <a:endParaRPr lang="en-US" dirty="0"/>
          </a:p>
        </p:txBody>
      </p:sp>
      <p:pic>
        <p:nvPicPr>
          <p:cNvPr id="4" name="Content Placeholder 3" descr="traditional-ha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6" b="15776"/>
          <a:stretch>
            <a:fillRect/>
          </a:stretch>
        </p:blipFill>
        <p:spPr>
          <a:xfrm>
            <a:off x="2254857" y="1841500"/>
            <a:ext cx="7790843" cy="4284663"/>
          </a:xfrm>
        </p:spPr>
      </p:pic>
    </p:spTree>
    <p:extLst>
      <p:ext uri="{BB962C8B-B14F-4D97-AF65-F5344CB8AC3E}">
        <p14:creationId xmlns:p14="http://schemas.microsoft.com/office/powerpoint/2010/main" val="3280667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509" y="88900"/>
            <a:ext cx="10512658" cy="1994733"/>
          </a:xfrm>
        </p:spPr>
        <p:txBody>
          <a:bodyPr>
            <a:normAutofit/>
          </a:bodyPr>
          <a:lstStyle/>
          <a:p>
            <a:r>
              <a:rPr lang="ru-RU" sz="3200" dirty="0"/>
              <a:t>Что где висит/стоит/лежит? </a:t>
            </a:r>
            <a:br>
              <a:rPr lang="ru-RU" sz="3200" dirty="0"/>
            </a:br>
            <a:r>
              <a:rPr lang="ru-RU" sz="3200" dirty="0"/>
              <a:t>Стол? Кровать? Лампа? Плакат? Кресло? Брюки? Компьютер? Кто живёт в этой комнате? Сколько этому человеку лет? Чем он часто занимается?  </a:t>
            </a:r>
            <a:endParaRPr lang="en-US" sz="3200" dirty="0"/>
          </a:p>
        </p:txBody>
      </p:sp>
      <p:pic>
        <p:nvPicPr>
          <p:cNvPr id="8" name="Content Placeholder 7" descr="MessyRoom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05" r="-8905"/>
          <a:stretch>
            <a:fillRect/>
          </a:stretch>
        </p:blipFill>
        <p:spPr>
          <a:xfrm>
            <a:off x="1981200" y="2069603"/>
            <a:ext cx="8706787" cy="4788398"/>
          </a:xfrm>
        </p:spPr>
      </p:pic>
    </p:spTree>
    <p:extLst>
      <p:ext uri="{BB962C8B-B14F-4D97-AF65-F5344CB8AC3E}">
        <p14:creationId xmlns:p14="http://schemas.microsoft.com/office/powerpoint/2010/main" val="3855997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937DC-1DF4-DA43-9523-CB230FE1A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U8 D9</a:t>
            </a:r>
            <a:br>
              <a:rPr lang="ru-RU" dirty="0"/>
            </a:br>
            <a:r>
              <a:rPr lang="ru-RU" dirty="0"/>
              <a:t>Что где стоит/висит/лежит?</a:t>
            </a:r>
            <a:br>
              <a:rPr lang="ru-RU" dirty="0"/>
            </a:br>
            <a:r>
              <a:rPr lang="ru-RU" dirty="0"/>
              <a:t>Кто где сидит? </a:t>
            </a:r>
            <a:endParaRPr lang="en-US" dirty="0"/>
          </a:p>
        </p:txBody>
      </p:sp>
      <p:pic>
        <p:nvPicPr>
          <p:cNvPr id="4" name="Content Placeholder 5" descr="200395471-001_XS.jpg">
            <a:extLst>
              <a:ext uri="{FF2B5EF4-FFF2-40B4-BE49-F238E27FC236}">
                <a16:creationId xmlns:a16="http://schemas.microsoft.com/office/drawing/2014/main" id="{49901F8B-B920-5B45-B118-D1479145E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68" r="-16368"/>
          <a:stretch>
            <a:fillRect/>
          </a:stretch>
        </p:blipFill>
        <p:spPr>
          <a:xfrm>
            <a:off x="684423" y="2540833"/>
            <a:ext cx="6508484" cy="3581400"/>
          </a:xfrm>
        </p:spPr>
      </p:pic>
    </p:spTree>
    <p:extLst>
      <p:ext uri="{BB962C8B-B14F-4D97-AF65-F5344CB8AC3E}">
        <p14:creationId xmlns:p14="http://schemas.microsoft.com/office/powerpoint/2010/main" val="1397740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406D3-8798-314D-B86D-3919C09D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727616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где лежит / стоит / висит? </a:t>
            </a:r>
            <a:br>
              <a:rPr lang="en-US" dirty="0"/>
            </a:br>
            <a:r>
              <a:rPr lang="ru-RU" dirty="0"/>
              <a:t>Что вам нравится в этой комнате? Вы бы хотели жить в такой комнате? </a:t>
            </a:r>
            <a:endParaRPr lang="en-US" dirty="0"/>
          </a:p>
        </p:txBody>
      </p:sp>
      <p:pic>
        <p:nvPicPr>
          <p:cNvPr id="4" name="Content Placeholder 3" descr="images.jpg">
            <a:extLst>
              <a:ext uri="{FF2B5EF4-FFF2-40B4-BE49-F238E27FC236}">
                <a16:creationId xmlns:a16="http://schemas.microsoft.com/office/drawing/2014/main" id="{DE2B52BD-657B-8D44-8A33-1F9E2B346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00" r="-10500"/>
          <a:stretch>
            <a:fillRect/>
          </a:stretch>
        </p:blipFill>
        <p:spPr>
          <a:xfrm>
            <a:off x="1012254" y="2584450"/>
            <a:ext cx="3955722" cy="2171507"/>
          </a:xfrm>
        </p:spPr>
      </p:pic>
      <p:pic>
        <p:nvPicPr>
          <p:cNvPr id="5" name="Content Placeholder 3" descr="dorm-room-e1470711066733.jpg">
            <a:extLst>
              <a:ext uri="{FF2B5EF4-FFF2-40B4-BE49-F238E27FC236}">
                <a16:creationId xmlns:a16="http://schemas.microsoft.com/office/drawing/2014/main" id="{A10AEB18-1828-E540-BD67-82A23AB46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1" b="11331"/>
          <a:stretch>
            <a:fillRect/>
          </a:stretch>
        </p:blipFill>
        <p:spPr>
          <a:xfrm>
            <a:off x="1371600" y="4755957"/>
            <a:ext cx="3726649" cy="2049514"/>
          </a:xfrm>
          <a:prstGeom prst="rect">
            <a:avLst/>
          </a:prstGeom>
        </p:spPr>
      </p:pic>
      <p:pic>
        <p:nvPicPr>
          <p:cNvPr id="6" name="Content Placeholder 3" descr="images.jpg">
            <a:extLst>
              <a:ext uri="{FF2B5EF4-FFF2-40B4-BE49-F238E27FC236}">
                <a16:creationId xmlns:a16="http://schemas.microsoft.com/office/drawing/2014/main" id="{D3A64038-4C86-6343-BE6B-C2AFEEDB0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99" r="-18099"/>
          <a:stretch>
            <a:fillRect/>
          </a:stretch>
        </p:blipFill>
        <p:spPr>
          <a:xfrm>
            <a:off x="6445769" y="2584450"/>
            <a:ext cx="4098353" cy="2253936"/>
          </a:xfrm>
          <a:prstGeom prst="rect">
            <a:avLst/>
          </a:prstGeom>
        </p:spPr>
      </p:pic>
      <p:pic>
        <p:nvPicPr>
          <p:cNvPr id="7" name="Content Placeholder 3" descr="8568f84e2e60d2fcd19cee55e86def30_b.jpg">
            <a:extLst>
              <a:ext uri="{FF2B5EF4-FFF2-40B4-BE49-F238E27FC236}">
                <a16:creationId xmlns:a16="http://schemas.microsoft.com/office/drawing/2014/main" id="{F5442B7E-74E1-234F-9C7A-188B029CE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51" r="-10551"/>
          <a:stretch>
            <a:fillRect/>
          </a:stretch>
        </p:blipFill>
        <p:spPr>
          <a:xfrm>
            <a:off x="6741262" y="4877867"/>
            <a:ext cx="3507365" cy="192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4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0B3AC-0CC6-A54F-AB9F-FEADE1FA8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U8 D2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98715-5F92-B44C-BED9-850953E66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Фрагмент из фильма «Иван Васильевич меняет профессию» </a:t>
            </a:r>
          </a:p>
          <a:p>
            <a:r>
              <a:rPr lang="en-US" dirty="0">
                <a:hlinkClick r:id="rId2"/>
              </a:rPr>
              <a:t>https://www.youtube.com/watch?v=9ZX1eDjN3VE</a:t>
            </a:r>
            <a:endParaRPr lang="ru-RU" dirty="0"/>
          </a:p>
          <a:p>
            <a:r>
              <a:rPr lang="ru-RU" dirty="0"/>
              <a:t>Раздаточный материал можно найти в </a:t>
            </a:r>
            <a:r>
              <a:rPr lang="ru-RU" dirty="0" err="1"/>
              <a:t>Муддл</a:t>
            </a:r>
            <a:endParaRPr lang="ru-RU" dirty="0"/>
          </a:p>
          <a:p>
            <a:r>
              <a:rPr lang="ru-RU" dirty="0"/>
              <a:t>Посмотрите фрагмент и разыграйте </a:t>
            </a:r>
            <a:r>
              <a:rPr lang="ru-RU" dirty="0" err="1"/>
              <a:t>полилоги</a:t>
            </a:r>
            <a:r>
              <a:rPr lang="ru-RU" dirty="0"/>
              <a:t>: </a:t>
            </a:r>
          </a:p>
          <a:p>
            <a:pPr marL="0" indent="0">
              <a:buNone/>
            </a:pPr>
            <a:r>
              <a:rPr lang="ru-RU" dirty="0"/>
              <a:t>А: вы царь. Вы сегодня много работали. Вы хотите отдохнуть, поесть и выпить. Сделайте заказ в ресторане.</a:t>
            </a:r>
          </a:p>
          <a:p>
            <a:pPr marL="0" indent="0">
              <a:buNone/>
            </a:pPr>
            <a:r>
              <a:rPr lang="ru-RU" dirty="0"/>
              <a:t>Б: Вы Милославский. Вы хотите побольше съесть и не платить. Сделайте заказ в ресторане.</a:t>
            </a:r>
          </a:p>
          <a:p>
            <a:pPr marL="0" indent="0">
              <a:buNone/>
            </a:pPr>
            <a:r>
              <a:rPr lang="ru-RU" dirty="0"/>
              <a:t>В: Вы официант. Вы с утра не ели. Сейчас время ужинать. Примите заказ в ресторане. </a:t>
            </a:r>
          </a:p>
        </p:txBody>
      </p:sp>
    </p:spTree>
    <p:extLst>
      <p:ext uri="{BB962C8B-B14F-4D97-AF65-F5344CB8AC3E}">
        <p14:creationId xmlns:p14="http://schemas.microsoft.com/office/powerpoint/2010/main" val="1339319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2D467-BC7F-AB4C-8AB8-63EC041B6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U8 D3</a:t>
            </a:r>
            <a:br>
              <a:rPr lang="ru-RU" dirty="0"/>
            </a:br>
            <a:r>
              <a:rPr lang="ru-RU" dirty="0"/>
              <a:t>Поговорим?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D4B07-101D-EF45-B31E-060EFBED8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Прочитайте диалог в упр. 1 (стр. 435) и скажите, какой сайт может открыть Таня, после того как напишет диплом, закончит университет и выйдет замуж. Какой сайт лучше сделать Аркадию и Полине? Какой сайт поможет Сергею?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64CF7-F8B5-DF47-B056-E3608D19FE93}"/>
              </a:ext>
            </a:extLst>
          </p:cNvPr>
          <p:cNvSpPr txBox="1"/>
          <p:nvPr/>
        </p:nvSpPr>
        <p:spPr>
          <a:xfrm>
            <a:off x="1743075" y="3771900"/>
            <a:ext cx="50123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 своих ответах используйте следующие фразы: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Дело в том, что …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По моему мнению, …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С одной стороны, …, но с другой стороны, …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Я считаю, что…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92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8003D-8BF0-2A41-8AEC-A64DE50D7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U8 D3</a:t>
            </a:r>
            <a:r>
              <a:rPr lang="ru-RU" dirty="0"/>
              <a:t> Причастия</a:t>
            </a:r>
            <a:br>
              <a:rPr lang="ru-RU" dirty="0"/>
            </a:br>
            <a:r>
              <a:rPr lang="ru-RU" dirty="0"/>
              <a:t>который + читает = читающий </a:t>
            </a:r>
            <a:endParaRPr lang="en-US" dirty="0"/>
          </a:p>
        </p:txBody>
      </p:sp>
      <p:pic>
        <p:nvPicPr>
          <p:cNvPr id="4" name="Content Placeholder 3" descr="505634_stock-photo-old-man-reading-a-book.jpg">
            <a:extLst>
              <a:ext uri="{FF2B5EF4-FFF2-40B4-BE49-F238E27FC236}">
                <a16:creationId xmlns:a16="http://schemas.microsoft.com/office/drawing/2014/main" id="{224A52E7-2E2F-B24B-8C6A-446CC58282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83" r="-72583"/>
          <a:stretch>
            <a:fillRect/>
          </a:stretch>
        </p:blipFill>
        <p:spPr>
          <a:xfrm>
            <a:off x="-475178" y="2171700"/>
            <a:ext cx="6216412" cy="35814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FF4BE0-ED57-9D4D-8F9D-2370645B2D24}"/>
              </a:ext>
            </a:extLst>
          </p:cNvPr>
          <p:cNvSpPr/>
          <p:nvPr/>
        </p:nvSpPr>
        <p:spPr>
          <a:xfrm>
            <a:off x="4676930" y="2171700"/>
            <a:ext cx="59774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Пожилой человек, </a:t>
            </a:r>
            <a:r>
              <a:rPr lang="ru-RU" dirty="0">
                <a:solidFill>
                  <a:srgbClr val="FF0000"/>
                </a:solidFill>
              </a:rPr>
              <a:t>который</a:t>
            </a:r>
            <a:r>
              <a:rPr lang="ru-RU" dirty="0"/>
              <a:t> чита</a:t>
            </a:r>
            <a:r>
              <a:rPr lang="ru-RU" dirty="0">
                <a:solidFill>
                  <a:srgbClr val="FF0000"/>
                </a:solidFill>
              </a:rPr>
              <a:t>ет </a:t>
            </a:r>
            <a:r>
              <a:rPr lang="ru-RU" dirty="0"/>
              <a:t>книгу, на самом деле хочет поговорить.</a:t>
            </a:r>
          </a:p>
          <a:p>
            <a:endParaRPr lang="ru-RU" dirty="0"/>
          </a:p>
          <a:p>
            <a:r>
              <a:rPr lang="ru-RU" dirty="0"/>
              <a:t>Пожилой человек, читающ</a:t>
            </a:r>
            <a:r>
              <a:rPr lang="ru-RU" dirty="0">
                <a:solidFill>
                  <a:srgbClr val="FF0000"/>
                </a:solidFill>
              </a:rPr>
              <a:t>ий </a:t>
            </a:r>
            <a:r>
              <a:rPr lang="ru-RU" dirty="0"/>
              <a:t>книгу, на самом деле хочет поговорить. 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F9ED63-D660-464B-ADDF-A95A3C1CCC26}"/>
              </a:ext>
            </a:extLst>
          </p:cNvPr>
          <p:cNvSpPr/>
          <p:nvPr/>
        </p:nvSpPr>
        <p:spPr>
          <a:xfrm>
            <a:off x="4676930" y="427577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Обратите внимание на пожил</a:t>
            </a:r>
            <a:r>
              <a:rPr lang="ru-RU" dirty="0">
                <a:solidFill>
                  <a:srgbClr val="FF0000"/>
                </a:solidFill>
              </a:rPr>
              <a:t>ого</a:t>
            </a:r>
            <a:r>
              <a:rPr lang="ru-RU" dirty="0"/>
              <a:t> человек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, читающ</a:t>
            </a:r>
            <a:r>
              <a:rPr lang="ru-RU" dirty="0">
                <a:solidFill>
                  <a:srgbClr val="FF0000"/>
                </a:solidFill>
              </a:rPr>
              <a:t>его</a:t>
            </a:r>
            <a:r>
              <a:rPr lang="ru-RU" dirty="0"/>
              <a:t> книгу.</a:t>
            </a:r>
          </a:p>
          <a:p>
            <a:endParaRPr lang="ru-RU" dirty="0"/>
          </a:p>
          <a:p>
            <a:r>
              <a:rPr lang="ru-RU" dirty="0"/>
              <a:t>Поговорите с ним! Пригласите на вечеринку пожил</a:t>
            </a:r>
            <a:r>
              <a:rPr lang="ru-RU" dirty="0">
                <a:solidFill>
                  <a:srgbClr val="FF0000"/>
                </a:solidFill>
              </a:rPr>
              <a:t>ого</a:t>
            </a:r>
            <a:r>
              <a:rPr lang="ru-RU" dirty="0"/>
              <a:t> человек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, читающ</a:t>
            </a:r>
            <a:r>
              <a:rPr lang="ru-RU" dirty="0">
                <a:solidFill>
                  <a:srgbClr val="FF0000"/>
                </a:solidFill>
              </a:rPr>
              <a:t>его</a:t>
            </a:r>
            <a:r>
              <a:rPr lang="ru-RU" dirty="0"/>
              <a:t> книгу!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03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FEF27-DED1-0B4C-9F7A-4D1E59006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U8 D3</a:t>
            </a:r>
            <a:br>
              <a:rPr lang="ru-RU" dirty="0"/>
            </a:br>
            <a:r>
              <a:rPr lang="ru-RU" dirty="0"/>
              <a:t>Причастия</a:t>
            </a:r>
            <a:endParaRPr lang="en-US" dirty="0"/>
          </a:p>
        </p:txBody>
      </p:sp>
      <p:pic>
        <p:nvPicPr>
          <p:cNvPr id="4" name="Content Placeholder 3" descr="0_c94ba_72173edb_orig.jpg">
            <a:extLst>
              <a:ext uri="{FF2B5EF4-FFF2-40B4-BE49-F238E27FC236}">
                <a16:creationId xmlns:a16="http://schemas.microsoft.com/office/drawing/2014/main" id="{1D1A310D-FB28-3E42-9072-0390D3E30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89" r="-10489"/>
          <a:stretch>
            <a:fillRect/>
          </a:stretch>
        </p:blipFill>
        <p:spPr>
          <a:xfrm>
            <a:off x="937457" y="2171700"/>
            <a:ext cx="6512083" cy="3581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C9260E-9CD6-394F-A3DF-EABB51685D3D}"/>
              </a:ext>
            </a:extLst>
          </p:cNvPr>
          <p:cNvSpPr txBox="1"/>
          <p:nvPr/>
        </p:nvSpPr>
        <p:spPr>
          <a:xfrm>
            <a:off x="7419846" y="2171700"/>
            <a:ext cx="32531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Познакомьтесь, это </a:t>
            </a:r>
            <a:r>
              <a:rPr lang="ru-RU" dirty="0" err="1"/>
              <a:t>Мисао</a:t>
            </a:r>
            <a:r>
              <a:rPr lang="ru-RU" dirty="0"/>
              <a:t>. Она бабушка трёх внуков. Она живёт в Японии. У неё есть кот. Его зовут </a:t>
            </a:r>
            <a:r>
              <a:rPr lang="ru-RU" dirty="0" err="1"/>
              <a:t>Фукумару</a:t>
            </a:r>
            <a:r>
              <a:rPr lang="ru-RU" dirty="0"/>
              <a:t>. Они любят друг друга. </a:t>
            </a:r>
            <a:endParaRPr lang="en-US" dirty="0"/>
          </a:p>
        </p:txBody>
      </p:sp>
      <p:pic>
        <p:nvPicPr>
          <p:cNvPr id="6" name="Content Placeholder 3" descr="japanese-grandma-and-cat-finished-bread.jpg">
            <a:extLst>
              <a:ext uri="{FF2B5EF4-FFF2-40B4-BE49-F238E27FC236}">
                <a16:creationId xmlns:a16="http://schemas.microsoft.com/office/drawing/2014/main" id="{6F2000D6-B4CD-6846-A688-EA1C8B3D2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>
          <a:xfrm>
            <a:off x="7201336" y="3657600"/>
            <a:ext cx="3801159" cy="209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33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EB0FE-97EE-F844-BEF8-07E45BCD0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U8 D3</a:t>
            </a:r>
            <a:br>
              <a:rPr lang="ru-RU" dirty="0"/>
            </a:br>
            <a:r>
              <a:rPr lang="ru-RU" dirty="0"/>
              <a:t>Что делает бабушка, живущ</a:t>
            </a:r>
            <a:r>
              <a:rPr lang="ru-RU" dirty="0">
                <a:solidFill>
                  <a:srgbClr val="FF0000"/>
                </a:solidFill>
              </a:rPr>
              <a:t>ая</a:t>
            </a:r>
            <a:r>
              <a:rPr lang="ru-RU" dirty="0"/>
              <a:t> в Японии? А что делает её кот? </a:t>
            </a:r>
            <a:endParaRPr lang="en-US" dirty="0"/>
          </a:p>
        </p:txBody>
      </p:sp>
      <p:pic>
        <p:nvPicPr>
          <p:cNvPr id="5" name="Content Placeholder 3" descr="0_c94bf_3d4eaff_orig.jpg">
            <a:extLst>
              <a:ext uri="{FF2B5EF4-FFF2-40B4-BE49-F238E27FC236}">
                <a16:creationId xmlns:a16="http://schemas.microsoft.com/office/drawing/2014/main" id="{826B88BE-7E45-944B-A1B1-23B5EC6CE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>
          <a:xfrm>
            <a:off x="1113039" y="2363322"/>
            <a:ext cx="3979868" cy="2188786"/>
          </a:xfrm>
        </p:spPr>
      </p:pic>
      <p:pic>
        <p:nvPicPr>
          <p:cNvPr id="6" name="Content Placeholder 3" descr="0_c94c7_3f2a858d_orig.jpg">
            <a:extLst>
              <a:ext uri="{FF2B5EF4-FFF2-40B4-BE49-F238E27FC236}">
                <a16:creationId xmlns:a16="http://schemas.microsoft.com/office/drawing/2014/main" id="{651C1034-FDAE-CE42-BD9E-66C504FB9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>
          <a:xfrm>
            <a:off x="8302054" y="2350956"/>
            <a:ext cx="3979888" cy="2188785"/>
          </a:xfrm>
          <a:prstGeom prst="rect">
            <a:avLst/>
          </a:prstGeom>
        </p:spPr>
      </p:pic>
      <p:pic>
        <p:nvPicPr>
          <p:cNvPr id="7" name="Content Placeholder 5" descr="0_c94cb_4c27b28b_orig.jpg">
            <a:extLst>
              <a:ext uri="{FF2B5EF4-FFF2-40B4-BE49-F238E27FC236}">
                <a16:creationId xmlns:a16="http://schemas.microsoft.com/office/drawing/2014/main" id="{5A02F56C-E070-D44B-8A8B-C23DDC5DC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68" r="-10368"/>
          <a:stretch>
            <a:fillRect/>
          </a:stretch>
        </p:blipFill>
        <p:spPr>
          <a:xfrm>
            <a:off x="4684426" y="2375688"/>
            <a:ext cx="3934918" cy="2164053"/>
          </a:xfrm>
          <a:prstGeom prst="rect">
            <a:avLst/>
          </a:prstGeom>
        </p:spPr>
      </p:pic>
      <p:pic>
        <p:nvPicPr>
          <p:cNvPr id="8" name="Content Placeholder 3" descr="81bd7qRgITL.jpg">
            <a:extLst>
              <a:ext uri="{FF2B5EF4-FFF2-40B4-BE49-F238E27FC236}">
                <a16:creationId xmlns:a16="http://schemas.microsoft.com/office/drawing/2014/main" id="{D4D43228-1ED2-D04C-B268-F1ABE21761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82" r="-10482"/>
          <a:stretch>
            <a:fillRect/>
          </a:stretch>
        </p:blipFill>
        <p:spPr>
          <a:xfrm>
            <a:off x="2327806" y="4756096"/>
            <a:ext cx="3844394" cy="2114269"/>
          </a:xfrm>
          <a:prstGeom prst="rect">
            <a:avLst/>
          </a:prstGeom>
        </p:spPr>
      </p:pic>
      <p:pic>
        <p:nvPicPr>
          <p:cNvPr id="9" name="Content Placeholder 6" descr="kNhQ4mw.png">
            <a:extLst>
              <a:ext uri="{FF2B5EF4-FFF2-40B4-BE49-F238E27FC236}">
                <a16:creationId xmlns:a16="http://schemas.microsoft.com/office/drawing/2014/main" id="{39BD5F19-05D4-454D-88E3-1BBA189A05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39" r="-10239"/>
          <a:stretch>
            <a:fillRect/>
          </a:stretch>
        </p:blipFill>
        <p:spPr>
          <a:xfrm>
            <a:off x="5966669" y="4686995"/>
            <a:ext cx="3941830" cy="21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89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DD712-B702-A545-B2A1-9A980D0E3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U8 D3</a:t>
            </a:r>
            <a:br>
              <a:rPr lang="en-US" dirty="0"/>
            </a:br>
            <a:r>
              <a:rPr lang="en-US" dirty="0"/>
              <a:t>Present active participles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A493C-2E61-3849-9B7D-E7445D217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13" y="2286000"/>
            <a:ext cx="11272837" cy="3581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Verb in third person plural</a:t>
            </a:r>
            <a:r>
              <a:rPr lang="ru-RU" dirty="0"/>
              <a:t> – Т </a:t>
            </a:r>
            <a:r>
              <a:rPr lang="en-US" dirty="0"/>
              <a:t>+ </a:t>
            </a:r>
            <a:r>
              <a:rPr lang="ru-RU" dirty="0"/>
              <a:t>ЩИЙ</a:t>
            </a:r>
          </a:p>
          <a:p>
            <a:r>
              <a:rPr lang="ru-RU" dirty="0"/>
              <a:t>Я гуляю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ru-RU" dirty="0">
                <a:sym typeface="Wingdings" pitchFamily="2" charset="2"/>
              </a:rPr>
              <a:t>они гуляю(т)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ru-RU" dirty="0">
                <a:sym typeface="Wingdings" pitchFamily="2" charset="2"/>
              </a:rPr>
              <a:t>гуляющий </a:t>
            </a:r>
          </a:p>
          <a:p>
            <a:r>
              <a:rPr lang="ru-RU" dirty="0">
                <a:sym typeface="Wingdings" pitchFamily="2" charset="2"/>
              </a:rPr>
              <a:t>Этот </a:t>
            </a:r>
            <a:r>
              <a:rPr lang="ru-RU" dirty="0">
                <a:solidFill>
                  <a:srgbClr val="FF0000"/>
                </a:solidFill>
                <a:sym typeface="Wingdings" pitchFamily="2" charset="2"/>
              </a:rPr>
              <a:t>гуляющий кот </a:t>
            </a:r>
            <a:r>
              <a:rPr lang="en-US" dirty="0">
                <a:sym typeface="Wingdings" pitchFamily="2" charset="2"/>
              </a:rPr>
              <a:t>(NOM) </a:t>
            </a:r>
            <a:r>
              <a:rPr lang="ru-RU" dirty="0">
                <a:sym typeface="Wingdings" pitchFamily="2" charset="2"/>
              </a:rPr>
              <a:t>хочет есть.  Этот </a:t>
            </a:r>
            <a:r>
              <a:rPr lang="ru-RU" dirty="0">
                <a:solidFill>
                  <a:srgbClr val="FF0000"/>
                </a:solidFill>
                <a:sym typeface="Wingdings" pitchFamily="2" charset="2"/>
              </a:rPr>
              <a:t>кот, гуляющий по городу</a:t>
            </a:r>
            <a:r>
              <a:rPr lang="ru-RU" dirty="0">
                <a:sym typeface="Wingdings" pitchFamily="2" charset="2"/>
              </a:rPr>
              <a:t>, хочет есть.</a:t>
            </a:r>
          </a:p>
          <a:p>
            <a:r>
              <a:rPr lang="ru-RU" dirty="0">
                <a:sym typeface="Wingdings" pitchFamily="2" charset="2"/>
              </a:rPr>
              <a:t>В доме нет этого </a:t>
            </a:r>
            <a:r>
              <a:rPr lang="ru-RU" dirty="0">
                <a:solidFill>
                  <a:srgbClr val="FF0000"/>
                </a:solidFill>
                <a:sym typeface="Wingdings" pitchFamily="2" charset="2"/>
              </a:rPr>
              <a:t>гуляющего кота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(GEN)</a:t>
            </a:r>
            <a:r>
              <a:rPr lang="ru-RU" dirty="0">
                <a:sym typeface="Wingdings" pitchFamily="2" charset="2"/>
              </a:rPr>
              <a:t>. В доме нет </a:t>
            </a:r>
            <a:r>
              <a:rPr lang="ru-RU" dirty="0">
                <a:solidFill>
                  <a:srgbClr val="FF0000"/>
                </a:solidFill>
                <a:sym typeface="Wingdings" pitchFamily="2" charset="2"/>
              </a:rPr>
              <a:t>кота, гуляющего по городу</a:t>
            </a:r>
          </a:p>
          <a:p>
            <a:r>
              <a:rPr lang="ru-RU" dirty="0">
                <a:sym typeface="Wingdings" pitchFamily="2" charset="2"/>
              </a:rPr>
              <a:t>Что бы вы дали этому </a:t>
            </a:r>
            <a:r>
              <a:rPr lang="ru-RU" dirty="0">
                <a:solidFill>
                  <a:srgbClr val="FF0000"/>
                </a:solidFill>
                <a:sym typeface="Wingdings" pitchFamily="2" charset="2"/>
              </a:rPr>
              <a:t>гуляющему коту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(DAT)</a:t>
            </a:r>
            <a:r>
              <a:rPr lang="ru-RU" dirty="0">
                <a:sym typeface="Wingdings" pitchFamily="2" charset="2"/>
              </a:rPr>
              <a:t>? Что бы вы дали </a:t>
            </a:r>
            <a:r>
              <a:rPr lang="ru-RU" dirty="0">
                <a:solidFill>
                  <a:srgbClr val="FF0000"/>
                </a:solidFill>
                <a:sym typeface="Wingdings" pitchFamily="2" charset="2"/>
              </a:rPr>
              <a:t>коту, гуляющему по городу</a:t>
            </a:r>
            <a:r>
              <a:rPr lang="ru-RU" dirty="0">
                <a:sym typeface="Wingdings" pitchFamily="2" charset="2"/>
              </a:rPr>
              <a:t>.</a:t>
            </a:r>
          </a:p>
          <a:p>
            <a:r>
              <a:rPr lang="ru-RU" dirty="0">
                <a:sym typeface="Wingdings" pitchFamily="2" charset="2"/>
              </a:rPr>
              <a:t>Я люблю смотреть на этого </a:t>
            </a:r>
            <a:r>
              <a:rPr lang="ru-RU" dirty="0">
                <a:solidFill>
                  <a:srgbClr val="FF0000"/>
                </a:solidFill>
                <a:sym typeface="Wingdings" pitchFamily="2" charset="2"/>
              </a:rPr>
              <a:t>гуляющего кота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(ACC)</a:t>
            </a:r>
            <a:r>
              <a:rPr lang="ru-RU" dirty="0">
                <a:sym typeface="Wingdings" pitchFamily="2" charset="2"/>
              </a:rPr>
              <a:t>. Я люблю смотреть на </a:t>
            </a:r>
            <a:r>
              <a:rPr lang="ru-RU" dirty="0">
                <a:solidFill>
                  <a:srgbClr val="FF0000"/>
                </a:solidFill>
                <a:sym typeface="Wingdings" pitchFamily="2" charset="2"/>
              </a:rPr>
              <a:t>кота, гуляющего по городу.</a:t>
            </a:r>
          </a:p>
          <a:p>
            <a:r>
              <a:rPr lang="ru-RU" dirty="0">
                <a:sym typeface="Wingdings" pitchFamily="2" charset="2"/>
              </a:rPr>
              <a:t>Я люблю спать рядом с этим </a:t>
            </a:r>
            <a:r>
              <a:rPr lang="ru-RU" dirty="0">
                <a:solidFill>
                  <a:srgbClr val="FF0000"/>
                </a:solidFill>
                <a:sym typeface="Wingdings" pitchFamily="2" charset="2"/>
              </a:rPr>
              <a:t>гуляющим котом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(INS)</a:t>
            </a:r>
            <a:r>
              <a:rPr lang="ru-RU" dirty="0">
                <a:sym typeface="Wingdings" pitchFamily="2" charset="2"/>
              </a:rPr>
              <a:t>. Я люблю спать </a:t>
            </a:r>
            <a:r>
              <a:rPr lang="ru-RU" dirty="0">
                <a:solidFill>
                  <a:srgbClr val="FF0000"/>
                </a:solidFill>
                <a:sym typeface="Wingdings" pitchFamily="2" charset="2"/>
              </a:rPr>
              <a:t>рядом с котом, часто гуляющим по городу </a:t>
            </a:r>
          </a:p>
          <a:p>
            <a:r>
              <a:rPr lang="ru-RU" dirty="0">
                <a:sym typeface="Wingdings" pitchFamily="2" charset="2"/>
              </a:rPr>
              <a:t>Я очень много говорю об этом </a:t>
            </a:r>
            <a:r>
              <a:rPr lang="ru-RU" dirty="0">
                <a:solidFill>
                  <a:srgbClr val="FF0000"/>
                </a:solidFill>
                <a:sym typeface="Wingdings" pitchFamily="2" charset="2"/>
              </a:rPr>
              <a:t>гуляющем коте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(PRE)</a:t>
            </a:r>
            <a:r>
              <a:rPr lang="ru-RU" dirty="0">
                <a:sym typeface="Wingdings" pitchFamily="2" charset="2"/>
              </a:rPr>
              <a:t>.  Я много говорю </a:t>
            </a:r>
            <a:r>
              <a:rPr lang="ru-RU" dirty="0">
                <a:solidFill>
                  <a:srgbClr val="FF0000"/>
                </a:solidFill>
                <a:sym typeface="Wingdings" pitchFamily="2" charset="2"/>
              </a:rPr>
              <a:t>о коте, гуляющем по городу</a:t>
            </a:r>
          </a:p>
        </p:txBody>
      </p:sp>
    </p:spTree>
    <p:extLst>
      <p:ext uri="{BB962C8B-B14F-4D97-AF65-F5344CB8AC3E}">
        <p14:creationId xmlns:p14="http://schemas.microsoft.com/office/powerpoint/2010/main" val="3599002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46707-E8AD-F74E-885D-58B2B752B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U8 D4</a:t>
            </a:r>
            <a:br>
              <a:rPr lang="ru-RU" dirty="0"/>
            </a:br>
            <a:r>
              <a:rPr lang="ru-RU" dirty="0"/>
              <a:t>Ответьте на вопросы: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4DCD8-2403-584F-82BC-22524860C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научиться 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ru-RU" dirty="0"/>
              <a:t> уметь 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+ делать что </a:t>
            </a:r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ru-RU" dirty="0">
                <a:solidFill>
                  <a:srgbClr val="FF0000"/>
                </a:solidFill>
              </a:rPr>
              <a:t>инфинитив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Игорь умеет </a:t>
            </a:r>
            <a:r>
              <a:rPr lang="ru-RU" dirty="0">
                <a:solidFill>
                  <a:srgbClr val="008000"/>
                </a:solidFill>
              </a:rPr>
              <a:t>водить машину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Он научился </a:t>
            </a:r>
            <a:r>
              <a:rPr lang="ru-RU" dirty="0">
                <a:solidFill>
                  <a:srgbClr val="008000"/>
                </a:solidFill>
              </a:rPr>
              <a:t>водить машину</a:t>
            </a:r>
            <a:r>
              <a:rPr lang="ru-RU" dirty="0"/>
              <a:t>, когда ему было лет двадцать. </a:t>
            </a:r>
          </a:p>
          <a:p>
            <a:endParaRPr lang="ru-RU" dirty="0"/>
          </a:p>
          <a:p>
            <a:r>
              <a:rPr lang="ru-RU" dirty="0"/>
              <a:t>Сколько вам было лет, когда вы научились пользоваться компьютером?</a:t>
            </a:r>
          </a:p>
          <a:p>
            <a:pPr marL="0" indent="0">
              <a:buNone/>
            </a:pPr>
            <a:r>
              <a:rPr lang="ru-RU" dirty="0"/>
              <a:t>		Кто научил вас печатать, распечатывать документы, скачивать музыку, искать информацию? </a:t>
            </a:r>
          </a:p>
          <a:p>
            <a:r>
              <a:rPr lang="ru-RU" dirty="0"/>
              <a:t>Сколько вам было лет, когда вы научились пользоваться телефоном? </a:t>
            </a:r>
          </a:p>
          <a:p>
            <a:r>
              <a:rPr lang="ru-RU" dirty="0"/>
              <a:t>Сколько вам было лет, когда вам купили первый мобильный телефон?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88385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4555</TotalTime>
  <Words>1507</Words>
  <Application>Microsoft Macintosh PowerPoint</Application>
  <PresentationFormat>Widescreen</PresentationFormat>
  <Paragraphs>194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Franklin Gothic Book</vt:lpstr>
      <vt:lpstr>Wingdings</vt:lpstr>
      <vt:lpstr>Crop</vt:lpstr>
      <vt:lpstr>Русский язык 102</vt:lpstr>
      <vt:lpstr>U8 D1</vt:lpstr>
      <vt:lpstr>U8 D2</vt:lpstr>
      <vt:lpstr>U8 D3 Поговорим? </vt:lpstr>
      <vt:lpstr>U8 D3 Причастия который + читает = читающий </vt:lpstr>
      <vt:lpstr>U8 D3 Причастия</vt:lpstr>
      <vt:lpstr>U8 D3 Что делает бабушка, живущая в Японии? А что делает её кот? </vt:lpstr>
      <vt:lpstr>U8 D3 Present active participles</vt:lpstr>
      <vt:lpstr>U8 D4 Ответьте на вопросы:</vt:lpstr>
      <vt:lpstr>U8 D4 Повторяем лексику</vt:lpstr>
      <vt:lpstr>U8 D4 Объясните, кто это: </vt:lpstr>
      <vt:lpstr>U8 D5 объясните, что такое: </vt:lpstr>
      <vt:lpstr>U8 D5 Кевин приедет на свадьбу? </vt:lpstr>
      <vt:lpstr>U8 D5 Past active participles </vt:lpstr>
      <vt:lpstr>Закончите предложения:</vt:lpstr>
      <vt:lpstr>U8 D6 «Я просто ехал мимо…»</vt:lpstr>
      <vt:lpstr>U8 D7 лежать/сидеть/висеть/стоять</vt:lpstr>
      <vt:lpstr>U8 D7 лежать/сидеть/ висеть/стоять</vt:lpstr>
      <vt:lpstr>U8 D8 Что стоит/лежит/висит? </vt:lpstr>
      <vt:lpstr> Молодой человек стоит на стуле? Компьютер лежит на коленях? Подушка лежит на столе?  Ковёр висит на стене? Стол стоит рядом с кроватью? </vt:lpstr>
      <vt:lpstr>Где висят картины? Где стоит диван? Что стоит на столе? Что висит около окна? Где лежит ковёр?  Что вам нравится в этом интерьере?  Кто здесь живёт? </vt:lpstr>
      <vt:lpstr>Что лежит прямо перед вами? Что стоит у окна? Что стоит слева? Что стоит справа? </vt:lpstr>
      <vt:lpstr>Что где висит/стоит/лежит?  Стол? Кровать? Лампа? Плакат? Кресло? Брюки? Компьютер? Кто живёт в этой комнате? Сколько этому человеку лет? Чем он часто занимается?  </vt:lpstr>
      <vt:lpstr>U8 D9 Что где стоит/висит/лежит? Кто где сидит? </vt:lpstr>
      <vt:lpstr>Что где лежит / стоит / висит?  Что вам нравится в этой комнате? Вы бы хотели жить в такой комнате?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 102</dc:title>
  <dc:creator>Irina Walsh</dc:creator>
  <cp:lastModifiedBy>Irina Walsh</cp:lastModifiedBy>
  <cp:revision>37</cp:revision>
  <dcterms:created xsi:type="dcterms:W3CDTF">2020-06-30T15:55:22Z</dcterms:created>
  <dcterms:modified xsi:type="dcterms:W3CDTF">2021-04-05T14:03:01Z</dcterms:modified>
</cp:coreProperties>
</file>