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77" r:id="rId5"/>
    <p:sldId id="278" r:id="rId6"/>
    <p:sldId id="258" r:id="rId7"/>
    <p:sldId id="259" r:id="rId8"/>
    <p:sldId id="260" r:id="rId9"/>
    <p:sldId id="269" r:id="rId10"/>
    <p:sldId id="270" r:id="rId11"/>
    <p:sldId id="271" r:id="rId12"/>
    <p:sldId id="272" r:id="rId13"/>
    <p:sldId id="261" r:id="rId14"/>
    <p:sldId id="262" r:id="rId15"/>
    <p:sldId id="263" r:id="rId16"/>
    <p:sldId id="274" r:id="rId17"/>
    <p:sldId id="275" r:id="rId18"/>
    <p:sldId id="264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8"/>
    <p:restoredTop sz="94658"/>
  </p:normalViewPr>
  <p:slideViewPr>
    <p:cSldViewPr snapToGrid="0" snapToObjects="1">
      <p:cViewPr varScale="1">
        <p:scale>
          <a:sx n="79" d="100"/>
          <a:sy n="79" d="100"/>
        </p:scale>
        <p:origin x="2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8D61-B33C-9242-A754-1239DFF2F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Russian 102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89AE9-041F-0A4D-8228-3740D94B5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9</a:t>
            </a:r>
          </a:p>
        </p:txBody>
      </p:sp>
    </p:spTree>
    <p:extLst>
      <p:ext uri="{BB962C8B-B14F-4D97-AF65-F5344CB8AC3E}">
        <p14:creationId xmlns:p14="http://schemas.microsoft.com/office/powerpoint/2010/main" val="249387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D4</a:t>
            </a:r>
            <a:br>
              <a:rPr lang="ru-RU" dirty="0"/>
            </a:br>
            <a:r>
              <a:rPr lang="ru-RU" dirty="0"/>
              <a:t>Куда едет </a:t>
            </a:r>
            <a:r>
              <a:rPr lang="ru-RU" dirty="0" err="1"/>
              <a:t>Матьё</a:t>
            </a:r>
            <a:r>
              <a:rPr lang="ru-RU" dirty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Ему нужен </a:t>
            </a:r>
            <a:r>
              <a:rPr lang="is-IS" dirty="0"/>
              <a:t>…</a:t>
            </a:r>
            <a:r>
              <a:rPr lang="ru-RU" dirty="0"/>
              <a:t>.. </a:t>
            </a:r>
          </a:p>
          <a:p>
            <a:pPr marL="0" indent="0">
              <a:buNone/>
            </a:pPr>
            <a:r>
              <a:rPr lang="ru-RU" dirty="0"/>
              <a:t>	билет на самолёт / на поезд / на автобус</a:t>
            </a:r>
            <a:r>
              <a:rPr lang="is-IS" dirty="0"/>
              <a:t>…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</a:rPr>
              <a:t>откуда / куда ?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из Филадельфии в Москву </a:t>
            </a: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</a:rPr>
              <a:t>когда? на какое число?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на завтра / на среду / на 15 мая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Винительный </a:t>
            </a:r>
          </a:p>
        </p:txBody>
      </p:sp>
      <p:pic>
        <p:nvPicPr>
          <p:cNvPr id="4" name="Content Placeholder 3" descr="tourisme.jpg">
            <a:extLst>
              <a:ext uri="{FF2B5EF4-FFF2-40B4-BE49-F238E27FC236}">
                <a16:creationId xmlns:a16="http://schemas.microsoft.com/office/drawing/2014/main" id="{905FBE52-980A-ED4E-BFFA-DDEE1FBDA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16" r="-74916"/>
          <a:stretch>
            <a:fillRect/>
          </a:stretch>
        </p:blipFill>
        <p:spPr>
          <a:xfrm>
            <a:off x="5045757" y="1216049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4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Мне нужны билеты на концерт </a:t>
            </a:r>
            <a:r>
              <a:rPr lang="ru-RU" dirty="0" err="1"/>
              <a:t>Бибера</a:t>
            </a:r>
            <a:r>
              <a:rPr lang="ru-RU" dirty="0"/>
              <a:t> </a:t>
            </a:r>
            <a:r>
              <a:rPr lang="is-IS" dirty="0"/>
              <a:t>…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" b="-1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748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Настоящий конкурс в России </a:t>
            </a:r>
            <a:r>
              <a:rPr lang="is-IS" dirty="0"/>
              <a:t>…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0" r="-11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418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A00F-9678-174D-AFDD-991A36E2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D5</a:t>
            </a:r>
            <a:br>
              <a:rPr lang="ru-RU" dirty="0"/>
            </a:br>
            <a:r>
              <a:rPr lang="ru-RU" dirty="0"/>
              <a:t>«Ты настоящий москвич!»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5CEC-3BAE-9C41-8827-D7B656D3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Слова: </a:t>
            </a:r>
          </a:p>
          <a:p>
            <a:pPr marL="0" indent="0">
              <a:buNone/>
            </a:pPr>
            <a:r>
              <a:rPr lang="ru-RU" dirty="0"/>
              <a:t>Ты хорошо устроился? </a:t>
            </a:r>
          </a:p>
          <a:p>
            <a:pPr marL="0" indent="0">
              <a:buNone/>
            </a:pPr>
            <a:r>
              <a:rPr lang="ru-RU" dirty="0"/>
              <a:t>Никто не ждёт от тебя никаких подарков</a:t>
            </a:r>
          </a:p>
          <a:p>
            <a:pPr marL="0" indent="0">
              <a:buNone/>
            </a:pPr>
            <a:r>
              <a:rPr lang="ru-RU" dirty="0"/>
              <a:t>Я хочу предупредить тебя </a:t>
            </a:r>
          </a:p>
          <a:p>
            <a:pPr marL="0" indent="0">
              <a:buNone/>
            </a:pPr>
            <a:r>
              <a:rPr lang="ru-RU" dirty="0"/>
              <a:t>Представляешь? </a:t>
            </a:r>
          </a:p>
          <a:p>
            <a:pPr marL="0" indent="0">
              <a:buNone/>
            </a:pPr>
            <a:r>
              <a:rPr lang="ru-RU" dirty="0"/>
              <a:t>Обрадуются </a:t>
            </a:r>
          </a:p>
          <a:p>
            <a:pPr marL="0" indent="0">
              <a:buNone/>
            </a:pPr>
            <a:r>
              <a:rPr lang="ru-RU" dirty="0"/>
              <a:t>Мне пора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7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EFC44-D4B8-7A47-86BA-24210279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0100"/>
            <a:ext cx="9601200" cy="1485900"/>
          </a:xfrm>
        </p:spPr>
        <p:txBody>
          <a:bodyPr/>
          <a:lstStyle/>
          <a:p>
            <a:r>
              <a:rPr lang="en-US" dirty="0"/>
              <a:t>U9 D6</a:t>
            </a:r>
            <a:br>
              <a:rPr lang="ru-RU" dirty="0"/>
            </a:br>
            <a:r>
              <a:rPr lang="ru-RU" dirty="0"/>
              <a:t>Поговорим о Москве?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4CF8-A5BB-9F45-ABB7-F6C0DF7B0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Москва – огромный город. Туда все приезжают, и никто не уезжает. Почему так? Назовите три причины.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A7C45-E689-EA43-B63D-6D4A11B4D304}"/>
              </a:ext>
            </a:extLst>
          </p:cNvPr>
          <p:cNvSpPr txBox="1"/>
          <p:nvPr/>
        </p:nvSpPr>
        <p:spPr>
          <a:xfrm>
            <a:off x="1714500" y="3471862"/>
            <a:ext cx="5012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59D5F-41EB-BA47-A995-04C45808F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734" y="3160125"/>
            <a:ext cx="4017366" cy="24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5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9EE8-95FD-8B4E-8D16-32F6A2CD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D7</a:t>
            </a:r>
            <a:br>
              <a:rPr lang="ru-RU" dirty="0"/>
            </a:br>
            <a:r>
              <a:rPr lang="ru-RU" dirty="0"/>
              <a:t>Обсудите в 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2C476-88EF-034E-BDEA-709D8B8C4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 любите путешествовать? Зимой? Летом? </a:t>
            </a:r>
          </a:p>
          <a:p>
            <a:r>
              <a:rPr lang="ru-RU" dirty="0"/>
              <a:t>Каким видом (</a:t>
            </a:r>
            <a:r>
              <a:rPr lang="ru-RU" dirty="0" err="1"/>
              <a:t>Твор</a:t>
            </a:r>
            <a:r>
              <a:rPr lang="ru-RU" dirty="0"/>
              <a:t>) транспорта? (самолётом, поездом, на машине)</a:t>
            </a:r>
          </a:p>
          <a:p>
            <a:r>
              <a:rPr lang="ru-RU" dirty="0"/>
              <a:t>Надолго вы любите уезжать? (на три дня, на неделю, на месяц)</a:t>
            </a:r>
          </a:p>
          <a:p>
            <a:r>
              <a:rPr lang="ru-RU" dirty="0"/>
              <a:t>Куда? </a:t>
            </a:r>
          </a:p>
          <a:p>
            <a:r>
              <a:rPr lang="ru-RU" dirty="0"/>
              <a:t>Вы берёте с собой наличные? Кредитную карточку? </a:t>
            </a:r>
          </a:p>
          <a:p>
            <a:r>
              <a:rPr lang="ru-RU" dirty="0"/>
              <a:t>Куда вы поедете по окончании семестра? </a:t>
            </a:r>
          </a:p>
          <a:p>
            <a:r>
              <a:rPr lang="ru-RU" dirty="0"/>
              <a:t>У вас есть билет в оба конца? Туда и обратно? Или только в один конец? </a:t>
            </a:r>
          </a:p>
          <a:p>
            <a:r>
              <a:rPr lang="ru-RU" dirty="0"/>
              <a:t>Что для вас главное, когда вы путешествуете?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1E8F72-ECF5-D942-97C0-85D9D9CFD399}"/>
              </a:ext>
            </a:extLst>
          </p:cNvPr>
          <p:cNvSpPr/>
          <p:nvPr/>
        </p:nvSpPr>
        <p:spPr>
          <a:xfrm>
            <a:off x="6605407" y="26656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7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D7</a:t>
            </a:r>
            <a:br>
              <a:rPr lang="ru-RU" dirty="0"/>
            </a:br>
            <a:r>
              <a:rPr lang="ru-RU" dirty="0"/>
              <a:t>весь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286000"/>
            <a:ext cx="622935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весь</a:t>
            </a:r>
            <a:r>
              <a:rPr lang="ru-RU" dirty="0"/>
              <a:t> день / весь дом / весь урок / весь город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вся</a:t>
            </a:r>
            <a:r>
              <a:rPr lang="ru-RU" dirty="0"/>
              <a:t> квартира / вся работа / вся страна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всё</a:t>
            </a:r>
            <a:r>
              <a:rPr lang="ru-RU" dirty="0"/>
              <a:t> здание / всё мороженое / всё государство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все</a:t>
            </a:r>
            <a:r>
              <a:rPr lang="ru-RU" dirty="0"/>
              <a:t> студенты / все студентки / все люди / все деньги</a:t>
            </a:r>
            <a:endParaRPr lang="en-US" dirty="0"/>
          </a:p>
        </p:txBody>
      </p:sp>
      <p:pic>
        <p:nvPicPr>
          <p:cNvPr id="4" name="Content Placeholder 3" descr="aqobny.jpg">
            <a:extLst>
              <a:ext uri="{FF2B5EF4-FFF2-40B4-BE49-F238E27FC236}">
                <a16:creationId xmlns:a16="http://schemas.microsoft.com/office/drawing/2014/main" id="{4656BE47-EA8C-B540-85C6-18E67B80B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6461600" y="133037"/>
            <a:ext cx="5975808" cy="3286464"/>
          </a:xfrm>
          <a:prstGeom prst="rect">
            <a:avLst/>
          </a:prstGeom>
        </p:spPr>
      </p:pic>
      <p:pic>
        <p:nvPicPr>
          <p:cNvPr id="5" name="Content Placeholder 3" descr="jckeh3.jpg">
            <a:extLst>
              <a:ext uri="{FF2B5EF4-FFF2-40B4-BE49-F238E27FC236}">
                <a16:creationId xmlns:a16="http://schemas.microsoft.com/office/drawing/2014/main" id="{DDAD568C-84EA-5E4E-9ABB-CBCD5A403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6449676" y="3564978"/>
            <a:ext cx="5987732" cy="32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9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6C96-114F-3D4D-AD29-C320D2ED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U9 D7</a:t>
            </a:r>
            <a:br>
              <a:rPr lang="ru-RU" dirty="0"/>
            </a:br>
            <a:r>
              <a:rPr lang="ru-RU" dirty="0"/>
              <a:t>вставьте весь/вся/всё/все вместо точек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346F-DE20-7B4F-9604-21F692379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…………. люди хотят счастья. </a:t>
            </a:r>
          </a:p>
          <a:p>
            <a:r>
              <a:rPr lang="ru-RU" dirty="0"/>
              <a:t>…………. меняется в этом мире. </a:t>
            </a:r>
          </a:p>
          <a:p>
            <a:r>
              <a:rPr lang="ru-RU" dirty="0"/>
              <a:t>Он ездил во …………. уголки мира. </a:t>
            </a:r>
          </a:p>
          <a:p>
            <a:r>
              <a:rPr lang="ru-RU" dirty="0"/>
              <a:t>Как сказали в книге «Три мушкетёра»: «Один за …………., и …………. За одного!»</a:t>
            </a:r>
          </a:p>
          <a:p>
            <a:r>
              <a:rPr lang="ru-RU" dirty="0"/>
              <a:t>Туристы спрашивали гида обо …………. картинках на выставке. </a:t>
            </a:r>
          </a:p>
          <a:p>
            <a:r>
              <a:rPr lang="ru-RU" dirty="0"/>
              <a:t>Он хорошо разбирается в технике. Он знает обо …………. </a:t>
            </a:r>
            <a:r>
              <a:rPr lang="ru-RU"/>
              <a:t>возможных </a:t>
            </a:r>
            <a:r>
              <a:rPr lang="ru-RU" dirty="0"/>
              <a:t>проблемах.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5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DFAC-BA61-2649-AEC0-CAFBC558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D8</a:t>
            </a:r>
            <a:br>
              <a:rPr lang="ru-RU" dirty="0"/>
            </a:br>
            <a:r>
              <a:rPr lang="ru-RU" dirty="0"/>
              <a:t>Работайте в группах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D2B6-3369-1541-8F05-F1BDC5BA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в Америке готовятся к свадьбе? </a:t>
            </a:r>
          </a:p>
          <a:p>
            <a:r>
              <a:rPr lang="ru-RU" dirty="0"/>
              <a:t>Что самое главное в американской свадьбе? </a:t>
            </a:r>
          </a:p>
          <a:p>
            <a:r>
              <a:rPr lang="ru-RU" dirty="0"/>
              <a:t>Где принято устраивать свадьбу? </a:t>
            </a:r>
          </a:p>
          <a:p>
            <a:r>
              <a:rPr lang="ru-RU" dirty="0"/>
              <a:t>Что принято дарить на свадьбу? </a:t>
            </a:r>
          </a:p>
          <a:p>
            <a:r>
              <a:rPr lang="ru-RU" dirty="0"/>
              <a:t>Куда молодожёны обычно ездят в медовый месяц? </a:t>
            </a:r>
          </a:p>
          <a:p>
            <a:r>
              <a:rPr lang="ru-RU" dirty="0"/>
              <a:t>Принято жить с родителями после свадьбы? </a:t>
            </a:r>
          </a:p>
          <a:p>
            <a:r>
              <a:rPr lang="ru-RU" dirty="0"/>
              <a:t>Кто посылает приглашения? </a:t>
            </a:r>
          </a:p>
          <a:p>
            <a:r>
              <a:rPr lang="ru-RU" dirty="0"/>
              <a:t>Кто занимается ужином, музыкой, цветами?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46EF41-D035-714C-8E8C-4318A67FEF86}"/>
              </a:ext>
            </a:extLst>
          </p:cNvPr>
          <p:cNvSpPr/>
          <p:nvPr/>
        </p:nvSpPr>
        <p:spPr>
          <a:xfrm>
            <a:off x="6777038" y="4173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1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EDA15-C27E-634C-AEB7-322449D4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U9 D</a:t>
            </a:r>
            <a:r>
              <a:rPr lang="ru-RU" dirty="0"/>
              <a:t>9</a:t>
            </a:r>
            <a:br>
              <a:rPr lang="ru-RU" dirty="0"/>
            </a:br>
            <a:r>
              <a:rPr lang="ru-RU" dirty="0"/>
              <a:t>Работайте в группах 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25B4-FFEB-AF41-9C3C-2678B7C68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главное (важно), когда вы ездите куда-то с друзьями и подругами? </a:t>
            </a:r>
          </a:p>
          <a:p>
            <a:pPr>
              <a:buFontTx/>
              <a:buChar char="-"/>
            </a:pPr>
            <a:r>
              <a:rPr lang="ru-RU" dirty="0"/>
              <a:t>план? </a:t>
            </a:r>
          </a:p>
          <a:p>
            <a:pPr>
              <a:buFontTx/>
              <a:buChar char="-"/>
            </a:pPr>
            <a:r>
              <a:rPr lang="ru-RU" dirty="0"/>
              <a:t>Деньги? </a:t>
            </a:r>
          </a:p>
          <a:p>
            <a:pPr>
              <a:buFontTx/>
              <a:buChar char="-"/>
            </a:pPr>
            <a:r>
              <a:rPr lang="ru-RU" dirty="0"/>
              <a:t>Похожие интересы?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CCCD4-3892-C447-9402-CD02FC2CCB47}"/>
              </a:ext>
            </a:extLst>
          </p:cNvPr>
          <p:cNvSpPr/>
          <p:nvPr/>
        </p:nvSpPr>
        <p:spPr>
          <a:xfrm>
            <a:off x="1590675" y="43520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7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2C34-E433-0740-88BC-3EC47A6E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D1</a:t>
            </a:r>
            <a:br>
              <a:rPr lang="en-US" dirty="0"/>
            </a:br>
            <a:r>
              <a:rPr lang="en-US" dirty="0"/>
              <a:t>Present passive participles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E83A-DF59-C340-A768-9CFECD83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Take the first person plural form (we) + </a:t>
            </a:r>
            <a:r>
              <a:rPr lang="ru-RU" dirty="0"/>
              <a:t>ЫЙ</a:t>
            </a:r>
          </a:p>
          <a:p>
            <a:r>
              <a:rPr lang="ru-RU" dirty="0"/>
              <a:t>Самый читаем + ЫЙ</a:t>
            </a:r>
          </a:p>
          <a:p>
            <a:r>
              <a:rPr lang="ru-RU" dirty="0"/>
              <a:t>Какая газета сейчас самая читаемая? = </a:t>
            </a:r>
            <a:r>
              <a:rPr lang="ru-RU" i="1" dirty="0"/>
              <a:t>какую газету</a:t>
            </a:r>
            <a:r>
              <a:rPr lang="ru-RU" dirty="0"/>
              <a:t> сейчас больше всего читают? </a:t>
            </a:r>
          </a:p>
          <a:p>
            <a:r>
              <a:rPr lang="ru-RU" dirty="0"/>
              <a:t>Какой читаемой газеты нет в продаже? </a:t>
            </a:r>
            <a:r>
              <a:rPr lang="en-US" dirty="0"/>
              <a:t>(GEN)</a:t>
            </a:r>
            <a:endParaRPr lang="ru-RU" dirty="0"/>
          </a:p>
          <a:p>
            <a:r>
              <a:rPr lang="ru-RU" dirty="0"/>
              <a:t>К какой читаемой газете вы хорошо относитесь?</a:t>
            </a:r>
            <a:r>
              <a:rPr lang="en-US" dirty="0"/>
              <a:t> (DAT)</a:t>
            </a:r>
            <a:r>
              <a:rPr lang="ru-RU" dirty="0"/>
              <a:t> </a:t>
            </a:r>
          </a:p>
          <a:p>
            <a:r>
              <a:rPr lang="ru-RU" dirty="0"/>
              <a:t>На какую читаемую газету вы обращаете внимание? </a:t>
            </a:r>
            <a:r>
              <a:rPr lang="en-US" dirty="0"/>
              <a:t> (ACC)</a:t>
            </a:r>
            <a:endParaRPr lang="ru-RU" dirty="0"/>
          </a:p>
          <a:p>
            <a:r>
              <a:rPr lang="ru-RU" dirty="0"/>
              <a:t>С какой читаемой газетой вы ходите? </a:t>
            </a:r>
            <a:r>
              <a:rPr lang="en-US" dirty="0"/>
              <a:t>(INS)</a:t>
            </a:r>
            <a:endParaRPr lang="ru-RU" dirty="0"/>
          </a:p>
          <a:p>
            <a:r>
              <a:rPr lang="ru-RU" dirty="0"/>
              <a:t>О какой читаемой газете вы любите говорить? </a:t>
            </a:r>
            <a:r>
              <a:rPr lang="en-US" dirty="0"/>
              <a:t> (PRE)</a:t>
            </a:r>
          </a:p>
        </p:txBody>
      </p:sp>
    </p:spTree>
    <p:extLst>
      <p:ext uri="{BB962C8B-B14F-4D97-AF65-F5344CB8AC3E}">
        <p14:creationId xmlns:p14="http://schemas.microsoft.com/office/powerpoint/2010/main" val="264501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116E-A509-604D-A735-45D52D98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D1</a:t>
            </a:r>
            <a:br>
              <a:rPr lang="en-US" dirty="0"/>
            </a:br>
            <a:r>
              <a:rPr lang="en-US" dirty="0"/>
              <a:t>verbs of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D52E0-E6C7-CD43-9574-36B34C36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097843" cy="45720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Стоять</a:t>
            </a:r>
            <a:r>
              <a:rPr lang="en-US" dirty="0"/>
              <a:t> (intransitive)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стАвлю</a:t>
            </a:r>
            <a:r>
              <a:rPr lang="ru-RU" dirty="0">
                <a:sym typeface="Wingdings" pitchFamily="2" charset="2"/>
              </a:rPr>
              <a:t> книгу на полку</a:t>
            </a:r>
            <a:r>
              <a:rPr lang="en-US" dirty="0">
                <a:sym typeface="Wingdings" pitchFamily="2" charset="2"/>
              </a:rPr>
              <a:t> </a:t>
            </a:r>
            <a:endParaRPr lang="ru-RU" dirty="0">
              <a:sym typeface="Wingdings" pitchFamily="2" charset="2"/>
            </a:endParaRPr>
          </a:p>
          <a:p>
            <a:pPr marL="0" indent="0">
              <a:buNone/>
            </a:pPr>
            <a:r>
              <a:rPr lang="ru-RU" dirty="0">
                <a:sym typeface="Wingdings" pitchFamily="2" charset="2"/>
              </a:rPr>
              <a:t>		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постАвлю</a:t>
            </a:r>
            <a:r>
              <a:rPr lang="ru-RU" dirty="0">
                <a:sym typeface="Wingdings" pitchFamily="2" charset="2"/>
              </a:rPr>
              <a:t>/я </a:t>
            </a:r>
            <a:r>
              <a:rPr lang="ru-RU" dirty="0" err="1">
                <a:sym typeface="Wingdings" pitchFamily="2" charset="2"/>
              </a:rPr>
              <a:t>постАвила</a:t>
            </a:r>
            <a:r>
              <a:rPr lang="ru-RU" dirty="0">
                <a:sym typeface="Wingdings" pitchFamily="2" charset="2"/>
              </a:rPr>
              <a:t> книгу на полку</a:t>
            </a:r>
          </a:p>
          <a:p>
            <a:pPr marL="0" indent="0">
              <a:buNone/>
            </a:pPr>
            <a:endParaRPr lang="ru-RU" dirty="0">
              <a:sym typeface="Wingdings" pitchFamily="2" charset="2"/>
            </a:endParaRPr>
          </a:p>
          <a:p>
            <a:r>
              <a:rPr lang="ru-RU" dirty="0">
                <a:sym typeface="Wingdings" pitchFamily="2" charset="2"/>
              </a:rPr>
              <a:t>Сидеть </a:t>
            </a:r>
            <a:r>
              <a:rPr lang="en-US" dirty="0"/>
              <a:t>(intransitive)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сажАю</a:t>
            </a:r>
            <a:r>
              <a:rPr lang="ru-RU" dirty="0">
                <a:sym typeface="Wingdings" pitchFamily="2" charset="2"/>
              </a:rPr>
              <a:t> медведя в угол</a:t>
            </a:r>
          </a:p>
          <a:p>
            <a:pPr marL="0" indent="0">
              <a:buNone/>
            </a:pPr>
            <a:r>
              <a:rPr lang="ru-RU" dirty="0">
                <a:sym typeface="Wingdings" pitchFamily="2" charset="2"/>
              </a:rPr>
              <a:t>		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посадИла</a:t>
            </a:r>
            <a:r>
              <a:rPr lang="ru-RU" dirty="0">
                <a:sym typeface="Wingdings" pitchFamily="2" charset="2"/>
              </a:rPr>
              <a:t>/я </a:t>
            </a:r>
            <a:r>
              <a:rPr lang="ru-RU" dirty="0" err="1">
                <a:sym typeface="Wingdings" pitchFamily="2" charset="2"/>
              </a:rPr>
              <a:t>посажУ</a:t>
            </a:r>
            <a:r>
              <a:rPr lang="ru-RU" dirty="0">
                <a:sym typeface="Wingdings" pitchFamily="2" charset="2"/>
              </a:rPr>
              <a:t> медведя в угол </a:t>
            </a:r>
          </a:p>
          <a:p>
            <a:pPr marL="0" indent="0">
              <a:buNone/>
            </a:pPr>
            <a:endParaRPr lang="ru-RU" dirty="0">
              <a:sym typeface="Wingdings" pitchFamily="2" charset="2"/>
            </a:endParaRPr>
          </a:p>
          <a:p>
            <a:r>
              <a:rPr lang="ru-RU" dirty="0">
                <a:sym typeface="Wingdings" pitchFamily="2" charset="2"/>
              </a:rPr>
              <a:t>Лежать </a:t>
            </a:r>
            <a:r>
              <a:rPr lang="en-US" dirty="0"/>
              <a:t>(intransitive)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кладУ</a:t>
            </a:r>
            <a:r>
              <a:rPr lang="ru-RU" dirty="0">
                <a:sym typeface="Wingdings" pitchFamily="2" charset="2"/>
              </a:rPr>
              <a:t> </a:t>
            </a:r>
            <a:r>
              <a:rPr lang="ru-RU" dirty="0" err="1">
                <a:sym typeface="Wingdings" pitchFamily="2" charset="2"/>
              </a:rPr>
              <a:t>лаптоп</a:t>
            </a:r>
            <a:r>
              <a:rPr lang="ru-RU" dirty="0">
                <a:sym typeface="Wingdings" pitchFamily="2" charset="2"/>
              </a:rPr>
              <a:t> в рюкзак</a:t>
            </a:r>
          </a:p>
          <a:p>
            <a:pPr marL="0" indent="0">
              <a:buNone/>
            </a:pPr>
            <a:r>
              <a:rPr lang="ru-RU" dirty="0">
                <a:sym typeface="Wingdings" pitchFamily="2" charset="2"/>
              </a:rPr>
              <a:t>		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положИла</a:t>
            </a:r>
            <a:r>
              <a:rPr lang="ru-RU" dirty="0">
                <a:sym typeface="Wingdings" pitchFamily="2" charset="2"/>
              </a:rPr>
              <a:t>/я </a:t>
            </a:r>
            <a:r>
              <a:rPr lang="ru-RU" dirty="0" err="1">
                <a:sym typeface="Wingdings" pitchFamily="2" charset="2"/>
              </a:rPr>
              <a:t>положУ</a:t>
            </a:r>
            <a:r>
              <a:rPr lang="ru-RU" dirty="0">
                <a:sym typeface="Wingdings" pitchFamily="2" charset="2"/>
              </a:rPr>
              <a:t> </a:t>
            </a:r>
            <a:r>
              <a:rPr lang="ru-RU" dirty="0" err="1">
                <a:sym typeface="Wingdings" pitchFamily="2" charset="2"/>
              </a:rPr>
              <a:t>лаптоп</a:t>
            </a:r>
            <a:r>
              <a:rPr lang="ru-RU" dirty="0">
                <a:sym typeface="Wingdings" pitchFamily="2" charset="2"/>
              </a:rPr>
              <a:t> в рюкзак</a:t>
            </a:r>
          </a:p>
          <a:p>
            <a:pPr marL="0" indent="0">
              <a:buNone/>
            </a:pPr>
            <a:endParaRPr lang="ru-RU" dirty="0">
              <a:sym typeface="Wingdings" pitchFamily="2" charset="2"/>
            </a:endParaRPr>
          </a:p>
          <a:p>
            <a:r>
              <a:rPr lang="ru-RU" dirty="0">
                <a:sym typeface="Wingdings" pitchFamily="2" charset="2"/>
              </a:rPr>
              <a:t>Висеть </a:t>
            </a:r>
            <a:r>
              <a:rPr lang="en-US" dirty="0"/>
              <a:t>(intransitive)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вЕшаю</a:t>
            </a:r>
            <a:r>
              <a:rPr lang="ru-RU" dirty="0">
                <a:sym typeface="Wingdings" pitchFamily="2" charset="2"/>
              </a:rPr>
              <a:t> куртку на </a:t>
            </a:r>
            <a:r>
              <a:rPr lang="ru-RU" dirty="0" err="1">
                <a:sym typeface="Wingdings" pitchFamily="2" charset="2"/>
              </a:rPr>
              <a:t>вЕшалку</a:t>
            </a:r>
            <a:endParaRPr lang="ru-RU" dirty="0">
              <a:sym typeface="Wingdings" pitchFamily="2" charset="2"/>
            </a:endParaRPr>
          </a:p>
          <a:p>
            <a:pPr marL="0" indent="0">
              <a:buNone/>
            </a:pPr>
            <a:r>
              <a:rPr lang="ru-RU" dirty="0">
                <a:sym typeface="Wingdings" pitchFamily="2" charset="2"/>
              </a:rPr>
              <a:t>		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ru-RU" dirty="0">
                <a:sym typeface="Wingdings" pitchFamily="2" charset="2"/>
              </a:rPr>
              <a:t>я </a:t>
            </a:r>
            <a:r>
              <a:rPr lang="ru-RU" dirty="0" err="1">
                <a:sym typeface="Wingdings" pitchFamily="2" charset="2"/>
              </a:rPr>
              <a:t>повЕсила</a:t>
            </a:r>
            <a:r>
              <a:rPr lang="ru-RU" dirty="0">
                <a:sym typeface="Wingdings" pitchFamily="2" charset="2"/>
              </a:rPr>
              <a:t>/я </a:t>
            </a:r>
            <a:r>
              <a:rPr lang="ru-RU" dirty="0" err="1">
                <a:sym typeface="Wingdings" pitchFamily="2" charset="2"/>
              </a:rPr>
              <a:t>повЕшу</a:t>
            </a:r>
            <a:r>
              <a:rPr lang="ru-RU" dirty="0">
                <a:sym typeface="Wingdings" pitchFamily="2" charset="2"/>
              </a:rPr>
              <a:t> куртку на </a:t>
            </a:r>
            <a:r>
              <a:rPr lang="ru-RU" dirty="0" err="1">
                <a:sym typeface="Wingdings" pitchFamily="2" charset="2"/>
              </a:rPr>
              <a:t>вЕшалку</a:t>
            </a:r>
            <a:endParaRPr lang="ru-RU" dirty="0"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C5B62-A634-5245-933A-4272C0360C5C}"/>
              </a:ext>
            </a:extLst>
          </p:cNvPr>
          <p:cNvSpPr txBox="1"/>
          <p:nvPr/>
        </p:nvSpPr>
        <p:spPr>
          <a:xfrm>
            <a:off x="8769245" y="2286000"/>
            <a:ext cx="2563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(</a:t>
            </a:r>
            <a:r>
              <a:rPr lang="ru-RU" sz="2000" dirty="0"/>
              <a:t>по)</a:t>
            </a:r>
            <a:r>
              <a:rPr lang="ru-RU" sz="2000" dirty="0" err="1"/>
              <a:t>стАвить</a:t>
            </a:r>
            <a:r>
              <a:rPr lang="ru-RU" sz="2000" dirty="0"/>
              <a:t> </a:t>
            </a:r>
            <a:r>
              <a:rPr lang="en-US" sz="2000" dirty="0"/>
              <a:t>+</a:t>
            </a:r>
            <a:r>
              <a:rPr lang="ru-RU" sz="2000" dirty="0"/>
              <a:t> </a:t>
            </a:r>
            <a:r>
              <a:rPr lang="en-US" sz="2000" dirty="0"/>
              <a:t>direct object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B0756-1B41-7146-87FB-3919A6EEE5E6}"/>
              </a:ext>
            </a:extLst>
          </p:cNvPr>
          <p:cNvSpPr txBox="1"/>
          <p:nvPr/>
        </p:nvSpPr>
        <p:spPr>
          <a:xfrm>
            <a:off x="8469443" y="3477717"/>
            <a:ext cx="29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СажАть</a:t>
            </a:r>
            <a:r>
              <a:rPr lang="ru-RU" sz="2000" dirty="0"/>
              <a:t>/</a:t>
            </a:r>
            <a:r>
              <a:rPr lang="ru-RU" sz="2000" dirty="0" err="1"/>
              <a:t>посадИть</a:t>
            </a:r>
            <a:r>
              <a:rPr lang="ru-RU" sz="2000" dirty="0"/>
              <a:t> </a:t>
            </a:r>
            <a:r>
              <a:rPr lang="en-US" sz="2000" dirty="0"/>
              <a:t>+</a:t>
            </a:r>
            <a:r>
              <a:rPr lang="ru-RU" sz="2000" dirty="0"/>
              <a:t> </a:t>
            </a:r>
            <a:r>
              <a:rPr lang="en-US" sz="2000" dirty="0"/>
              <a:t>direct object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7A461-ACB4-6F4F-A7DC-C0C4BDD28DC2}"/>
              </a:ext>
            </a:extLst>
          </p:cNvPr>
          <p:cNvSpPr txBox="1"/>
          <p:nvPr/>
        </p:nvSpPr>
        <p:spPr>
          <a:xfrm>
            <a:off x="8469443" y="4598471"/>
            <a:ext cx="3312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Класть/</a:t>
            </a:r>
            <a:r>
              <a:rPr lang="ru-RU" sz="2000" dirty="0" err="1"/>
              <a:t>положИть</a:t>
            </a:r>
            <a:r>
              <a:rPr lang="ru-RU" sz="2000" dirty="0"/>
              <a:t> ставить </a:t>
            </a:r>
            <a:r>
              <a:rPr lang="en-US" sz="2000" dirty="0"/>
              <a:t>+</a:t>
            </a:r>
            <a:r>
              <a:rPr lang="ru-RU" sz="2000" dirty="0"/>
              <a:t> </a:t>
            </a:r>
            <a:r>
              <a:rPr lang="en-US" sz="2000" dirty="0"/>
              <a:t>direct object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BB218-E416-B24D-8219-AB67744172FB}"/>
              </a:ext>
            </a:extLst>
          </p:cNvPr>
          <p:cNvSpPr txBox="1"/>
          <p:nvPr/>
        </p:nvSpPr>
        <p:spPr>
          <a:xfrm>
            <a:off x="8999798" y="5719225"/>
            <a:ext cx="2332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вЕшать</a:t>
            </a:r>
            <a:r>
              <a:rPr lang="ru-RU" sz="2000" dirty="0"/>
              <a:t>/</a:t>
            </a:r>
            <a:r>
              <a:rPr lang="ru-RU" sz="2000" dirty="0" err="1"/>
              <a:t>повЕсить</a:t>
            </a:r>
            <a:r>
              <a:rPr lang="ru-RU" sz="2000" dirty="0"/>
              <a:t> ставить </a:t>
            </a:r>
            <a:r>
              <a:rPr lang="en-US" sz="2000" dirty="0"/>
              <a:t>+</a:t>
            </a:r>
            <a:r>
              <a:rPr lang="ru-RU" sz="2000" dirty="0"/>
              <a:t> </a:t>
            </a:r>
            <a:r>
              <a:rPr lang="en-US" sz="2000" dirty="0"/>
              <a:t>direct object </a:t>
            </a:r>
          </a:p>
        </p:txBody>
      </p:sp>
    </p:spTree>
    <p:extLst>
      <p:ext uri="{BB962C8B-B14F-4D97-AF65-F5344CB8AC3E}">
        <p14:creationId xmlns:p14="http://schemas.microsoft.com/office/powerpoint/2010/main" val="44531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7A52-0FEC-0F40-B857-7C3D2EEC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D1</a:t>
            </a:r>
            <a:br>
              <a:rPr lang="en-US" dirty="0"/>
            </a:br>
            <a:r>
              <a:rPr lang="ru-RU" dirty="0"/>
              <a:t>Наша Марта</a:t>
            </a:r>
            <a:r>
              <a:rPr lang="is-IS" dirty="0"/>
              <a:t>…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Content Placeholder 3" descr="stenciled_napkins_and_table_runners_how-to_horiz.jpg">
            <a:extLst>
              <a:ext uri="{FF2B5EF4-FFF2-40B4-BE49-F238E27FC236}">
                <a16:creationId xmlns:a16="http://schemas.microsoft.com/office/drawing/2014/main" id="{34F789EA-9AF6-6C46-B30C-DD4F1F4D1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2" r="-5712"/>
          <a:stretch>
            <a:fillRect/>
          </a:stretch>
        </p:blipFill>
        <p:spPr>
          <a:xfrm>
            <a:off x="1041817" y="2323476"/>
            <a:ext cx="7151683" cy="376253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3E3BBA-F8E1-1A42-B353-01EAABEF7997}"/>
              </a:ext>
            </a:extLst>
          </p:cNvPr>
          <p:cNvSpPr/>
          <p:nvPr/>
        </p:nvSpPr>
        <p:spPr>
          <a:xfrm>
            <a:off x="8193500" y="23234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Стаканы стоят </a:t>
            </a:r>
            <a:r>
              <a:rPr lang="ru-RU" dirty="0">
                <a:solidFill>
                  <a:srgbClr val="FF0000"/>
                </a:solidFill>
              </a:rPr>
              <a:t>на столе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Кто их туда </a:t>
            </a:r>
            <a:r>
              <a:rPr lang="ru-RU" dirty="0">
                <a:solidFill>
                  <a:srgbClr val="FF0000"/>
                </a:solidFill>
              </a:rPr>
              <a:t>поставил</a:t>
            </a:r>
            <a:r>
              <a:rPr lang="ru-RU" dirty="0"/>
              <a:t>? </a:t>
            </a:r>
          </a:p>
          <a:p>
            <a:r>
              <a:rPr lang="ru-RU" dirty="0"/>
              <a:t>Марта поставила стаканы </a:t>
            </a:r>
            <a:r>
              <a:rPr lang="ru-RU" dirty="0">
                <a:solidFill>
                  <a:srgbClr val="FF0000"/>
                </a:solidFill>
              </a:rPr>
              <a:t>на стол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9FAC1-33C7-3648-A992-52832AD44F5A}"/>
              </a:ext>
            </a:extLst>
          </p:cNvPr>
          <p:cNvSpPr txBox="1"/>
          <p:nvPr/>
        </p:nvSpPr>
        <p:spPr>
          <a:xfrm>
            <a:off x="8193500" y="3367126"/>
            <a:ext cx="32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Тарелки</a:t>
            </a:r>
            <a:r>
              <a:rPr lang="ru-RU" dirty="0"/>
              <a:t> стоят </a:t>
            </a:r>
            <a:r>
              <a:rPr lang="ru-RU" dirty="0">
                <a:solidFill>
                  <a:srgbClr val="008000"/>
                </a:solidFill>
              </a:rPr>
              <a:t>на столе</a:t>
            </a:r>
            <a:r>
              <a:rPr lang="ru-RU" dirty="0"/>
              <a:t>. Кто их туда поставил?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6DE12-5613-3441-B4EE-223B82CD446D}"/>
              </a:ext>
            </a:extLst>
          </p:cNvPr>
          <p:cNvSpPr txBox="1"/>
          <p:nvPr/>
        </p:nvSpPr>
        <p:spPr>
          <a:xfrm>
            <a:off x="8193500" y="4133777"/>
            <a:ext cx="346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Вилки и ножи лежат </a:t>
            </a:r>
            <a:r>
              <a:rPr lang="ru-RU" dirty="0">
                <a:solidFill>
                  <a:srgbClr val="FF0000"/>
                </a:solidFill>
              </a:rPr>
              <a:t>на столе. </a:t>
            </a:r>
            <a:r>
              <a:rPr lang="en-US" dirty="0" err="1"/>
              <a:t>К</a:t>
            </a:r>
            <a:r>
              <a:rPr lang="ru-RU" dirty="0"/>
              <a:t>то их туда положил?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2F65D-2D2B-3641-9A2E-B9A280EAE380}"/>
              </a:ext>
            </a:extLst>
          </p:cNvPr>
          <p:cNvSpPr txBox="1"/>
          <p:nvPr/>
        </p:nvSpPr>
        <p:spPr>
          <a:xfrm>
            <a:off x="8193500" y="4931883"/>
            <a:ext cx="381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Картины висят </a:t>
            </a:r>
            <a:r>
              <a:rPr lang="ru-RU" dirty="0">
                <a:solidFill>
                  <a:srgbClr val="FF0000"/>
                </a:solidFill>
              </a:rPr>
              <a:t>на стене.  </a:t>
            </a:r>
            <a:r>
              <a:rPr lang="ru-RU" dirty="0"/>
              <a:t>Кто их туда повесил?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37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7916-A849-0347-A461-FF866ADF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D1</a:t>
            </a:r>
            <a:br>
              <a:rPr lang="en-US" dirty="0"/>
            </a:br>
            <a:r>
              <a:rPr lang="ru-RU" dirty="0"/>
              <a:t>Кто/ что/ куда</a:t>
            </a:r>
            <a:r>
              <a:rPr lang="ru-RU"/>
              <a:t>/ поставил/положил? </a:t>
            </a:r>
            <a:endParaRPr lang="en-US" dirty="0"/>
          </a:p>
        </p:txBody>
      </p:sp>
      <p:pic>
        <p:nvPicPr>
          <p:cNvPr id="4" name="Content Placeholder 3" descr="DSC0242.jpg">
            <a:extLst>
              <a:ext uri="{FF2B5EF4-FFF2-40B4-BE49-F238E27FC236}">
                <a16:creationId xmlns:a16="http://schemas.microsoft.com/office/drawing/2014/main" id="{CCA493A5-41AB-6448-8660-33474FE5F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84" r="-10384"/>
          <a:stretch>
            <a:fillRect/>
          </a:stretch>
        </p:blipFill>
        <p:spPr>
          <a:xfrm>
            <a:off x="918765" y="2390931"/>
            <a:ext cx="6519487" cy="3581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2EA13A-F19B-A94C-A443-D349EE0CAEC7}"/>
              </a:ext>
            </a:extLst>
          </p:cNvPr>
          <p:cNvSpPr txBox="1"/>
          <p:nvPr/>
        </p:nvSpPr>
        <p:spPr>
          <a:xfrm>
            <a:off x="7639665" y="2546555"/>
            <a:ext cx="1275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потолке</a:t>
            </a:r>
          </a:p>
          <a:p>
            <a:r>
              <a:rPr lang="ru-RU" dirty="0"/>
              <a:t>На стене</a:t>
            </a:r>
          </a:p>
          <a:p>
            <a:r>
              <a:rPr lang="ru-RU" dirty="0"/>
              <a:t>На полу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2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6D10D-B347-7942-9AED-824AF4D4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D2</a:t>
            </a:r>
            <a:br>
              <a:rPr lang="ru-RU" dirty="0"/>
            </a:br>
            <a:r>
              <a:rPr lang="ru-RU" dirty="0"/>
              <a:t>«Всё самое важное – здесь!»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B524-613E-8F45-9F47-3AEB19C7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699"/>
            <a:ext cx="4264702" cy="4726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/>
              <a:t>Слова</a:t>
            </a:r>
            <a:r>
              <a:rPr lang="ru-RU" dirty="0"/>
              <a:t>: </a:t>
            </a:r>
          </a:p>
          <a:p>
            <a:r>
              <a:rPr lang="ru-RU" dirty="0"/>
              <a:t>Сделать скидку</a:t>
            </a:r>
          </a:p>
          <a:p>
            <a:r>
              <a:rPr lang="ru-RU" dirty="0"/>
              <a:t>Как настроение? </a:t>
            </a:r>
          </a:p>
          <a:p>
            <a:r>
              <a:rPr lang="ru-RU" dirty="0"/>
              <a:t>Дружбу за деньги не купишь </a:t>
            </a:r>
          </a:p>
          <a:p>
            <a:r>
              <a:rPr lang="ru-RU" dirty="0"/>
              <a:t>Диван – кровать </a:t>
            </a:r>
          </a:p>
          <a:p>
            <a:r>
              <a:rPr lang="ru-RU" dirty="0"/>
              <a:t>Книжные полки</a:t>
            </a:r>
          </a:p>
          <a:p>
            <a:r>
              <a:rPr lang="ru-RU" dirty="0"/>
              <a:t>Большой ковёр </a:t>
            </a:r>
          </a:p>
          <a:p>
            <a:r>
              <a:rPr lang="ru-RU" dirty="0"/>
              <a:t>Огромный ассортимент </a:t>
            </a:r>
          </a:p>
          <a:p>
            <a:r>
              <a:rPr lang="ru-RU" dirty="0"/>
              <a:t>Стенка </a:t>
            </a:r>
          </a:p>
          <a:p>
            <a:r>
              <a:rPr lang="ru-RU" dirty="0"/>
              <a:t>Тумбочка </a:t>
            </a:r>
          </a:p>
          <a:p>
            <a:r>
              <a:rPr lang="ru-RU" dirty="0"/>
              <a:t>Плита </a:t>
            </a:r>
          </a:p>
          <a:p>
            <a:r>
              <a:rPr lang="ru-RU" dirty="0"/>
              <a:t>Холодильник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0424B-5A26-FD46-AE74-22C0BA37D60E}"/>
              </a:ext>
            </a:extLst>
          </p:cNvPr>
          <p:cNvSpPr txBox="1"/>
          <p:nvPr/>
        </p:nvSpPr>
        <p:spPr>
          <a:xfrm>
            <a:off x="7234270" y="2053542"/>
            <a:ext cx="2512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Найдите на картинке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6D5D2-7DD0-F842-80EC-9BF69B4F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4140200"/>
            <a:ext cx="1841500" cy="109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5BA5BE-7F23-A944-98E6-4DD0EFB8F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5483706"/>
            <a:ext cx="1841500" cy="1391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B724C-A8B8-8242-853C-5AB8DA5D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300" y="2733193"/>
            <a:ext cx="17526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E7819-676A-9A4C-B997-183348898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400" y="2733193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BCDE6A-D1A1-D543-96BB-9DABC709B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400" y="5828870"/>
            <a:ext cx="1422400" cy="1069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C2F203-6F5B-B14A-8821-5E6A6A4DA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5215" y="426758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882E-A218-E44B-841B-DA0AA531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2428875" cy="1485900"/>
          </a:xfrm>
        </p:spPr>
        <p:txBody>
          <a:bodyPr/>
          <a:lstStyle/>
          <a:p>
            <a:r>
              <a:rPr lang="en-US" dirty="0"/>
              <a:t>U9 D3</a:t>
            </a:r>
            <a:br>
              <a:rPr lang="ru-RU" dirty="0"/>
            </a:br>
            <a:r>
              <a:rPr lang="ru-RU" dirty="0"/>
              <a:t>Упр.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2FCE-B069-D544-82CB-61F8567F2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Прочитайте диалог Анны Борисовны и Натальи Марковны и скажите: </a:t>
            </a:r>
          </a:p>
          <a:p>
            <a:r>
              <a:rPr lang="ru-RU" dirty="0"/>
              <a:t>Если бы вас пригласили в российскую школу, что бы вы рассказали российским школьникам об Америке? </a:t>
            </a:r>
          </a:p>
          <a:p>
            <a:pPr>
              <a:buFontTx/>
              <a:buChar char="-"/>
            </a:pPr>
            <a:r>
              <a:rPr lang="ru-RU" dirty="0"/>
              <a:t>О машинах и общественном транспорте? </a:t>
            </a:r>
          </a:p>
          <a:p>
            <a:pPr>
              <a:buFontTx/>
              <a:buChar char="-"/>
            </a:pPr>
            <a:r>
              <a:rPr lang="ru-RU" dirty="0"/>
              <a:t>О людях? </a:t>
            </a:r>
          </a:p>
          <a:p>
            <a:pPr>
              <a:buFontTx/>
              <a:buChar char="-"/>
            </a:pPr>
            <a:r>
              <a:rPr lang="ru-RU" dirty="0"/>
              <a:t>О важных городах? </a:t>
            </a:r>
          </a:p>
          <a:p>
            <a:r>
              <a:rPr lang="ru-RU" dirty="0"/>
              <a:t>Как вы думаете, хорошо ли молодым семьям (=молодожёнам) жить с родителями? С какой стороны лучше жить с родителями? А с какой стороны лучше жить без родителей?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B2F73-A75A-D94E-A77D-1547B5473FCD}"/>
              </a:ext>
            </a:extLst>
          </p:cNvPr>
          <p:cNvSpPr txBox="1"/>
          <p:nvPr/>
        </p:nvSpPr>
        <p:spPr>
          <a:xfrm>
            <a:off x="6400800" y="360224"/>
            <a:ext cx="50123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своих ответах используйте следующие фразы: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Дело в том, что …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 моему мнению,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 одной стороны, …, но с другой стороны, …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 считаю, что…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6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A7A6-DE45-0E4A-A8AB-8351A6EA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 dirty="0"/>
              <a:t>U9 D4</a:t>
            </a:r>
            <a:br>
              <a:rPr lang="ru-RU" dirty="0"/>
            </a:br>
            <a:r>
              <a:rPr lang="ru-RU" dirty="0"/>
              <a:t>Планируем каникулы! </a:t>
            </a:r>
            <a:endParaRPr lang="en-US" dirty="0"/>
          </a:p>
        </p:txBody>
      </p:sp>
      <p:pic>
        <p:nvPicPr>
          <p:cNvPr id="4" name="Content Placeholder 3" descr="download.jpg">
            <a:extLst>
              <a:ext uri="{FF2B5EF4-FFF2-40B4-BE49-F238E27FC236}">
                <a16:creationId xmlns:a16="http://schemas.microsoft.com/office/drawing/2014/main" id="{2E400F9C-282F-784F-A6B0-733FAB559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57" b="-7657"/>
          <a:stretch>
            <a:fillRect/>
          </a:stretch>
        </p:blipFill>
        <p:spPr>
          <a:xfrm>
            <a:off x="1371600" y="2321601"/>
            <a:ext cx="4981016" cy="2730083"/>
          </a:xfrm>
        </p:spPr>
      </p:pic>
      <p:pic>
        <p:nvPicPr>
          <p:cNvPr id="5" name="Content Placeholder 3" descr="25106.jpg">
            <a:extLst>
              <a:ext uri="{FF2B5EF4-FFF2-40B4-BE49-F238E27FC236}">
                <a16:creationId xmlns:a16="http://schemas.microsoft.com/office/drawing/2014/main" id="{54F19652-2E53-D94C-8F69-D109F52A0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5553855" y="1885014"/>
            <a:ext cx="8229600" cy="452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7C07B7-613C-DF4D-8FE2-4846CC73D30D}"/>
              </a:ext>
            </a:extLst>
          </p:cNvPr>
          <p:cNvSpPr/>
          <p:nvPr/>
        </p:nvSpPr>
        <p:spPr>
          <a:xfrm>
            <a:off x="1371600" y="1952269"/>
            <a:ext cx="4974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Вы планируете куда-нибудь поехать летом</a:t>
            </a:r>
            <a:r>
              <a:rPr lang="ru-RU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1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U9 D4</a:t>
            </a:r>
            <a:br>
              <a:rPr lang="ru-RU" dirty="0"/>
            </a:br>
            <a:r>
              <a:rPr lang="ru-RU" dirty="0"/>
              <a:t>Куда едет Даша?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Ей нужен </a:t>
            </a:r>
            <a:r>
              <a:rPr lang="is-IS" dirty="0"/>
              <a:t>…</a:t>
            </a:r>
            <a:r>
              <a:rPr lang="ru-RU" dirty="0"/>
              <a:t>.. </a:t>
            </a:r>
          </a:p>
          <a:p>
            <a:pPr marL="0" indent="0">
              <a:buNone/>
            </a:pPr>
            <a:r>
              <a:rPr lang="ru-RU" dirty="0"/>
              <a:t>	билет на самолёт / на поезд / на автобус</a:t>
            </a:r>
            <a:r>
              <a:rPr lang="is-IS" dirty="0"/>
              <a:t>…</a:t>
            </a:r>
            <a:r>
              <a:rPr lang="ru-RU" dirty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Винительный </a:t>
            </a: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</a:rPr>
              <a:t>откуда / куда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из Филадельфии в Москву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из Нью-Йорка в Токио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из Москвы в Сочи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5" descr="5515.jpg">
            <a:extLst>
              <a:ext uri="{FF2B5EF4-FFF2-40B4-BE49-F238E27FC236}">
                <a16:creationId xmlns:a16="http://schemas.microsoft.com/office/drawing/2014/main" id="{7D3A323B-A2F6-CF40-828D-39D735029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7" r="-10537"/>
          <a:stretch>
            <a:fillRect/>
          </a:stretch>
        </p:blipFill>
        <p:spPr>
          <a:xfrm>
            <a:off x="7030386" y="2464730"/>
            <a:ext cx="5630615" cy="30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42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6317</TotalTime>
  <Words>1029</Words>
  <Application>Microsoft Macintosh PowerPoint</Application>
  <PresentationFormat>Widescreen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Franklin Gothic Book</vt:lpstr>
      <vt:lpstr>Wingdings</vt:lpstr>
      <vt:lpstr>Crop</vt:lpstr>
      <vt:lpstr>Russian 102 </vt:lpstr>
      <vt:lpstr>U9 D1 Present passive participles</vt:lpstr>
      <vt:lpstr>U9 D1 verbs of position</vt:lpstr>
      <vt:lpstr>U9 D1 Наша Марта… </vt:lpstr>
      <vt:lpstr>U9 D1 Кто/ что/ куда/ поставил/положил? </vt:lpstr>
      <vt:lpstr>U9 D2 «Всё самое важное – здесь!»</vt:lpstr>
      <vt:lpstr>U9 D3 Упр. 1</vt:lpstr>
      <vt:lpstr>U9 D4 Планируем каникулы! </vt:lpstr>
      <vt:lpstr>U9 D4 Куда едет Даша?</vt:lpstr>
      <vt:lpstr>U9 D4 Куда едет Матьё? </vt:lpstr>
      <vt:lpstr>Мне нужны билеты на концерт Бибера … </vt:lpstr>
      <vt:lpstr>Настоящий конкурс в России … </vt:lpstr>
      <vt:lpstr>U9 D5 «Ты настоящий москвич!»</vt:lpstr>
      <vt:lpstr>U9 D6 Поговорим о Москве? </vt:lpstr>
      <vt:lpstr>U9 D7 Обсудите в группах</vt:lpstr>
      <vt:lpstr>U9 D7 весь </vt:lpstr>
      <vt:lpstr>U9 D7 вставьте весь/вся/всё/все вместо точек</vt:lpstr>
      <vt:lpstr>U9 D8 Работайте в группах</vt:lpstr>
      <vt:lpstr>U9 D9 Работайте в группах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102 </dc:title>
  <dc:creator>Irina Walsh</dc:creator>
  <cp:lastModifiedBy>Irina Walsh</cp:lastModifiedBy>
  <cp:revision>19</cp:revision>
  <dcterms:created xsi:type="dcterms:W3CDTF">2020-07-01T19:26:34Z</dcterms:created>
  <dcterms:modified xsi:type="dcterms:W3CDTF">2021-04-23T18:11:51Z</dcterms:modified>
</cp:coreProperties>
</file>