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68" r:id="rId5"/>
    <p:sldId id="269" r:id="rId6"/>
    <p:sldId id="270" r:id="rId7"/>
    <p:sldId id="258" r:id="rId8"/>
    <p:sldId id="259" r:id="rId9"/>
    <p:sldId id="271" r:id="rId10"/>
    <p:sldId id="260" r:id="rId11"/>
    <p:sldId id="272" r:id="rId12"/>
    <p:sldId id="273" r:id="rId13"/>
    <p:sldId id="274" r:id="rId14"/>
    <p:sldId id="275" r:id="rId15"/>
    <p:sldId id="278" r:id="rId16"/>
    <p:sldId id="261" r:id="rId17"/>
    <p:sldId id="262" r:id="rId18"/>
    <p:sldId id="279" r:id="rId19"/>
    <p:sldId id="280" r:id="rId20"/>
    <p:sldId id="281" r:id="rId21"/>
    <p:sldId id="282" r:id="rId22"/>
    <p:sldId id="283" r:id="rId23"/>
    <p:sldId id="284" r:id="rId24"/>
    <p:sldId id="263" r:id="rId25"/>
    <p:sldId id="285" r:id="rId26"/>
    <p:sldId id="286" r:id="rId27"/>
    <p:sldId id="287" r:id="rId28"/>
    <p:sldId id="264" r:id="rId29"/>
    <p:sldId id="26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46"/>
    <p:restoredTop sz="94658"/>
  </p:normalViewPr>
  <p:slideViewPr>
    <p:cSldViewPr snapToGrid="0" snapToObjects="1">
      <p:cViewPr varScale="1">
        <p:scale>
          <a:sx n="93" d="100"/>
          <a:sy n="93" d="100"/>
        </p:scale>
        <p:origin x="2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EE5A0-15CD-A642-97E6-ED7FE07F5D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RUSSIAN 102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ED086-822D-4A44-B6C1-A933AE1D82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10 </a:t>
            </a:r>
          </a:p>
        </p:txBody>
      </p:sp>
    </p:spTree>
    <p:extLst>
      <p:ext uri="{BB962C8B-B14F-4D97-AF65-F5344CB8AC3E}">
        <p14:creationId xmlns:p14="http://schemas.microsoft.com/office/powerpoint/2010/main" val="1155935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2B40-76AC-8742-9FE9-338F7D3ED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U10 D4</a:t>
            </a:r>
            <a:br>
              <a:rPr lang="ru-RU" dirty="0"/>
            </a:br>
            <a:r>
              <a:rPr lang="ru-RU" dirty="0"/>
              <a:t>Диалог 1А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4A88D-7737-3A41-A40E-3ACEEFEAE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Прочитайте диалог и скажите: </a:t>
            </a:r>
          </a:p>
          <a:p>
            <a:r>
              <a:rPr lang="ru-RU" dirty="0"/>
              <a:t>Что Мише нужно сделать до свадьбы? </a:t>
            </a:r>
          </a:p>
          <a:p>
            <a:r>
              <a:rPr lang="ru-RU" dirty="0"/>
              <a:t>Что Тане нужно сделать до свадьбы?</a:t>
            </a:r>
          </a:p>
          <a:p>
            <a:r>
              <a:rPr lang="ru-RU" dirty="0"/>
              <a:t>Что Тане с Мишей нужно сделать до свадьбы? </a:t>
            </a:r>
          </a:p>
          <a:p>
            <a:pPr marL="0" indent="0">
              <a:buNone/>
            </a:pPr>
            <a:r>
              <a:rPr lang="ru-RU" dirty="0"/>
              <a:t>  	До того как Миша и Таня поженятся, они должны … </a:t>
            </a:r>
          </a:p>
          <a:p>
            <a:r>
              <a:rPr lang="ru-RU" dirty="0"/>
              <a:t>Что произойдёт через три месяца после свадьбы? А через три года? </a:t>
            </a:r>
          </a:p>
          <a:p>
            <a:pPr marL="0" indent="0">
              <a:buNone/>
            </a:pPr>
            <a:r>
              <a:rPr lang="ru-RU" dirty="0"/>
              <a:t>	Через три месяца/года после того как Миша и Таня поженятся, они …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ECCD9-EB21-8440-B99A-1387200BDC89}"/>
              </a:ext>
            </a:extLst>
          </p:cNvPr>
          <p:cNvSpPr/>
          <p:nvPr/>
        </p:nvSpPr>
        <p:spPr>
          <a:xfrm>
            <a:off x="5562600" y="68580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В своих ответах используйте следующие фразы: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Дело в том, что …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 моему мнению, …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С одной стороны, …, но с другой стороны, …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Я считаю, что…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234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вы думаете, когда Гомер и </a:t>
            </a:r>
            <a:r>
              <a:rPr lang="ru-RU" dirty="0" err="1"/>
              <a:t>Мардж</a:t>
            </a:r>
            <a:r>
              <a:rPr lang="ru-RU" dirty="0"/>
              <a:t> обычно </a:t>
            </a:r>
            <a:r>
              <a:rPr lang="ru-RU" dirty="0">
                <a:solidFill>
                  <a:srgbClr val="FF0000"/>
                </a:solidFill>
              </a:rPr>
              <a:t>ложатся</a:t>
            </a:r>
            <a:r>
              <a:rPr lang="ru-RU" dirty="0"/>
              <a:t> спать? </a:t>
            </a:r>
            <a:endParaRPr lang="en-US" dirty="0"/>
          </a:p>
        </p:txBody>
      </p:sp>
      <p:pic>
        <p:nvPicPr>
          <p:cNvPr id="4" name="Content Placeholder 3" descr="med_thumb_homer_cropp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4" r="-1064"/>
          <a:stretch>
            <a:fillRect/>
          </a:stretch>
        </p:blipFill>
        <p:spPr>
          <a:xfrm>
            <a:off x="1371600" y="2286000"/>
            <a:ext cx="4644189" cy="3581400"/>
          </a:xfrm>
        </p:spPr>
      </p:pic>
      <p:pic>
        <p:nvPicPr>
          <p:cNvPr id="5" name="Content Placeholder 3" descr="giphy.gif">
            <a:extLst>
              <a:ext uri="{FF2B5EF4-FFF2-40B4-BE49-F238E27FC236}">
                <a16:creationId xmlns:a16="http://schemas.microsoft.com/office/drawing/2014/main" id="{B81870CD-4225-DF4D-A026-F9842F2B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65" r="-18565"/>
          <a:stretch>
            <a:fillRect/>
          </a:stretch>
        </p:blipFill>
        <p:spPr>
          <a:xfrm>
            <a:off x="6015789" y="2289860"/>
            <a:ext cx="6505074" cy="35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6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когда они </a:t>
            </a:r>
            <a:r>
              <a:rPr lang="ru-RU" dirty="0">
                <a:solidFill>
                  <a:srgbClr val="FF0000"/>
                </a:solidFill>
              </a:rPr>
              <a:t>встают</a:t>
            </a:r>
            <a:r>
              <a:rPr lang="ru-RU" dirty="0"/>
              <a:t>? </a:t>
            </a:r>
            <a:endParaRPr lang="en-US" dirty="0"/>
          </a:p>
        </p:txBody>
      </p:sp>
      <p:pic>
        <p:nvPicPr>
          <p:cNvPr id="4" name="Content Placeholder 3" descr="24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0" r="-17880"/>
          <a:stretch>
            <a:fillRect/>
          </a:stretch>
        </p:blipFill>
        <p:spPr>
          <a:xfrm>
            <a:off x="0" y="1900989"/>
            <a:ext cx="7090611" cy="4209716"/>
          </a:xfrm>
        </p:spPr>
      </p:pic>
      <p:pic>
        <p:nvPicPr>
          <p:cNvPr id="5" name="Content Placeholder 3" descr="lisagetsana4.png">
            <a:extLst>
              <a:ext uri="{FF2B5EF4-FFF2-40B4-BE49-F238E27FC236}">
                <a16:creationId xmlns:a16="http://schemas.microsoft.com/office/drawing/2014/main" id="{2F961B18-22CB-5940-9F6F-C757D2755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5382126" y="1900989"/>
            <a:ext cx="7654565" cy="42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90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758" y="509337"/>
            <a:ext cx="5606716" cy="1485900"/>
          </a:xfrm>
        </p:spPr>
        <p:txBody>
          <a:bodyPr>
            <a:noAutofit/>
          </a:bodyPr>
          <a:lstStyle/>
          <a:p>
            <a:r>
              <a:rPr lang="ru-RU" sz="3200" dirty="0"/>
              <a:t>По понедельникам он </a:t>
            </a:r>
            <a:r>
              <a:rPr lang="ru-RU" sz="3200" dirty="0">
                <a:solidFill>
                  <a:srgbClr val="FF0000"/>
                </a:solidFill>
              </a:rPr>
              <a:t>встаёт</a:t>
            </a:r>
            <a:r>
              <a:rPr lang="ru-RU" sz="3200" dirty="0"/>
              <a:t> в семь утра. А по субботам? </a:t>
            </a:r>
            <a:endParaRPr lang="en-US" sz="3200" dirty="0"/>
          </a:p>
        </p:txBody>
      </p:sp>
      <p:pic>
        <p:nvPicPr>
          <p:cNvPr id="4" name="Content Placeholder 3" descr="24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0" r="-17880"/>
          <a:stretch>
            <a:fillRect/>
          </a:stretch>
        </p:blipFill>
        <p:spPr>
          <a:xfrm>
            <a:off x="280736" y="2286000"/>
            <a:ext cx="7435517" cy="3581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73E17-185C-C548-A436-94951D517343}"/>
              </a:ext>
            </a:extLst>
          </p:cNvPr>
          <p:cNvSpPr txBox="1"/>
          <p:nvPr/>
        </p:nvSpPr>
        <p:spPr>
          <a:xfrm>
            <a:off x="6939363" y="509337"/>
            <a:ext cx="4796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А </a:t>
            </a:r>
            <a:r>
              <a:rPr lang="ru-RU" sz="3200" dirty="0" err="1"/>
              <a:t>Мардж</a:t>
            </a:r>
            <a:r>
              <a:rPr lang="ru-RU" sz="3200" dirty="0"/>
              <a:t> всегда </a:t>
            </a:r>
            <a:r>
              <a:rPr lang="ru-RU" sz="3200" dirty="0">
                <a:solidFill>
                  <a:srgbClr val="FF0000"/>
                </a:solidFill>
              </a:rPr>
              <a:t>встаёт</a:t>
            </a:r>
            <a:r>
              <a:rPr lang="ru-RU" sz="3200" dirty="0"/>
              <a:t> раньше. У неё всегда много дел. </a:t>
            </a:r>
            <a:endParaRPr lang="en-US" sz="3200" dirty="0"/>
          </a:p>
        </p:txBody>
      </p:sp>
      <p:pic>
        <p:nvPicPr>
          <p:cNvPr id="5" name="Content Placeholder 3" descr="lisagetsana4.png">
            <a:extLst>
              <a:ext uri="{FF2B5EF4-FFF2-40B4-BE49-F238E27FC236}">
                <a16:creationId xmlns:a16="http://schemas.microsoft.com/office/drawing/2014/main" id="{0F399E30-0370-434A-80B9-F1605988D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6081028" y="2285357"/>
            <a:ext cx="6513261" cy="3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572C3-1C81-C74A-BBCA-9C7ADE15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Когда </a:t>
            </a:r>
            <a:r>
              <a:rPr lang="ru-RU" dirty="0">
                <a:solidFill>
                  <a:srgbClr val="FF0000"/>
                </a:solidFill>
              </a:rPr>
              <a:t>ложатся</a:t>
            </a:r>
            <a:r>
              <a:rPr lang="ru-RU" dirty="0"/>
              <a:t> спать Барт и Лиса? </a:t>
            </a:r>
            <a:endParaRPr lang="en-US" dirty="0"/>
          </a:p>
        </p:txBody>
      </p:sp>
      <p:pic>
        <p:nvPicPr>
          <p:cNvPr id="4" name="Content Placeholder 3" descr="simpsons-600-1.jpg">
            <a:extLst>
              <a:ext uri="{FF2B5EF4-FFF2-40B4-BE49-F238E27FC236}">
                <a16:creationId xmlns:a16="http://schemas.microsoft.com/office/drawing/2014/main" id="{A0015D7B-D738-254F-B21A-578CEA906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371600" y="2171699"/>
            <a:ext cx="6406368" cy="35232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1D4F10-F82D-D945-8F67-AD44E9ADC69F}"/>
              </a:ext>
            </a:extLst>
          </p:cNvPr>
          <p:cNvSpPr txBox="1"/>
          <p:nvPr/>
        </p:nvSpPr>
        <p:spPr>
          <a:xfrm>
            <a:off x="8117305" y="2065419"/>
            <a:ext cx="35453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Когда родителей нет дома, Барт и Лиса </a:t>
            </a:r>
            <a:r>
              <a:rPr lang="ru-RU" sz="2800" dirty="0">
                <a:solidFill>
                  <a:srgbClr val="FF0000"/>
                </a:solidFill>
              </a:rPr>
              <a:t>ложатся</a:t>
            </a:r>
            <a:r>
              <a:rPr lang="ru-RU" sz="2800" dirty="0"/>
              <a:t> спать поздно. Часа в три ночи. </a:t>
            </a:r>
          </a:p>
          <a:p>
            <a:endParaRPr lang="ru-RU" sz="2800" dirty="0"/>
          </a:p>
          <a:p>
            <a:r>
              <a:rPr lang="ru-RU" sz="2800" dirty="0"/>
              <a:t>Но вчера они </a:t>
            </a:r>
            <a:r>
              <a:rPr lang="ru-RU" sz="2800" dirty="0">
                <a:solidFill>
                  <a:srgbClr val="FF0000"/>
                </a:solidFill>
              </a:rPr>
              <a:t>легли</a:t>
            </a:r>
            <a:r>
              <a:rPr lang="ru-RU" sz="2800" dirty="0"/>
              <a:t> в двенадцать, потому что родители были дома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696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r>
              <a:rPr lang="ru-RU" dirty="0"/>
              <a:t>А вы?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/>
              <a:t>Когда вы легли спать вчера? Когда вы встали сегодня? </a:t>
            </a:r>
          </a:p>
          <a:p>
            <a:pPr marL="0" indent="0">
              <a:buNone/>
            </a:pPr>
            <a:r>
              <a:rPr lang="ru-RU" sz="2800" dirty="0"/>
              <a:t>Вы выспались? 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Когда вы ляжете </a:t>
            </a:r>
            <a:r>
              <a:rPr lang="ru-RU" sz="2800"/>
              <a:t>спать сегодня? </a:t>
            </a:r>
            <a:r>
              <a:rPr lang="ru-RU" sz="2800" dirty="0"/>
              <a:t>Когда вы встанете завтра? </a:t>
            </a:r>
          </a:p>
          <a:p>
            <a:pPr marL="0" indent="0">
              <a:buNone/>
            </a:pPr>
            <a:r>
              <a:rPr lang="ru-RU" sz="2800" dirty="0"/>
              <a:t>Вы выспитесь? 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Во сколько вы будете ложиться спать летом? </a:t>
            </a:r>
          </a:p>
          <a:p>
            <a:pPr marL="0" indent="0">
              <a:buNone/>
            </a:pPr>
            <a:r>
              <a:rPr lang="ru-RU" sz="2800" dirty="0"/>
              <a:t>Вы сколько вы будете вставать летом? </a:t>
            </a:r>
          </a:p>
          <a:p>
            <a:pPr marL="0" indent="0">
              <a:buNone/>
            </a:pPr>
            <a:r>
              <a:rPr lang="ru-RU" sz="2800" dirty="0"/>
              <a:t>Вы будете высыпаться?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35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E9A28-FC44-B048-A32C-31EBCC5F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U10 D5</a:t>
            </a:r>
            <a:br>
              <a:rPr lang="ru-RU" dirty="0"/>
            </a:br>
            <a:r>
              <a:rPr lang="ru-RU" dirty="0"/>
              <a:t>Как поздравляют в английском языке, а как в русском?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D1A5B-8881-FF4A-881E-1C8EBD16E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550694"/>
            <a:ext cx="6825916" cy="3316705"/>
          </a:xfrm>
        </p:spPr>
        <p:txBody>
          <a:bodyPr/>
          <a:lstStyle/>
          <a:p>
            <a:r>
              <a:rPr lang="ru-RU" dirty="0"/>
              <a:t>Выберите, какие фразы употребляются в английском языке, а какие в русском: </a:t>
            </a:r>
          </a:p>
          <a:p>
            <a:pPr marL="457200" indent="-457200">
              <a:buAutoNum type="arabicParenR"/>
            </a:pPr>
            <a:r>
              <a:rPr lang="ru-RU" dirty="0"/>
              <a:t>Поздравляю с Днём рождения! </a:t>
            </a:r>
          </a:p>
          <a:p>
            <a:pPr marL="457200" indent="-457200">
              <a:buAutoNum type="arabicParenR"/>
            </a:pPr>
            <a:r>
              <a:rPr lang="ru-RU" dirty="0"/>
              <a:t>Счастливого рождения! </a:t>
            </a:r>
          </a:p>
          <a:p>
            <a:pPr marL="457200" indent="-457200">
              <a:buAutoNum type="arabicParenR"/>
            </a:pPr>
            <a:r>
              <a:rPr lang="ru-RU" dirty="0"/>
              <a:t>Спасибо за то, что ты есть в моей жизни! </a:t>
            </a:r>
          </a:p>
          <a:p>
            <a:pPr marL="457200" indent="-457200">
              <a:buAutoNum type="arabicParenR"/>
            </a:pPr>
            <a:r>
              <a:rPr lang="ru-RU" dirty="0"/>
              <a:t>Желаю тебе счастья, здоровья, успехов, денег! </a:t>
            </a:r>
          </a:p>
          <a:p>
            <a:pPr marL="457200" indent="-457200">
              <a:buAutoNum type="arabicParenR"/>
            </a:pPr>
            <a:r>
              <a:rPr lang="ru-RU" dirty="0"/>
              <a:t>Я надеюсь, что у тебя будет хороший день. </a:t>
            </a:r>
          </a:p>
          <a:p>
            <a:pPr marL="457200" indent="-457200">
              <a:buAutoNum type="arabicParenR"/>
            </a:pPr>
            <a:r>
              <a:rPr lang="ru-RU" dirty="0"/>
              <a:t>Ты такой замечательный друг!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78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5EBA-BA8B-AF47-AA0C-57AD7FDCA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U10 D6</a:t>
            </a:r>
            <a:br>
              <a:rPr lang="ru-RU" dirty="0"/>
            </a:br>
            <a:r>
              <a:rPr lang="ru-RU" dirty="0"/>
              <a:t>Эти люди стоят в очереди и … (фотографируют, смотрят на людей, смотрят на небо, проверяют почту). На кого в этой очереди похожи вы? </a:t>
            </a:r>
            <a:endParaRPr lang="en-US" dirty="0"/>
          </a:p>
        </p:txBody>
      </p:sp>
      <p:pic>
        <p:nvPicPr>
          <p:cNvPr id="4" name="Content Placeholder 3" descr="672155081.jpg">
            <a:extLst>
              <a:ext uri="{FF2B5EF4-FFF2-40B4-BE49-F238E27FC236}">
                <a16:creationId xmlns:a16="http://schemas.microsoft.com/office/drawing/2014/main" id="{B2DCDB29-83B1-D54D-9B16-D4B639E52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1" r="-10551"/>
          <a:stretch>
            <a:fillRect/>
          </a:stretch>
        </p:blipFill>
        <p:spPr>
          <a:xfrm>
            <a:off x="983481" y="3619165"/>
            <a:ext cx="5593782" cy="3073093"/>
          </a:xfrm>
        </p:spPr>
      </p:pic>
    </p:spTree>
    <p:extLst>
      <p:ext uri="{BB962C8B-B14F-4D97-AF65-F5344CB8AC3E}">
        <p14:creationId xmlns:p14="http://schemas.microsoft.com/office/powerpoint/2010/main" val="2930997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C588-09EC-F243-8236-4493976F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Кот покупает всё, что ему нужно, сидя в интернете весь день. А что он будет делать, купив всё, что ему нужно? </a:t>
            </a:r>
            <a:endParaRPr lang="en-US" dirty="0"/>
          </a:p>
        </p:txBody>
      </p:sp>
      <p:pic>
        <p:nvPicPr>
          <p:cNvPr id="4" name="Content Placeholder 7" descr="1480670592174983495.jpg">
            <a:extLst>
              <a:ext uri="{FF2B5EF4-FFF2-40B4-BE49-F238E27FC236}">
                <a16:creationId xmlns:a16="http://schemas.microsoft.com/office/drawing/2014/main" id="{B5FD4D7A-4075-F749-9330-DB2E45FF3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05" r="-16005"/>
          <a:stretch>
            <a:fillRect/>
          </a:stretch>
        </p:blipFill>
        <p:spPr>
          <a:xfrm>
            <a:off x="670240" y="2542674"/>
            <a:ext cx="6512129" cy="3581400"/>
          </a:xfrm>
        </p:spPr>
      </p:pic>
    </p:spTree>
    <p:extLst>
      <p:ext uri="{BB962C8B-B14F-4D97-AF65-F5344CB8AC3E}">
        <p14:creationId xmlns:p14="http://schemas.microsoft.com/office/powerpoint/2010/main" val="499084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4EA94-007B-544B-8C00-01C33FDE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Этот молодой человек, сидя на диване, играет в видеоигры и ест. А что он будет делать, закончив играть? </a:t>
            </a:r>
            <a:endParaRPr lang="en-US" dirty="0"/>
          </a:p>
        </p:txBody>
      </p:sp>
      <p:pic>
        <p:nvPicPr>
          <p:cNvPr id="4" name="Content Placeholder 5" descr="1.jpg">
            <a:extLst>
              <a:ext uri="{FF2B5EF4-FFF2-40B4-BE49-F238E27FC236}">
                <a16:creationId xmlns:a16="http://schemas.microsoft.com/office/drawing/2014/main" id="{43C31E26-F714-0946-AFA3-7666790BA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" r="-1220"/>
          <a:stretch>
            <a:fillRect/>
          </a:stretch>
        </p:blipFill>
        <p:spPr>
          <a:xfrm>
            <a:off x="1371600" y="2664995"/>
            <a:ext cx="5542209" cy="3048000"/>
          </a:xfrm>
        </p:spPr>
      </p:pic>
    </p:spTree>
    <p:extLst>
      <p:ext uri="{BB962C8B-B14F-4D97-AF65-F5344CB8AC3E}">
        <p14:creationId xmlns:p14="http://schemas.microsoft.com/office/powerpoint/2010/main" val="1825114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BD159-E4FF-A645-BCF7-E2BA69C5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U10 D1</a:t>
            </a:r>
            <a:br>
              <a:rPr lang="ru-RU" dirty="0"/>
            </a:br>
            <a:r>
              <a:rPr lang="en-US" dirty="0" err="1"/>
              <a:t>Д</a:t>
            </a:r>
            <a:r>
              <a:rPr lang="ru-RU" dirty="0" err="1"/>
              <a:t>иалог</a:t>
            </a:r>
            <a:r>
              <a:rPr lang="ru-RU" dirty="0"/>
              <a:t> 1А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E58DA-EB17-694B-A0FC-6A0DFCAA9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Прочитайте диалог Виктора Степановича и Анны Борисовны. Вспомните, кого они пригласила на свадьбу. </a:t>
            </a:r>
          </a:p>
          <a:p>
            <a:r>
              <a:rPr lang="ru-RU" dirty="0"/>
              <a:t>Посадите всех за стол так, чтобы всем было удобно, все, кто сидит рядом, знали друг друга, и так, чтобы им было интересно друг с другом.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F041C8-C56E-8042-B0EF-79E92A0E51F5}"/>
              </a:ext>
            </a:extLst>
          </p:cNvPr>
          <p:cNvSpPr/>
          <p:nvPr/>
        </p:nvSpPr>
        <p:spPr>
          <a:xfrm>
            <a:off x="1371600" y="448064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В своих ответах используйте следующие фразы: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Дело в том, что …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 моему мнению, …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С одной стороны, …, но с другой стороны, …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Я считаю, что…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30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781FD-5FDB-0442-9699-17DBC2C6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Эта девушка лежит на диване, читает и пьёт чай. А что она будет делать, почитав?</a:t>
            </a:r>
            <a:endParaRPr lang="en-US" dirty="0"/>
          </a:p>
        </p:txBody>
      </p:sp>
      <p:pic>
        <p:nvPicPr>
          <p:cNvPr id="4" name="Content Placeholder 3" descr="95937923-senior-woman-lying-on-couch-reading-book-with-dog-by-her-side.jpg">
            <a:extLst>
              <a:ext uri="{FF2B5EF4-FFF2-40B4-BE49-F238E27FC236}">
                <a16:creationId xmlns:a16="http://schemas.microsoft.com/office/drawing/2014/main" id="{BE966972-5707-7A42-8AEB-050D19CA8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64" r="-10564"/>
          <a:stretch>
            <a:fillRect/>
          </a:stretch>
        </p:blipFill>
        <p:spPr>
          <a:xfrm>
            <a:off x="788581" y="2040355"/>
            <a:ext cx="7649566" cy="4189942"/>
          </a:xfrm>
        </p:spPr>
      </p:pic>
    </p:spTree>
    <p:extLst>
      <p:ext uri="{BB962C8B-B14F-4D97-AF65-F5344CB8AC3E}">
        <p14:creationId xmlns:p14="http://schemas.microsoft.com/office/powerpoint/2010/main" val="1049784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2CCB-0147-FC4E-86DC-94EF4104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Эти люди стоят в очереди и сердятся. Вы похожи на молодого человека, который говорит по телефону? Или на других людей?</a:t>
            </a:r>
            <a:endParaRPr lang="en-US" dirty="0"/>
          </a:p>
        </p:txBody>
      </p:sp>
      <p:pic>
        <p:nvPicPr>
          <p:cNvPr id="4" name="Content Placeholder 3" descr="468839399.jpg">
            <a:extLst>
              <a:ext uri="{FF2B5EF4-FFF2-40B4-BE49-F238E27FC236}">
                <a16:creationId xmlns:a16="http://schemas.microsoft.com/office/drawing/2014/main" id="{E27173AE-25BE-7F41-9F71-F60120764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1371599" y="3235296"/>
            <a:ext cx="6456947" cy="3565737"/>
          </a:xfrm>
        </p:spPr>
      </p:pic>
    </p:spTree>
    <p:extLst>
      <p:ext uri="{BB962C8B-B14F-4D97-AF65-F5344CB8AC3E}">
        <p14:creationId xmlns:p14="http://schemas.microsoft.com/office/powerpoint/2010/main" val="118568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900" y="757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Эта девушка говорит по телефону и проверяет электронную почту. А что она будет делать, поговорив по телефону и проверив почту? </a:t>
            </a:r>
            <a:endParaRPr lang="en-US" dirty="0"/>
          </a:p>
        </p:txBody>
      </p:sp>
      <p:pic>
        <p:nvPicPr>
          <p:cNvPr id="4" name="Content Placeholder 3" descr="business-woman-pho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5" r="-2125"/>
          <a:stretch>
            <a:fillRect/>
          </a:stretch>
        </p:blipFill>
        <p:spPr>
          <a:xfrm>
            <a:off x="1993900" y="3105572"/>
            <a:ext cx="6147468" cy="3380871"/>
          </a:xfrm>
        </p:spPr>
      </p:pic>
    </p:spTree>
    <p:extLst>
      <p:ext uri="{BB962C8B-B14F-4D97-AF65-F5344CB8AC3E}">
        <p14:creationId xmlns:p14="http://schemas.microsoft.com/office/powerpoint/2010/main" val="1964169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808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Эти пожилые люди гуляют и молчат. Как вы думаете, что они будут делать, погуляв в этом парке? </a:t>
            </a:r>
            <a:endParaRPr lang="en-US" dirty="0"/>
          </a:p>
        </p:txBody>
      </p:sp>
      <p:pic>
        <p:nvPicPr>
          <p:cNvPr id="4" name="Content Placeholder 3" descr="usa_-_summer_04.1085078100.couple_walking_in_central_par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31" r="-18231"/>
          <a:stretch>
            <a:fillRect/>
          </a:stretch>
        </p:blipFill>
        <p:spPr>
          <a:xfrm>
            <a:off x="1261310" y="2693117"/>
            <a:ext cx="6870700" cy="3778620"/>
          </a:xfrm>
        </p:spPr>
      </p:pic>
    </p:spTree>
    <p:extLst>
      <p:ext uri="{BB962C8B-B14F-4D97-AF65-F5344CB8AC3E}">
        <p14:creationId xmlns:p14="http://schemas.microsoft.com/office/powerpoint/2010/main" val="162698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6630-4615-F843-81E2-D1CF06D30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U10 D7</a:t>
            </a:r>
            <a:br>
              <a:rPr lang="ru-RU" dirty="0"/>
            </a:br>
            <a:r>
              <a:rPr lang="ru-RU" dirty="0"/>
              <a:t>Генрих </a:t>
            </a:r>
            <a:r>
              <a:rPr lang="ru-RU" dirty="0" err="1"/>
              <a:t>Игнац</a:t>
            </a:r>
            <a:r>
              <a:rPr lang="ru-RU" dirty="0"/>
              <a:t> Франц фон </a:t>
            </a:r>
            <a:r>
              <a:rPr lang="ru-RU" dirty="0" err="1"/>
              <a:t>Бибер</a:t>
            </a:r>
            <a:r>
              <a:rPr lang="ru-RU" dirty="0"/>
              <a:t>. Биография</a:t>
            </a:r>
            <a:endParaRPr lang="en-US" dirty="0"/>
          </a:p>
        </p:txBody>
      </p:sp>
      <p:pic>
        <p:nvPicPr>
          <p:cNvPr id="4" name="Content Placeholder 3" descr="Screen Shot 2018-04-26 at 5.17.52 PM.png">
            <a:extLst>
              <a:ext uri="{FF2B5EF4-FFF2-40B4-BE49-F238E27FC236}">
                <a16:creationId xmlns:a16="http://schemas.microsoft.com/office/drawing/2014/main" id="{62944BEB-EBEB-EC48-A2E8-69A8C9A6B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7" b="18927"/>
          <a:stretch>
            <a:fillRect/>
          </a:stretch>
        </p:blipFill>
        <p:spPr>
          <a:xfrm>
            <a:off x="1371600" y="2494547"/>
            <a:ext cx="7804484" cy="4287835"/>
          </a:xfrm>
        </p:spPr>
      </p:pic>
    </p:spTree>
    <p:extLst>
      <p:ext uri="{BB962C8B-B14F-4D97-AF65-F5344CB8AC3E}">
        <p14:creationId xmlns:p14="http://schemas.microsoft.com/office/powerpoint/2010/main" val="1010953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B3B6-EE5A-0343-A0F9-3E6C8854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2719137" cy="1485900"/>
          </a:xfrm>
        </p:spPr>
        <p:txBody>
          <a:bodyPr/>
          <a:lstStyle/>
          <a:p>
            <a:r>
              <a:rPr lang="ru-RU" dirty="0" err="1"/>
              <a:t>Бибер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26EB2-641F-6D45-9FA0-33A23FF3F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125453" cy="3581400"/>
          </a:xfrm>
        </p:spPr>
        <p:txBody>
          <a:bodyPr/>
          <a:lstStyle/>
          <a:p>
            <a:r>
              <a:rPr lang="ru-RU" dirty="0"/>
              <a:t>Когда он родился? </a:t>
            </a:r>
          </a:p>
          <a:p>
            <a:r>
              <a:rPr lang="ru-RU" dirty="0"/>
              <a:t>Когда он умер? </a:t>
            </a:r>
          </a:p>
          <a:p>
            <a:r>
              <a:rPr lang="ru-RU" dirty="0"/>
              <a:t>Где он родился?</a:t>
            </a:r>
          </a:p>
          <a:p>
            <a:r>
              <a:rPr lang="ru-RU" dirty="0"/>
              <a:t>Где он умер? </a:t>
            </a:r>
          </a:p>
          <a:p>
            <a:r>
              <a:rPr lang="ru-RU" dirty="0"/>
              <a:t>Когда он родился? </a:t>
            </a:r>
          </a:p>
          <a:p>
            <a:r>
              <a:rPr lang="ru-RU" dirty="0"/>
              <a:t>Когда он умер? </a:t>
            </a:r>
            <a:endParaRPr lang="en-US" dirty="0"/>
          </a:p>
        </p:txBody>
      </p:sp>
      <p:pic>
        <p:nvPicPr>
          <p:cNvPr id="4" name="Content Placeholder 3" descr="Screen Shot 2018-04-26 at 5.20.49 PM.png">
            <a:extLst>
              <a:ext uri="{FF2B5EF4-FFF2-40B4-BE49-F238E27FC236}">
                <a16:creationId xmlns:a16="http://schemas.microsoft.com/office/drawing/2014/main" id="{31496BEE-A3FC-8641-8917-0F926BD6B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308" r="-139308"/>
          <a:stretch>
            <a:fillRect/>
          </a:stretch>
        </p:blipFill>
        <p:spPr>
          <a:xfrm>
            <a:off x="5088227" y="685800"/>
            <a:ext cx="10945858" cy="6019800"/>
          </a:xfrm>
        </p:spPr>
      </p:pic>
    </p:spTree>
    <p:extLst>
      <p:ext uri="{BB962C8B-B14F-4D97-AF65-F5344CB8AC3E}">
        <p14:creationId xmlns:p14="http://schemas.microsoft.com/office/powerpoint/2010/main" val="1891301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Кем он был?</a:t>
            </a:r>
            <a:endParaRPr lang="en-US" dirty="0"/>
          </a:p>
        </p:txBody>
      </p:sp>
      <p:pic>
        <p:nvPicPr>
          <p:cNvPr id="4" name="Content Placeholder 3" descr="Screen Shot 2018-04-26 at 5.21.4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9" r="-6959"/>
          <a:stretch>
            <a:fillRect/>
          </a:stretch>
        </p:blipFill>
        <p:spPr>
          <a:xfrm>
            <a:off x="826168" y="1884948"/>
            <a:ext cx="9601200" cy="3581400"/>
          </a:xfrm>
        </p:spPr>
      </p:pic>
    </p:spTree>
    <p:extLst>
      <p:ext uri="{BB962C8B-B14F-4D97-AF65-F5344CB8AC3E}">
        <p14:creationId xmlns:p14="http://schemas.microsoft.com/office/powerpoint/2010/main" val="702880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uchkova-e-petuh-i-kurica-50x60-201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199954"/>
            <a:ext cx="4038600" cy="3326457"/>
          </a:xfrm>
        </p:spPr>
      </p:pic>
      <p:pic>
        <p:nvPicPr>
          <p:cNvPr id="7" name="Content Placeholder 6" descr="download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656681"/>
            <a:ext cx="3378200" cy="2413000"/>
          </a:xfrm>
        </p:spPr>
      </p:pic>
      <p:pic>
        <p:nvPicPr>
          <p:cNvPr id="5" name="Picture 4" descr="Screen Shot 2018-04-26 at 5.23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5" y="624973"/>
            <a:ext cx="11719687" cy="11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04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A2B0-948E-2841-BA2C-726A2468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U10 D8</a:t>
            </a:r>
            <a:br>
              <a:rPr lang="ru-RU" dirty="0"/>
            </a:br>
            <a:r>
              <a:rPr lang="ru-RU" dirty="0"/>
              <a:t>Интервью с Мишей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0A006-2762-2645-B934-003747B22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Прочитайте интервью в учебнике, а потом возьмите похожие интервью друг у друга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7032A-AC56-0A4B-A6D9-214BB286F3EE}"/>
              </a:ext>
            </a:extLst>
          </p:cNvPr>
          <p:cNvSpPr txBox="1"/>
          <p:nvPr/>
        </p:nvSpPr>
        <p:spPr>
          <a:xfrm>
            <a:off x="1628775" y="4114800"/>
            <a:ext cx="5012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В своих ответах используйте следующие фразы: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Дело в том, что …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 моему мнению, …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С одной стороны, …, но с другой стороны, …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Я считаю, что…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18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DC31-38A7-9F46-8395-2574C845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514725" cy="1485900"/>
          </a:xfrm>
        </p:spPr>
        <p:txBody>
          <a:bodyPr>
            <a:normAutofit fontScale="90000"/>
          </a:bodyPr>
          <a:lstStyle/>
          <a:p>
            <a:r>
              <a:rPr lang="en-US" dirty="0"/>
              <a:t>U10 D9</a:t>
            </a:r>
            <a:br>
              <a:rPr lang="ru-RU" dirty="0"/>
            </a:br>
            <a:r>
              <a:rPr lang="ru-RU" dirty="0"/>
              <a:t>Видео курса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6E2BA-8D79-4341-85B7-D0D80BD2F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Что вы думаете о фильме? </a:t>
            </a:r>
          </a:p>
          <a:p>
            <a:r>
              <a:rPr lang="ru-RU" dirty="0"/>
              <a:t>Вам понравились герои ? </a:t>
            </a:r>
          </a:p>
          <a:p>
            <a:r>
              <a:rPr lang="ru-RU" dirty="0"/>
              <a:t>Какой герой или какая героиня вам нравится больше всего? </a:t>
            </a:r>
          </a:p>
          <a:p>
            <a:r>
              <a:rPr lang="ru-RU" dirty="0"/>
              <a:t>Кто был самый весёлый герой? Кто самый странный герой?</a:t>
            </a:r>
          </a:p>
          <a:p>
            <a:r>
              <a:rPr lang="ru-RU" dirty="0"/>
              <a:t>Кто самый глупый, а кто самый умный? </a:t>
            </a:r>
          </a:p>
          <a:p>
            <a:r>
              <a:rPr lang="ru-RU" dirty="0"/>
              <a:t>Как вы думаете, о чём бы была третья часть, если бы её сняли?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6CA09-598F-1B46-B630-0BF93229E4E4}"/>
              </a:ext>
            </a:extLst>
          </p:cNvPr>
          <p:cNvSpPr txBox="1"/>
          <p:nvPr/>
        </p:nvSpPr>
        <p:spPr>
          <a:xfrm>
            <a:off x="6600825" y="413087"/>
            <a:ext cx="5012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В своих ответах используйте следующие фразы: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Дело в том, что …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 моему мнению, …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С одной стороны, …, но с другой стороны, …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Я считаю, что…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2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B1202-B44A-4F42-B3D4-B9F25285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U10 D1</a:t>
            </a:r>
            <a:br>
              <a:rPr lang="ru-RU" dirty="0"/>
            </a:br>
            <a:r>
              <a:rPr lang="ru-RU" dirty="0"/>
              <a:t>Деепричастия </a:t>
            </a:r>
            <a:endParaRPr lang="en-US" dirty="0"/>
          </a:p>
        </p:txBody>
      </p:sp>
      <p:pic>
        <p:nvPicPr>
          <p:cNvPr id="4" name="Content Placeholder 5" descr="741f9436fbd24af0b0b40365ad302945--coffee-art-coffee-time.jpg">
            <a:extLst>
              <a:ext uri="{FF2B5EF4-FFF2-40B4-BE49-F238E27FC236}">
                <a16:creationId xmlns:a16="http://schemas.microsoft.com/office/drawing/2014/main" id="{F2B2C3BF-28DD-DC43-8B29-14C58EFFD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249" r="-65249"/>
          <a:stretch>
            <a:fillRect/>
          </a:stretch>
        </p:blipFill>
        <p:spPr>
          <a:xfrm>
            <a:off x="-331855" y="2686110"/>
            <a:ext cx="6331601" cy="321745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2F65C0-4BC5-8B41-846E-77AAE87C7D64}"/>
              </a:ext>
            </a:extLst>
          </p:cNvPr>
          <p:cNvSpPr/>
          <p:nvPr/>
        </p:nvSpPr>
        <p:spPr>
          <a:xfrm>
            <a:off x="1326899" y="1971644"/>
            <a:ext cx="3035239" cy="714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Кот пьёт кофе с молоком, сидя за столом.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2705E-5784-6143-9A36-AFC1A1878CE8}"/>
              </a:ext>
            </a:extLst>
          </p:cNvPr>
          <p:cNvSpPr txBox="1"/>
          <p:nvPr/>
        </p:nvSpPr>
        <p:spPr>
          <a:xfrm>
            <a:off x="1326899" y="5903563"/>
            <a:ext cx="25552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= когда кот сидит за столом, он пьёт кофе с молоком 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Content Placeholder 3" descr="xudozhnik_Vladimir_Rumyancev_07.jpg">
            <a:extLst>
              <a:ext uri="{FF2B5EF4-FFF2-40B4-BE49-F238E27FC236}">
                <a16:creationId xmlns:a16="http://schemas.microsoft.com/office/drawing/2014/main" id="{C2527024-FCAB-DF46-9F7E-F1CFAA89F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96" r="-16596"/>
          <a:stretch>
            <a:fillRect/>
          </a:stretch>
        </p:blipFill>
        <p:spPr>
          <a:xfrm>
            <a:off x="4655788" y="2643460"/>
            <a:ext cx="5927875" cy="3260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B7BBCE-F245-1F4E-9755-186C930BF342}"/>
              </a:ext>
            </a:extLst>
          </p:cNvPr>
          <p:cNvSpPr txBox="1"/>
          <p:nvPr/>
        </p:nvSpPr>
        <p:spPr>
          <a:xfrm>
            <a:off x="5422232" y="1973179"/>
            <a:ext cx="4738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Кот играет на скрипке, стоя под деревом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A05F9F-85E2-3249-812A-2801862BCABE}"/>
              </a:ext>
            </a:extLst>
          </p:cNvPr>
          <p:cNvSpPr txBox="1"/>
          <p:nvPr/>
        </p:nvSpPr>
        <p:spPr>
          <a:xfrm>
            <a:off x="5312610" y="6052157"/>
            <a:ext cx="4491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= Когда кот играет на скрипке, он стоит под деревом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5009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495" y="685800"/>
            <a:ext cx="9641305" cy="709863"/>
          </a:xfrm>
        </p:spPr>
        <p:txBody>
          <a:bodyPr>
            <a:normAutofit/>
          </a:bodyPr>
          <a:lstStyle/>
          <a:p>
            <a:r>
              <a:rPr lang="ru-RU" dirty="0"/>
              <a:t>Деепричастия</a:t>
            </a:r>
            <a:endParaRPr lang="en-US" dirty="0"/>
          </a:p>
        </p:txBody>
      </p:sp>
      <p:pic>
        <p:nvPicPr>
          <p:cNvPr id="4" name="Content Placeholder 3" descr="downloa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95" r="-43795"/>
          <a:stretch>
            <a:fillRect/>
          </a:stretch>
        </p:blipFill>
        <p:spPr>
          <a:xfrm>
            <a:off x="-312821" y="2526632"/>
            <a:ext cx="7504632" cy="27993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7DB301-748D-DB41-AE08-972CA3F185A7}"/>
              </a:ext>
            </a:extLst>
          </p:cNvPr>
          <p:cNvSpPr txBox="1"/>
          <p:nvPr/>
        </p:nvSpPr>
        <p:spPr>
          <a:xfrm>
            <a:off x="1507496" y="5808114"/>
            <a:ext cx="393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Когда </a:t>
            </a:r>
            <a:r>
              <a:rPr lang="ru-RU" sz="2400" dirty="0">
                <a:solidFill>
                  <a:srgbClr val="FF0000"/>
                </a:solidFill>
              </a:rPr>
              <a:t>кот</a:t>
            </a:r>
            <a:r>
              <a:rPr lang="ru-RU" sz="2400" dirty="0"/>
              <a:t> …. , </a:t>
            </a:r>
            <a:r>
              <a:rPr lang="ru-RU" sz="2400" dirty="0">
                <a:solidFill>
                  <a:srgbClr val="FF0000"/>
                </a:solidFill>
              </a:rPr>
              <a:t>он</a:t>
            </a:r>
            <a:r>
              <a:rPr lang="ru-RU" sz="2400" dirty="0"/>
              <a:t> … 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DB010-36B3-A845-8DAA-9506D797A9B3}"/>
              </a:ext>
            </a:extLst>
          </p:cNvPr>
          <p:cNvSpPr txBox="1"/>
          <p:nvPr/>
        </p:nvSpPr>
        <p:spPr>
          <a:xfrm>
            <a:off x="1327585" y="1696724"/>
            <a:ext cx="411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Кот волнуется, </a:t>
            </a:r>
            <a:r>
              <a:rPr lang="ru-RU" sz="2000" dirty="0">
                <a:solidFill>
                  <a:srgbClr val="FF0000"/>
                </a:solidFill>
              </a:rPr>
              <a:t>говоря</a:t>
            </a:r>
            <a:r>
              <a:rPr lang="ru-RU" sz="2000" dirty="0"/>
              <a:t> по телефону. </a:t>
            </a:r>
            <a:endParaRPr lang="en-US" sz="2000" dirty="0"/>
          </a:p>
        </p:txBody>
      </p:sp>
      <p:pic>
        <p:nvPicPr>
          <p:cNvPr id="6" name="Content Placeholder 3" descr="7_Мария-Павлова.jpg">
            <a:extLst>
              <a:ext uri="{FF2B5EF4-FFF2-40B4-BE49-F238E27FC236}">
                <a16:creationId xmlns:a16="http://schemas.microsoft.com/office/drawing/2014/main" id="{0BC08D9A-C35A-6445-B2C0-B52DE70E5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46" r="-29446"/>
          <a:stretch>
            <a:fillRect/>
          </a:stretch>
        </p:blipFill>
        <p:spPr>
          <a:xfrm>
            <a:off x="4836419" y="2561802"/>
            <a:ext cx="5026127" cy="2764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543865-3C5A-3E43-BBD9-84378DE0E89C}"/>
              </a:ext>
            </a:extLst>
          </p:cNvPr>
          <p:cNvSpPr txBox="1"/>
          <p:nvPr/>
        </p:nvSpPr>
        <p:spPr>
          <a:xfrm>
            <a:off x="5727083" y="1679557"/>
            <a:ext cx="2929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Кот спит, </a:t>
            </a:r>
            <a:r>
              <a:rPr lang="ru-RU" sz="2000" dirty="0">
                <a:solidFill>
                  <a:srgbClr val="FF0000"/>
                </a:solidFill>
              </a:rPr>
              <a:t>лёжа</a:t>
            </a:r>
            <a:r>
              <a:rPr lang="ru-RU" sz="2000" dirty="0"/>
              <a:t> на полке.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6FB30-A676-BE41-A423-E5CB28960577}"/>
              </a:ext>
            </a:extLst>
          </p:cNvPr>
          <p:cNvSpPr txBox="1"/>
          <p:nvPr/>
        </p:nvSpPr>
        <p:spPr>
          <a:xfrm>
            <a:off x="5887202" y="5779840"/>
            <a:ext cx="27519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Когда </a:t>
            </a:r>
            <a:r>
              <a:rPr lang="ru-RU" sz="2400" dirty="0">
                <a:solidFill>
                  <a:srgbClr val="FF0000"/>
                </a:solidFill>
              </a:rPr>
              <a:t>кот</a:t>
            </a:r>
            <a:r>
              <a:rPr lang="ru-RU" sz="2400" dirty="0"/>
              <a:t> …. , </a:t>
            </a:r>
            <a:r>
              <a:rPr lang="ru-RU" sz="2400" dirty="0">
                <a:solidFill>
                  <a:srgbClr val="FF0000"/>
                </a:solidFill>
              </a:rPr>
              <a:t>он</a:t>
            </a:r>
            <a:r>
              <a:rPr lang="ru-RU" sz="2400" dirty="0"/>
              <a:t> …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9" name="Content Placeholder 3" descr="9fad7e71ad4de2e3dcd571d1c0fd0b75--animal-illustrations-illustration-art.jpg">
            <a:extLst>
              <a:ext uri="{FF2B5EF4-FFF2-40B4-BE49-F238E27FC236}">
                <a16:creationId xmlns:a16="http://schemas.microsoft.com/office/drawing/2014/main" id="{4A1119E3-6BCA-0746-AFA0-6E8B6D55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8210210" y="2508081"/>
            <a:ext cx="5157537" cy="28364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4E166E-C4C9-0549-BAAF-E28B78E8028B}"/>
              </a:ext>
            </a:extLst>
          </p:cNvPr>
          <p:cNvSpPr txBox="1"/>
          <p:nvPr/>
        </p:nvSpPr>
        <p:spPr>
          <a:xfrm>
            <a:off x="9201748" y="1684888"/>
            <a:ext cx="2829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Кот волнуется, </a:t>
            </a:r>
            <a:r>
              <a:rPr lang="ru-RU" sz="2000" dirty="0">
                <a:solidFill>
                  <a:srgbClr val="FF0000"/>
                </a:solidFill>
              </a:rPr>
              <a:t>слушая</a:t>
            </a:r>
            <a:r>
              <a:rPr lang="ru-RU" sz="2000" dirty="0"/>
              <a:t> музыку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F8A56-95ED-F446-A7B1-1764A9EF4505}"/>
              </a:ext>
            </a:extLst>
          </p:cNvPr>
          <p:cNvSpPr txBox="1"/>
          <p:nvPr/>
        </p:nvSpPr>
        <p:spPr>
          <a:xfrm>
            <a:off x="9529011" y="5826663"/>
            <a:ext cx="2751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Когда </a:t>
            </a:r>
            <a:r>
              <a:rPr lang="ru-RU" sz="2400" dirty="0">
                <a:solidFill>
                  <a:srgbClr val="FF0000"/>
                </a:solidFill>
              </a:rPr>
              <a:t>кот</a:t>
            </a:r>
            <a:r>
              <a:rPr lang="ru-RU" sz="2400" dirty="0"/>
              <a:t> …. , </a:t>
            </a:r>
            <a:r>
              <a:rPr lang="ru-RU" sz="2400" dirty="0">
                <a:solidFill>
                  <a:srgbClr val="FF0000"/>
                </a:solidFill>
              </a:rPr>
              <a:t>он</a:t>
            </a:r>
            <a:r>
              <a:rPr lang="ru-RU" sz="2400" dirty="0"/>
              <a:t> …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247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Кот покупает всё, что ему нужно, сидя в интернете весь день. </a:t>
            </a:r>
            <a:endParaRPr lang="en-US" dirty="0"/>
          </a:p>
        </p:txBody>
      </p:sp>
      <p:pic>
        <p:nvPicPr>
          <p:cNvPr id="8" name="Content Placeholder 7" descr="148067059217498349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05" r="-16005"/>
          <a:stretch>
            <a:fillRect/>
          </a:stretch>
        </p:blipFill>
        <p:spPr>
          <a:xfrm>
            <a:off x="700269" y="2309150"/>
            <a:ext cx="6487610" cy="3581400"/>
          </a:xfrm>
        </p:spPr>
      </p:pic>
    </p:spTree>
    <p:extLst>
      <p:ext uri="{BB962C8B-B14F-4D97-AF65-F5344CB8AC3E}">
        <p14:creationId xmlns:p14="http://schemas.microsoft.com/office/powerpoint/2010/main" val="408446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Играя в видеоигры, никто не знает, что ты кот! </a:t>
            </a:r>
            <a:endParaRPr lang="en-US" dirty="0"/>
          </a:p>
        </p:txBody>
      </p:sp>
      <p:pic>
        <p:nvPicPr>
          <p:cNvPr id="4" name="Content Placeholder 3" descr="pictures_cats_8_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457200" y="2171699"/>
            <a:ext cx="7446874" cy="37317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5671C-6718-524B-A7DB-D15DB874ED09}"/>
              </a:ext>
            </a:extLst>
          </p:cNvPr>
          <p:cNvSpPr txBox="1"/>
          <p:nvPr/>
        </p:nvSpPr>
        <p:spPr>
          <a:xfrm>
            <a:off x="2275637" y="6095851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Что-то здесь не так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A646B7-39A0-F549-9F92-3C80126B855C}"/>
              </a:ext>
            </a:extLst>
          </p:cNvPr>
          <p:cNvSpPr txBox="1"/>
          <p:nvPr/>
        </p:nvSpPr>
        <p:spPr>
          <a:xfrm>
            <a:off x="7443537" y="2171700"/>
            <a:ext cx="42511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Играя в видеоигры – 1 субъект</a:t>
            </a:r>
          </a:p>
          <a:p>
            <a:r>
              <a:rPr lang="ru-RU" sz="2400" dirty="0"/>
              <a:t>Никто -- 2 субъект </a:t>
            </a:r>
          </a:p>
          <a:p>
            <a:r>
              <a:rPr lang="ru-RU" sz="2400" dirty="0"/>
              <a:t>НЕПРАВИЛЬНО использовать деепричастие, когда есть два субъекта</a:t>
            </a:r>
          </a:p>
          <a:p>
            <a:r>
              <a:rPr lang="ru-RU" sz="2400" dirty="0"/>
              <a:t>ПРАВИЛЬНО: Играя в видеоигры, кот забыл о времени (кот играл и кот забыл)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9886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38F1-B512-1843-BA19-97A61297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97304"/>
            <a:ext cx="3986463" cy="1674395"/>
          </a:xfrm>
        </p:spPr>
        <p:txBody>
          <a:bodyPr>
            <a:normAutofit fontScale="90000"/>
          </a:bodyPr>
          <a:lstStyle/>
          <a:p>
            <a:r>
              <a:rPr lang="en-US" dirty="0"/>
              <a:t>U10 D2</a:t>
            </a:r>
            <a:br>
              <a:rPr lang="ru-RU" dirty="0"/>
            </a:br>
            <a:r>
              <a:rPr lang="ru-RU" dirty="0"/>
              <a:t>СВ и НСВ</a:t>
            </a:r>
            <a:br>
              <a:rPr lang="ru-RU" dirty="0"/>
            </a:br>
            <a:r>
              <a:rPr lang="ru-RU" dirty="0"/>
              <a:t>Объясните!  </a:t>
            </a:r>
            <a:endParaRPr lang="en-US" dirty="0"/>
          </a:p>
        </p:txBody>
      </p:sp>
      <p:pic>
        <p:nvPicPr>
          <p:cNvPr id="4" name="Content Placeholder 3" descr="0pgp9g.jpg">
            <a:extLst>
              <a:ext uri="{FF2B5EF4-FFF2-40B4-BE49-F238E27FC236}">
                <a16:creationId xmlns:a16="http://schemas.microsoft.com/office/drawing/2014/main" id="{7CDCD6A1-8433-5E4F-8785-E84C7F967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0" y="2313187"/>
            <a:ext cx="6254793" cy="3439913"/>
          </a:xfrm>
        </p:spPr>
      </p:pic>
      <p:pic>
        <p:nvPicPr>
          <p:cNvPr id="5" name="Content Placeholder 3" descr="images.jpg">
            <a:extLst>
              <a:ext uri="{FF2B5EF4-FFF2-40B4-BE49-F238E27FC236}">
                <a16:creationId xmlns:a16="http://schemas.microsoft.com/office/drawing/2014/main" id="{50C982C7-81F4-3A46-8D1D-4B0D5A3AE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3665621" y="2313187"/>
            <a:ext cx="6254825" cy="3439913"/>
          </a:xfrm>
          <a:prstGeom prst="rect">
            <a:avLst/>
          </a:prstGeom>
        </p:spPr>
      </p:pic>
      <p:pic>
        <p:nvPicPr>
          <p:cNvPr id="6" name="Content Placeholder 3" descr="15hdaw.jpg">
            <a:extLst>
              <a:ext uri="{FF2B5EF4-FFF2-40B4-BE49-F238E27FC236}">
                <a16:creationId xmlns:a16="http://schemas.microsoft.com/office/drawing/2014/main" id="{6B08BED8-5680-104E-8CBB-54FA18BAA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8036092" y="2764903"/>
            <a:ext cx="4612105" cy="2536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6F5774-70A6-7944-9E70-FC44E63BF244}"/>
              </a:ext>
            </a:extLst>
          </p:cNvPr>
          <p:cNvSpPr txBox="1"/>
          <p:nvPr/>
        </p:nvSpPr>
        <p:spPr>
          <a:xfrm>
            <a:off x="1371600" y="6128084"/>
            <a:ext cx="110838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Я никогда не покупала бензин. Дело в том, что у меня нет машины</a:t>
            </a:r>
            <a:r>
              <a:rPr lang="is-IS" sz="2800" dirty="0"/>
              <a:t>…</a:t>
            </a:r>
            <a:r>
              <a:rPr lang="ru-RU" sz="2800" dirty="0"/>
              <a:t> </a:t>
            </a:r>
            <a:endParaRPr lang="en-US" sz="28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212A9-E0E5-964D-A935-4A9D4566C13E}"/>
              </a:ext>
            </a:extLst>
          </p:cNvPr>
          <p:cNvSpPr txBox="1"/>
          <p:nvPr/>
        </p:nvSpPr>
        <p:spPr>
          <a:xfrm>
            <a:off x="6352674" y="497305"/>
            <a:ext cx="54061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Сергей никогда никому не дарил цветы. У него аллергия на все растения.  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411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8A06-EAA3-4548-B0A8-5B1CF0F6E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221" y="211658"/>
            <a:ext cx="7146758" cy="1954025"/>
          </a:xfrm>
        </p:spPr>
        <p:txBody>
          <a:bodyPr>
            <a:normAutofit fontScale="90000"/>
          </a:bodyPr>
          <a:lstStyle/>
          <a:p>
            <a:r>
              <a:rPr lang="en-US" dirty="0"/>
              <a:t>U10 D3</a:t>
            </a:r>
            <a:br>
              <a:rPr lang="ru-RU" dirty="0"/>
            </a:br>
            <a:r>
              <a:rPr lang="ru-RU" dirty="0"/>
              <a:t>Деепричастия</a:t>
            </a:r>
            <a:br>
              <a:rPr lang="ru-RU" dirty="0"/>
            </a:br>
            <a:r>
              <a:rPr lang="ru-RU" dirty="0"/>
              <a:t>Найдите подходящую картинку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69A2C-D28C-4847-B056-D0A8A49AC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57786"/>
            <a:ext cx="7002379" cy="3581400"/>
          </a:xfrm>
        </p:spPr>
        <p:txBody>
          <a:bodyPr>
            <a:normAutofit/>
          </a:bodyPr>
          <a:lstStyle/>
          <a:p>
            <a:r>
              <a:rPr lang="ru-RU" sz="2400" dirty="0"/>
              <a:t>Приготовив салат оливье, Марта поставила его в холодильник.</a:t>
            </a:r>
          </a:p>
          <a:p>
            <a:r>
              <a:rPr lang="ru-RU" sz="2400" dirty="0"/>
              <a:t>Окончив университет, вы будете работать всю жизнь.</a:t>
            </a:r>
          </a:p>
          <a:p>
            <a:r>
              <a:rPr lang="ru-RU" sz="2400" dirty="0"/>
              <a:t>Купив машину, вы можете ездить на дачу каждую субботу. </a:t>
            </a:r>
          </a:p>
          <a:p>
            <a:r>
              <a:rPr lang="ru-RU" sz="2400" dirty="0"/>
              <a:t>Написав все курсовые работы, студент спит сидя за компьютером. </a:t>
            </a:r>
            <a:endParaRPr lang="en-US" sz="2400" dirty="0"/>
          </a:p>
        </p:txBody>
      </p:sp>
      <p:pic>
        <p:nvPicPr>
          <p:cNvPr id="4" name="Content Placeholder 3" descr="desenhos-animados-engraçados-de-um-adormecido-caído-homem-e-de-ressonar-na-frente-do-computador-olha-como-algo-tem-tomado-29740652.jpg">
            <a:extLst>
              <a:ext uri="{FF2B5EF4-FFF2-40B4-BE49-F238E27FC236}">
                <a16:creationId xmlns:a16="http://schemas.microsoft.com/office/drawing/2014/main" id="{3041B238-B875-3840-876D-655CAD9DC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25" r="-35925"/>
          <a:stretch>
            <a:fillRect/>
          </a:stretch>
        </p:blipFill>
        <p:spPr>
          <a:xfrm>
            <a:off x="7905970" y="1858672"/>
            <a:ext cx="3862337" cy="1598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13E05-3395-F34B-883E-8307A566A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281" y="3636021"/>
            <a:ext cx="2221716" cy="1620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61F2A-E98A-F74A-B73C-E085EBABD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958" y="5382127"/>
            <a:ext cx="2217842" cy="1475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F7CBC-5125-B342-BB15-9CBDAC49B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388" y="0"/>
            <a:ext cx="2263412" cy="16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8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E23D-B9A4-8A49-B04A-B15CD7D8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U10 D3</a:t>
            </a:r>
            <a:br>
              <a:rPr lang="ru-RU" dirty="0"/>
            </a:br>
            <a:r>
              <a:rPr lang="ru-RU" dirty="0"/>
              <a:t>Расскажите, что случилось за минуту до того, как была сделана эта фотография</a:t>
            </a:r>
            <a:endParaRPr lang="en-US" dirty="0"/>
          </a:p>
        </p:txBody>
      </p:sp>
      <p:pic>
        <p:nvPicPr>
          <p:cNvPr id="4" name="Content Placeholder 3" descr="e93db0d247158cdc488593c9b0650018.gif">
            <a:extLst>
              <a:ext uri="{FF2B5EF4-FFF2-40B4-BE49-F238E27FC236}">
                <a16:creationId xmlns:a16="http://schemas.microsoft.com/office/drawing/2014/main" id="{04A669AC-1D38-4546-8C42-7A5F602B4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40" r="-35640"/>
          <a:stretch>
            <a:fillRect/>
          </a:stretch>
        </p:blipFill>
        <p:spPr>
          <a:xfrm>
            <a:off x="-970309" y="2673493"/>
            <a:ext cx="11542055" cy="4184507"/>
          </a:xfrm>
        </p:spPr>
      </p:pic>
    </p:spTree>
    <p:extLst>
      <p:ext uri="{BB962C8B-B14F-4D97-AF65-F5344CB8AC3E}">
        <p14:creationId xmlns:p14="http://schemas.microsoft.com/office/powerpoint/2010/main" val="45004215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6040</TotalTime>
  <Words>1011</Words>
  <Application>Microsoft Macintosh PowerPoint</Application>
  <PresentationFormat>Widescreen</PresentationFormat>
  <Paragraphs>112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Franklin Gothic Book</vt:lpstr>
      <vt:lpstr>Crop</vt:lpstr>
      <vt:lpstr>RUSSIAN 102</vt:lpstr>
      <vt:lpstr>U10 D1 Диалог 1А</vt:lpstr>
      <vt:lpstr>U10 D1 Деепричастия </vt:lpstr>
      <vt:lpstr>Деепричастия</vt:lpstr>
      <vt:lpstr>Кот покупает всё, что ему нужно, сидя в интернете весь день. </vt:lpstr>
      <vt:lpstr>Играя в видеоигры, никто не знает, что ты кот! </vt:lpstr>
      <vt:lpstr>U10 D2 СВ и НСВ Объясните!  </vt:lpstr>
      <vt:lpstr>U10 D3 Деепричастия Найдите подходящую картинку</vt:lpstr>
      <vt:lpstr>U10 D3 Расскажите, что случилось за минуту до того, как была сделана эта фотография</vt:lpstr>
      <vt:lpstr>U10 D4 Диалог 1А</vt:lpstr>
      <vt:lpstr>Как вы думаете, когда Гомер и Мардж обычно ложатся спать? </vt:lpstr>
      <vt:lpstr>А когда они встают? </vt:lpstr>
      <vt:lpstr>По понедельникам он встаёт в семь утра. А по субботам? </vt:lpstr>
      <vt:lpstr>Когда ложатся спать Барт и Лиса? </vt:lpstr>
      <vt:lpstr> А вы? </vt:lpstr>
      <vt:lpstr>U10 D5 Как поздравляют в английском языке, а как в русском? </vt:lpstr>
      <vt:lpstr>U10 D6 Эти люди стоят в очереди и … (фотографируют, смотрят на людей, смотрят на небо, проверяют почту). На кого в этой очереди похожи вы? </vt:lpstr>
      <vt:lpstr>Кот покупает всё, что ему нужно, сидя в интернете весь день. А что он будет делать, купив всё, что ему нужно? </vt:lpstr>
      <vt:lpstr>Этот молодой человек, сидя на диване, играет в видеоигры и ест. А что он будет делать, закончив играть? </vt:lpstr>
      <vt:lpstr>Эта девушка лежит на диване, читает и пьёт чай. А что она будет делать, почитав?</vt:lpstr>
      <vt:lpstr>Эти люди стоят в очереди и сердятся. Вы похожи на молодого человека, который говорит по телефону? Или на других людей?</vt:lpstr>
      <vt:lpstr>Эта девушка говорит по телефону и проверяет электронную почту. А что она будет делать, поговорив по телефону и проверив почту? </vt:lpstr>
      <vt:lpstr>Эти пожилые люди гуляют и молчат. Как вы думаете, что они будут делать, погуляв в этом парке? </vt:lpstr>
      <vt:lpstr>U10 D7 Генрих Игнац Франц фон Бибер. Биография</vt:lpstr>
      <vt:lpstr>Бибер</vt:lpstr>
      <vt:lpstr>Кем он был?</vt:lpstr>
      <vt:lpstr>PowerPoint Presentation</vt:lpstr>
      <vt:lpstr>U10 D8 Интервью с Мишей</vt:lpstr>
      <vt:lpstr>U10 D9 Видео курса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102</dc:title>
  <dc:creator>Irina Walsh</dc:creator>
  <cp:lastModifiedBy>Irina Walsh</cp:lastModifiedBy>
  <cp:revision>16</cp:revision>
  <dcterms:created xsi:type="dcterms:W3CDTF">2020-07-01T20:20:52Z</dcterms:created>
  <dcterms:modified xsi:type="dcterms:W3CDTF">2021-05-07T14:01:11Z</dcterms:modified>
</cp:coreProperties>
</file>