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4" r:id="rId3"/>
    <p:sldId id="345" r:id="rId4"/>
    <p:sldId id="318" r:id="rId5"/>
    <p:sldId id="354" r:id="rId6"/>
    <p:sldId id="338" r:id="rId7"/>
    <p:sldId id="339" r:id="rId8"/>
    <p:sldId id="319" r:id="rId9"/>
    <p:sldId id="346" r:id="rId10"/>
    <p:sldId id="293" r:id="rId11"/>
    <p:sldId id="347" r:id="rId12"/>
    <p:sldId id="348" r:id="rId13"/>
    <p:sldId id="288" r:id="rId14"/>
    <p:sldId id="298" r:id="rId15"/>
    <p:sldId id="337" r:id="rId16"/>
    <p:sldId id="349" r:id="rId17"/>
    <p:sldId id="350" r:id="rId18"/>
    <p:sldId id="340" r:id="rId19"/>
    <p:sldId id="341" r:id="rId20"/>
    <p:sldId id="289" r:id="rId21"/>
    <p:sldId id="356" r:id="rId22"/>
    <p:sldId id="306" r:id="rId23"/>
    <p:sldId id="342" r:id="rId24"/>
    <p:sldId id="304" r:id="rId25"/>
    <p:sldId id="307" r:id="rId26"/>
    <p:sldId id="317" r:id="rId27"/>
    <p:sldId id="308" r:id="rId28"/>
    <p:sldId id="310" r:id="rId29"/>
    <p:sldId id="311" r:id="rId30"/>
    <p:sldId id="313" r:id="rId31"/>
    <p:sldId id="314" r:id="rId32"/>
    <p:sldId id="357" r:id="rId33"/>
  </p:sldIdLst>
  <p:sldSz cx="9144000" cy="6858000" type="screen4x3"/>
  <p:notesSz cx="7043738" cy="93329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2">
          <p15:clr>
            <a:srgbClr val="A4A3A4"/>
          </p15:clr>
        </p15:guide>
        <p15:guide id="2" pos="19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/>
    <p:restoredTop sz="95171"/>
  </p:normalViewPr>
  <p:slideViewPr>
    <p:cSldViewPr>
      <p:cViewPr varScale="1">
        <p:scale>
          <a:sx n="97" d="100"/>
          <a:sy n="97" d="100"/>
        </p:scale>
        <p:origin x="93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-2384" y="-88"/>
      </p:cViewPr>
      <p:guideLst>
        <p:guide orient="horz" pos="2672"/>
        <p:guide pos="195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Most Anxiety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87-4E83-BDE2-C90E5E3A91AF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87-4E83-BDE2-C90E5E3A91AF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87-4E83-BDE2-C90E5E3A91AF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F87-4E83-BDE2-C90E5E3A91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Math</c:v>
                </c:pt>
                <c:pt idx="1">
                  <c:v>Other</c:v>
                </c:pt>
                <c:pt idx="2">
                  <c:v>Writing Paper</c:v>
                </c:pt>
                <c:pt idx="3">
                  <c:v>Statistical Concepts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B-B047-A04A-BAE511C58DA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Anxiety Level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F-614A-B83C-1A18A17B9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2996111"/>
        <c:axId val="1983551599"/>
      </c:barChart>
      <c:catAx>
        <c:axId val="198299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3551599"/>
        <c:crosses val="autoZero"/>
        <c:auto val="1"/>
        <c:lblAlgn val="ctr"/>
        <c:lblOffset val="100"/>
        <c:noMultiLvlLbl val="0"/>
      </c:catAx>
      <c:valAx>
        <c:axId val="198355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99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5BC4C-7574-4662-A1C8-95CE06C691F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623E97-0913-401C-8FB9-78D36D614386}">
      <dgm:prSet/>
      <dgm:spPr/>
      <dgm:t>
        <a:bodyPr/>
        <a:lstStyle/>
        <a:p>
          <a:r>
            <a:rPr lang="en-US"/>
            <a:t>Question 7: Did you complete high school?</a:t>
          </a:r>
        </a:p>
      </dgm:t>
    </dgm:pt>
    <dgm:pt modelId="{D5E81906-8D89-4D69-B141-5EC1EF4B0B44}" type="parTrans" cxnId="{D038CCA6-E97C-496A-907A-2CCE7F6E5B9E}">
      <dgm:prSet/>
      <dgm:spPr/>
      <dgm:t>
        <a:bodyPr/>
        <a:lstStyle/>
        <a:p>
          <a:endParaRPr lang="en-US"/>
        </a:p>
      </dgm:t>
    </dgm:pt>
    <dgm:pt modelId="{5F7EF04F-4C5A-43B9-9148-EA9C59C17924}" type="sibTrans" cxnId="{D038CCA6-E97C-496A-907A-2CCE7F6E5B9E}">
      <dgm:prSet/>
      <dgm:spPr/>
      <dgm:t>
        <a:bodyPr/>
        <a:lstStyle/>
        <a:p>
          <a:endParaRPr lang="en-US"/>
        </a:p>
      </dgm:t>
    </dgm:pt>
    <dgm:pt modelId="{A7D30BBA-8441-47D2-9E2A-B4EC2F51856B}">
      <dgm:prSet/>
      <dgm:spPr/>
      <dgm:t>
        <a:bodyPr/>
        <a:lstStyle/>
        <a:p>
          <a:r>
            <a:rPr lang="en-US" dirty="0"/>
            <a:t>“yes”</a:t>
          </a:r>
        </a:p>
      </dgm:t>
    </dgm:pt>
    <dgm:pt modelId="{32FE27C0-50A0-48AD-9634-6501897F0849}" type="parTrans" cxnId="{2A12D461-22D8-493B-9545-4D5357EA1420}">
      <dgm:prSet/>
      <dgm:spPr/>
      <dgm:t>
        <a:bodyPr/>
        <a:lstStyle/>
        <a:p>
          <a:endParaRPr lang="en-US"/>
        </a:p>
      </dgm:t>
    </dgm:pt>
    <dgm:pt modelId="{2CB2529B-A1E5-4A3B-A65E-E12E40E4EAD8}" type="sibTrans" cxnId="{2A12D461-22D8-493B-9545-4D5357EA1420}">
      <dgm:prSet/>
      <dgm:spPr/>
      <dgm:t>
        <a:bodyPr/>
        <a:lstStyle/>
        <a:p>
          <a:endParaRPr lang="en-US"/>
        </a:p>
      </dgm:t>
    </dgm:pt>
    <dgm:pt modelId="{052F3C06-E565-40DC-B7A2-70EB1F51AEAC}">
      <dgm:prSet/>
      <dgm:spPr/>
      <dgm:t>
        <a:bodyPr/>
        <a:lstStyle/>
        <a:p>
          <a:r>
            <a:rPr lang="en-US" dirty="0"/>
            <a:t>Question 8: What is your level of education?</a:t>
          </a:r>
        </a:p>
      </dgm:t>
    </dgm:pt>
    <dgm:pt modelId="{9BED66AB-3248-43F0-B065-DEFABA878850}" type="parTrans" cxnId="{95B1DE24-D5AD-48F4-864D-3AFEF0203AC5}">
      <dgm:prSet/>
      <dgm:spPr/>
      <dgm:t>
        <a:bodyPr/>
        <a:lstStyle/>
        <a:p>
          <a:endParaRPr lang="en-US"/>
        </a:p>
      </dgm:t>
    </dgm:pt>
    <dgm:pt modelId="{5357371D-5D7B-459F-A1A0-84FA364EB7E9}" type="sibTrans" cxnId="{95B1DE24-D5AD-48F4-864D-3AFEF0203AC5}">
      <dgm:prSet/>
      <dgm:spPr/>
      <dgm:t>
        <a:bodyPr/>
        <a:lstStyle/>
        <a:p>
          <a:endParaRPr lang="en-US"/>
        </a:p>
      </dgm:t>
    </dgm:pt>
    <dgm:pt modelId="{94671858-36E3-4BF1-82E4-12D65642E93C}">
      <dgm:prSet/>
      <dgm:spPr/>
      <dgm:t>
        <a:bodyPr/>
        <a:lstStyle/>
        <a:p>
          <a:r>
            <a:rPr lang="en-US" dirty="0"/>
            <a:t>“Some graduate or finished graduate school”</a:t>
          </a:r>
        </a:p>
      </dgm:t>
    </dgm:pt>
    <dgm:pt modelId="{5E41EA84-F754-427B-8A20-D58C497A2BF6}" type="parTrans" cxnId="{D4DD69A4-E0BF-415E-B383-1B101593C212}">
      <dgm:prSet/>
      <dgm:spPr/>
      <dgm:t>
        <a:bodyPr/>
        <a:lstStyle/>
        <a:p>
          <a:endParaRPr lang="en-US"/>
        </a:p>
      </dgm:t>
    </dgm:pt>
    <dgm:pt modelId="{766B0ACE-7053-4394-80F6-AC13EF6623F5}" type="sibTrans" cxnId="{D4DD69A4-E0BF-415E-B383-1B101593C212}">
      <dgm:prSet/>
      <dgm:spPr/>
      <dgm:t>
        <a:bodyPr/>
        <a:lstStyle/>
        <a:p>
          <a:endParaRPr lang="en-US"/>
        </a:p>
      </dgm:t>
    </dgm:pt>
    <dgm:pt modelId="{38DDAB1B-1741-2447-95C3-9E69CF95F5BE}" type="pres">
      <dgm:prSet presAssocID="{D3D5BC4C-7574-4662-A1C8-95CE06C691F3}" presName="linear" presStyleCnt="0">
        <dgm:presLayoutVars>
          <dgm:dir/>
          <dgm:animLvl val="lvl"/>
          <dgm:resizeHandles val="exact"/>
        </dgm:presLayoutVars>
      </dgm:prSet>
      <dgm:spPr/>
    </dgm:pt>
    <dgm:pt modelId="{3B587660-E872-FA40-95AE-9D324DB094DF}" type="pres">
      <dgm:prSet presAssocID="{7C623E97-0913-401C-8FB9-78D36D614386}" presName="parentLin" presStyleCnt="0"/>
      <dgm:spPr/>
    </dgm:pt>
    <dgm:pt modelId="{9FA5B764-E684-B14A-8195-83B75632B43D}" type="pres">
      <dgm:prSet presAssocID="{7C623E97-0913-401C-8FB9-78D36D614386}" presName="parentLeftMargin" presStyleLbl="node1" presStyleIdx="0" presStyleCnt="2"/>
      <dgm:spPr/>
    </dgm:pt>
    <dgm:pt modelId="{872E8EB2-3600-A64D-B9B0-6175F6C9B885}" type="pres">
      <dgm:prSet presAssocID="{7C623E97-0913-401C-8FB9-78D36D6143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0037B4C-9C77-004D-9EFE-78F70AFD83CB}" type="pres">
      <dgm:prSet presAssocID="{7C623E97-0913-401C-8FB9-78D36D614386}" presName="negativeSpace" presStyleCnt="0"/>
      <dgm:spPr/>
    </dgm:pt>
    <dgm:pt modelId="{2FAD9EC2-058A-4749-B5AC-FD2BA09E3D1B}" type="pres">
      <dgm:prSet presAssocID="{7C623E97-0913-401C-8FB9-78D36D614386}" presName="childText" presStyleLbl="conFgAcc1" presStyleIdx="0" presStyleCnt="2">
        <dgm:presLayoutVars>
          <dgm:bulletEnabled val="1"/>
        </dgm:presLayoutVars>
      </dgm:prSet>
      <dgm:spPr/>
    </dgm:pt>
    <dgm:pt modelId="{535A6F6E-27EC-FD49-82E7-9011F45EBEB0}" type="pres">
      <dgm:prSet presAssocID="{5F7EF04F-4C5A-43B9-9148-EA9C59C17924}" presName="spaceBetweenRectangles" presStyleCnt="0"/>
      <dgm:spPr/>
    </dgm:pt>
    <dgm:pt modelId="{D0A8D121-6467-5546-8E32-70F161C5E3A1}" type="pres">
      <dgm:prSet presAssocID="{052F3C06-E565-40DC-B7A2-70EB1F51AEAC}" presName="parentLin" presStyleCnt="0"/>
      <dgm:spPr/>
    </dgm:pt>
    <dgm:pt modelId="{0F7F3020-C024-0D4C-ACF1-B4F913AE59F3}" type="pres">
      <dgm:prSet presAssocID="{052F3C06-E565-40DC-B7A2-70EB1F51AEAC}" presName="parentLeftMargin" presStyleLbl="node1" presStyleIdx="0" presStyleCnt="2"/>
      <dgm:spPr/>
    </dgm:pt>
    <dgm:pt modelId="{2F512F8D-55CB-A946-871E-6EE3DCE35AED}" type="pres">
      <dgm:prSet presAssocID="{052F3C06-E565-40DC-B7A2-70EB1F51AEA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CDDB2E-A6F7-5145-B40A-29D5A4922321}" type="pres">
      <dgm:prSet presAssocID="{052F3C06-E565-40DC-B7A2-70EB1F51AEAC}" presName="negativeSpace" presStyleCnt="0"/>
      <dgm:spPr/>
    </dgm:pt>
    <dgm:pt modelId="{D2D5D64C-26AD-9D4B-B353-9A575E5F3CE0}" type="pres">
      <dgm:prSet presAssocID="{052F3C06-E565-40DC-B7A2-70EB1F51AEA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80191E-4247-7146-99C4-3CD654873138}" type="presOf" srcId="{D3D5BC4C-7574-4662-A1C8-95CE06C691F3}" destId="{38DDAB1B-1741-2447-95C3-9E69CF95F5BE}" srcOrd="0" destOrd="0" presId="urn:microsoft.com/office/officeart/2005/8/layout/list1"/>
    <dgm:cxn modelId="{95B1DE24-D5AD-48F4-864D-3AFEF0203AC5}" srcId="{D3D5BC4C-7574-4662-A1C8-95CE06C691F3}" destId="{052F3C06-E565-40DC-B7A2-70EB1F51AEAC}" srcOrd="1" destOrd="0" parTransId="{9BED66AB-3248-43F0-B065-DEFABA878850}" sibTransId="{5357371D-5D7B-459F-A1A0-84FA364EB7E9}"/>
    <dgm:cxn modelId="{2A12D461-22D8-493B-9545-4D5357EA1420}" srcId="{7C623E97-0913-401C-8FB9-78D36D614386}" destId="{A7D30BBA-8441-47D2-9E2A-B4EC2F51856B}" srcOrd="0" destOrd="0" parTransId="{32FE27C0-50A0-48AD-9634-6501897F0849}" sibTransId="{2CB2529B-A1E5-4A3B-A65E-E12E40E4EAD8}"/>
    <dgm:cxn modelId="{F0E36A4B-596B-CD4F-846D-1C090A980433}" type="presOf" srcId="{052F3C06-E565-40DC-B7A2-70EB1F51AEAC}" destId="{0F7F3020-C024-0D4C-ACF1-B4F913AE59F3}" srcOrd="0" destOrd="0" presId="urn:microsoft.com/office/officeart/2005/8/layout/list1"/>
    <dgm:cxn modelId="{9E37DD51-CBC1-2A47-8BA9-73471A8679DC}" type="presOf" srcId="{A7D30BBA-8441-47D2-9E2A-B4EC2F51856B}" destId="{2FAD9EC2-058A-4749-B5AC-FD2BA09E3D1B}" srcOrd="0" destOrd="0" presId="urn:microsoft.com/office/officeart/2005/8/layout/list1"/>
    <dgm:cxn modelId="{82401477-F84E-1543-8883-019716AA4223}" type="presOf" srcId="{052F3C06-E565-40DC-B7A2-70EB1F51AEAC}" destId="{2F512F8D-55CB-A946-871E-6EE3DCE35AED}" srcOrd="1" destOrd="0" presId="urn:microsoft.com/office/officeart/2005/8/layout/list1"/>
    <dgm:cxn modelId="{0E2F887F-A9F4-B741-B94F-D55C12015AB7}" type="presOf" srcId="{7C623E97-0913-401C-8FB9-78D36D614386}" destId="{872E8EB2-3600-A64D-B9B0-6175F6C9B885}" srcOrd="1" destOrd="0" presId="urn:microsoft.com/office/officeart/2005/8/layout/list1"/>
    <dgm:cxn modelId="{C8BB0585-0944-CB4F-AE23-70FCC0F65E1A}" type="presOf" srcId="{7C623E97-0913-401C-8FB9-78D36D614386}" destId="{9FA5B764-E684-B14A-8195-83B75632B43D}" srcOrd="0" destOrd="0" presId="urn:microsoft.com/office/officeart/2005/8/layout/list1"/>
    <dgm:cxn modelId="{D4DD69A4-E0BF-415E-B383-1B101593C212}" srcId="{052F3C06-E565-40DC-B7A2-70EB1F51AEAC}" destId="{94671858-36E3-4BF1-82E4-12D65642E93C}" srcOrd="0" destOrd="0" parTransId="{5E41EA84-F754-427B-8A20-D58C497A2BF6}" sibTransId="{766B0ACE-7053-4394-80F6-AC13EF6623F5}"/>
    <dgm:cxn modelId="{D038CCA6-E97C-496A-907A-2CCE7F6E5B9E}" srcId="{D3D5BC4C-7574-4662-A1C8-95CE06C691F3}" destId="{7C623E97-0913-401C-8FB9-78D36D614386}" srcOrd="0" destOrd="0" parTransId="{D5E81906-8D89-4D69-B141-5EC1EF4B0B44}" sibTransId="{5F7EF04F-4C5A-43B9-9148-EA9C59C17924}"/>
    <dgm:cxn modelId="{DF7907D5-064E-FF42-A359-77FCBAF1CF0F}" type="presOf" srcId="{94671858-36E3-4BF1-82E4-12D65642E93C}" destId="{D2D5D64C-26AD-9D4B-B353-9A575E5F3CE0}" srcOrd="0" destOrd="0" presId="urn:microsoft.com/office/officeart/2005/8/layout/list1"/>
    <dgm:cxn modelId="{01EEB3A3-3B49-BE41-853C-F33AC30C1573}" type="presParOf" srcId="{38DDAB1B-1741-2447-95C3-9E69CF95F5BE}" destId="{3B587660-E872-FA40-95AE-9D324DB094DF}" srcOrd="0" destOrd="0" presId="urn:microsoft.com/office/officeart/2005/8/layout/list1"/>
    <dgm:cxn modelId="{1E50412D-6613-5F44-8681-E75293FF5534}" type="presParOf" srcId="{3B587660-E872-FA40-95AE-9D324DB094DF}" destId="{9FA5B764-E684-B14A-8195-83B75632B43D}" srcOrd="0" destOrd="0" presId="urn:microsoft.com/office/officeart/2005/8/layout/list1"/>
    <dgm:cxn modelId="{18D2830F-8EE1-BB43-A413-E0EA976CE5EF}" type="presParOf" srcId="{3B587660-E872-FA40-95AE-9D324DB094DF}" destId="{872E8EB2-3600-A64D-B9B0-6175F6C9B885}" srcOrd="1" destOrd="0" presId="urn:microsoft.com/office/officeart/2005/8/layout/list1"/>
    <dgm:cxn modelId="{F9B111E2-86F1-7C42-BA70-A0B152C1FFF1}" type="presParOf" srcId="{38DDAB1B-1741-2447-95C3-9E69CF95F5BE}" destId="{B0037B4C-9C77-004D-9EFE-78F70AFD83CB}" srcOrd="1" destOrd="0" presId="urn:microsoft.com/office/officeart/2005/8/layout/list1"/>
    <dgm:cxn modelId="{9CBD9ACC-7598-7044-A8F5-B226B30BFE5D}" type="presParOf" srcId="{38DDAB1B-1741-2447-95C3-9E69CF95F5BE}" destId="{2FAD9EC2-058A-4749-B5AC-FD2BA09E3D1B}" srcOrd="2" destOrd="0" presId="urn:microsoft.com/office/officeart/2005/8/layout/list1"/>
    <dgm:cxn modelId="{7277032E-C9DF-3F44-9E5B-3A6E237FF104}" type="presParOf" srcId="{38DDAB1B-1741-2447-95C3-9E69CF95F5BE}" destId="{535A6F6E-27EC-FD49-82E7-9011F45EBEB0}" srcOrd="3" destOrd="0" presId="urn:microsoft.com/office/officeart/2005/8/layout/list1"/>
    <dgm:cxn modelId="{DCDB8856-0939-8346-8A04-5DA39A2296AC}" type="presParOf" srcId="{38DDAB1B-1741-2447-95C3-9E69CF95F5BE}" destId="{D0A8D121-6467-5546-8E32-70F161C5E3A1}" srcOrd="4" destOrd="0" presId="urn:microsoft.com/office/officeart/2005/8/layout/list1"/>
    <dgm:cxn modelId="{24303930-6083-2846-B011-B0B6184BFA75}" type="presParOf" srcId="{D0A8D121-6467-5546-8E32-70F161C5E3A1}" destId="{0F7F3020-C024-0D4C-ACF1-B4F913AE59F3}" srcOrd="0" destOrd="0" presId="urn:microsoft.com/office/officeart/2005/8/layout/list1"/>
    <dgm:cxn modelId="{38B879FF-8C08-A045-84DF-4A534B12F93B}" type="presParOf" srcId="{D0A8D121-6467-5546-8E32-70F161C5E3A1}" destId="{2F512F8D-55CB-A946-871E-6EE3DCE35AED}" srcOrd="1" destOrd="0" presId="urn:microsoft.com/office/officeart/2005/8/layout/list1"/>
    <dgm:cxn modelId="{94B8008A-099C-3B43-B84B-BFD7193DA36D}" type="presParOf" srcId="{38DDAB1B-1741-2447-95C3-9E69CF95F5BE}" destId="{ACCDDB2E-A6F7-5145-B40A-29D5A4922321}" srcOrd="5" destOrd="0" presId="urn:microsoft.com/office/officeart/2005/8/layout/list1"/>
    <dgm:cxn modelId="{57F38A44-D523-2B4D-BDCB-39169130BF07}" type="presParOf" srcId="{38DDAB1B-1741-2447-95C3-9E69CF95F5BE}" destId="{D2D5D64C-26AD-9D4B-B353-9A575E5F3C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9EC2-058A-4749-B5AC-FD2BA09E3D1B}">
      <dsp:nvSpPr>
        <dsp:cNvPr id="0" name=""/>
        <dsp:cNvSpPr/>
      </dsp:nvSpPr>
      <dsp:spPr>
        <a:xfrm>
          <a:off x="0" y="526899"/>
          <a:ext cx="8229600" cy="1419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08152" rIns="6387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“yes”</a:t>
          </a:r>
        </a:p>
      </dsp:txBody>
      <dsp:txXfrm>
        <a:off x="0" y="526899"/>
        <a:ext cx="8229600" cy="1419075"/>
      </dsp:txXfrm>
    </dsp:sp>
    <dsp:sp modelId="{872E8EB2-3600-A64D-B9B0-6175F6C9B885}">
      <dsp:nvSpPr>
        <dsp:cNvPr id="0" name=""/>
        <dsp:cNvSpPr/>
      </dsp:nvSpPr>
      <dsp:spPr>
        <a:xfrm>
          <a:off x="411480" y="25059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Question 7: Did you complete high school?</a:t>
          </a:r>
        </a:p>
      </dsp:txBody>
      <dsp:txXfrm>
        <a:off x="460476" y="74055"/>
        <a:ext cx="5662728" cy="905688"/>
      </dsp:txXfrm>
    </dsp:sp>
    <dsp:sp modelId="{D2D5D64C-26AD-9D4B-B353-9A575E5F3CE0}">
      <dsp:nvSpPr>
        <dsp:cNvPr id="0" name=""/>
        <dsp:cNvSpPr/>
      </dsp:nvSpPr>
      <dsp:spPr>
        <a:xfrm>
          <a:off x="0" y="2631415"/>
          <a:ext cx="8229600" cy="187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08152" rIns="6387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“Some graduate or finished graduate school”</a:t>
          </a:r>
        </a:p>
      </dsp:txBody>
      <dsp:txXfrm>
        <a:off x="0" y="2631415"/>
        <a:ext cx="8229600" cy="1874250"/>
      </dsp:txXfrm>
    </dsp:sp>
    <dsp:sp modelId="{2F512F8D-55CB-A946-871E-6EE3DCE35AED}">
      <dsp:nvSpPr>
        <dsp:cNvPr id="0" name=""/>
        <dsp:cNvSpPr/>
      </dsp:nvSpPr>
      <dsp:spPr>
        <a:xfrm>
          <a:off x="411480" y="2129575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Question 8: What is your level of education?</a:t>
          </a:r>
        </a:p>
      </dsp:txBody>
      <dsp:txXfrm>
        <a:off x="460476" y="2178571"/>
        <a:ext cx="56627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F91B62-50C6-4A2D-B6B7-FA82852AFF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460D79-03C9-4280-B8FE-7E5035AC98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89388" y="0"/>
            <a:ext cx="3052762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fld id="{F913785F-EEBB-416C-B132-63121E13F466}" type="datetime1">
              <a:rPr lang="en-US" altLang="en-US"/>
              <a:pPr/>
              <a:t>6/30/2022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408F9-0F22-4E34-AE7B-ED753A65F5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646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FAD55-51BD-4F11-A913-82D1B3C31B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89388" y="8864600"/>
            <a:ext cx="3052762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fld id="{9EAC638E-4DBB-4C0C-B783-6B0F817B3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9046F6E3-41BD-4F97-A28B-75BA1C5A3FC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8025"/>
            <a:ext cx="4665662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901EC5E-51ED-45ED-A4F1-FD541E3A6E1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3263" y="4432300"/>
            <a:ext cx="5634037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09DF13-0E9B-442A-9338-7F9BA619230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910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65163" algn="l"/>
                <a:tab pos="1330325" algn="l"/>
                <a:tab pos="1993900" algn="l"/>
                <a:tab pos="2659063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38C301B-F9C7-4ACA-905C-F26025185D3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86213" y="0"/>
            <a:ext cx="30559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910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65163" algn="l"/>
                <a:tab pos="1330325" algn="l"/>
                <a:tab pos="1993900" algn="l"/>
                <a:tab pos="2659063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67E85BB-F6F1-4C78-90AB-DFAF3010E47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8661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910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65163" algn="l"/>
                <a:tab pos="1330325" algn="l"/>
                <a:tab pos="1993900" algn="l"/>
                <a:tab pos="2659063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53C2A54-D692-4A31-8D5D-8E7B101C91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86213" y="8866188"/>
            <a:ext cx="30559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910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5163" algn="l"/>
                <a:tab pos="1330325" algn="l"/>
                <a:tab pos="1993900" algn="l"/>
                <a:tab pos="265906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F3F2343-78C9-4DE4-99AC-21A7F5EE3E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pitchFamily="34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pitchFamily="-89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>
            <a:extLst>
              <a:ext uri="{FF2B5EF4-FFF2-40B4-BE49-F238E27FC236}">
                <a16:creationId xmlns:a16="http://schemas.microsoft.com/office/drawing/2014/main" id="{FE2768DF-83F7-4169-820E-146CC900E0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6CA83D-26D8-46E0-BDDB-A35D257A6960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77D7CDA9-1895-4A86-9B01-CD5F8763C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8025"/>
            <a:ext cx="4667250" cy="3500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85F421C3-6598-411E-98EE-FA5486855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263" y="4432300"/>
            <a:ext cx="5635625" cy="4114800"/>
          </a:xfrm>
        </p:spPr>
        <p:txBody>
          <a:bodyPr wrap="none" lIns="83978" tIns="41989" rIns="83978" bIns="41989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B36C5102-9BF0-470C-A8EB-B4E9808B7D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12183C99-6A7A-439D-BE25-927A5F73A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Another way to use a normal curve is with z-scores.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A z-score is a measure of standard deviation units.  Its value represents how many SD units a value is above or below the mean.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Z-scores are especially important when we want to examine points that do not fall exactly on an SD marker.</a:t>
            </a:r>
            <a:r>
              <a:rPr lang="en-US" altLang="en-US">
                <a:latin typeface="Times New Roman" panose="02020603050405020304" pitchFamily="18" charset="0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For example, if we have a mean value of 20, an SD of 10, and an X value of 22 – at what exact percentile is the value of 22?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Here we would need to calculate a z-score to find 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In this case, we would take 22-20/10 = .2.  So, we have a z-score of .2.  We will use a z-score chart to find the corresponding percentage of data that fall between the mean of 20 (z-core of 0) and 22 (z-score of .2). </a:t>
            </a: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C4AE2062-C328-4534-82D2-A42B0ABC6DE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BEA2EE-D6CB-43E2-B737-98BE606B85A8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CAFFD152-ECBE-4C95-A561-C15F4B25E6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86CD79E6-CAA6-4CF1-B87C-C854E667D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Practice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Use blank normal curve handouts 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CF798B81-33A8-42CB-8DA1-A1F74681CAA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FD3402-0370-41CB-9B34-DD8AC13BBC96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1813076-0D57-4F3D-9BC0-4B8F2F4D43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C71CD65-76B1-4868-AF05-14E5114FF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To check our answers…</a:t>
            </a: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ECBF988-3D55-4027-8A38-7B1B8CB6BE8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3E030B-8D3B-445A-A8BA-505327E942C3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DE1EB830-25FD-427D-B7AF-11CFA35E05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6918AC0B-B57C-47F5-B3BD-A0E450A07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Adrian has a z-score of 1.33 which corresponds to 40.82%.  What percentile is Adrian at?  We need to add 40.82% to 50% to get this information.  We add 50% because Adrian is above the mean of 32.  His z-score is also above the mean, it’s a positive number.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When we do this we get 90.82%, rounding we get 91.  Adrian is at the 91</a:t>
            </a:r>
            <a:r>
              <a:rPr lang="en-US" altLang="en-US" baseline="30000">
                <a:latin typeface="Times New Roman" panose="02020603050405020304" pitchFamily="18" charset="0"/>
              </a:rPr>
              <a:t>st</a:t>
            </a:r>
            <a:r>
              <a:rPr lang="en-US" altLang="en-US">
                <a:latin typeface="Times New Roman" panose="02020603050405020304" pitchFamily="18" charset="0"/>
              </a:rPr>
              <a:t> percentile, which means that 91% in the sample score equal to or lower than Adrian.  We can also say that only 9% score higher than Adrian (or, without rounding, 100-90.82 = 9.18%).  </a:t>
            </a: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F3650220-F26D-4E99-9FDE-604432BCACB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70D9E0-9CCC-4B20-BC6F-38F11EAF84B4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B213B0D8-9612-4B11-AEDD-D311FA3207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BC1148CE-9051-4A30-8DBB-F24ECF319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Now we have some potentially more difficult examples.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We can also find the percentage of data that falls between two z-scores.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Jandy has a score of 31.  This is below the mean of 32, so we can expect a negative z-score.  When we calculate the z-score we get -.33.  When we look up the corresponding value using our z-score table, we see that 12.93% of cases fall in between the mean and Jandy’s z-score.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To get information on Jandy’s percentile, we need to SUBTRACT 12.93 from 50.  We subtract from 50 because our score is BELOW the mean.  50-12.93% = 37.07%.  Jandy is at the 37</a:t>
            </a:r>
            <a:r>
              <a:rPr lang="en-US" altLang="en-US" baseline="30000">
                <a:latin typeface="Times New Roman" panose="02020603050405020304" pitchFamily="18" charset="0"/>
              </a:rPr>
              <a:t>th</a:t>
            </a:r>
            <a:r>
              <a:rPr lang="en-US" altLang="en-US">
                <a:latin typeface="Times New Roman" panose="02020603050405020304" pitchFamily="18" charset="0"/>
              </a:rPr>
              <a:t> percentile.  Or, 37% of people scored at or below 31.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Now, to determine the percent of cases between Jandy’s score of 31 and Adrian’s score of 36, we use their corresponding z-scores.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Jandy had a negative z-score (-.33), or a score below the mean.  Adrian had a positive z-score (1.33), or a score above the mean.  These scores are on either side of the mean of 32.  Remember that our z-score table gives us the percentage of data between the mean and a particular z-score.  So, we can find the percentage that falls between these two z-scores by adding their corresponding percentages.  If you have z-scores that fall on either side of the mean, add the corresponding percentages together if asked to find percent of cases between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By adding 40.82 to 12.93, we find that 53.75% of cases fall between scores of 31 and 36. </a:t>
            </a:r>
          </a:p>
          <a:p>
            <a:pPr marL="171450" indent="-171450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46DE066C-66AD-47A6-8345-88DD87624CE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7A6133-8C1C-446C-BAB8-C49519461256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99015C81-B8F4-44BF-BF44-42FB1FCEEA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73DE8C48-1D77-43AB-BE8E-CED9B48E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Now, we can make comparisons between percentiles.  If higher scores correspond to higher levels of self-esteem, who are you more concerned about?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This might be more difficult to tell when only looking at scores without understanding where they fall in the distribution of scores.  </a:t>
            </a: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04EFEE84-6525-4232-AF88-406AE5E829F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9B2864-54E9-4B67-897B-C7E30EAE1ACD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A16A325E-B3D6-49EB-8631-CA9FBA1A2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90EFA210-0454-4022-AB0A-485AC2FE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Applications to social work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Determining program eligibility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Even though we are using two different scales (and scores) here, we can still use percentiles to make comparisons.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For example, we have two distributions.  One with a mean score of 32 and an SD of 3.  The second has a mean score of 5 and an SD of 1.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We can still compare a score of 30 on the first scale to a score of 4.5 on the second.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Scale A’s score and percentile are calculated on the next slide. </a:t>
            </a:r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939AEB6A-5118-4B46-9A13-CE27F4E32C4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2B6F06-7BB3-487E-B88F-811491FDF047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1A74C484-A3A9-4D7D-AE1A-A103065EA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F7BA1F82-E094-4F72-8769-E0D34EDF1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We use the information on this slide to determine a z-score.  To do so we take the x-value – the mean value/ the SD.  We get a z-score of -.67.  Our score of 30 is below the mean of 32, so we have a negative z-score.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We find that 24.86 corresponds to a z-score of -.67.  Remember, we are below the mean, so instead of adding this value to 50%, we will SUBTRACT.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50-24.86% = 25.14% or the 25</a:t>
            </a:r>
            <a:r>
              <a:rPr lang="en-US" altLang="en-US" baseline="30000">
                <a:latin typeface="Times New Roman" panose="02020603050405020304" pitchFamily="18" charset="0"/>
              </a:rPr>
              <a:t>th</a:t>
            </a:r>
            <a:r>
              <a:rPr lang="en-US" altLang="en-US">
                <a:latin typeface="Times New Roman" panose="02020603050405020304" pitchFamily="18" charset="0"/>
              </a:rPr>
              <a:t> percentile.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According to our eligibility criteria, this student is eligible for services.   </a:t>
            </a:r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E997CACF-F658-4C6E-8D86-8DBA88BD728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C3396E-F420-4856-8FBE-F5F7A8A1F3B2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4C85051B-4724-434E-8BD8-E184FD8930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2D0DA0D0-09E8-467B-AEB6-D6DAD565A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We’ll go through the same process for student B.  Note that this student’s score is also below the mean.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We calculate our z-score, x value – mean value/ SD and get a z-score of -.5.  We look up -.5 and find it corresponds to 19.15%.  We are BELOW the mean, so we will SUBTRACT this value from 50.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We find this student is at the 31</a:t>
            </a:r>
            <a:r>
              <a:rPr lang="en-US" altLang="en-US" baseline="30000">
                <a:latin typeface="Times New Roman" panose="02020603050405020304" pitchFamily="18" charset="0"/>
              </a:rPr>
              <a:t>st</a:t>
            </a:r>
            <a:r>
              <a:rPr lang="en-US" altLang="en-US">
                <a:latin typeface="Times New Roman" panose="02020603050405020304" pitchFamily="18" charset="0"/>
              </a:rPr>
              <a:t> percentile.  So, this student is not eligible.  </a:t>
            </a:r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E0E63987-D25D-481F-9F6C-204594B79E7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C97A37-4478-4A06-8E18-19C32E392EAD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A185088A-A48D-40A9-AA56-78CC1F3A5B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BB6548C5-0A0E-41EA-A740-DA2E96EDA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B85AD3E4-E784-4622-B1B5-697E99AADD2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FA2AA3-1D69-411D-88F7-EBC59C4A18A9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872BA903-BC29-40B1-94CE-9DBBC4DE6E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C21EE547-9FFD-4571-9411-5B9E0CDF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Mean pulled higher then the median, high range and high standard deviation considered together indicate we likely have a high number outlier.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D18AD8AF-6D25-483E-9BEF-AFD61179649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7B8681-FD85-4A9F-BA08-36FDE8795ABD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C6763BD6-3C2D-444A-AC37-D025CE3206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60755141-529D-402E-925B-0041350D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We need variation to be able to run statistical analysis so these questions would not be able to be utilized.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Serves as a reminder to know as much you can about your population.  Generally if you are doing a survey for a MSS program you can know that those you are sampling have completed high school and are in process of completing graduate school.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29979EF7-D4D8-4C99-B3E6-13CB7F288A2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028B2E-952D-4D28-815E-6CF59AC75B5C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1EF8EFE8-9979-4818-AB2C-51332C087D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AB1DAA03-1605-4978-A29A-2E0F7C647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Image of normal curve on next slide</a:t>
            </a: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6D9DA844-DC1E-4945-A4AA-696B1519589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334503-3A08-4C8D-B72D-8386EEE3E64C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A02F3C92-0B27-4F33-8A6D-EAB8EDABF1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85EDF-998F-48EE-886B-F00D08CC1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cs typeface="ＭＳ Ｐゴシック" charset="0"/>
              </a:rPr>
              <a:t>What are the properties of a normal distribution?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The mean, median, and mode fall at the same point.  Because they fall at the same point, they split the distribution into two equal parts.  50% of the data fall below these values and 50% fall above.</a:t>
            </a:r>
          </a:p>
          <a:p>
            <a:pPr>
              <a:defRPr/>
            </a:pPr>
            <a:r>
              <a:rPr lang="en-US" b="1" dirty="0">
                <a:cs typeface="ＭＳ Ｐゴシック" charset="0"/>
              </a:rPr>
              <a:t>What is the empirical rule?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Describes the proportions of the normal curve.  If we have a normal distribution, we know that 68.26% of our data fall within +/- 1 SD, 95.44% fall within +/- 2 SDs, and 99.74% fall within +/- 3 SDs </a:t>
            </a: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07032053-6CEE-4427-90A8-24B4F174B1C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66B5BE-3A1F-4C2D-AE3F-AAEDC7481752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FA802AA9-B73D-42E1-8DFE-2B43104275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45306920-D53A-4CF4-8128-4BB73B299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Reminder from last week about how we will be using a normal curve 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Reminder from last slide: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Some things to note about the normal curve:  The mean, median, and mode are the same and are the highest center point of the distribution.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In a normal distribution, 50% of the data fall above the mean (because it is at the median) and 50% fall below.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It has one mode – uni-modal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It is bell-shaped </a:t>
            </a: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119E588C-3B7E-4DE7-9526-9479435C4AC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19100"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5163" algn="l"/>
                <a:tab pos="1330325" algn="l"/>
                <a:tab pos="1993900" algn="l"/>
                <a:tab pos="265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22D387-CF8D-46EF-9ACD-6DE9FE467814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463BE-A65A-1943-84AA-2E2676110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DC62D-6C0A-D64E-9CAA-0352FB0CF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Times New Roman" charset="0"/>
              <a:buNone/>
              <a:defRPr/>
            </a:pPr>
            <a:r>
              <a:rPr lang="en-US" sz="2000" dirty="0">
                <a:latin typeface="Tw Cen MT" charset="0"/>
                <a:cs typeface="Tw Cen MT" charset="0"/>
              </a:rPr>
              <a:t>68.26% of people score between 25 and 35 on the scale</a:t>
            </a:r>
          </a:p>
          <a:p>
            <a:pPr lvl="1" eaLnBrk="1" hangingPunct="1">
              <a:lnSpc>
                <a:spcPct val="90000"/>
              </a:lnSpc>
              <a:buFont typeface="Times New Roman" charset="0"/>
              <a:buNone/>
              <a:defRPr/>
            </a:pPr>
            <a:r>
              <a:rPr lang="en-US" sz="2000" dirty="0">
                <a:latin typeface="Tw Cen MT" charset="0"/>
                <a:cs typeface="Tw Cen MT" charset="0"/>
              </a:rPr>
              <a:t>95.44% of people score between 20 and 540 on the scale</a:t>
            </a:r>
          </a:p>
          <a:p>
            <a:pPr lvl="1" eaLnBrk="1" hangingPunct="1">
              <a:lnSpc>
                <a:spcPct val="90000"/>
              </a:lnSpc>
              <a:buFont typeface="Times New Roman" charset="0"/>
              <a:buNone/>
              <a:defRPr/>
            </a:pPr>
            <a:r>
              <a:rPr lang="en-US" sz="2000" dirty="0">
                <a:latin typeface="Tw Cen MT" charset="0"/>
                <a:cs typeface="Tw Cen MT" charset="0"/>
              </a:rPr>
              <a:t>2.28% of people score higher than 40</a:t>
            </a:r>
          </a:p>
          <a:p>
            <a:pPr lvl="1" eaLnBrk="1" hangingPunct="1">
              <a:lnSpc>
                <a:spcPct val="90000"/>
              </a:lnSpc>
              <a:buFont typeface="Times New Roman" charset="0"/>
              <a:buNone/>
              <a:defRPr/>
            </a:pPr>
            <a:r>
              <a:rPr lang="en-US" sz="2000" dirty="0">
                <a:latin typeface="Tw Cen MT" charset="0"/>
                <a:cs typeface="Tw Cen MT" charset="0"/>
              </a:rPr>
              <a:t>84.13% of people score 35 or less </a:t>
            </a:r>
            <a:endParaRPr lang="en-US" sz="2200" dirty="0">
              <a:latin typeface="Tw Cen MT" charset="0"/>
              <a:cs typeface="Tw Cen MT" charset="0"/>
            </a:endParaRPr>
          </a:p>
          <a:p>
            <a:pPr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88C78-762D-AD4C-8895-5DD93F49A95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9DF3675D-BFFA-DC4D-9869-DFBA90A191FB}" type="slidenum">
              <a:rPr lang="en-US" altLang="en-US" sz="1300" b="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9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E7DFB-025A-4146-BDB0-F3B2E097D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A6E7F-38A3-9A42-9C0B-3A96E8E22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EDACC-EDA2-BC47-A78B-ABAFC5B8EA5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DDE3C69D-C919-B044-A1B4-E58DF1B9CFF7}" type="slidenum">
              <a:rPr lang="en-US" altLang="en-US" sz="1300" b="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6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F49E14-96E7-D44E-832E-B8B11BA95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CAA72-F84F-314E-996F-7F9EFAB6E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70951-1413-5C49-AF57-E3C5C42E17D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19100" eaLnBrk="0"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91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0325" algn="l"/>
                <a:tab pos="1993900" algn="l"/>
                <a:tab pos="26590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C5A7EA54-A548-B242-9FFC-98D2635DC322}" type="slidenum">
              <a:rPr lang="en-US" altLang="en-US" sz="1300" b="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2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F78589-7FE9-464D-AB16-D7146EE3F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BB94E-7844-447D-828A-20491398F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AF72E-6852-4B04-9004-E79096A5B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BE2F1-5B17-4213-8F43-768435747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0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B53596-3318-4100-BB49-1F39A749A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50A3CD-6CFB-43FB-82D1-C728525F9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3A4376-5916-476D-A7D4-0A138C69D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8674C-CC9C-4894-973C-7EA04F590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40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C523A30-20A7-486E-96A2-ED070CFC3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9DDB17-7AC0-484B-9BDE-A16497133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7398825-DE90-44A2-AC36-C45E758D5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9390D-2137-4D87-AD2C-7C013D38F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9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E19E20-AC25-45E1-96CE-0E058F043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85B6CF-FF40-424E-9479-581EE9E6B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E24921-0E89-49D2-93B4-E84A887E2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3C3B8-AAE9-487A-B507-678E55B18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60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CD022-0F16-497B-9FEA-ABB9F3D5D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0DE07-4B8F-46C3-A257-EA54A2C3D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DE18E-73BB-49A1-B97E-B781E36A4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C33DC-6ED6-40F7-807F-74E595061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9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B32770-1C33-46FC-83D3-E94D77131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1694426-4F8A-4E49-9A18-82ADD8B98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E755CBD-CE02-4569-9743-71E628C49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20240-4196-4CF3-AB98-95F05BE17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97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E1315-D37D-4AE3-922F-C6AA23F86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10BE1-4241-4F3E-8CBE-C00AB3974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72A918-9574-4C20-84FE-0BA5CA4B4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532E6-A550-405F-AC79-2E9C1A3F9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52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61011-C19A-4559-987F-1E32A7E22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140D5-85AA-454C-8CF1-BF2D23A34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2EF0C-D211-427F-83EC-3FDA20806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D62E6-17D7-45D5-BAB2-C04991912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1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52CCE7AF-38B2-48F4-9287-65A501214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MS PGothic" pitchFamily="34" charset="-128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3801EABA-1451-4777-8731-7ECF87DD2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MS PGothic" pitchFamily="34" charset="-128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028DA2-72A8-4B6A-8C7B-F2720B4E5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B9B4D3-26B4-4697-9E64-A77041992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9CF8D1F-5843-4C1E-8BD2-0FFDCAD65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E146D-CEEF-4A28-9E90-61AAEE7F1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6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1AFA6-4064-4D9E-AA0A-6266A5BC1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BEE06-A2BB-45C0-8F2A-731696E40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CCDB6D-E5B9-4D58-BBDB-124BAEE8B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58AFB-D0EF-4DDD-B431-101199EB2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1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A5A0B8-4451-4AAF-8859-FAAFE6274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C9811-5CF7-415E-9B4D-9007BE0C4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FDBD0-7A8D-43E8-8CCF-CAEA5239D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0AE21-64CB-40D0-9056-96AA325CC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56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CEDDD5-53D2-4976-B126-736F73798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C58A1F-22DA-47FE-B535-C123223AC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CD6266-C6D5-48CA-BD01-A25F1089A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31579-4CA7-4FD5-A73E-CA578D0D8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6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A2CA80-5E9E-4CCE-A49B-73E9C4AE8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2C5C6C-27E9-42A1-BD42-6BAC03803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F5CBA1-A3CF-4DC0-916E-005AE26C0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433C-F306-4C72-9913-C9C95C10D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4031A0-BF8E-4BAC-9FF9-B43AA1FE5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739E69-1CD9-404A-B7AD-CAD307525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CD343E-539B-4F1D-AABA-613284FC5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BD705-1A9D-44F1-A58A-C7FB02AE0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9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6855B-DB99-4877-AB98-F3ADEBACB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D0EF8-F43C-42A9-B4F8-5550F0C85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90A98-9AEB-4040-B34A-A83291EEE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02ABE-4621-427A-BAF4-D677F5EF0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43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5611EF-439B-4791-B627-F341D1C4C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6712A-8A6D-4EE8-865E-ED98DD34C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4B9DE-2953-4779-B0D4-18E1EB5A9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80795-9712-4011-B5C2-19F757CB5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29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C6D76-2E0F-461F-B367-F04C48D15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78672-E8E0-457B-B48B-44FBF0323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1F68D-8A63-4C3B-9690-20F1DF4EA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774E5-95F7-44A3-BDB2-A7CD4106A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75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C6DC7F5-844D-416F-99CF-76014B1F1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69DA971-2AB7-4174-A225-77176EBCD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D22E99B2-F0B5-45DC-965F-800122977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200">
                <a:latin typeface="+mj-lt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073BB0B1-9E96-4D93-847D-6FA84FFA67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SzTx/>
              <a:buFontTx/>
              <a:buNone/>
              <a:defRPr sz="1200">
                <a:latin typeface="+mj-lt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7424C745-3469-4D49-B3EF-9D29D4F31D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F617A114-BAAD-4EF2-B09A-1B51767C8D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reeform 7">
            <a:extLst>
              <a:ext uri="{FF2B5EF4-FFF2-40B4-BE49-F238E27FC236}">
                <a16:creationId xmlns:a16="http://schemas.microsoft.com/office/drawing/2014/main" id="{FF59C5CF-CD46-4330-A8B9-F6F4AC1F7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MS PGothic" pitchFamily="34" charset="-128"/>
            </a:endParaRP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22634734-26A3-4A87-BDDB-0EEDBD926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  <p:sldLayoutId id="2147484534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MS PGothic" panose="020B0600070205080204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MS PGothic" panose="020B0600070205080204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MS PGothic" panose="020B0600070205080204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MS PGothic" panose="020B0600070205080204" pitchFamily="34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89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B1FB1F87-B146-4DCA-8349-444B190AD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546100"/>
            <a:ext cx="795813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Garamond" panose="02020404030301010803" pitchFamily="18" charset="0"/>
              </a:rPr>
              <a:t>Comparing Descriptive Statistics</a:t>
            </a: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600" b="1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Garamond" panose="02020404030301010803" pitchFamily="18" charset="0"/>
              </a:rPr>
              <a:t>Normal Distribution &amp; Z scores</a:t>
            </a: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600" b="1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200" dirty="0">
                <a:solidFill>
                  <a:srgbClr val="000000"/>
                </a:solidFill>
                <a:latin typeface="Garamond" panose="02020404030301010803" pitchFamily="18" charset="0"/>
              </a:rPr>
              <a:t>Research Informed Practice 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697DC389-D5BF-4735-BAE3-2D15A3340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a typeface="+mj-ea"/>
                <a:cs typeface="+mj-cs"/>
              </a:rPr>
              <a:t>Normal distributions (or curves)</a:t>
            </a:r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C9B006F0-5040-4FBB-B88F-C0296AE85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Garamond" charset="0"/>
                <a:ea typeface="+mn-ea"/>
                <a:cs typeface="+mn-cs"/>
              </a:rPr>
              <a:t>N is equal to or greater than 30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Garamond" charset="0"/>
                <a:ea typeface="+mn-ea"/>
                <a:cs typeface="+mn-cs"/>
              </a:rPr>
              <a:t>If a distribution is normal one can:</a:t>
            </a:r>
            <a:r>
              <a:rPr lang="en-US" sz="2600" dirty="0">
                <a:latin typeface="Garamond" charset="0"/>
                <a:ea typeface="+mn-ea"/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q"/>
              <a:defRPr/>
            </a:pPr>
            <a:r>
              <a:rPr lang="en-US" sz="2400" dirty="0">
                <a:latin typeface="Garamond" charset="0"/>
                <a:ea typeface="+mn-ea"/>
              </a:rPr>
              <a:t>Determine how many cases fall between two points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q"/>
              <a:defRPr/>
            </a:pPr>
            <a:r>
              <a:rPr lang="en-US" sz="2400" dirty="0">
                <a:latin typeface="Garamond" charset="0"/>
                <a:ea typeface="+mn-ea"/>
              </a:rPr>
              <a:t>Assess relative standing (percentiles)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q"/>
              <a:defRPr/>
            </a:pPr>
            <a:r>
              <a:rPr lang="en-US" sz="2400" dirty="0">
                <a:latin typeface="Garamond" charset="0"/>
                <a:ea typeface="+mn-ea"/>
              </a:rPr>
              <a:t>Compare values from two different samples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q"/>
              <a:defRPr/>
            </a:pPr>
            <a:endParaRPr lang="en-US" sz="2400" dirty="0">
              <a:latin typeface="Garamond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3200" dirty="0">
                <a:latin typeface="Garamond" charset="0"/>
                <a:ea typeface="+mn-ea"/>
                <a:cs typeface="+mn-cs"/>
              </a:rPr>
              <a:t>Basis for inferential statistics</a:t>
            </a:r>
            <a:endParaRPr lang="en-US" sz="2600" dirty="0">
              <a:latin typeface="Garamond" charset="0"/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q"/>
              <a:defRPr/>
            </a:pPr>
            <a:r>
              <a:rPr lang="en-US" sz="2400" dirty="0">
                <a:latin typeface="Garamond" charset="0"/>
                <a:ea typeface="+mn-ea"/>
              </a:rPr>
              <a:t>Can estimate probability of an event happening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E9939B-8119-E54A-AFEF-43EB7A8B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 normal curve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2AA446-5632-F447-8398-33BF593A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Mean = median = mode (represented at highest center point of the curve)</a:t>
            </a: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Symmetrical – 50% of data above and below the mean</a:t>
            </a: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Bell-shaped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Tails extend toward the X axis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Can be divided into six units that correspond with standard deviation units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3 above and 3 below the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5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E42B-91B0-3740-86B6-3E5ECCA9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F86C-A611-8A42-828B-272BC5C1D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700" dirty="0">
                <a:cs typeface="Tw Cen MT"/>
              </a:rPr>
              <a:t>Given a normal distribution, we can make the following assumptions about values of a variable: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en-US" sz="1400" dirty="0">
              <a:cs typeface="Tw Cen MT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cs typeface="Tw Cen MT"/>
              </a:rPr>
              <a:t>68.26% of values will be within 1 SD unit of the mean (34.13% on either side)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1400" dirty="0">
              <a:cs typeface="Tw Cen MT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cs typeface="Tw Cen MT"/>
              </a:rPr>
              <a:t>95.44% of values will be within 2 SD units of the mean (47.72% on either side)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1400" dirty="0">
              <a:cs typeface="Tw Cen MT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cs typeface="Tw Cen MT"/>
              </a:rPr>
              <a:t>99.74% of values will be within 3 SD units of the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4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exercise 11134">
            <a:extLst>
              <a:ext uri="{FF2B5EF4-FFF2-40B4-BE49-F238E27FC236}">
                <a16:creationId xmlns:a16="http://schemas.microsoft.com/office/drawing/2014/main" id="{96BD00F7-A51F-45C1-9E01-9D575733829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57200"/>
            <a:ext cx="7029450" cy="55467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17FB5017-2606-4290-A176-5F446CB29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Using normal curve</a:t>
            </a:r>
          </a:p>
        </p:txBody>
      </p:sp>
      <p:sp>
        <p:nvSpPr>
          <p:cNvPr id="89091" name="Rectangle 4">
            <a:extLst>
              <a:ext uri="{FF2B5EF4-FFF2-40B4-BE49-F238E27FC236}">
                <a16:creationId xmlns:a16="http://schemas.microsoft.com/office/drawing/2014/main" id="{88141AA8-8B50-4498-A88D-2EC217CAC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Replace SD markers with raw values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To find percent cases between 2 points: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Garamond" panose="02020404030301010803" pitchFamily="18" charset="0"/>
              </a:rPr>
              <a:t>Add/subtract known areas under the curve</a:t>
            </a:r>
            <a:r>
              <a:rPr lang="en-US" altLang="en-US">
                <a:latin typeface="Garamond" panose="02020404030301010803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To find percentiles: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% of cases equal to or below a particular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Garamond" panose="02020404030301010803" pitchFamily="18" charset="0"/>
              </a:rPr>
              <a:t>If raw value is above mean → Add 50 to percent between mean and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Garamond" panose="02020404030301010803" pitchFamily="18" charset="0"/>
              </a:rPr>
              <a:t>If raw value is below the mean → Subtract percent between mean and point from 50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Comparing two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Garamond" panose="02020404030301010803" pitchFamily="18" charset="0"/>
              </a:rPr>
              <a:t>Compare percentiles</a:t>
            </a:r>
            <a:endParaRPr lang="en-US" altLang="en-US" sz="20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>
            <a:extLst>
              <a:ext uri="{FF2B5EF4-FFF2-40B4-BE49-F238E27FC236}">
                <a16:creationId xmlns:a16="http://schemas.microsoft.com/office/drawing/2014/main" id="{19C0E144-073A-7C4A-8AE7-71E550DD7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z="3800">
                <a:ea typeface="ＭＳ Ｐゴシック" panose="020B0600070205080204" pitchFamily="34" charset="-128"/>
              </a:rPr>
              <a:t>How Can We Use the Empirical Rule?</a:t>
            </a:r>
          </a:p>
        </p:txBody>
      </p:sp>
      <p:sp>
        <p:nvSpPr>
          <p:cNvPr id="77826" name="Rectangle 5">
            <a:extLst>
              <a:ext uri="{FF2B5EF4-FFF2-40B4-BE49-F238E27FC236}">
                <a16:creationId xmlns:a16="http://schemas.microsoft.com/office/drawing/2014/main" id="{B0381B56-D85C-F942-AB3A-C38F6F2A6C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Sample completes emotional support scale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Mean = 30, SD = 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F0863-2AC6-B94C-A739-EF6DBB035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5521323"/>
            <a:ext cx="8229600" cy="6096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15    20    25    30    35    40    45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F0DF60E-DF18-9A4E-B5AB-1055322AD1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4DA35F-F51C-2D4D-9443-8710BB91B8AE}"/>
              </a:ext>
            </a:extLst>
          </p:cNvPr>
          <p:cNvSpPr txBox="1"/>
          <p:nvPr/>
        </p:nvSpPr>
        <p:spPr>
          <a:xfrm>
            <a:off x="1600200" y="4631378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/>
              <a:t>.13%       2.15%        13.59%        34.13%       34.13%        13.59%       2.15%        .13%</a:t>
            </a:r>
            <a:r>
              <a:rPr lang="en-US" dirty="0"/>
              <a:t>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8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C3319C9C-B597-0945-85B8-A83B22C07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z="3800">
                <a:ea typeface="ＭＳ Ｐゴシック" panose="020B0600070205080204" pitchFamily="34" charset="-128"/>
              </a:rPr>
              <a:t>Determining Percentiles – Below Mean</a:t>
            </a:r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EE6699CB-17EE-704E-ACB9-07DBBCAE9F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289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Sample of students complete Anxiety Inventory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Lisa’s Score = 48 (Mean = 50, SD=2)</a:t>
            </a:r>
          </a:p>
          <a:p>
            <a:pPr marL="319088" lvl="1" indent="-319088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altLang="en-US" dirty="0">
                <a:ea typeface="ＭＳ Ｐゴシック" panose="020B0600070205080204" pitchFamily="34" charset="-128"/>
              </a:rPr>
              <a:t>50 – 34.13 = 15.87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marL="319088" lvl="1" indent="-319088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16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2400" dirty="0">
                <a:ea typeface="ＭＳ Ｐゴシック" panose="020B0600070205080204" pitchFamily="34" charset="-128"/>
              </a:rPr>
              <a:t> percentile</a:t>
            </a:r>
          </a:p>
          <a:p>
            <a:pPr marL="319088" lvl="1" indent="-319088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15.87% score the same or less than on the scale</a:t>
            </a:r>
          </a:p>
          <a:p>
            <a:pPr marL="319088" lvl="1" indent="-319088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84.13% score higher </a:t>
            </a:r>
          </a:p>
        </p:txBody>
      </p:sp>
      <p:pic>
        <p:nvPicPr>
          <p:cNvPr id="353285" name="Picture 5" descr="Miles traveled - Lisa percentile018">
            <a:extLst>
              <a:ext uri="{FF2B5EF4-FFF2-40B4-BE49-F238E27FC236}">
                <a16:creationId xmlns:a16="http://schemas.microsoft.com/office/drawing/2014/main" id="{3F101D65-4C43-3F4B-8067-CA02EA213E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941763"/>
            <a:ext cx="6324600" cy="276383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0571C507-2B1B-954C-AEE3-7ABF0E62A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800">
                <a:ea typeface="ＭＳ Ｐゴシック" panose="020B0600070205080204" pitchFamily="34" charset="-128"/>
              </a:rPr>
              <a:t>Determining Percentiles – Above Mean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174781C2-B75B-F849-BBDD-B9F2C852FC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10600" cy="2286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Michael’s Score = 54 (Mean = 50, SD=2)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altLang="en-US" sz="2400" dirty="0">
                <a:ea typeface="ＭＳ Ｐゴシック" panose="020B0600070205080204" pitchFamily="34" charset="-128"/>
              </a:rPr>
              <a:t>50 + 34.13 + 13.59 = 97.72   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OR</a:t>
            </a:r>
            <a:r>
              <a:rPr lang="en-US" altLang="en-US" sz="2400" dirty="0">
                <a:ea typeface="ＭＳ Ｐゴシック" panose="020B0600070205080204" pitchFamily="34" charset="-128"/>
              </a:rPr>
              <a:t>    100 – 2.15 - .13 = 97.72</a:t>
            </a:r>
          </a:p>
          <a:p>
            <a:pPr marL="319088" lvl="1" indent="-31908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98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2400" dirty="0">
                <a:ea typeface="ＭＳ Ｐゴシック" panose="020B0600070205080204" pitchFamily="34" charset="-128"/>
              </a:rPr>
              <a:t> percentile</a:t>
            </a:r>
          </a:p>
          <a:p>
            <a:pPr marL="319088" lvl="1" indent="-31908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97.72% of people score equal to or less </a:t>
            </a:r>
          </a:p>
          <a:p>
            <a:pPr marL="319088" lvl="1" indent="-31908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2.28% of people score higher </a:t>
            </a:r>
          </a:p>
        </p:txBody>
      </p:sp>
      <p:pic>
        <p:nvPicPr>
          <p:cNvPr id="360453" name="Picture 5" descr="Miles traveled - Michael percentile019">
            <a:extLst>
              <a:ext uri="{FF2B5EF4-FFF2-40B4-BE49-F238E27FC236}">
                <a16:creationId xmlns:a16="http://schemas.microsoft.com/office/drawing/2014/main" id="{D105DF33-3309-6447-AEB6-41C1AF0D96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0"/>
            <a:ext cx="7543800" cy="3124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CA30-979F-2D4C-A770-3EC653F2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7" y="2438400"/>
            <a:ext cx="7772400" cy="1362075"/>
          </a:xfrm>
        </p:spPr>
        <p:txBody>
          <a:bodyPr/>
          <a:lstStyle/>
          <a:p>
            <a:r>
              <a:rPr lang="en-US" dirty="0"/>
              <a:t>Z Score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6206F-0174-2C4E-B292-0EB6C7E20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when we cannot use the empirical rule.</a:t>
            </a:r>
          </a:p>
        </p:txBody>
      </p:sp>
    </p:spTree>
    <p:extLst>
      <p:ext uri="{BB962C8B-B14F-4D97-AF65-F5344CB8AC3E}">
        <p14:creationId xmlns:p14="http://schemas.microsoft.com/office/powerpoint/2010/main" val="1618282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96D6-2711-DA45-9807-CE760254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9FD83-EBF8-AF41-B113-767068CE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Z scores use the assumption of the normal curve to turn raw data into standard deviation units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use z scores to:</a:t>
            </a:r>
          </a:p>
          <a:p>
            <a:pPr marL="881063" lvl="1" indent="-514350" eaLnBrk="1" hangingPunct="1">
              <a:buFont typeface="Tw Cen MT" panose="020B0602020104020603" pitchFamily="34" charset="77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Convert scores into percentiles</a:t>
            </a:r>
          </a:p>
          <a:p>
            <a:pPr marL="881063" lvl="1" indent="-514350" eaLnBrk="1" hangingPunct="1">
              <a:buFont typeface="Tw Cen MT" panose="020B0602020104020603" pitchFamily="34" charset="77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Find out how many observations fall within a particular range of scores</a:t>
            </a:r>
          </a:p>
          <a:p>
            <a:pPr marL="881063" lvl="1" indent="-514350" eaLnBrk="1" hangingPunct="1">
              <a:buFont typeface="Tw Cen MT" panose="020B0602020104020603" pitchFamily="34" charset="77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Compare values from different samples/scales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7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E9C0-E5C7-C94B-BC94-11A6112E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65FC9-1FB2-7345-A8A6-3D033B33D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Responses/Review Measures of Central Tendency</a:t>
            </a:r>
          </a:p>
          <a:p>
            <a:r>
              <a:rPr lang="en-US" dirty="0"/>
              <a:t>Normal Distribution</a:t>
            </a:r>
          </a:p>
          <a:p>
            <a:r>
              <a:rPr lang="en-US"/>
              <a:t>Z-Scores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0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9" name="Rectangle 7">
            <a:extLst>
              <a:ext uri="{FF2B5EF4-FFF2-40B4-BE49-F238E27FC236}">
                <a16:creationId xmlns:a16="http://schemas.microsoft.com/office/drawing/2014/main" id="{85EB3AB8-5BE0-4346-8380-5B8F853DA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>
                <a:ea typeface="+mj-ea"/>
                <a:cs typeface="+mj-cs"/>
              </a:rPr>
              <a:t>Z scores</a:t>
            </a:r>
          </a:p>
        </p:txBody>
      </p:sp>
      <p:sp>
        <p:nvSpPr>
          <p:cNvPr id="325640" name="Rectangle 8">
            <a:extLst>
              <a:ext uri="{FF2B5EF4-FFF2-40B4-BE49-F238E27FC236}">
                <a16:creationId xmlns:a16="http://schemas.microsoft.com/office/drawing/2014/main" id="{CA70C610-B9D8-4A90-9D9D-BEEB062019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3352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600" dirty="0">
                <a:latin typeface="Garamond" charset="0"/>
                <a:ea typeface="+mn-ea"/>
                <a:cs typeface="+mn-cs"/>
              </a:rPr>
              <a:t>When raw values do not fall exactly on SD markers, MUST calculate a z-score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100" dirty="0">
                <a:latin typeface="Garamond" charset="0"/>
                <a:ea typeface="+mn-ea"/>
              </a:rPr>
              <a:t>Positive z score = value that is higher than the mean/area to the right of mean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100" dirty="0">
                <a:latin typeface="Garamond" charset="0"/>
                <a:ea typeface="+mn-ea"/>
              </a:rPr>
              <a:t>Negative z score = value that is lower than the mean/area to the left of mean</a:t>
            </a:r>
            <a:endParaRPr lang="en-US" sz="2200" dirty="0">
              <a:latin typeface="Garamond" charset="0"/>
              <a:ea typeface="+mn-ea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sz="2100" dirty="0">
              <a:latin typeface="Garamond" charset="0"/>
              <a:ea typeface="+mn-ea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600" dirty="0">
                <a:latin typeface="Garamond" charset="0"/>
                <a:ea typeface="+mn-ea"/>
                <a:cs typeface="+mn-cs"/>
              </a:rPr>
              <a:t>Formula: 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200" dirty="0">
                <a:latin typeface="Garamond" charset="0"/>
                <a:ea typeface="+mn-ea"/>
              </a:rPr>
              <a:t>Subtract mean from raw value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200" dirty="0">
                <a:latin typeface="Garamond" charset="0"/>
                <a:ea typeface="+mn-ea"/>
              </a:rPr>
              <a:t>Divide by standard deviation</a:t>
            </a:r>
          </a:p>
        </p:txBody>
      </p:sp>
      <p:pic>
        <p:nvPicPr>
          <p:cNvPr id="91140" name="Picture 10">
            <a:extLst>
              <a:ext uri="{FF2B5EF4-FFF2-40B4-BE49-F238E27FC236}">
                <a16:creationId xmlns:a16="http://schemas.microsoft.com/office/drawing/2014/main" id="{AFFEF243-B2F5-4590-9CD1-4F7C47643E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860800"/>
            <a:ext cx="1905000" cy="1270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CCB1-CF67-8442-9C72-00CAAD80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z-scores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BD9AF-4D81-C54C-A6A5-6EDF4FE5C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Before you get started: </a:t>
            </a:r>
            <a:r>
              <a:rPr lang="en-US" dirty="0"/>
              <a:t>Draw your curve and mark the value on the curve.  </a:t>
            </a:r>
          </a:p>
          <a:p>
            <a:r>
              <a:rPr lang="en-US" b="1" dirty="0"/>
              <a:t>Step 1:</a:t>
            </a:r>
            <a:r>
              <a:rPr lang="en-US" dirty="0"/>
              <a:t> Calculate your z-score</a:t>
            </a:r>
          </a:p>
          <a:p>
            <a:r>
              <a:rPr lang="en-US" b="1" dirty="0"/>
              <a:t>Step 2:</a:t>
            </a:r>
            <a:r>
              <a:rPr lang="en-US" dirty="0"/>
              <a:t> Find the % associated with your z-score (using the z-table)</a:t>
            </a:r>
          </a:p>
          <a:p>
            <a:r>
              <a:rPr lang="en-US" b="1" dirty="0"/>
              <a:t>Step 3:</a:t>
            </a:r>
            <a:r>
              <a:rPr lang="en-US" dirty="0"/>
              <a:t> Mark the percent on the curve (add/subtract as needed)</a:t>
            </a:r>
          </a:p>
        </p:txBody>
      </p:sp>
    </p:spTree>
    <p:extLst>
      <p:ext uri="{BB962C8B-B14F-4D97-AF65-F5344CB8AC3E}">
        <p14:creationId xmlns:p14="http://schemas.microsoft.com/office/powerpoint/2010/main" val="1439283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0" name="Rectangle 4">
            <a:extLst>
              <a:ext uri="{FF2B5EF4-FFF2-40B4-BE49-F238E27FC236}">
                <a16:creationId xmlns:a16="http://schemas.microsoft.com/office/drawing/2014/main" id="{13796043-BC5B-4E7F-926C-C622642C4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Convert Scores into Percentiles </a:t>
            </a:r>
            <a:r>
              <a:rPr lang="en-US" sz="2000" b="1" dirty="0">
                <a:ea typeface="+mj-ea"/>
                <a:cs typeface="+mj-cs"/>
              </a:rPr>
              <a:t>(Step 1: Calculate a Z-Score)</a:t>
            </a:r>
          </a:p>
        </p:txBody>
      </p:sp>
      <p:sp>
        <p:nvSpPr>
          <p:cNvPr id="377861" name="Rectangle 5">
            <a:extLst>
              <a:ext uri="{FF2B5EF4-FFF2-40B4-BE49-F238E27FC236}">
                <a16:creationId xmlns:a16="http://schemas.microsoft.com/office/drawing/2014/main" id="{26E64B83-CED2-4CB7-A836-83207D5419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1600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600" dirty="0">
                <a:latin typeface="Garamond" charset="0"/>
                <a:ea typeface="+mn-ea"/>
                <a:cs typeface="+mn-cs"/>
              </a:rPr>
              <a:t>Self-esteem scale (Mean = 32, SD = 3)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600" dirty="0">
                <a:latin typeface="Garamond" charset="0"/>
                <a:ea typeface="+mn-ea"/>
                <a:cs typeface="+mn-cs"/>
              </a:rPr>
              <a:t>Adrian score = 36   (At what percentile is Adrian?)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600" dirty="0">
                <a:latin typeface="Garamond" charset="0"/>
                <a:ea typeface="+mn-ea"/>
                <a:cs typeface="+mn-cs"/>
              </a:rPr>
              <a:t>Z = (36-32)/3 = 1.33 Z-score (or SDs)</a:t>
            </a:r>
          </a:p>
        </p:txBody>
      </p:sp>
      <p:pic>
        <p:nvPicPr>
          <p:cNvPr id="97284" name="Picture 7" descr="Self-esteem z score curve - just z score026">
            <a:extLst>
              <a:ext uri="{FF2B5EF4-FFF2-40B4-BE49-F238E27FC236}">
                <a16:creationId xmlns:a16="http://schemas.microsoft.com/office/drawing/2014/main" id="{6031084E-5F7C-46A7-8013-249F54FCF2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124200"/>
            <a:ext cx="5905500" cy="2974975"/>
          </a:xfrm>
          <a:noFill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1C964B5B-8A97-DE4A-9869-90FF6ED6D669}"/>
              </a:ext>
            </a:extLst>
          </p:cNvPr>
          <p:cNvSpPr/>
          <p:nvPr/>
        </p:nvSpPr>
        <p:spPr bwMode="auto">
          <a:xfrm>
            <a:off x="2514600" y="3809935"/>
            <a:ext cx="2423907" cy="1356425"/>
          </a:xfrm>
          <a:custGeom>
            <a:avLst/>
            <a:gdLst>
              <a:gd name="connsiteX0" fmla="*/ 2316480 w 2423907"/>
              <a:gd name="connsiteY0" fmla="*/ 1204025 h 1356425"/>
              <a:gd name="connsiteX1" fmla="*/ 2423160 w 2423907"/>
              <a:gd name="connsiteY1" fmla="*/ 1295465 h 1356425"/>
              <a:gd name="connsiteX2" fmla="*/ 2346960 w 2423907"/>
              <a:gd name="connsiteY2" fmla="*/ 762065 h 1356425"/>
              <a:gd name="connsiteX3" fmla="*/ 2057400 w 2423907"/>
              <a:gd name="connsiteY3" fmla="*/ 228665 h 1356425"/>
              <a:gd name="connsiteX4" fmla="*/ 2057400 w 2423907"/>
              <a:gd name="connsiteY4" fmla="*/ 1204025 h 1356425"/>
              <a:gd name="connsiteX5" fmla="*/ 1706880 w 2423907"/>
              <a:gd name="connsiteY5" fmla="*/ 65 h 1356425"/>
              <a:gd name="connsiteX6" fmla="*/ 1341120 w 2423907"/>
              <a:gd name="connsiteY6" fmla="*/ 1264985 h 1356425"/>
              <a:gd name="connsiteX7" fmla="*/ 1295400 w 2423907"/>
              <a:gd name="connsiteY7" fmla="*/ 61025 h 1356425"/>
              <a:gd name="connsiteX8" fmla="*/ 1005840 w 2423907"/>
              <a:gd name="connsiteY8" fmla="*/ 1219265 h 1356425"/>
              <a:gd name="connsiteX9" fmla="*/ 822960 w 2423907"/>
              <a:gd name="connsiteY9" fmla="*/ 823025 h 1356425"/>
              <a:gd name="connsiteX10" fmla="*/ 548640 w 2423907"/>
              <a:gd name="connsiteY10" fmla="*/ 1325945 h 1356425"/>
              <a:gd name="connsiteX11" fmla="*/ 320040 w 2423907"/>
              <a:gd name="connsiteY11" fmla="*/ 1188785 h 1356425"/>
              <a:gd name="connsiteX12" fmla="*/ 0 w 2423907"/>
              <a:gd name="connsiteY12" fmla="*/ 1356425 h 13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3907" h="1356425">
                <a:moveTo>
                  <a:pt x="2316480" y="1204025"/>
                </a:moveTo>
                <a:cubicBezTo>
                  <a:pt x="2367280" y="1286575"/>
                  <a:pt x="2418080" y="1369125"/>
                  <a:pt x="2423160" y="1295465"/>
                </a:cubicBezTo>
                <a:cubicBezTo>
                  <a:pt x="2428240" y="1221805"/>
                  <a:pt x="2407920" y="939865"/>
                  <a:pt x="2346960" y="762065"/>
                </a:cubicBezTo>
                <a:cubicBezTo>
                  <a:pt x="2286000" y="584265"/>
                  <a:pt x="2105660" y="155005"/>
                  <a:pt x="2057400" y="228665"/>
                </a:cubicBezTo>
                <a:cubicBezTo>
                  <a:pt x="2009140" y="302325"/>
                  <a:pt x="2115820" y="1242125"/>
                  <a:pt x="2057400" y="1204025"/>
                </a:cubicBezTo>
                <a:cubicBezTo>
                  <a:pt x="1998980" y="1165925"/>
                  <a:pt x="1826260" y="-10095"/>
                  <a:pt x="1706880" y="65"/>
                </a:cubicBezTo>
                <a:cubicBezTo>
                  <a:pt x="1587500" y="10225"/>
                  <a:pt x="1409700" y="1254825"/>
                  <a:pt x="1341120" y="1264985"/>
                </a:cubicBezTo>
                <a:cubicBezTo>
                  <a:pt x="1272540" y="1275145"/>
                  <a:pt x="1351280" y="68645"/>
                  <a:pt x="1295400" y="61025"/>
                </a:cubicBezTo>
                <a:cubicBezTo>
                  <a:pt x="1239520" y="53405"/>
                  <a:pt x="1084580" y="1092265"/>
                  <a:pt x="1005840" y="1219265"/>
                </a:cubicBezTo>
                <a:cubicBezTo>
                  <a:pt x="927100" y="1346265"/>
                  <a:pt x="899160" y="805245"/>
                  <a:pt x="822960" y="823025"/>
                </a:cubicBezTo>
                <a:cubicBezTo>
                  <a:pt x="746760" y="840805"/>
                  <a:pt x="632460" y="1264985"/>
                  <a:pt x="548640" y="1325945"/>
                </a:cubicBezTo>
                <a:cubicBezTo>
                  <a:pt x="464820" y="1386905"/>
                  <a:pt x="411480" y="1183705"/>
                  <a:pt x="320040" y="1188785"/>
                </a:cubicBezTo>
                <a:cubicBezTo>
                  <a:pt x="228600" y="1193865"/>
                  <a:pt x="114300" y="1275145"/>
                  <a:pt x="0" y="13564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E0E3-57EC-8743-9CFD-64958ADE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Scores into Percentiles </a:t>
            </a:r>
            <a:r>
              <a:rPr lang="en-US" sz="2000" dirty="0"/>
              <a:t>(Step 2: Reading a Z-Table)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9D84-8464-4B4D-AC0A-7FC11CDA9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Z score = 1.33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Find the row for score through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 decimal point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1.3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Find the column for score from 2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nd</a:t>
            </a:r>
            <a:r>
              <a:rPr lang="en-US" altLang="en-US" sz="2800" dirty="0">
                <a:ea typeface="ＭＳ Ｐゴシック" panose="020B0600070205080204" pitchFamily="34" charset="-128"/>
              </a:rPr>
              <a:t> decimal point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.03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cell on the table shows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% area under the curve between mean and Z score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23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72" name="Rectangle 8">
            <a:extLst>
              <a:ext uri="{FF2B5EF4-FFF2-40B4-BE49-F238E27FC236}">
                <a16:creationId xmlns:a16="http://schemas.microsoft.com/office/drawing/2014/main" id="{D3F81EBF-D51A-49B7-8A22-A8008CEA0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a typeface="+mj-ea"/>
                <a:cs typeface="+mj-cs"/>
              </a:rPr>
              <a:t>Results</a:t>
            </a:r>
          </a:p>
        </p:txBody>
      </p:sp>
      <p:sp>
        <p:nvSpPr>
          <p:cNvPr id="369673" name="Rectangle 9">
            <a:extLst>
              <a:ext uri="{FF2B5EF4-FFF2-40B4-BE49-F238E27FC236}">
                <a16:creationId xmlns:a16="http://schemas.microsoft.com/office/drawing/2014/main" id="{A93D6D9A-01DA-48F2-BC6A-0E61E64E89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000" dirty="0">
                <a:latin typeface="Garamond" charset="0"/>
                <a:ea typeface="+mn-ea"/>
                <a:cs typeface="+mn-cs"/>
              </a:rPr>
              <a:t>40.82% of cases fall between the mean and a z score of 1.33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>
                <a:latin typeface="Garamond" charset="0"/>
              </a:rPr>
              <a:t>Additional Practice: find 0.45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 dirty="0">
                <a:latin typeface="Garamond" charset="0"/>
              </a:rPr>
              <a:t>First find “0.4” in the column below “z” then find “.05” in the row next to ”z”</a:t>
            </a:r>
          </a:p>
        </p:txBody>
      </p:sp>
      <p:pic>
        <p:nvPicPr>
          <p:cNvPr id="95236" name="Picture 13" descr="Z table excerpt - self esteem example score plus 1029">
            <a:extLst>
              <a:ext uri="{FF2B5EF4-FFF2-40B4-BE49-F238E27FC236}">
                <a16:creationId xmlns:a16="http://schemas.microsoft.com/office/drawing/2014/main" id="{FC806A70-0F58-46BE-AC2B-58F6EA5C1F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403475"/>
            <a:ext cx="6210300" cy="364172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>
            <a:extLst>
              <a:ext uri="{FF2B5EF4-FFF2-40B4-BE49-F238E27FC236}">
                <a16:creationId xmlns:a16="http://schemas.microsoft.com/office/drawing/2014/main" id="{61F10056-3E17-4D13-A928-F9CB932B4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a typeface="+mj-ea"/>
                <a:cs typeface="+mj-cs"/>
              </a:rPr>
              <a:t>Convert Scores into Percentiles </a:t>
            </a:r>
            <a:r>
              <a:rPr lang="en-US" sz="2000" dirty="0">
                <a:ea typeface="+mj-ea"/>
                <a:cs typeface="+mj-cs"/>
              </a:rPr>
              <a:t>(Step 3: Find overall percent)</a:t>
            </a:r>
          </a:p>
        </p:txBody>
      </p:sp>
      <p:sp>
        <p:nvSpPr>
          <p:cNvPr id="99331" name="Rectangle 5">
            <a:extLst>
              <a:ext uri="{FF2B5EF4-FFF2-40B4-BE49-F238E27FC236}">
                <a16:creationId xmlns:a16="http://schemas.microsoft.com/office/drawing/2014/main" id="{E058BFCB-A181-4D25-BE1C-8C7FEEF473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Garamond" panose="02020404030301010803" pitchFamily="18" charset="0"/>
              </a:rPr>
              <a:t>40.82% of clients score from mean of 32 to Adrian’s score of 36 on the self-esteem scale</a:t>
            </a:r>
          </a:p>
          <a:p>
            <a:pPr eaLnBrk="1" hangingPunct="1"/>
            <a:r>
              <a:rPr lang="en-US" altLang="en-US" sz="2400" dirty="0">
                <a:latin typeface="Garamond" panose="02020404030301010803" pitchFamily="18" charset="0"/>
              </a:rPr>
              <a:t>Adrian’s scores places him at the 91</a:t>
            </a:r>
            <a:r>
              <a:rPr lang="en-US" altLang="en-US" sz="2400" baseline="30000" dirty="0">
                <a:latin typeface="Garamond" panose="02020404030301010803" pitchFamily="18" charset="0"/>
              </a:rPr>
              <a:t>st</a:t>
            </a:r>
            <a:r>
              <a:rPr lang="en-US" altLang="en-US" sz="2400" dirty="0">
                <a:latin typeface="Garamond" panose="02020404030301010803" pitchFamily="18" charset="0"/>
              </a:rPr>
              <a:t> percentile</a:t>
            </a:r>
          </a:p>
          <a:p>
            <a:pPr lvl="1" eaLnBrk="1" hangingPunct="1"/>
            <a:r>
              <a:rPr lang="en-US" altLang="en-US" sz="2000" dirty="0">
                <a:latin typeface="Garamond" panose="02020404030301010803" pitchFamily="18" charset="0"/>
              </a:rPr>
              <a:t>50 + 40.82 = 90.82%</a:t>
            </a:r>
          </a:p>
          <a:p>
            <a:pPr lvl="1" eaLnBrk="1" hangingPunct="1"/>
            <a:r>
              <a:rPr lang="en-US" altLang="en-US" sz="2000" dirty="0">
                <a:latin typeface="Garamond" panose="02020404030301010803" pitchFamily="18" charset="0"/>
              </a:rPr>
              <a:t>91% score equal to or lower than Adrian</a:t>
            </a:r>
          </a:p>
          <a:p>
            <a:pPr eaLnBrk="1" hangingPunct="1"/>
            <a:r>
              <a:rPr lang="en-US" altLang="en-US" sz="2400" dirty="0">
                <a:latin typeface="Garamond" panose="02020404030301010803" pitchFamily="18" charset="0"/>
              </a:rPr>
              <a:t>Only 9.18% score higher than Adrian’s score of 36</a:t>
            </a:r>
          </a:p>
        </p:txBody>
      </p:sp>
      <p:pic>
        <p:nvPicPr>
          <p:cNvPr id="99332" name="Picture 7" descr="Self esteem example - with area marked030">
            <a:extLst>
              <a:ext uri="{FF2B5EF4-FFF2-40B4-BE49-F238E27FC236}">
                <a16:creationId xmlns:a16="http://schemas.microsoft.com/office/drawing/2014/main" id="{773E475D-5226-4B86-82BE-F0E0E1382F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7638" y="3657600"/>
            <a:ext cx="5657850" cy="2720975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BAAF5A-1AD7-B647-A33A-67C5E2F1EB2C}"/>
              </a:ext>
            </a:extLst>
          </p:cNvPr>
          <p:cNvSpPr txBox="1"/>
          <p:nvPr/>
        </p:nvSpPr>
        <p:spPr>
          <a:xfrm>
            <a:off x="2068512" y="5181600"/>
            <a:ext cx="1970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&lt;________</a:t>
            </a:r>
            <a:r>
              <a:rPr lang="en-US" sz="1200" u="sng" dirty="0"/>
              <a:t>50%</a:t>
            </a:r>
            <a:r>
              <a:rPr lang="en-US" sz="1200" dirty="0"/>
              <a:t>_______&gt;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36269-41AB-C545-AFC5-1E8D386DAFEF}"/>
              </a:ext>
            </a:extLst>
          </p:cNvPr>
          <p:cNvSpPr/>
          <p:nvPr/>
        </p:nvSpPr>
        <p:spPr bwMode="auto">
          <a:xfrm>
            <a:off x="2068512" y="5458599"/>
            <a:ext cx="2808288" cy="10400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29B3964C-D975-4139-977E-D07DA5E5E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a typeface="+mj-ea"/>
                <a:cs typeface="+mj-cs"/>
              </a:rPr>
              <a:t>A Second Example: A Score Below the Mean &amp; Percent of Cases Between Two Z Scores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7048E1F-7FB9-4859-8D9A-8574BF5D7B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25908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latin typeface="Garamond" panose="02020404030301010803" pitchFamily="18" charset="0"/>
              </a:rPr>
              <a:t>Self-esteem scale (Mean = 32, SD = 3)</a:t>
            </a:r>
          </a:p>
          <a:p>
            <a:pPr eaLnBrk="1" hangingPunct="1"/>
            <a:r>
              <a:rPr lang="en-US" altLang="en-US" sz="2200" dirty="0" err="1">
                <a:latin typeface="Garamond" panose="02020404030301010803" pitchFamily="18" charset="0"/>
              </a:rPr>
              <a:t>Jandy’s</a:t>
            </a:r>
            <a:r>
              <a:rPr lang="en-US" altLang="en-US" sz="2200" dirty="0">
                <a:latin typeface="Garamond" panose="02020404030301010803" pitchFamily="18" charset="0"/>
              </a:rPr>
              <a:t> score = 31</a:t>
            </a:r>
          </a:p>
          <a:p>
            <a:pPr eaLnBrk="1" hangingPunct="1"/>
            <a:r>
              <a:rPr lang="en-US" altLang="en-US" sz="2200" dirty="0">
                <a:latin typeface="Garamond" panose="02020404030301010803" pitchFamily="18" charset="0"/>
              </a:rPr>
              <a:t>Z = 31-32/3 = -.33</a:t>
            </a:r>
          </a:p>
          <a:p>
            <a:pPr lvl="1" eaLnBrk="1" hangingPunct="1"/>
            <a:r>
              <a:rPr lang="en-US" altLang="en-US" sz="1800" dirty="0">
                <a:latin typeface="Garamond" panose="02020404030301010803" pitchFamily="18" charset="0"/>
              </a:rPr>
              <a:t> 12.93% of the cases fall between the mean of 32 and </a:t>
            </a:r>
            <a:r>
              <a:rPr lang="en-US" altLang="en-US" sz="1800" dirty="0" err="1">
                <a:latin typeface="Garamond" panose="02020404030301010803" pitchFamily="18" charset="0"/>
              </a:rPr>
              <a:t>Jandy’s</a:t>
            </a:r>
            <a:r>
              <a:rPr lang="en-US" altLang="en-US" sz="1800" dirty="0">
                <a:latin typeface="Garamond" panose="02020404030301010803" pitchFamily="18" charset="0"/>
              </a:rPr>
              <a:t> score of 31</a:t>
            </a:r>
          </a:p>
          <a:p>
            <a:pPr lvl="1" eaLnBrk="1" hangingPunct="1"/>
            <a:r>
              <a:rPr lang="en-US" altLang="en-US" sz="1800" dirty="0" err="1">
                <a:latin typeface="Garamond" panose="02020404030301010803" pitchFamily="18" charset="0"/>
              </a:rPr>
              <a:t>Jandy</a:t>
            </a:r>
            <a:r>
              <a:rPr lang="en-US" altLang="en-US" sz="1800" dirty="0">
                <a:latin typeface="Garamond" panose="02020404030301010803" pitchFamily="18" charset="0"/>
              </a:rPr>
              <a:t> is at the 37% of this self-esteem scale (50-12.93=37.07)</a:t>
            </a:r>
          </a:p>
          <a:p>
            <a:pPr eaLnBrk="1" hangingPunct="1"/>
            <a:r>
              <a:rPr lang="en-US" altLang="en-US" sz="2200" dirty="0">
                <a:latin typeface="Garamond" panose="02020404030301010803" pitchFamily="18" charset="0"/>
              </a:rPr>
              <a:t>Percent cases between self-esteem scores of 31 (</a:t>
            </a:r>
            <a:r>
              <a:rPr lang="en-US" altLang="en-US" sz="2200" dirty="0" err="1">
                <a:latin typeface="Garamond" panose="02020404030301010803" pitchFamily="18" charset="0"/>
              </a:rPr>
              <a:t>Jandy</a:t>
            </a:r>
            <a:r>
              <a:rPr lang="en-US" altLang="en-US" sz="2200" dirty="0">
                <a:latin typeface="Garamond" panose="02020404030301010803" pitchFamily="18" charset="0"/>
              </a:rPr>
              <a:t>) and 36 (Adrian) is 53.75% (12.93 + 40.82)</a:t>
            </a:r>
            <a:endParaRPr lang="en-US" altLang="en-US" sz="2200" dirty="0"/>
          </a:p>
        </p:txBody>
      </p:sp>
      <p:pic>
        <p:nvPicPr>
          <p:cNvPr id="101380" name="Picture 5" descr="Self esteem example -  between two z033">
            <a:extLst>
              <a:ext uri="{FF2B5EF4-FFF2-40B4-BE49-F238E27FC236}">
                <a16:creationId xmlns:a16="http://schemas.microsoft.com/office/drawing/2014/main" id="{A7FB9D20-1CE5-4C1E-ABE1-7EE57AABDA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3733800"/>
            <a:ext cx="5808662" cy="3124200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EA4253-F40B-904C-B715-3C80EA5D5D7C}"/>
              </a:ext>
            </a:extLst>
          </p:cNvPr>
          <p:cNvSpPr/>
          <p:nvPr/>
        </p:nvSpPr>
        <p:spPr bwMode="auto">
          <a:xfrm>
            <a:off x="3733800" y="5791200"/>
            <a:ext cx="9906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1117863A-6324-40AC-A609-3273FDC69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a typeface="+mj-ea"/>
                <a:cs typeface="+mj-cs"/>
              </a:rPr>
              <a:t>Assessing Concerns About Self-Esteem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3495DB76-868D-4933-A1B3-666EEFF10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Garamond" panose="02020404030301010803" pitchFamily="18" charset="0"/>
              </a:rPr>
              <a:t>Who are you more concerned about – Adrian or Jandy?</a:t>
            </a:r>
          </a:p>
          <a:p>
            <a:pPr eaLnBrk="1" hangingPunct="1"/>
            <a:r>
              <a:rPr lang="en-US" altLang="en-US">
                <a:latin typeface="Garamond" panose="02020404030301010803" pitchFamily="18" charset="0"/>
              </a:rPr>
              <a:t>High values on the scale correspond with high self-esteem</a:t>
            </a:r>
          </a:p>
          <a:p>
            <a:pPr lvl="1" eaLnBrk="1" hangingPunct="1"/>
            <a:r>
              <a:rPr lang="en-US" altLang="en-US" sz="2800">
                <a:latin typeface="Garamond" panose="02020404030301010803" pitchFamily="18" charset="0"/>
              </a:rPr>
              <a:t>Adrian scores a 36, 91</a:t>
            </a:r>
            <a:r>
              <a:rPr lang="en-US" altLang="en-US" sz="2800" baseline="30000">
                <a:latin typeface="Garamond" panose="02020404030301010803" pitchFamily="18" charset="0"/>
              </a:rPr>
              <a:t>st</a:t>
            </a:r>
            <a:r>
              <a:rPr lang="en-US" altLang="en-US" sz="2800">
                <a:latin typeface="Garamond" panose="02020404030301010803" pitchFamily="18" charset="0"/>
              </a:rPr>
              <a:t> percentile</a:t>
            </a:r>
          </a:p>
          <a:p>
            <a:pPr lvl="1" eaLnBrk="1" hangingPunct="1"/>
            <a:r>
              <a:rPr lang="en-US" altLang="en-US" sz="2800">
                <a:latin typeface="Garamond" panose="02020404030301010803" pitchFamily="18" charset="0"/>
              </a:rPr>
              <a:t>Jandy scores a 31, 37</a:t>
            </a:r>
            <a:r>
              <a:rPr lang="en-US" altLang="en-US" sz="2800" baseline="30000">
                <a:latin typeface="Garamond" panose="02020404030301010803" pitchFamily="18" charset="0"/>
              </a:rPr>
              <a:t>th</a:t>
            </a:r>
            <a:r>
              <a:rPr lang="en-US" altLang="en-US" sz="2800">
                <a:latin typeface="Garamond" panose="02020404030301010803" pitchFamily="18" charset="0"/>
              </a:rPr>
              <a:t> percentile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51F38E0F-8046-4730-AE4D-1D93FC9CC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  <a:cs typeface="+mj-cs"/>
              </a:rPr>
              <a:t>Example 2: Determining Eligibility for Program 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006A0864-9E5C-4960-AF6A-DC873E988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Garamond" charset="0"/>
                <a:ea typeface="+mn-ea"/>
                <a:cs typeface="+mn-cs"/>
              </a:rPr>
              <a:t>Must </a:t>
            </a:r>
            <a:r>
              <a:rPr lang="en-US" dirty="0">
                <a:latin typeface="Garamond" charset="0"/>
                <a:ea typeface="+mn-ea"/>
                <a:cs typeface="ＭＳ Ｐゴシック" charset="0"/>
              </a:rPr>
              <a:t>score in 30</a:t>
            </a:r>
            <a:r>
              <a:rPr lang="en-US" baseline="30000" dirty="0">
                <a:latin typeface="Garamond" charset="0"/>
                <a:ea typeface="+mn-ea"/>
                <a:cs typeface="ＭＳ Ｐゴシック" charset="0"/>
              </a:rPr>
              <a:t>th</a:t>
            </a:r>
            <a:r>
              <a:rPr lang="en-US" dirty="0">
                <a:latin typeface="Garamond" charset="0"/>
                <a:ea typeface="+mn-ea"/>
                <a:cs typeface="ＭＳ Ｐゴシック" charset="0"/>
              </a:rPr>
              <a:t> percentile or below on scale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Garamond" charset="0"/>
                <a:ea typeface="+mn-ea"/>
                <a:cs typeface="+mn-cs"/>
              </a:rPr>
              <a:t>2 students, 2 different scales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dirty="0">
                <a:latin typeface="Garamond" charset="0"/>
                <a:ea typeface="+mn-ea"/>
              </a:rPr>
              <a:t>Self-esteem scale A (Mean=32, SD=3)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dirty="0">
                <a:latin typeface="Garamond" charset="0"/>
                <a:ea typeface="+mn-ea"/>
              </a:rPr>
              <a:t>Self-esteem scale B (Mean=5, SD=1)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Garamond" charset="0"/>
                <a:ea typeface="+mn-ea"/>
                <a:cs typeface="+mn-cs"/>
              </a:rPr>
              <a:t>Student scores on respective scales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dirty="0">
                <a:latin typeface="Garamond" charset="0"/>
                <a:ea typeface="+mn-ea"/>
              </a:rPr>
              <a:t>Student A = 30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dirty="0">
                <a:latin typeface="Garamond" charset="0"/>
                <a:ea typeface="+mn-ea"/>
              </a:rPr>
              <a:t>Student B = 4.5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Garamond" charset="0"/>
                <a:ea typeface="+mn-ea"/>
                <a:cs typeface="+mn-cs"/>
              </a:rPr>
              <a:t>Calculate and compare percentiles to determine who is eligible for the program.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>
            <a:extLst>
              <a:ext uri="{FF2B5EF4-FFF2-40B4-BE49-F238E27FC236}">
                <a16:creationId xmlns:a16="http://schemas.microsoft.com/office/drawing/2014/main" id="{196F7269-0C19-43FB-ADFA-4894B3E9C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a typeface="+mj-ea"/>
                <a:cs typeface="+mj-cs"/>
              </a:rPr>
              <a:t>Student A percentile</a:t>
            </a:r>
          </a:p>
        </p:txBody>
      </p:sp>
      <p:sp>
        <p:nvSpPr>
          <p:cNvPr id="107523" name="Rectangle 5">
            <a:extLst>
              <a:ext uri="{FF2B5EF4-FFF2-40B4-BE49-F238E27FC236}">
                <a16:creationId xmlns:a16="http://schemas.microsoft.com/office/drawing/2014/main" id="{664093D9-3777-452B-BFA9-D4563AEA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 sz="2600">
                <a:latin typeface="Garamond" panose="02020404030301010803" pitchFamily="18" charset="0"/>
              </a:rPr>
              <a:t>Student A = 30 (Mean=32, SD=3)</a:t>
            </a:r>
          </a:p>
          <a:p>
            <a:pPr eaLnBrk="1" hangingPunct="1"/>
            <a:r>
              <a:rPr lang="en-US" altLang="en-US" sz="2600">
                <a:latin typeface="Garamond" panose="02020404030301010803" pitchFamily="18" charset="0"/>
              </a:rPr>
              <a:t>Z = 30-32/3 = -.67 = 24.86%</a:t>
            </a:r>
          </a:p>
          <a:p>
            <a:pPr eaLnBrk="1" hangingPunct="1"/>
            <a:r>
              <a:rPr lang="en-US" altLang="en-US" sz="2600">
                <a:latin typeface="Garamond" panose="02020404030301010803" pitchFamily="18" charset="0"/>
              </a:rPr>
              <a:t>25</a:t>
            </a:r>
            <a:r>
              <a:rPr lang="en-US" altLang="en-US" sz="2600" baseline="30000">
                <a:latin typeface="Garamond" panose="02020404030301010803" pitchFamily="18" charset="0"/>
              </a:rPr>
              <a:t>th</a:t>
            </a:r>
            <a:r>
              <a:rPr lang="en-US" altLang="en-US" sz="2600">
                <a:latin typeface="Garamond" panose="02020404030301010803" pitchFamily="18" charset="0"/>
              </a:rPr>
              <a:t> Percentile </a:t>
            </a:r>
          </a:p>
          <a:p>
            <a:pPr lvl="1" eaLnBrk="1" hangingPunct="1"/>
            <a:r>
              <a:rPr lang="en-US" altLang="en-US" sz="2200">
                <a:latin typeface="Garamond" panose="02020404030301010803" pitchFamily="18" charset="0"/>
              </a:rPr>
              <a:t>50-24.86 = 25.14</a:t>
            </a:r>
          </a:p>
          <a:p>
            <a:pPr eaLnBrk="1" hangingPunct="1"/>
            <a:endParaRPr lang="en-US" altLang="en-US" sz="2600">
              <a:latin typeface="Garamond" panose="02020404030301010803" pitchFamily="18" charset="0"/>
            </a:endParaRPr>
          </a:p>
        </p:txBody>
      </p:sp>
      <p:pic>
        <p:nvPicPr>
          <p:cNvPr id="107524" name="Picture 7" descr="Self esteem example - Student A031">
            <a:extLst>
              <a:ext uri="{FF2B5EF4-FFF2-40B4-BE49-F238E27FC236}">
                <a16:creationId xmlns:a16="http://schemas.microsoft.com/office/drawing/2014/main" id="{50D92D56-9DC2-4795-8B7C-AF947BBA7C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150" y="3352800"/>
            <a:ext cx="6235700" cy="2778125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8EA80-9DBC-AB42-A281-0833709DDD20}"/>
              </a:ext>
            </a:extLst>
          </p:cNvPr>
          <p:cNvSpPr txBox="1"/>
          <p:nvPr/>
        </p:nvSpPr>
        <p:spPr>
          <a:xfrm>
            <a:off x="2133600" y="460336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&lt;_________</a:t>
            </a:r>
            <a:r>
              <a:rPr lang="en-US" sz="1200" u="sng" dirty="0"/>
              <a:t>50%</a:t>
            </a:r>
            <a:r>
              <a:rPr lang="en-US" sz="1200" dirty="0"/>
              <a:t>_________&gt;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42B0406-9376-AD4F-8AE7-056BD9ECA9EF}"/>
              </a:ext>
            </a:extLst>
          </p:cNvPr>
          <p:cNvSpPr/>
          <p:nvPr/>
        </p:nvSpPr>
        <p:spPr bwMode="auto">
          <a:xfrm>
            <a:off x="2788920" y="4343395"/>
            <a:ext cx="1082918" cy="929095"/>
          </a:xfrm>
          <a:custGeom>
            <a:avLst/>
            <a:gdLst>
              <a:gd name="connsiteX0" fmla="*/ 1051560 w 1082918"/>
              <a:gd name="connsiteY0" fmla="*/ 883925 h 929095"/>
              <a:gd name="connsiteX1" fmla="*/ 1066800 w 1082918"/>
              <a:gd name="connsiteY1" fmla="*/ 5 h 929095"/>
              <a:gd name="connsiteX2" fmla="*/ 853440 w 1082918"/>
              <a:gd name="connsiteY2" fmla="*/ 868685 h 929095"/>
              <a:gd name="connsiteX3" fmla="*/ 762000 w 1082918"/>
              <a:gd name="connsiteY3" fmla="*/ 335285 h 929095"/>
              <a:gd name="connsiteX4" fmla="*/ 594360 w 1082918"/>
              <a:gd name="connsiteY4" fmla="*/ 883925 h 929095"/>
              <a:gd name="connsiteX5" fmla="*/ 426720 w 1082918"/>
              <a:gd name="connsiteY5" fmla="*/ 716285 h 929095"/>
              <a:gd name="connsiteX6" fmla="*/ 152400 w 1082918"/>
              <a:gd name="connsiteY6" fmla="*/ 914405 h 929095"/>
              <a:gd name="connsiteX7" fmla="*/ 0 w 1082918"/>
              <a:gd name="connsiteY7" fmla="*/ 899165 h 92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2918" h="929095">
                <a:moveTo>
                  <a:pt x="1051560" y="883925"/>
                </a:moveTo>
                <a:cubicBezTo>
                  <a:pt x="1075690" y="443235"/>
                  <a:pt x="1099820" y="2545"/>
                  <a:pt x="1066800" y="5"/>
                </a:cubicBezTo>
                <a:cubicBezTo>
                  <a:pt x="1033780" y="-2535"/>
                  <a:pt x="904240" y="812805"/>
                  <a:pt x="853440" y="868685"/>
                </a:cubicBezTo>
                <a:cubicBezTo>
                  <a:pt x="802640" y="924565"/>
                  <a:pt x="805180" y="332745"/>
                  <a:pt x="762000" y="335285"/>
                </a:cubicBezTo>
                <a:cubicBezTo>
                  <a:pt x="718820" y="337825"/>
                  <a:pt x="650240" y="820425"/>
                  <a:pt x="594360" y="883925"/>
                </a:cubicBezTo>
                <a:cubicBezTo>
                  <a:pt x="538480" y="947425"/>
                  <a:pt x="500380" y="711205"/>
                  <a:pt x="426720" y="716285"/>
                </a:cubicBezTo>
                <a:cubicBezTo>
                  <a:pt x="353060" y="721365"/>
                  <a:pt x="223520" y="883925"/>
                  <a:pt x="152400" y="914405"/>
                </a:cubicBezTo>
                <a:cubicBezTo>
                  <a:pt x="81280" y="944885"/>
                  <a:pt x="40640" y="922025"/>
                  <a:pt x="0" y="89916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6BBC8-6473-EB40-9ECC-D3BE1545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Measures of Central Tendency &amp; Variability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55C60-0FE7-C048-B212-16751F33A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Central Tendency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Typical values of a variable in a dataset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Mode</a:t>
            </a:r>
            <a:r>
              <a:rPr lang="en-US" altLang="en-US" dirty="0">
                <a:ea typeface="ＭＳ Ｐゴシック" panose="020B0600070205080204" pitchFamily="34" charset="-128"/>
              </a:rPr>
              <a:t> = value with the highest frequency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Median</a:t>
            </a:r>
            <a:r>
              <a:rPr lang="en-US" altLang="en-US" dirty="0">
                <a:ea typeface="ＭＳ Ｐゴシック" panose="020B0600070205080204" pitchFamily="34" charset="-128"/>
              </a:rPr>
              <a:t> = value in the middle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Mean</a:t>
            </a:r>
            <a:r>
              <a:rPr lang="en-US" altLang="en-US" dirty="0">
                <a:ea typeface="ＭＳ Ｐゴシック" panose="020B0600070205080204" pitchFamily="34" charset="-128"/>
              </a:rPr>
              <a:t> = average value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BB033D-293F-C149-B54D-445A649AD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Variability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How values vary from typical values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Range-</a:t>
            </a:r>
            <a:r>
              <a:rPr lang="en-US" altLang="en-US" dirty="0">
                <a:ea typeface="ＭＳ Ｐゴシック" panose="020B0600070205080204" pitchFamily="34" charset="-128"/>
              </a:rPr>
              <a:t> difference between highest and lowest value, plus one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Interquartile range</a:t>
            </a:r>
            <a:r>
              <a:rPr lang="en-US" altLang="en-US" dirty="0">
                <a:ea typeface="ＭＳ Ｐゴシック" panose="020B0600070205080204" pitchFamily="34" charset="-128"/>
              </a:rPr>
              <a:t> = distance between 75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ea typeface="ＭＳ Ｐゴシック" panose="020B0600070205080204" pitchFamily="34" charset="-128"/>
              </a:rPr>
              <a:t>25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percentile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Standard </a:t>
            </a:r>
            <a:r>
              <a:rPr lang="en-US" altLang="en-US" b="1" dirty="0">
                <a:ea typeface="ＭＳ Ｐゴシック" panose="020B0600070205080204" pitchFamily="34" charset="-128"/>
              </a:rPr>
              <a:t>deviation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08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C37EF78C-4ABB-42DD-9392-6C1170D37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a typeface="+mj-ea"/>
                <a:cs typeface="+mj-cs"/>
              </a:rPr>
              <a:t>Student B percentile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E5534016-B8CF-4E9C-9FDA-72C2C040DE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2057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600">
                <a:latin typeface="Garamond" charset="0"/>
                <a:ea typeface="+mn-ea"/>
                <a:cs typeface="+mn-cs"/>
              </a:rPr>
              <a:t>Student B = 4.5 (Mean=5, SD=1)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600">
                <a:latin typeface="Garamond" charset="0"/>
                <a:ea typeface="+mn-ea"/>
                <a:cs typeface="+mn-cs"/>
              </a:rPr>
              <a:t>Z = 4.5-5/1 = -.5 = 19.15%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600">
                <a:latin typeface="Garamond" charset="0"/>
                <a:ea typeface="+mn-ea"/>
                <a:cs typeface="+mn-cs"/>
              </a:rPr>
              <a:t>31</a:t>
            </a:r>
            <a:r>
              <a:rPr lang="en-US" sz="2600" baseline="30000">
                <a:latin typeface="Garamond" charset="0"/>
                <a:ea typeface="+mn-ea"/>
                <a:cs typeface="+mn-cs"/>
              </a:rPr>
              <a:t>st</a:t>
            </a:r>
            <a:r>
              <a:rPr lang="en-US" sz="2600">
                <a:latin typeface="Garamond" charset="0"/>
                <a:ea typeface="+mn-ea"/>
                <a:cs typeface="+mn-cs"/>
              </a:rPr>
              <a:t> percentile 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200">
                <a:latin typeface="Garamond" charset="0"/>
                <a:ea typeface="+mn-ea"/>
              </a:rPr>
              <a:t>50-19.15 = 30.85</a:t>
            </a:r>
          </a:p>
        </p:txBody>
      </p:sp>
      <p:pic>
        <p:nvPicPr>
          <p:cNvPr id="109572" name="Picture 5" descr="Self esteem example - Student B032">
            <a:extLst>
              <a:ext uri="{FF2B5EF4-FFF2-40B4-BE49-F238E27FC236}">
                <a16:creationId xmlns:a16="http://schemas.microsoft.com/office/drawing/2014/main" id="{9340DCDF-1E8A-40E7-A93C-E3FF825CC7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150" y="3352800"/>
            <a:ext cx="5981700" cy="2778125"/>
          </a:xfrm>
          <a:noFill/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9990EE7E-1254-2846-B00A-22275CD54137}"/>
              </a:ext>
            </a:extLst>
          </p:cNvPr>
          <p:cNvSpPr/>
          <p:nvPr/>
        </p:nvSpPr>
        <p:spPr bwMode="auto">
          <a:xfrm>
            <a:off x="3002280" y="4221271"/>
            <a:ext cx="1008197" cy="1015917"/>
          </a:xfrm>
          <a:custGeom>
            <a:avLst/>
            <a:gdLst>
              <a:gd name="connsiteX0" fmla="*/ 990600 w 1008197"/>
              <a:gd name="connsiteY0" fmla="*/ 975569 h 1015917"/>
              <a:gd name="connsiteX1" fmla="*/ 990600 w 1008197"/>
              <a:gd name="connsiteY1" fmla="*/ 209 h 1015917"/>
              <a:gd name="connsiteX2" fmla="*/ 807720 w 1008197"/>
              <a:gd name="connsiteY2" fmla="*/ 884129 h 1015917"/>
              <a:gd name="connsiteX3" fmla="*/ 685800 w 1008197"/>
              <a:gd name="connsiteY3" fmla="*/ 457409 h 1015917"/>
              <a:gd name="connsiteX4" fmla="*/ 518160 w 1008197"/>
              <a:gd name="connsiteY4" fmla="*/ 1006049 h 1015917"/>
              <a:gd name="connsiteX5" fmla="*/ 304800 w 1008197"/>
              <a:gd name="connsiteY5" fmla="*/ 823169 h 1015917"/>
              <a:gd name="connsiteX6" fmla="*/ 0 w 1008197"/>
              <a:gd name="connsiteY6" fmla="*/ 990809 h 101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97" h="1015917">
                <a:moveTo>
                  <a:pt x="990600" y="975569"/>
                </a:moveTo>
                <a:cubicBezTo>
                  <a:pt x="1005840" y="495509"/>
                  <a:pt x="1021080" y="15449"/>
                  <a:pt x="990600" y="209"/>
                </a:cubicBezTo>
                <a:cubicBezTo>
                  <a:pt x="960120" y="-15031"/>
                  <a:pt x="858520" y="807929"/>
                  <a:pt x="807720" y="884129"/>
                </a:cubicBezTo>
                <a:cubicBezTo>
                  <a:pt x="756920" y="960329"/>
                  <a:pt x="734060" y="437089"/>
                  <a:pt x="685800" y="457409"/>
                </a:cubicBezTo>
                <a:cubicBezTo>
                  <a:pt x="637540" y="477729"/>
                  <a:pt x="581660" y="945089"/>
                  <a:pt x="518160" y="1006049"/>
                </a:cubicBezTo>
                <a:cubicBezTo>
                  <a:pt x="454660" y="1067009"/>
                  <a:pt x="391160" y="825709"/>
                  <a:pt x="304800" y="823169"/>
                </a:cubicBezTo>
                <a:cubicBezTo>
                  <a:pt x="218440" y="820629"/>
                  <a:pt x="109220" y="905719"/>
                  <a:pt x="0" y="99080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A8807-7768-BC48-997C-693D8B9EFBE2}"/>
              </a:ext>
            </a:extLst>
          </p:cNvPr>
          <p:cNvSpPr txBox="1"/>
          <p:nvPr/>
        </p:nvSpPr>
        <p:spPr>
          <a:xfrm>
            <a:off x="2133600" y="460336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&lt;_________</a:t>
            </a:r>
            <a:r>
              <a:rPr lang="en-US" sz="1200" u="sng" dirty="0"/>
              <a:t>50%</a:t>
            </a:r>
            <a:r>
              <a:rPr lang="en-US" sz="1200" dirty="0"/>
              <a:t>_________&gt;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>
            <a:extLst>
              <a:ext uri="{FF2B5EF4-FFF2-40B4-BE49-F238E27FC236}">
                <a16:creationId xmlns:a16="http://schemas.microsoft.com/office/drawing/2014/main" id="{70F669C6-0B90-4CFF-A911-311D07644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a typeface="+mj-ea"/>
                <a:cs typeface="+mj-cs"/>
              </a:rPr>
              <a:t>Who is eligible?</a:t>
            </a:r>
          </a:p>
        </p:txBody>
      </p:sp>
      <p:sp>
        <p:nvSpPr>
          <p:cNvPr id="392197" name="Rectangle 5">
            <a:extLst>
              <a:ext uri="{FF2B5EF4-FFF2-40B4-BE49-F238E27FC236}">
                <a16:creationId xmlns:a16="http://schemas.microsoft.com/office/drawing/2014/main" id="{35405DE3-CA36-45D9-9A8A-6B9215905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Garamond" charset="0"/>
                <a:ea typeface="+mn-ea"/>
                <a:cs typeface="+mn-cs"/>
              </a:rPr>
              <a:t>Must be in 30</a:t>
            </a:r>
            <a:r>
              <a:rPr lang="en-US" baseline="30000" dirty="0">
                <a:latin typeface="Garamond" charset="0"/>
                <a:ea typeface="+mn-ea"/>
                <a:cs typeface="+mn-cs"/>
              </a:rPr>
              <a:t>th</a:t>
            </a:r>
            <a:r>
              <a:rPr lang="en-US" dirty="0">
                <a:latin typeface="Garamond" charset="0"/>
                <a:ea typeface="+mn-ea"/>
                <a:cs typeface="+mn-cs"/>
              </a:rPr>
              <a:t> percentile or below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Garamond" charset="0"/>
                <a:ea typeface="+mn-ea"/>
                <a:cs typeface="+mn-cs"/>
              </a:rPr>
              <a:t>Student A = 25</a:t>
            </a:r>
            <a:r>
              <a:rPr lang="en-US" baseline="30000" dirty="0">
                <a:latin typeface="Garamond" charset="0"/>
                <a:ea typeface="+mn-ea"/>
                <a:cs typeface="+mn-cs"/>
              </a:rPr>
              <a:t>th</a:t>
            </a:r>
            <a:r>
              <a:rPr lang="en-US" dirty="0">
                <a:latin typeface="Garamond" charset="0"/>
                <a:ea typeface="+mn-ea"/>
                <a:cs typeface="+mn-cs"/>
              </a:rPr>
              <a:t> percentile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latin typeface="Garamond" charset="0"/>
                <a:ea typeface="+mn-ea"/>
                <a:cs typeface="+mn-cs"/>
              </a:rPr>
              <a:t>Student B = 31</a:t>
            </a:r>
            <a:r>
              <a:rPr lang="en-US" baseline="30000" dirty="0">
                <a:latin typeface="Garamond" charset="0"/>
                <a:ea typeface="+mn-ea"/>
                <a:cs typeface="+mn-cs"/>
              </a:rPr>
              <a:t>st</a:t>
            </a:r>
            <a:r>
              <a:rPr lang="en-US" dirty="0">
                <a:latin typeface="Garamond" charset="0"/>
                <a:ea typeface="+mn-ea"/>
                <a:cs typeface="+mn-cs"/>
              </a:rPr>
              <a:t> percentile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CC5B-5293-5349-A1D0-A56DC2FC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CEF75-6784-13AA-632F-BF4C6F54B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1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>
            <a:extLst>
              <a:ext uri="{FF2B5EF4-FFF2-40B4-BE49-F238E27FC236}">
                <a16:creationId xmlns:a16="http://schemas.microsoft.com/office/drawing/2014/main" id="{61BE44BE-5467-4DDD-A877-F3932A6C1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altLang="en-US" sz="3800"/>
              <a:t>Comparing Central Tendency &amp; Variability – Years SW Experience</a:t>
            </a:r>
          </a:p>
        </p:txBody>
      </p:sp>
      <p:graphicFrame>
        <p:nvGraphicFramePr>
          <p:cNvPr id="57438" name="Group 94">
            <a:extLst>
              <a:ext uri="{FF2B5EF4-FFF2-40B4-BE49-F238E27FC236}">
                <a16:creationId xmlns:a16="http://schemas.microsoft.com/office/drawing/2014/main" id="{54B1C999-146F-4B11-AD57-2F60E2B20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362908"/>
              </p:ext>
            </p:extLst>
          </p:nvPr>
        </p:nvGraphicFramePr>
        <p:xfrm>
          <a:off x="457200" y="1447800"/>
          <a:ext cx="8229600" cy="4955899"/>
        </p:xfrm>
        <a:graphic>
          <a:graphicData uri="http://schemas.openxmlformats.org/drawingml/2006/table">
            <a:tbl>
              <a:tblPr/>
              <a:tblGrid>
                <a:gridCol w="1046163">
                  <a:extLst>
                    <a:ext uri="{9D8B030D-6E8A-4147-A177-3AD203B41FA5}">
                      <a16:colId xmlns:a16="http://schemas.microsoft.com/office/drawing/2014/main" val="221282709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819125304"/>
                    </a:ext>
                  </a:extLst>
                </a:gridCol>
                <a:gridCol w="1582737">
                  <a:extLst>
                    <a:ext uri="{9D8B030D-6E8A-4147-A177-3AD203B41FA5}">
                      <a16:colId xmlns:a16="http://schemas.microsoft.com/office/drawing/2014/main" val="11675188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097203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957282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965893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45678020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2017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2018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2022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992546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Num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Comment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Num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Comment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Num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Comment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056568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Mode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n/a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No mode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(no repeating responses)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265598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Median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10.5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Median is lower than the mode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831185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Mean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16.17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Mean is higher than the median, strong positive skew.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Mean is slightly lower than the median. 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10.4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Mean and Median are close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2799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Range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49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50-2=48 +1= 49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9-1=8 +1=9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25-1+1 = 25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83110"/>
                  </a:ext>
                </a:extLst>
              </a:tr>
              <a:tr h="871538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Standard Deviation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14.13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Wide curve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Narrow curve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Wide curve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12792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Sample Size (n)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500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BC74C9-70C6-4042-B829-D9040B93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Responses - Anxiety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6A7E9E-E768-DD4A-A631-661D26756F32}"/>
              </a:ext>
            </a:extLst>
          </p:cNvPr>
          <p:cNvSpPr txBox="1"/>
          <p:nvPr/>
        </p:nvSpPr>
        <p:spPr>
          <a:xfrm>
            <a:off x="6096000" y="6113432"/>
            <a:ext cx="1516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*Rounded to whole numbers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6228B56-F636-B4F1-9948-99EC2FF062E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4937828"/>
              </p:ext>
            </p:extLst>
          </p:nvPr>
        </p:nvGraphicFramePr>
        <p:xfrm>
          <a:off x="457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BD559801-6FC1-14F4-5E00-FB5D5317DC3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6859780"/>
              </p:ext>
            </p:extLst>
          </p:nvPr>
        </p:nvGraphicFramePr>
        <p:xfrm>
          <a:off x="4648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60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Placeholder 4">
            <a:extLst>
              <a:ext uri="{FF2B5EF4-FFF2-40B4-BE49-F238E27FC236}">
                <a16:creationId xmlns:a16="http://schemas.microsoft.com/office/drawing/2014/main" id="{B9896883-23EB-4556-8FA5-B388403B1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9800" y="990600"/>
            <a:ext cx="2474913" cy="5029200"/>
          </a:xfrm>
        </p:spPr>
        <p:txBody>
          <a:bodyPr/>
          <a:lstStyle/>
          <a:p>
            <a:r>
              <a:rPr lang="en-US" altLang="en-US" dirty="0"/>
              <a:t>Mean: 66,666,756 </a:t>
            </a:r>
          </a:p>
          <a:p>
            <a:r>
              <a:rPr lang="en-US" altLang="en-US" dirty="0"/>
              <a:t>Median: 95</a:t>
            </a:r>
          </a:p>
          <a:p>
            <a:r>
              <a:rPr lang="en-US" altLang="en-US" dirty="0"/>
              <a:t>Mode: 90 &amp; 95</a:t>
            </a:r>
          </a:p>
          <a:p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4B9347-764B-4863-A504-11D5BBBC3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sz="3800">
                <a:solidFill>
                  <a:schemeClr val="tx2"/>
                </a:solidFill>
                <a:latin typeface="Garamond" panose="02020404030301010803" pitchFamily="18" charset="0"/>
              </a:rPr>
              <a:t>Temperature Outside – Possible Outlier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061920-4A60-4494-8E7A-872D2C66DEFD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990600"/>
          <a:ext cx="4495800" cy="546163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196479721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593876202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Survey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Temperature Outside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67915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27674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12234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44724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83993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04476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98243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28267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015416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77663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63736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12912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38726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1,000,000,000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6957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7679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2165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Placeholder 2">
            <a:extLst>
              <a:ext uri="{FF2B5EF4-FFF2-40B4-BE49-F238E27FC236}">
                <a16:creationId xmlns:a16="http://schemas.microsoft.com/office/drawing/2014/main" id="{AFAA0693-790F-4CB6-82FE-620D3F132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71800"/>
            <a:ext cx="7772400" cy="2819400"/>
          </a:xfrm>
        </p:spPr>
        <p:txBody>
          <a:bodyPr/>
          <a:lstStyle/>
          <a:p>
            <a:r>
              <a:rPr lang="en-US" altLang="en-US" b="1" dirty="0"/>
              <a:t>Range</a:t>
            </a:r>
            <a:r>
              <a:rPr lang="en-US" altLang="en-US" dirty="0"/>
              <a:t>: Max-Min+1</a:t>
            </a:r>
          </a:p>
          <a:p>
            <a:r>
              <a:rPr lang="en-US" altLang="en-US" dirty="0"/>
              <a:t>1,000,000,000 - 90 + 1   = 999,999,910   </a:t>
            </a:r>
          </a:p>
          <a:p>
            <a:endParaRPr lang="en-US" altLang="en-US" dirty="0"/>
          </a:p>
          <a:p>
            <a:r>
              <a:rPr lang="en-US" altLang="en-US" b="1" dirty="0"/>
              <a:t>IQR</a:t>
            </a:r>
            <a:r>
              <a:rPr lang="en-US" altLang="en-US" dirty="0"/>
              <a:t>: 75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 value – 25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 value</a:t>
            </a:r>
          </a:p>
          <a:p>
            <a:r>
              <a:rPr lang="en-US" altLang="en-US" dirty="0"/>
              <a:t>100 – 93  = 7</a:t>
            </a:r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>
              <a:solidFill>
                <a:schemeClr val="tx2"/>
              </a:solidFill>
            </a:endParaRPr>
          </a:p>
          <a:p>
            <a:r>
              <a:rPr lang="en-US" altLang="en-US" sz="2800" dirty="0">
                <a:solidFill>
                  <a:schemeClr val="tx2"/>
                </a:solidFill>
              </a:rPr>
              <a:t>Temperature Outside – Possible Outlier </a:t>
            </a:r>
            <a:r>
              <a:rPr lang="en-US" altLang="en-US" sz="2800" dirty="0" err="1">
                <a:solidFill>
                  <a:schemeClr val="tx2"/>
                </a:solidFill>
              </a:rPr>
              <a:t>Cont</a:t>
            </a:r>
            <a:r>
              <a:rPr lang="en-US" altLang="en-US" sz="2800" dirty="0"/>
              <a:t> 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pic>
        <p:nvPicPr>
          <p:cNvPr id="79875" name="Picture 2" descr="picforclass.png">
            <a:extLst>
              <a:ext uri="{FF2B5EF4-FFF2-40B4-BE49-F238E27FC236}">
                <a16:creationId xmlns:a16="http://schemas.microsoft.com/office/drawing/2014/main" id="{87955AFB-719B-49FD-872B-61135BFFD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115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DB694AA3-3E85-40FE-B096-04DD71BE4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altLang="en-US"/>
              <a:t>Questions with no variation in answer</a:t>
            </a:r>
          </a:p>
        </p:txBody>
      </p:sp>
      <p:graphicFrame>
        <p:nvGraphicFramePr>
          <p:cNvPr id="80901" name="Content Placeholder 3">
            <a:extLst>
              <a:ext uri="{FF2B5EF4-FFF2-40B4-BE49-F238E27FC236}">
                <a16:creationId xmlns:a16="http://schemas.microsoft.com/office/drawing/2014/main" id="{8F7DF8A3-4DAB-4C17-A02A-C164B1037A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804213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2910-606A-914F-BF46-71A70519A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Normal Curve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FB8FC-AD60-B345-9313-5033302E7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80470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2663</Words>
  <Application>Microsoft Office PowerPoint</Application>
  <PresentationFormat>On-screen Show (4:3)</PresentationFormat>
  <Paragraphs>338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Garamond</vt:lpstr>
      <vt:lpstr>Times New Roman</vt:lpstr>
      <vt:lpstr>Tw Cen MT</vt:lpstr>
      <vt:lpstr>Wingdings</vt:lpstr>
      <vt:lpstr>Wingdings 2</vt:lpstr>
      <vt:lpstr>Edge</vt:lpstr>
      <vt:lpstr>PowerPoint Presentation</vt:lpstr>
      <vt:lpstr>Agenda</vt:lpstr>
      <vt:lpstr>Measures of Central Tendency &amp; Variability</vt:lpstr>
      <vt:lpstr>Comparing Central Tendency &amp; Variability – Years SW Experience</vt:lpstr>
      <vt:lpstr>Class Responses - Anxiety</vt:lpstr>
      <vt:lpstr>PowerPoint Presentation</vt:lpstr>
      <vt:lpstr>PowerPoint Presentation</vt:lpstr>
      <vt:lpstr>Questions with no variation in answer</vt:lpstr>
      <vt:lpstr>Normal Curve</vt:lpstr>
      <vt:lpstr>Normal distributions (or curves)</vt:lpstr>
      <vt:lpstr>Properties of a normal curve</vt:lpstr>
      <vt:lpstr>Empirical Rule</vt:lpstr>
      <vt:lpstr>PowerPoint Presentation</vt:lpstr>
      <vt:lpstr>Using normal curve</vt:lpstr>
      <vt:lpstr>How Can We Use the Empirical Rule?</vt:lpstr>
      <vt:lpstr>Determining Percentiles – Below Mean</vt:lpstr>
      <vt:lpstr>Determining Percentiles – Above Mean</vt:lpstr>
      <vt:lpstr>Z Score</vt:lpstr>
      <vt:lpstr>Z Scores</vt:lpstr>
      <vt:lpstr>Z scores</vt:lpstr>
      <vt:lpstr>Steps to z-scores</vt:lpstr>
      <vt:lpstr>Convert Scores into Percentiles (Step 1: Calculate a Z-Score)</vt:lpstr>
      <vt:lpstr>Convert Scores into Percentiles (Step 2: Reading a Z-Table)</vt:lpstr>
      <vt:lpstr>Results</vt:lpstr>
      <vt:lpstr>Convert Scores into Percentiles (Step 3: Find overall percent)</vt:lpstr>
      <vt:lpstr>A Second Example: A Score Below the Mean &amp; Percent of Cases Between Two Z Scores</vt:lpstr>
      <vt:lpstr>Assessing Concerns About Self-Esteem</vt:lpstr>
      <vt:lpstr>Example 2: Determining Eligibility for Program </vt:lpstr>
      <vt:lpstr>Student A percentile</vt:lpstr>
      <vt:lpstr>Student B percentile</vt:lpstr>
      <vt:lpstr>Who is eligible?</vt:lpstr>
      <vt:lpstr>Extra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Montemuro</dc:creator>
  <cp:lastModifiedBy>Lauren Montemuro</cp:lastModifiedBy>
  <cp:revision>22</cp:revision>
  <dcterms:created xsi:type="dcterms:W3CDTF">2020-06-27T14:17:13Z</dcterms:created>
  <dcterms:modified xsi:type="dcterms:W3CDTF">2022-06-30T20:56:45Z</dcterms:modified>
</cp:coreProperties>
</file>