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media/image1.tif" ContentType="image/tiff"/>
  <Override PartName="/ppt/media/image2.png" ContentType="image/png"/>
  <Override PartName="/ppt/media/image5.png" ContentType="image/png"/>
  <Override PartName="/ppt/media/image3.tif" ContentType="image/tiff"/>
  <Override PartName="/ppt/media/image4.png" ContentType="image/png"/>
  <Override PartName="/ppt/media/image8.png" ContentType="image/png"/>
  <Override PartName="/ppt/media/image6.tif" ContentType="image/tiff"/>
  <Override PartName="/ppt/media/image7.png" ContentType="image/png"/>
  <Override PartName="/ppt/media/image9.png" ContentType="image/png"/>
  <Override PartName="/ppt/media/image10.png" ContentType="image/png"/>
  <Override PartName="/ppt/media/image11.png" ContentType="image/png"/>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838080" y="182556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83808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259020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434232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83808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259020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434232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838080" y="1825560"/>
            <a:ext cx="518112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838080" y="1825560"/>
            <a:ext cx="51811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838080" y="1825560"/>
            <a:ext cx="518112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838080" y="182556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83808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259020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434232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83808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259020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434232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9" name="PlaceHolder 2"/>
          <p:cNvSpPr>
            <a:spLocks noGrp="1"/>
          </p:cNvSpPr>
          <p:nvPr>
            <p:ph type="subTitle"/>
          </p:nvPr>
        </p:nvSpPr>
        <p:spPr>
          <a:xfrm>
            <a:off x="838080" y="1825560"/>
            <a:ext cx="518112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1" name="PlaceHolder 2"/>
          <p:cNvSpPr>
            <a:spLocks noGrp="1"/>
          </p:cNvSpPr>
          <p:nvPr>
            <p:ph type="body"/>
          </p:nvPr>
        </p:nvSpPr>
        <p:spPr>
          <a:xfrm>
            <a:off x="838080" y="1825560"/>
            <a:ext cx="51811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3"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4"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838080" y="1825560"/>
            <a:ext cx="51811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8"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0"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2"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4" name="PlaceHolder 4"/>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6"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8" name="PlaceHolder 4"/>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0" name="PlaceHolder 2"/>
          <p:cNvSpPr>
            <a:spLocks noGrp="1"/>
          </p:cNvSpPr>
          <p:nvPr>
            <p:ph type="body"/>
          </p:nvPr>
        </p:nvSpPr>
        <p:spPr>
          <a:xfrm>
            <a:off x="838080" y="182556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1" name="PlaceHolder 3"/>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3"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6" name="PlaceHolder 5"/>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8" name="PlaceHolder 2"/>
          <p:cNvSpPr>
            <a:spLocks noGrp="1"/>
          </p:cNvSpPr>
          <p:nvPr>
            <p:ph type="body"/>
          </p:nvPr>
        </p:nvSpPr>
        <p:spPr>
          <a:xfrm>
            <a:off x="83808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3"/>
          <p:cNvSpPr>
            <a:spLocks noGrp="1"/>
          </p:cNvSpPr>
          <p:nvPr>
            <p:ph type="body"/>
          </p:nvPr>
        </p:nvSpPr>
        <p:spPr>
          <a:xfrm>
            <a:off x="259020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4"/>
          <p:cNvSpPr>
            <a:spLocks noGrp="1"/>
          </p:cNvSpPr>
          <p:nvPr>
            <p:ph type="body"/>
          </p:nvPr>
        </p:nvSpPr>
        <p:spPr>
          <a:xfrm>
            <a:off x="434232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5"/>
          <p:cNvSpPr>
            <a:spLocks noGrp="1"/>
          </p:cNvSpPr>
          <p:nvPr>
            <p:ph type="body"/>
          </p:nvPr>
        </p:nvSpPr>
        <p:spPr>
          <a:xfrm>
            <a:off x="83808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6"/>
          <p:cNvSpPr>
            <a:spLocks noGrp="1"/>
          </p:cNvSpPr>
          <p:nvPr>
            <p:ph type="body"/>
          </p:nvPr>
        </p:nvSpPr>
        <p:spPr>
          <a:xfrm>
            <a:off x="259020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3" name="PlaceHolder 7"/>
          <p:cNvSpPr>
            <a:spLocks noGrp="1"/>
          </p:cNvSpPr>
          <p:nvPr>
            <p:ph type="body"/>
          </p:nvPr>
        </p:nvSpPr>
        <p:spPr>
          <a:xfrm>
            <a:off x="434232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0" name="PlaceHolder 2"/>
          <p:cNvSpPr>
            <a:spLocks noGrp="1"/>
          </p:cNvSpPr>
          <p:nvPr>
            <p:ph type="subTitle"/>
          </p:nvPr>
        </p:nvSpPr>
        <p:spPr>
          <a:xfrm>
            <a:off x="838080" y="1825560"/>
            <a:ext cx="518112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2" name="PlaceHolder 2"/>
          <p:cNvSpPr>
            <a:spLocks noGrp="1"/>
          </p:cNvSpPr>
          <p:nvPr>
            <p:ph type="body"/>
          </p:nvPr>
        </p:nvSpPr>
        <p:spPr>
          <a:xfrm>
            <a:off x="838080" y="1825560"/>
            <a:ext cx="51811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4"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35"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9"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0"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41"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3"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44"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5" name="PlaceHolder 4"/>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47"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8"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9" name="PlaceHolder 4"/>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1" name="PlaceHolder 2"/>
          <p:cNvSpPr>
            <a:spLocks noGrp="1"/>
          </p:cNvSpPr>
          <p:nvPr>
            <p:ph type="body"/>
          </p:nvPr>
        </p:nvSpPr>
        <p:spPr>
          <a:xfrm>
            <a:off x="838080" y="182556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2" name="PlaceHolder 3"/>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4"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5"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6"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7" name="PlaceHolder 5"/>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9" name="PlaceHolder 2"/>
          <p:cNvSpPr>
            <a:spLocks noGrp="1"/>
          </p:cNvSpPr>
          <p:nvPr>
            <p:ph type="body"/>
          </p:nvPr>
        </p:nvSpPr>
        <p:spPr>
          <a:xfrm>
            <a:off x="83808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0" name="PlaceHolder 3"/>
          <p:cNvSpPr>
            <a:spLocks noGrp="1"/>
          </p:cNvSpPr>
          <p:nvPr>
            <p:ph type="body"/>
          </p:nvPr>
        </p:nvSpPr>
        <p:spPr>
          <a:xfrm>
            <a:off x="259020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1" name="PlaceHolder 4"/>
          <p:cNvSpPr>
            <a:spLocks noGrp="1"/>
          </p:cNvSpPr>
          <p:nvPr>
            <p:ph type="body"/>
          </p:nvPr>
        </p:nvSpPr>
        <p:spPr>
          <a:xfrm>
            <a:off x="434232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2" name="PlaceHolder 5"/>
          <p:cNvSpPr>
            <a:spLocks noGrp="1"/>
          </p:cNvSpPr>
          <p:nvPr>
            <p:ph type="body"/>
          </p:nvPr>
        </p:nvSpPr>
        <p:spPr>
          <a:xfrm>
            <a:off x="83808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3" name="PlaceHolder 6"/>
          <p:cNvSpPr>
            <a:spLocks noGrp="1"/>
          </p:cNvSpPr>
          <p:nvPr>
            <p:ph type="body"/>
          </p:nvPr>
        </p:nvSpPr>
        <p:spPr>
          <a:xfrm>
            <a:off x="259020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4" name="PlaceHolder 7"/>
          <p:cNvSpPr>
            <a:spLocks noGrp="1"/>
          </p:cNvSpPr>
          <p:nvPr>
            <p:ph type="body"/>
          </p:nvPr>
        </p:nvSpPr>
        <p:spPr>
          <a:xfrm>
            <a:off x="434232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1" name="PlaceHolder 2"/>
          <p:cNvSpPr>
            <a:spLocks noGrp="1"/>
          </p:cNvSpPr>
          <p:nvPr>
            <p:ph type="subTitle"/>
          </p:nvPr>
        </p:nvSpPr>
        <p:spPr>
          <a:xfrm>
            <a:off x="838080" y="1825560"/>
            <a:ext cx="518112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3" name="PlaceHolder 2"/>
          <p:cNvSpPr>
            <a:spLocks noGrp="1"/>
          </p:cNvSpPr>
          <p:nvPr>
            <p:ph type="body"/>
          </p:nvPr>
        </p:nvSpPr>
        <p:spPr>
          <a:xfrm>
            <a:off x="838080" y="1825560"/>
            <a:ext cx="51811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5"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6"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80"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1"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82"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84"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85"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6" name="PlaceHolder 4"/>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88"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9"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0" name="PlaceHolder 4"/>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2" name="PlaceHolder 2"/>
          <p:cNvSpPr>
            <a:spLocks noGrp="1"/>
          </p:cNvSpPr>
          <p:nvPr>
            <p:ph type="body"/>
          </p:nvPr>
        </p:nvSpPr>
        <p:spPr>
          <a:xfrm>
            <a:off x="838080" y="182556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3" name="PlaceHolder 3"/>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5"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6"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7"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8" name="PlaceHolder 5"/>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00" name="PlaceHolder 2"/>
          <p:cNvSpPr>
            <a:spLocks noGrp="1"/>
          </p:cNvSpPr>
          <p:nvPr>
            <p:ph type="body"/>
          </p:nvPr>
        </p:nvSpPr>
        <p:spPr>
          <a:xfrm>
            <a:off x="83808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1" name="PlaceHolder 3"/>
          <p:cNvSpPr>
            <a:spLocks noGrp="1"/>
          </p:cNvSpPr>
          <p:nvPr>
            <p:ph type="body"/>
          </p:nvPr>
        </p:nvSpPr>
        <p:spPr>
          <a:xfrm>
            <a:off x="259020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2" name="PlaceHolder 4"/>
          <p:cNvSpPr>
            <a:spLocks noGrp="1"/>
          </p:cNvSpPr>
          <p:nvPr>
            <p:ph type="body"/>
          </p:nvPr>
        </p:nvSpPr>
        <p:spPr>
          <a:xfrm>
            <a:off x="4342320" y="182556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3" name="PlaceHolder 5"/>
          <p:cNvSpPr>
            <a:spLocks noGrp="1"/>
          </p:cNvSpPr>
          <p:nvPr>
            <p:ph type="body"/>
          </p:nvPr>
        </p:nvSpPr>
        <p:spPr>
          <a:xfrm>
            <a:off x="83808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4" name="PlaceHolder 6"/>
          <p:cNvSpPr>
            <a:spLocks noGrp="1"/>
          </p:cNvSpPr>
          <p:nvPr>
            <p:ph type="body"/>
          </p:nvPr>
        </p:nvSpPr>
        <p:spPr>
          <a:xfrm>
            <a:off x="259020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5" name="PlaceHolder 7"/>
          <p:cNvSpPr>
            <a:spLocks noGrp="1"/>
          </p:cNvSpPr>
          <p:nvPr>
            <p:ph type="body"/>
          </p:nvPr>
        </p:nvSpPr>
        <p:spPr>
          <a:xfrm>
            <a:off x="4342320" y="4098240"/>
            <a:ext cx="1668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3493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838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838080" y="1825560"/>
            <a:ext cx="25282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3493080" y="409824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838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3493080" y="1825560"/>
            <a:ext cx="25282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838080" y="4098240"/>
            <a:ext cx="51811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9E159A5C-D61B-4608-8C00-B2F94C242BA4}" type="datetime">
              <a:rPr b="0" lang="en-US" sz="1200" spc="-1" strike="noStrike">
                <a:solidFill>
                  <a:srgbClr val="8b8b8b"/>
                </a:solidFill>
                <a:latin typeface="Calibri"/>
              </a:rPr>
              <a:t>7/2/22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3EF58FC-58FD-4173-AB3F-B34CAFA64C8F}"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1960" y="1709640"/>
            <a:ext cx="10515240" cy="2852280"/>
          </a:xfrm>
          <a:prstGeom prst="rect">
            <a:avLst/>
          </a:prstGeom>
        </p:spPr>
        <p:txBody>
          <a:bodyPr anchor="b">
            <a:noAutofit/>
          </a:bodyPr>
          <a:p>
            <a:pP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42" name="PlaceHolder 2"/>
          <p:cNvSpPr>
            <a:spLocks noGrp="1"/>
          </p:cNvSpPr>
          <p:nvPr>
            <p:ph type="body"/>
          </p:nvPr>
        </p:nvSpPr>
        <p:spPr>
          <a:xfrm>
            <a:off x="831960" y="4589640"/>
            <a:ext cx="10515240" cy="1499760"/>
          </a:xfrm>
          <a:prstGeom prst="rect">
            <a:avLst/>
          </a:prstGeom>
        </p:spPr>
        <p:txBody>
          <a:bodyPr>
            <a:noAutofit/>
          </a:bodyPr>
          <a:p>
            <a:pPr>
              <a:lnSpc>
                <a:spcPct val="90000"/>
              </a:lnSpc>
              <a:spcBef>
                <a:spcPts val="1001"/>
              </a:spcBef>
            </a:pPr>
            <a:r>
              <a:rPr b="0" lang="en-US" sz="2400" spc="-1" strike="noStrike">
                <a:solidFill>
                  <a:srgbClr val="8b8b8b"/>
                </a:solidFill>
                <a:latin typeface="Calibri"/>
              </a:rPr>
              <a:t>Click to edit Master text styles</a:t>
            </a:r>
            <a:endParaRPr b="0" lang="en-US" sz="24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DC4A980A-424E-4A86-9DEE-B32D5FFA803F}" type="datetime">
              <a:rPr b="0" lang="en-US" sz="1200" spc="-1" strike="noStrike">
                <a:solidFill>
                  <a:srgbClr val="8b8b8b"/>
                </a:solidFill>
                <a:latin typeface="Calibri"/>
              </a:rPr>
              <a:t>7/2/22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D5BB6BA-EAD2-4492-897A-108CA0881F87}"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83"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84"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85"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298F3DBE-7E0B-4C1E-8DEF-23513829F7C0}" type="datetime">
              <a:rPr b="0" lang="en-US" sz="1200" spc="-1" strike="noStrike">
                <a:solidFill>
                  <a:srgbClr val="8b8b8b"/>
                </a:solidFill>
                <a:latin typeface="Calibri"/>
              </a:rPr>
              <a:t>7/2/22</a:t>
            </a:fld>
            <a:endParaRPr b="0" lang="en-US" sz="1200" spc="-1" strike="noStrike">
              <a:latin typeface="Times New Roman"/>
            </a:endParaRPr>
          </a:p>
        </p:txBody>
      </p:sp>
      <p:sp>
        <p:nvSpPr>
          <p:cNvPr id="86" name="PlaceHolder 5"/>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7"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10853C0D-C83E-4195-B110-13EA3A1C77D8}"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125"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26"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0C695048-DEA6-4825-85B2-0237B516C33A}" type="datetime">
              <a:rPr b="0" lang="en-US" sz="1200" spc="-1" strike="noStrike">
                <a:solidFill>
                  <a:srgbClr val="8b8b8b"/>
                </a:solidFill>
                <a:latin typeface="Calibri"/>
              </a:rPr>
              <a:t>7/2/22</a:t>
            </a:fld>
            <a:endParaRPr b="0" lang="en-US" sz="1200" spc="-1" strike="noStrike">
              <a:latin typeface="Times New Roman"/>
            </a:endParaRPr>
          </a:p>
        </p:txBody>
      </p:sp>
      <p:sp>
        <p:nvSpPr>
          <p:cNvPr id="127"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28"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F814AC9-0D13-483F-94F3-C26065B515FA}"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CEEB2120-DE88-4D9D-B68A-6C130E605CBE}" type="datetime">
              <a:rPr b="0" lang="en-US" sz="1200" spc="-1" strike="noStrike">
                <a:solidFill>
                  <a:srgbClr val="8b8b8b"/>
                </a:solidFill>
                <a:latin typeface="Calibri"/>
              </a:rPr>
              <a:t>7/2/22</a:t>
            </a:fld>
            <a:endParaRPr b="0" lang="en-US" sz="1200" spc="-1" strike="noStrike">
              <a:latin typeface="Times New Roman"/>
            </a:endParaRPr>
          </a:p>
        </p:txBody>
      </p:sp>
      <p:sp>
        <p:nvSpPr>
          <p:cNvPr id="166"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67"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656FE9F4-E3F3-4D61-B693-975293027B74}" type="slidenum">
              <a:rPr b="0" lang="en-US" sz="1200" spc="-1" strike="noStrike">
                <a:solidFill>
                  <a:srgbClr val="8b8b8b"/>
                </a:solidFill>
                <a:latin typeface="Calibri"/>
              </a:rPr>
              <a:t>1</a:t>
            </a:fld>
            <a:endParaRPr b="0" lang="en-US" sz="1200" spc="-1" strike="noStrike">
              <a:latin typeface="Times New Roman"/>
            </a:endParaRPr>
          </a:p>
        </p:txBody>
      </p:sp>
      <p:sp>
        <p:nvSpPr>
          <p:cNvPr id="168"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69"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tif"/><Relationship Id="rId2"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3.tif"/><Relationship Id="rId2" Type="http://schemas.openxmlformats.org/officeDocument/2006/relationships/slideLayout" Target="../slideLayouts/slideLayout28.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8.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tif"/><Relationship Id="rId2" Type="http://schemas.openxmlformats.org/officeDocument/2006/relationships/slideLayout" Target="../slideLayouts/slideLayout28.xml"/>
</Relationships>
</file>

<file path=ppt/slides/_rels/slide2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8.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8.xml"/>
</Relationships>
</file>

<file path=ppt/slides/_rels/slide4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7"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208"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209"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Midterm Review</a:t>
            </a:r>
            <a:endParaRPr b="0" lang="en-US" sz="7200" spc="-1" strike="noStrike">
              <a:solidFill>
                <a:srgbClr val="000000"/>
              </a:solidFill>
              <a:latin typeface="Calibri"/>
            </a:endParaRPr>
          </a:p>
        </p:txBody>
      </p:sp>
      <p:sp>
        <p:nvSpPr>
          <p:cNvPr id="210"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0" lang="en-US" sz="2800" spc="-1" strike="noStrike">
                <a:solidFill>
                  <a:srgbClr val="000000"/>
                </a:solidFill>
                <a:latin typeface="Calibri"/>
              </a:rPr>
              <a:t>Practice Test Overview</a:t>
            </a:r>
            <a:endParaRPr b="0" lang="en-US" sz="2800" spc="-1" strike="noStrike">
              <a:latin typeface="Arial"/>
            </a:endParaRPr>
          </a:p>
        </p:txBody>
      </p:sp>
      <p:sp>
        <p:nvSpPr>
          <p:cNvPr id="211"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1046880" y="586800"/>
            <a:ext cx="3560040" cy="1645560"/>
          </a:xfrm>
          <a:prstGeom prst="rect">
            <a:avLst/>
          </a:prstGeom>
          <a:noFill/>
          <a:ln>
            <a:noFill/>
          </a:ln>
        </p:spPr>
        <p:txBody>
          <a:bodyPr anchor="ctr">
            <a:normAutofit/>
          </a:bodyPr>
          <a:p>
            <a:pPr>
              <a:lnSpc>
                <a:spcPct val="90000"/>
              </a:lnSpc>
            </a:pPr>
            <a:r>
              <a:rPr b="0" lang="en-US" sz="3200" spc="-1" strike="noStrike">
                <a:solidFill>
                  <a:srgbClr val="000000"/>
                </a:solidFill>
                <a:latin typeface="Calibri Light"/>
              </a:rPr>
              <a:t>Question 1. J-M</a:t>
            </a:r>
            <a:endParaRPr b="0" lang="en-US" sz="3200" spc="-1" strike="noStrike">
              <a:solidFill>
                <a:srgbClr val="000000"/>
              </a:solidFill>
              <a:latin typeface="Calibri"/>
            </a:endParaRPr>
          </a:p>
        </p:txBody>
      </p:sp>
      <p:sp>
        <p:nvSpPr>
          <p:cNvPr id="258" name="TextShape 2"/>
          <p:cNvSpPr txBox="1"/>
          <p:nvPr/>
        </p:nvSpPr>
        <p:spPr>
          <a:xfrm>
            <a:off x="5351040" y="586800"/>
            <a:ext cx="6002280" cy="1935720"/>
          </a:xfrm>
          <a:prstGeom prst="rect">
            <a:avLst/>
          </a:prstGeom>
          <a:noFill/>
          <a:ln>
            <a:noFill/>
          </a:ln>
        </p:spPr>
        <p:txBody>
          <a:bodyPr anchor="ctr">
            <a:normAutofit/>
          </a:bodyPr>
          <a:p>
            <a:pPr>
              <a:lnSpc>
                <a:spcPct val="90000"/>
              </a:lnSpc>
              <a:spcBef>
                <a:spcPts val="1001"/>
              </a:spcBef>
            </a:pPr>
            <a:r>
              <a:rPr b="0" lang="en-US" sz="1200" spc="-1" strike="noStrike">
                <a:solidFill>
                  <a:srgbClr val="000000"/>
                </a:solidFill>
                <a:latin typeface="Calibri"/>
              </a:rPr>
              <a:t>Range: 8-0+1 = 9</a:t>
            </a:r>
            <a:endParaRPr b="0" lang="en-US" sz="1200" spc="-1" strike="noStrike">
              <a:solidFill>
                <a:srgbClr val="000000"/>
              </a:solidFill>
              <a:latin typeface="Calibri"/>
            </a:endParaRPr>
          </a:p>
          <a:p>
            <a:pPr>
              <a:lnSpc>
                <a:spcPct val="90000"/>
              </a:lnSpc>
              <a:spcBef>
                <a:spcPts val="1001"/>
              </a:spcBef>
            </a:pPr>
            <a:r>
              <a:rPr b="0" lang="en-US" sz="1200" spc="-1" strike="noStrike">
                <a:solidFill>
                  <a:srgbClr val="000000"/>
                </a:solidFill>
                <a:latin typeface="Calibri"/>
              </a:rPr>
              <a:t>IQR: 6-4 = 2</a:t>
            </a:r>
            <a:endParaRPr b="0" lang="en-US" sz="1200" spc="-1" strike="noStrike">
              <a:solidFill>
                <a:srgbClr val="000000"/>
              </a:solidFill>
              <a:latin typeface="Calibri"/>
            </a:endParaRPr>
          </a:p>
          <a:p>
            <a:pPr>
              <a:lnSpc>
                <a:spcPct val="90000"/>
              </a:lnSpc>
              <a:spcBef>
                <a:spcPts val="1001"/>
              </a:spcBef>
            </a:pPr>
            <a:r>
              <a:rPr b="0" lang="en-US" sz="1200" spc="-1" strike="noStrike">
                <a:solidFill>
                  <a:srgbClr val="000000"/>
                </a:solidFill>
                <a:latin typeface="Calibri"/>
              </a:rPr>
              <a:t>We use IQR when there are outliers.</a:t>
            </a:r>
            <a:endParaRPr b="0" lang="en-US" sz="1200" spc="-1" strike="noStrike">
              <a:solidFill>
                <a:srgbClr val="000000"/>
              </a:solidFill>
              <a:latin typeface="Calibri"/>
            </a:endParaRPr>
          </a:p>
          <a:p>
            <a:pPr>
              <a:lnSpc>
                <a:spcPct val="90000"/>
              </a:lnSpc>
              <a:spcBef>
                <a:spcPts val="1001"/>
              </a:spcBef>
            </a:pPr>
            <a:r>
              <a:rPr b="0" lang="en-US" sz="1200" spc="-1" strike="noStrike">
                <a:solidFill>
                  <a:srgbClr val="000000"/>
                </a:solidFill>
                <a:latin typeface="Calibri"/>
              </a:rPr>
              <a:t>SD tells us about the variability of values from the mean within the sample</a:t>
            </a:r>
            <a:endParaRPr b="0" lang="en-US" sz="1200" spc="-1" strike="noStrike">
              <a:solidFill>
                <a:srgbClr val="000000"/>
              </a:solidFill>
              <a:latin typeface="Calibri"/>
            </a:endParaRPr>
          </a:p>
          <a:p>
            <a:pPr>
              <a:lnSpc>
                <a:spcPct val="90000"/>
              </a:lnSpc>
              <a:spcBef>
                <a:spcPts val="1001"/>
              </a:spcBef>
            </a:pPr>
            <a:endParaRPr b="0" lang="en-US" sz="1200" spc="-1" strike="noStrike">
              <a:solidFill>
                <a:srgbClr val="000000"/>
              </a:solidFill>
              <a:latin typeface="Calibri"/>
            </a:endParaRPr>
          </a:p>
        </p:txBody>
      </p:sp>
      <p:graphicFrame>
        <p:nvGraphicFramePr>
          <p:cNvPr id="259" name="Table 3"/>
          <p:cNvGraphicFramePr/>
          <p:nvPr/>
        </p:nvGraphicFramePr>
        <p:xfrm>
          <a:off x="557640" y="2875680"/>
          <a:ext cx="11164320" cy="3200040"/>
        </p:xfrm>
        <a:graphic>
          <a:graphicData uri="http://schemas.openxmlformats.org/drawingml/2006/table">
            <a:tbl>
              <a:tblPr/>
              <a:tblGrid>
                <a:gridCol w="2247840"/>
                <a:gridCol w="2247840"/>
                <a:gridCol w="2171880"/>
                <a:gridCol w="2247840"/>
                <a:gridCol w="2248920"/>
              </a:tblGrid>
              <a:tr h="740520">
                <a:tc>
                  <a:txBody>
                    <a:bodyPr lIns="126720" rIns="126720" tIns="0" bIns="0">
                      <a:noAutofit/>
                    </a:bodyPr>
                    <a:p>
                      <a:pPr>
                        <a:lnSpc>
                          <a:spcPct val="100000"/>
                        </a:lnSpc>
                      </a:pPr>
                      <a:r>
                        <a:rPr b="1" lang="en-US" sz="2200" spc="-1" strike="noStrike">
                          <a:solidFill>
                            <a:srgbClr val="ffffff"/>
                          </a:solidFill>
                          <a:latin typeface="Calibri"/>
                        </a:rPr>
                        <a:t>Number of children</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09680">
                <a:tc>
                  <a:txBody>
                    <a:bodyPr lIns="126720" rIns="126720" tIns="0" bIns="0">
                      <a:noAutofit/>
                    </a:bodyPr>
                    <a:p>
                      <a:pPr>
                        <a:lnSpc>
                          <a:spcPct val="100000"/>
                        </a:lnSpc>
                      </a:pPr>
                      <a:r>
                        <a:rPr b="1" lang="en-US" sz="2200" spc="-1" strike="noStrike">
                          <a:solidFill>
                            <a:srgbClr val="ffffff"/>
                          </a:solidFill>
                          <a:latin typeface="Calibri"/>
                        </a:rPr>
                        <a:t>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9680">
                <a:tc>
                  <a:txBody>
                    <a:bodyPr lIns="126720" rIns="126720" tIns="0" bIns="0">
                      <a:noAutofit/>
                    </a:bodyPr>
                    <a:p>
                      <a:pPr>
                        <a:lnSpc>
                          <a:spcPct val="100000"/>
                        </a:lnSpc>
                      </a:pPr>
                      <a:r>
                        <a:rPr b="1" lang="en-US" sz="2200" spc="-1" strike="noStrike">
                          <a:solidFill>
                            <a:srgbClr val="ffffff"/>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9680">
                <a:tc>
                  <a:txBody>
                    <a:bodyPr lIns="126720" rIns="126720" tIns="0" bIns="0">
                      <a:noAutofit/>
                    </a:bodyPr>
                    <a:p>
                      <a:pPr>
                        <a:lnSpc>
                          <a:spcPct val="100000"/>
                        </a:lnSpc>
                      </a:pPr>
                      <a:r>
                        <a:rPr b="1" lang="en-US" sz="2200" spc="-1" strike="noStrike">
                          <a:solidFill>
                            <a:srgbClr val="ffffff"/>
                          </a:solidFill>
                          <a:latin typeface="Calibri"/>
                        </a:rPr>
                        <a:t>6</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80%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9680">
                <a:tc>
                  <a:txBody>
                    <a:bodyPr lIns="126720" rIns="126720" tIns="0" bIns="0">
                      <a:noAutofit/>
                    </a:bodyPr>
                    <a:p>
                      <a:pPr>
                        <a:lnSpc>
                          <a:spcPct val="100000"/>
                        </a:lnSpc>
                      </a:pPr>
                      <a:r>
                        <a:rPr b="1" lang="en-US" sz="2200" spc="-1" strike="noStrike">
                          <a:solidFill>
                            <a:srgbClr val="ffffff"/>
                          </a:solidFill>
                          <a:latin typeface="Calibri"/>
                        </a:rPr>
                        <a:t>7</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9</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90%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9680">
                <a:tc>
                  <a:txBody>
                    <a:bodyPr lIns="126720" rIns="126720" tIns="0" bIns="0">
                      <a:noAutofit/>
                    </a:bodyPr>
                    <a:p>
                      <a:pPr>
                        <a:lnSpc>
                          <a:spcPct val="100000"/>
                        </a:lnSpc>
                      </a:pPr>
                      <a:r>
                        <a:rPr b="1" lang="en-US" sz="2200" spc="-1" strike="noStrike">
                          <a:solidFill>
                            <a:srgbClr val="ffffff"/>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1120">
                <a:tc>
                  <a:txBody>
                    <a:bodyPr lIns="126720" rIns="126720" tIns="0" bIns="0">
                      <a:noAutofit/>
                    </a:bodyPr>
                    <a:p>
                      <a:pPr>
                        <a:lnSpc>
                          <a:spcPct val="100000"/>
                        </a:lnSpc>
                      </a:pPr>
                      <a:r>
                        <a:rPr b="1" lang="en-US" sz="2200" spc="-1" strike="noStrike">
                          <a:solidFill>
                            <a:srgbClr val="ffffff"/>
                          </a:solidFill>
                          <a:latin typeface="Calibri"/>
                        </a:rPr>
                        <a:t>TOTAL</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61"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262"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263"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2</a:t>
            </a:r>
            <a:endParaRPr b="0" lang="en-US" sz="7200" spc="-1" strike="noStrike">
              <a:solidFill>
                <a:srgbClr val="000000"/>
              </a:solidFill>
              <a:latin typeface="Calibri"/>
            </a:endParaRPr>
          </a:p>
        </p:txBody>
      </p:sp>
      <p:sp>
        <p:nvSpPr>
          <p:cNvPr id="264"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1" lang="en-US" sz="2800" spc="-1" strike="noStrike">
                <a:solidFill>
                  <a:srgbClr val="000000"/>
                </a:solidFill>
                <a:latin typeface="Calibri"/>
              </a:rPr>
              <a:t>Understanding the Normal Curve</a:t>
            </a:r>
            <a:endParaRPr b="0" lang="en-US" sz="2800" spc="-1" strike="noStrike">
              <a:solidFill>
                <a:srgbClr val="000000"/>
              </a:solidFill>
              <a:latin typeface="Calibri"/>
            </a:endParaRPr>
          </a:p>
        </p:txBody>
      </p:sp>
      <p:sp>
        <p:nvSpPr>
          <p:cNvPr id="265"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67" name="CustomShape 2"/>
          <p:cNvSpPr/>
          <p:nvPr/>
        </p:nvSpPr>
        <p:spPr>
          <a:xfrm>
            <a:off x="554400" y="365040"/>
            <a:ext cx="11167200" cy="2089080"/>
          </a:xfrm>
          <a:prstGeom prst="rect">
            <a:avLst/>
          </a:prstGeom>
          <a:solidFill>
            <a:schemeClr val="bg1"/>
          </a:solidFill>
          <a:ln>
            <a:solidFill>
              <a:srgbClr val="e1e1e1"/>
            </a:solidFill>
          </a:ln>
          <a:effectLst>
            <a:outerShdw algn="tl" blurRad="50800" dir="2700000" dist="37674"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68" name="TextShape 3"/>
          <p:cNvSpPr txBox="1"/>
          <p:nvPr/>
        </p:nvSpPr>
        <p:spPr>
          <a:xfrm>
            <a:off x="1046880" y="641880"/>
            <a:ext cx="3611520" cy="1535400"/>
          </a:xfrm>
          <a:prstGeom prst="rect">
            <a:avLst/>
          </a:prstGeom>
          <a:noFill/>
          <a:ln>
            <a:noFill/>
          </a:ln>
        </p:spPr>
        <p:txBody>
          <a:bodyPr anchor="ctr">
            <a:normAutofit/>
          </a:bodyPr>
          <a:p>
            <a:pPr>
              <a:lnSpc>
                <a:spcPct val="90000"/>
              </a:lnSpc>
            </a:pPr>
            <a:r>
              <a:rPr b="0" lang="en-US" sz="3200" spc="-1" strike="noStrike">
                <a:solidFill>
                  <a:srgbClr val="000000"/>
                </a:solidFill>
                <a:latin typeface="Calibri Light"/>
              </a:rPr>
              <a:t>Question 2: Understanding the Normal Curve</a:t>
            </a:r>
            <a:endParaRPr b="0" lang="en-US" sz="3200" spc="-1" strike="noStrike">
              <a:solidFill>
                <a:srgbClr val="000000"/>
              </a:solidFill>
              <a:latin typeface="Calibri"/>
            </a:endParaRPr>
          </a:p>
        </p:txBody>
      </p:sp>
      <p:sp>
        <p:nvSpPr>
          <p:cNvPr id="269" name="CustomShape 4"/>
          <p:cNvSpPr/>
          <p:nvPr/>
        </p:nvSpPr>
        <p:spPr>
          <a:xfrm>
            <a:off x="490320" y="105768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70" name="CustomShape 5"/>
          <p:cNvSpPr/>
          <p:nvPr/>
        </p:nvSpPr>
        <p:spPr>
          <a:xfrm rot="5400000">
            <a:off x="4243680" y="1400400"/>
            <a:ext cx="146268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271" name="TextShape 6"/>
          <p:cNvSpPr txBox="1"/>
          <p:nvPr/>
        </p:nvSpPr>
        <p:spPr>
          <a:xfrm>
            <a:off x="5300640" y="641880"/>
            <a:ext cx="6052680" cy="1535400"/>
          </a:xfrm>
          <a:prstGeom prst="rect">
            <a:avLst/>
          </a:prstGeom>
          <a:noFill/>
          <a:ln>
            <a:noFill/>
          </a:ln>
        </p:spPr>
        <p:txBody>
          <a:bodyPr anchor="ctr">
            <a:normAutofit/>
          </a:bodyPr>
          <a:p>
            <a:pPr>
              <a:lnSpc>
                <a:spcPct val="90000"/>
              </a:lnSpc>
              <a:spcBef>
                <a:spcPts val="1001"/>
              </a:spcBef>
            </a:pPr>
            <a:r>
              <a:rPr b="0" lang="en-US" sz="1800" spc="-1" strike="noStrike">
                <a:solidFill>
                  <a:srgbClr val="000000"/>
                </a:solidFill>
                <a:latin typeface="Calibri"/>
              </a:rPr>
              <a:t>For each set of values, determine whether the distribution is normal, has a positive skew, or a negative skew.  If positive or negative, are the outliers high or low values?</a:t>
            </a:r>
            <a:endParaRPr b="0" lang="en-US" sz="1800" spc="-1" strike="noStrike">
              <a:solidFill>
                <a:srgbClr val="000000"/>
              </a:solidFill>
              <a:latin typeface="Calibri"/>
            </a:endParaRPr>
          </a:p>
          <a:p>
            <a:pPr>
              <a:lnSpc>
                <a:spcPct val="90000"/>
              </a:lnSpc>
              <a:spcBef>
                <a:spcPts val="1001"/>
              </a:spcBef>
            </a:pPr>
            <a:endParaRPr b="0" lang="en-US" sz="1800" spc="-1" strike="noStrike">
              <a:solidFill>
                <a:srgbClr val="000000"/>
              </a:solidFill>
              <a:latin typeface="Calibri"/>
            </a:endParaRPr>
          </a:p>
        </p:txBody>
      </p:sp>
      <p:pic>
        <p:nvPicPr>
          <p:cNvPr id="272" name="Content Placeholder 4" descr=""/>
          <p:cNvPicPr/>
          <p:nvPr/>
        </p:nvPicPr>
        <p:blipFill>
          <a:blip r:embed="rId1"/>
          <a:srcRect l="0" t="17331" r="0" b="0"/>
          <a:stretch/>
        </p:blipFill>
        <p:spPr>
          <a:xfrm>
            <a:off x="554400" y="2614680"/>
            <a:ext cx="11167200" cy="3637440"/>
          </a:xfrm>
          <a:prstGeom prst="rect">
            <a:avLst/>
          </a:prstGeom>
          <a:ln>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3"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4" name="CustomShape 2"/>
          <p:cNvSpPr/>
          <p:nvPr/>
        </p:nvSpPr>
        <p:spPr>
          <a:xfrm>
            <a:off x="0" y="0"/>
            <a:ext cx="12188520" cy="1899360"/>
          </a:xfrm>
          <a:custGeom>
            <a:avLst/>
            <a:gdLst/>
            <a:ah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bg1"/>
          </a:solidFill>
          <a:ln w="9360">
            <a:solidFill>
              <a:srgbClr val="e6e6e6"/>
            </a:solidFill>
          </a:ln>
          <a:effectLst>
            <a:outerShdw algn="tl" blurRad="50800" dir="2700000" dist="37674"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75" name="CustomShape 3"/>
          <p:cNvSpPr/>
          <p:nvPr/>
        </p:nvSpPr>
        <p:spPr>
          <a:xfrm>
            <a:off x="0" y="0"/>
            <a:ext cx="12191760" cy="1890360"/>
          </a:xfrm>
          <a:custGeom>
            <a:avLst/>
            <a:gdLst/>
            <a:ah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276" name="TextShape 4"/>
          <p:cNvSpPr txBox="1"/>
          <p:nvPr/>
        </p:nvSpPr>
        <p:spPr>
          <a:xfrm>
            <a:off x="838080" y="253440"/>
            <a:ext cx="10515240" cy="1272960"/>
          </a:xfrm>
          <a:prstGeom prst="rect">
            <a:avLst/>
          </a:prstGeom>
          <a:noFill/>
          <a:ln>
            <a:noFill/>
          </a:ln>
        </p:spPr>
        <p:txBody>
          <a:bodyPr anchor="ctr">
            <a:normAutofit/>
          </a:bodyPr>
          <a:p>
            <a:pPr>
              <a:lnSpc>
                <a:spcPct val="90000"/>
              </a:lnSpc>
            </a:pPr>
            <a:r>
              <a:rPr b="0" lang="en-US" sz="4000" spc="-1" strike="noStrike">
                <a:solidFill>
                  <a:srgbClr val="000000"/>
                </a:solidFill>
                <a:latin typeface="Calibri Light"/>
              </a:rPr>
              <a:t>Question 2</a:t>
            </a:r>
            <a:endParaRPr b="0" lang="en-US" sz="4000" spc="-1" strike="noStrike">
              <a:solidFill>
                <a:srgbClr val="000000"/>
              </a:solidFill>
              <a:latin typeface="Calibri"/>
            </a:endParaRPr>
          </a:p>
        </p:txBody>
      </p:sp>
      <p:sp>
        <p:nvSpPr>
          <p:cNvPr id="277" name="CustomShape 5"/>
          <p:cNvSpPr/>
          <p:nvPr/>
        </p:nvSpPr>
        <p:spPr>
          <a:xfrm>
            <a:off x="0" y="52452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78" name="TextShape 6"/>
          <p:cNvSpPr txBox="1"/>
          <p:nvPr/>
        </p:nvSpPr>
        <p:spPr>
          <a:xfrm>
            <a:off x="838080" y="2477880"/>
            <a:ext cx="10515240" cy="3693960"/>
          </a:xfrm>
          <a:prstGeom prst="rect">
            <a:avLst/>
          </a:prstGeom>
          <a:noFill/>
          <a:ln>
            <a:noFill/>
          </a:ln>
        </p:spPr>
        <p:txBody>
          <a:bodyPr>
            <a:normAutofit/>
          </a:bodyPr>
          <a:p>
            <a:pPr marL="514440" indent="-51408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Median- 45,000</a:t>
            </a:r>
            <a:r>
              <a:rPr b="0" lang="en-US" sz="2000" spc="-1" strike="noStrike">
                <a:solidFill>
                  <a:srgbClr val="000000"/>
                </a:solidFill>
                <a:latin typeface="Calibri"/>
              </a:rPr>
              <a:t>	</a:t>
            </a:r>
            <a:r>
              <a:rPr b="0" lang="en-US" sz="2000" spc="-1" strike="noStrike">
                <a:solidFill>
                  <a:srgbClr val="000000"/>
                </a:solidFill>
                <a:latin typeface="Calibri"/>
              </a:rPr>
              <a:t>Mode- 46,000</a:t>
            </a:r>
            <a:r>
              <a:rPr b="0" lang="en-US" sz="2000" spc="-1" strike="noStrike">
                <a:solidFill>
                  <a:srgbClr val="000000"/>
                </a:solidFill>
                <a:latin typeface="Calibri"/>
              </a:rPr>
              <a:t>	</a:t>
            </a:r>
            <a:r>
              <a:rPr b="0" lang="en-US" sz="2000" spc="-1" strike="noStrike">
                <a:solidFill>
                  <a:srgbClr val="000000"/>
                </a:solidFill>
                <a:latin typeface="Calibri"/>
              </a:rPr>
              <a:t>Mean- 89,000</a:t>
            </a:r>
            <a:endParaRPr b="0" lang="en-US" sz="20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000" spc="-1" strike="noStrike">
                <a:solidFill>
                  <a:srgbClr val="000000"/>
                </a:solidFill>
                <a:latin typeface="Calibri"/>
              </a:rPr>
              <a:t>The mean is much higher than the median, which suggests a positive skew and high value outliers.</a:t>
            </a:r>
            <a:endParaRPr b="0" lang="en-US" sz="20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Median- 10  </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Mode- 11</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Mean – 10.5</a:t>
            </a:r>
            <a:endParaRPr b="0" lang="en-US" sz="20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000" spc="-1" strike="noStrike">
                <a:solidFill>
                  <a:srgbClr val="000000"/>
                </a:solidFill>
                <a:latin typeface="Calibri"/>
              </a:rPr>
              <a:t>The mean, median and mode are all close to the same value, suggesting a normal distribution.</a:t>
            </a:r>
            <a:endParaRPr b="0" lang="en-US" sz="20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Median- 3.1</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Mode- 3</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Mean- 1.4</a:t>
            </a:r>
            <a:endParaRPr b="0" lang="en-US" sz="20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000" spc="-1" strike="noStrike">
                <a:solidFill>
                  <a:srgbClr val="000000"/>
                </a:solidFill>
                <a:latin typeface="Calibri"/>
              </a:rPr>
              <a:t>The mean is lower than the median, suggesting a negative skew with low value outliers.</a:t>
            </a:r>
            <a:endParaRPr b="0" lang="en-US" sz="20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Median- 500</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Mode- 500</a:t>
            </a:r>
            <a:r>
              <a:rPr b="0" lang="en-US" sz="2000" spc="-1" strike="noStrike">
                <a:solidFill>
                  <a:srgbClr val="000000"/>
                </a:solidFill>
                <a:latin typeface="Calibri"/>
              </a:rPr>
              <a:t>	</a:t>
            </a:r>
            <a:r>
              <a:rPr b="0" lang="en-US" sz="2000" spc="-1" strike="noStrike">
                <a:solidFill>
                  <a:srgbClr val="000000"/>
                </a:solidFill>
                <a:latin typeface="Calibri"/>
              </a:rPr>
              <a:t>	</a:t>
            </a:r>
            <a:r>
              <a:rPr b="0" lang="en-US" sz="2000" spc="-1" strike="noStrike">
                <a:solidFill>
                  <a:srgbClr val="000000"/>
                </a:solidFill>
                <a:latin typeface="Calibri"/>
              </a:rPr>
              <a:t>Mean- 800</a:t>
            </a:r>
            <a:endParaRPr b="0" lang="en-US" sz="20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000" spc="-1" strike="noStrike">
                <a:solidFill>
                  <a:srgbClr val="000000"/>
                </a:solidFill>
                <a:latin typeface="Calibri"/>
              </a:rPr>
              <a:t>The mean is higher than the media, suggesting a positive skew and high value outliers.</a:t>
            </a: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0"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281"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282"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3</a:t>
            </a:r>
            <a:endParaRPr b="0" lang="en-US" sz="7200" spc="-1" strike="noStrike">
              <a:solidFill>
                <a:srgbClr val="000000"/>
              </a:solidFill>
              <a:latin typeface="Calibri"/>
            </a:endParaRPr>
          </a:p>
        </p:txBody>
      </p:sp>
      <p:sp>
        <p:nvSpPr>
          <p:cNvPr id="283"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1" lang="en-US" sz="2200" spc="-1" strike="noStrike">
                <a:solidFill>
                  <a:srgbClr val="000000"/>
                </a:solidFill>
                <a:latin typeface="Calibri"/>
              </a:rPr>
              <a:t>Using the Normal Curve to Determine Percentages and Percentiles</a:t>
            </a:r>
            <a:endParaRPr b="0" lang="en-US" sz="2200" spc="-1" strike="noStrike">
              <a:solidFill>
                <a:srgbClr val="000000"/>
              </a:solidFill>
              <a:latin typeface="Calibri"/>
            </a:endParaRPr>
          </a:p>
          <a:p>
            <a:pPr algn="ctr">
              <a:lnSpc>
                <a:spcPct val="90000"/>
              </a:lnSpc>
              <a:spcBef>
                <a:spcPts val="1001"/>
              </a:spcBef>
            </a:pPr>
            <a:endParaRPr b="0" lang="en-US" sz="2200" spc="-1" strike="noStrike">
              <a:solidFill>
                <a:srgbClr val="000000"/>
              </a:solidFill>
              <a:latin typeface="Calibri"/>
            </a:endParaRPr>
          </a:p>
        </p:txBody>
      </p:sp>
      <p:sp>
        <p:nvSpPr>
          <p:cNvPr id="284"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en-US" sz="4400" spc="-1" strike="noStrike">
                <a:solidFill>
                  <a:srgbClr val="000000"/>
                </a:solidFill>
                <a:latin typeface="Calibri Light"/>
              </a:rPr>
              <a:t>Question #3 - Using the Normal Curve to Determine Percentages and Percentiles</a:t>
            </a:r>
            <a:endParaRPr b="0" lang="en-US" sz="4400" spc="-1" strike="noStrike">
              <a:solidFill>
                <a:srgbClr val="000000"/>
              </a:solidFill>
              <a:latin typeface="Calibri"/>
            </a:endParaRPr>
          </a:p>
        </p:txBody>
      </p:sp>
      <p:sp>
        <p:nvSpPr>
          <p:cNvPr id="286"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The average verbal SAT score for undergraduate social work students is 600, with a standard deviation of 80. </a:t>
            </a:r>
            <a:endParaRPr b="0" lang="en-US" sz="28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Draw the normal curve and label it out to + and – 3 standard deviations.</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percentile would someone be in if they scored 680?</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percentile would someone be in if they scored 790?</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percentile would someone be in if they scored 550?</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percentage of students scored between 600 and 760?</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percentage of students score between 520 and 680?</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percentage of students score between 600 and 700?</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3. A.</a:t>
            </a:r>
            <a:endParaRPr b="0" lang="en-US" sz="4400" spc="-1" strike="noStrike">
              <a:solidFill>
                <a:srgbClr val="000000"/>
              </a:solidFill>
              <a:latin typeface="Calibri"/>
            </a:endParaRPr>
          </a:p>
        </p:txBody>
      </p:sp>
      <p:pic>
        <p:nvPicPr>
          <p:cNvPr id="288" name="Content Placeholder 3" descr=""/>
          <p:cNvPicPr/>
          <p:nvPr/>
        </p:nvPicPr>
        <p:blipFill>
          <a:blip r:embed="rId1"/>
          <a:stretch/>
        </p:blipFill>
        <p:spPr>
          <a:xfrm>
            <a:off x="2624760" y="1896480"/>
            <a:ext cx="6163200" cy="2955240"/>
          </a:xfrm>
          <a:prstGeom prst="rect">
            <a:avLst/>
          </a:prstGeom>
          <a:ln>
            <a:noFill/>
          </a:ln>
        </p:spPr>
      </p:pic>
      <p:sp>
        <p:nvSpPr>
          <p:cNvPr id="289" name="CustomShape 2"/>
          <p:cNvSpPr/>
          <p:nvPr/>
        </p:nvSpPr>
        <p:spPr>
          <a:xfrm>
            <a:off x="1608840" y="4852080"/>
            <a:ext cx="739944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Mean: 600                 360       440      520     600      680     760        840</a:t>
            </a:r>
            <a:endParaRPr b="0" lang="en-US" sz="1800" spc="-1" strike="noStrike">
              <a:latin typeface="Arial"/>
            </a:endParaRPr>
          </a:p>
          <a:p>
            <a:pPr>
              <a:lnSpc>
                <a:spcPct val="100000"/>
              </a:lnSpc>
            </a:pPr>
            <a:r>
              <a:rPr b="0" lang="en-US" sz="1800" spc="-1" strike="noStrike">
                <a:solidFill>
                  <a:srgbClr val="000000"/>
                </a:solidFill>
                <a:latin typeface="Calibri"/>
              </a:rPr>
              <a:t>SD: 80                    </a:t>
            </a:r>
            <a:r>
              <a:rPr b="0" lang="en-US" sz="1000" spc="-1" strike="noStrike">
                <a:solidFill>
                  <a:srgbClr val="000000"/>
                </a:solidFill>
                <a:latin typeface="Calibri"/>
              </a:rPr>
              <a:t> 600- (3*80)        600- (2*80)      600-80             600            600+80        600+(2*80)      600+(3*80)</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3. B.</a:t>
            </a:r>
            <a:endParaRPr b="0" lang="en-US" sz="4400" spc="-1" strike="noStrike">
              <a:solidFill>
                <a:srgbClr val="000000"/>
              </a:solidFill>
              <a:latin typeface="Calibri"/>
            </a:endParaRPr>
          </a:p>
        </p:txBody>
      </p:sp>
      <p:sp>
        <p:nvSpPr>
          <p:cNvPr id="291" name="TextShape 2"/>
          <p:cNvSpPr txBox="1"/>
          <p:nvPr/>
        </p:nvSpPr>
        <p:spPr>
          <a:xfrm>
            <a:off x="838080" y="1825560"/>
            <a:ext cx="5181120" cy="4350960"/>
          </a:xfrm>
          <a:prstGeom prst="rect">
            <a:avLst/>
          </a:prstGeom>
          <a:noFill/>
          <a:ln>
            <a:noFill/>
          </a:ln>
        </p:spPr>
        <p:txBody>
          <a:bodyPr>
            <a:normAutofit fontScale="90000"/>
          </a:bodyPr>
          <a:p>
            <a:pPr>
              <a:lnSpc>
                <a:spcPct val="90000"/>
              </a:lnSpc>
              <a:spcBef>
                <a:spcPts val="1001"/>
              </a:spcBef>
            </a:pPr>
            <a:r>
              <a:rPr b="0" lang="en-US" sz="2800" spc="-1" strike="noStrike">
                <a:solidFill>
                  <a:srgbClr val="000000"/>
                </a:solidFill>
                <a:latin typeface="Calibri"/>
              </a:rPr>
              <a:t>What percentile would someone be in if they scored 680?</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Because the mean is 600 and the standard deviation is 80, we can use the Empirical Rule Chart.  </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34.13% score between the mean and 1 standard deviation unit above the mean.  We add that to the 50% of scores below the mean to determine that the percentile for someone who scores 680 is 84</a:t>
            </a:r>
            <a:r>
              <a:rPr b="0" lang="en-US" sz="2800" spc="-1" strike="noStrike" baseline="30000">
                <a:solidFill>
                  <a:srgbClr val="000000"/>
                </a:solidFill>
                <a:latin typeface="Calibri"/>
              </a:rPr>
              <a:t>th</a:t>
            </a:r>
            <a:r>
              <a:rPr b="0" lang="en-US" sz="2800" spc="-1" strike="noStrike">
                <a:solidFill>
                  <a:srgbClr val="000000"/>
                </a:solidFill>
                <a:latin typeface="Calibri"/>
              </a:rPr>
              <a:t> percentile.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292" name="Content Placeholder 4" descr=""/>
          <p:cNvPicPr/>
          <p:nvPr/>
        </p:nvPicPr>
        <p:blipFill>
          <a:blip r:embed="rId1"/>
          <a:stretch/>
        </p:blipFill>
        <p:spPr>
          <a:xfrm>
            <a:off x="6172200" y="2351520"/>
            <a:ext cx="5181120" cy="3299040"/>
          </a:xfrm>
          <a:prstGeom prst="rect">
            <a:avLst/>
          </a:prstGeom>
          <a:ln>
            <a:noFill/>
          </a:ln>
        </p:spPr>
      </p:pic>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3. C.</a:t>
            </a:r>
            <a:endParaRPr b="0" lang="en-US" sz="4400" spc="-1" strike="noStrike">
              <a:solidFill>
                <a:srgbClr val="000000"/>
              </a:solidFill>
              <a:latin typeface="Calibri"/>
            </a:endParaRPr>
          </a:p>
        </p:txBody>
      </p:sp>
      <p:sp>
        <p:nvSpPr>
          <p:cNvPr id="294" name="TextShape 2"/>
          <p:cNvSpPr txBox="1"/>
          <p:nvPr/>
        </p:nvSpPr>
        <p:spPr>
          <a:xfrm>
            <a:off x="838080" y="1825560"/>
            <a:ext cx="51811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Find the z score.  </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(790-600)/80 = 190/80 = 2.375</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z score of 2.375 corresponds to 49.11% of the curve from the mean.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50 + 49.11 = 99.11</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99</a:t>
            </a:r>
            <a:r>
              <a:rPr b="0" lang="en-US" sz="2800" spc="-1" strike="noStrike" baseline="30000">
                <a:solidFill>
                  <a:srgbClr val="000000"/>
                </a:solidFill>
                <a:latin typeface="Calibri"/>
              </a:rPr>
              <a:t>th</a:t>
            </a:r>
            <a:r>
              <a:rPr b="0" lang="en-US" sz="2800" spc="-1" strike="noStrike">
                <a:solidFill>
                  <a:srgbClr val="000000"/>
                </a:solidFill>
                <a:latin typeface="Calibri"/>
              </a:rPr>
              <a:t> percentile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295" name="Content Placeholder 3" descr=""/>
          <p:cNvPicPr/>
          <p:nvPr/>
        </p:nvPicPr>
        <p:blipFill>
          <a:blip r:embed="rId1"/>
          <a:stretch/>
        </p:blipFill>
        <p:spPr>
          <a:xfrm>
            <a:off x="5926680" y="1404360"/>
            <a:ext cx="6163200" cy="2955240"/>
          </a:xfrm>
          <a:prstGeom prst="rect">
            <a:avLst/>
          </a:prstGeom>
          <a:ln>
            <a:noFill/>
          </a:ln>
        </p:spPr>
      </p:pic>
      <p:sp>
        <p:nvSpPr>
          <p:cNvPr id="296" name="CustomShape 3"/>
          <p:cNvSpPr/>
          <p:nvPr/>
        </p:nvSpPr>
        <p:spPr>
          <a:xfrm>
            <a:off x="4927680" y="4494960"/>
            <a:ext cx="739944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Mean: 600                 360       440      520     600      680     760        840</a:t>
            </a:r>
            <a:endParaRPr b="0" lang="en-US" sz="1800" spc="-1" strike="noStrike">
              <a:latin typeface="Arial"/>
            </a:endParaRPr>
          </a:p>
          <a:p>
            <a:pPr>
              <a:lnSpc>
                <a:spcPct val="100000"/>
              </a:lnSpc>
            </a:pPr>
            <a:r>
              <a:rPr b="0" lang="en-US" sz="1800" spc="-1" strike="noStrike">
                <a:solidFill>
                  <a:srgbClr val="000000"/>
                </a:solidFill>
                <a:latin typeface="Calibri"/>
              </a:rPr>
              <a:t>SD: 80                    </a:t>
            </a:r>
            <a:r>
              <a:rPr b="0" lang="en-US" sz="1000" spc="-1" strike="noStrike">
                <a:solidFill>
                  <a:srgbClr val="000000"/>
                </a:solidFill>
                <a:latin typeface="Calibri"/>
              </a:rPr>
              <a:t> </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3. D.</a:t>
            </a:r>
            <a:endParaRPr b="0" lang="en-US" sz="4400" spc="-1" strike="noStrike">
              <a:solidFill>
                <a:srgbClr val="000000"/>
              </a:solidFill>
              <a:latin typeface="Calibri"/>
            </a:endParaRPr>
          </a:p>
        </p:txBody>
      </p:sp>
      <p:sp>
        <p:nvSpPr>
          <p:cNvPr id="298" name="TextShape 2"/>
          <p:cNvSpPr txBox="1"/>
          <p:nvPr/>
        </p:nvSpPr>
        <p:spPr>
          <a:xfrm>
            <a:off x="838080" y="1825560"/>
            <a:ext cx="51811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Find the z score.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(550-600)/80 = -50/80 = -.63</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z score of -.63 corresponds to 23.57% of the curve from the mean.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50 – 23.75 = 26.25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26</a:t>
            </a:r>
            <a:r>
              <a:rPr b="0" lang="en-US" sz="2800" spc="-1" strike="noStrike" baseline="30000">
                <a:solidFill>
                  <a:srgbClr val="000000"/>
                </a:solidFill>
                <a:latin typeface="Calibri"/>
              </a:rPr>
              <a:t>th</a:t>
            </a:r>
            <a:r>
              <a:rPr b="0" lang="en-US" sz="2800" spc="-1" strike="noStrike">
                <a:solidFill>
                  <a:srgbClr val="000000"/>
                </a:solidFill>
                <a:latin typeface="Calibri"/>
              </a:rPr>
              <a:t> percentile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299" name="Content Placeholder 3" descr=""/>
          <p:cNvPicPr/>
          <p:nvPr/>
        </p:nvPicPr>
        <p:blipFill>
          <a:blip r:embed="rId1"/>
          <a:stretch/>
        </p:blipFill>
        <p:spPr>
          <a:xfrm>
            <a:off x="5926680" y="1404360"/>
            <a:ext cx="6163200" cy="2955240"/>
          </a:xfrm>
          <a:prstGeom prst="rect">
            <a:avLst/>
          </a:prstGeom>
          <a:ln>
            <a:noFill/>
          </a:ln>
        </p:spPr>
      </p:pic>
      <p:sp>
        <p:nvSpPr>
          <p:cNvPr id="300" name="CustomShape 3"/>
          <p:cNvSpPr/>
          <p:nvPr/>
        </p:nvSpPr>
        <p:spPr>
          <a:xfrm>
            <a:off x="4927680" y="4494960"/>
            <a:ext cx="739944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Mean: 600                 360       440      520     600      680     760        840</a:t>
            </a:r>
            <a:endParaRPr b="0" lang="en-US" sz="1800" spc="-1" strike="noStrike">
              <a:latin typeface="Arial"/>
            </a:endParaRPr>
          </a:p>
          <a:p>
            <a:pPr>
              <a:lnSpc>
                <a:spcPct val="100000"/>
              </a:lnSpc>
            </a:pPr>
            <a:r>
              <a:rPr b="0" lang="en-US" sz="1800" spc="-1" strike="noStrike">
                <a:solidFill>
                  <a:srgbClr val="000000"/>
                </a:solidFill>
                <a:latin typeface="Calibri"/>
              </a:rPr>
              <a:t>SD: 80                    </a:t>
            </a:r>
            <a:r>
              <a:rPr b="0" lang="en-US" sz="1000" spc="-1" strike="noStrike">
                <a:solidFill>
                  <a:srgbClr val="000000"/>
                </a:solidFill>
                <a:latin typeface="Calibri"/>
              </a:rPr>
              <a:t> </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3" name="TextShape 2"/>
          <p:cNvSpPr txBox="1"/>
          <p:nvPr/>
        </p:nvSpPr>
        <p:spPr>
          <a:xfrm>
            <a:off x="558360" y="1365480"/>
            <a:ext cx="10978200" cy="3564360"/>
          </a:xfrm>
          <a:prstGeom prst="rect">
            <a:avLst/>
          </a:prstGeom>
          <a:noFill/>
          <a:ln>
            <a:noFill/>
          </a:ln>
        </p:spPr>
        <p:txBody>
          <a:bodyPr anchor="ctr">
            <a:normAutofit/>
          </a:bodyPr>
          <a:p>
            <a:pPr>
              <a:lnSpc>
                <a:spcPct val="90000"/>
              </a:lnSpc>
            </a:pPr>
            <a:r>
              <a:rPr b="0" lang="en-US" sz="8800" spc="-1" strike="noStrike">
                <a:solidFill>
                  <a:srgbClr val="000000"/>
                </a:solidFill>
                <a:latin typeface="Calibri Light"/>
              </a:rPr>
              <a:t>Question 1</a:t>
            </a:r>
            <a:endParaRPr b="0" lang="en-US" sz="8800" spc="-1" strike="noStrike">
              <a:solidFill>
                <a:srgbClr val="000000"/>
              </a:solidFill>
              <a:latin typeface="Calibri"/>
            </a:endParaRPr>
          </a:p>
        </p:txBody>
      </p:sp>
      <p:sp>
        <p:nvSpPr>
          <p:cNvPr id="214" name="TextShape 3"/>
          <p:cNvSpPr txBox="1"/>
          <p:nvPr/>
        </p:nvSpPr>
        <p:spPr>
          <a:xfrm>
            <a:off x="650880" y="5859360"/>
            <a:ext cx="10926720" cy="486720"/>
          </a:xfrm>
          <a:prstGeom prst="rect">
            <a:avLst/>
          </a:prstGeom>
          <a:noFill/>
          <a:ln>
            <a:noFill/>
          </a:ln>
        </p:spPr>
        <p:txBody>
          <a:bodyPr anchor="ctr">
            <a:normAutofit/>
          </a:bodyPr>
          <a:p>
            <a:pPr algn="r">
              <a:lnSpc>
                <a:spcPct val="90000"/>
              </a:lnSpc>
              <a:spcBef>
                <a:spcPts val="1001"/>
              </a:spcBef>
            </a:pPr>
            <a:r>
              <a:rPr b="0" lang="en-US" sz="2000" spc="-1" strike="noStrike">
                <a:solidFill>
                  <a:srgbClr val="000000"/>
                </a:solidFill>
                <a:latin typeface="Calibri"/>
              </a:rPr>
              <a:t>Frequency Distribution Tables, Measures of Central Tendency &amp; Variability</a:t>
            </a:r>
            <a:endParaRPr b="0" lang="en-US" sz="2000" spc="-1" strike="noStrike">
              <a:solidFill>
                <a:srgbClr val="000000"/>
              </a:solidFill>
              <a:latin typeface="Calibri"/>
            </a:endParaRPr>
          </a:p>
        </p:txBody>
      </p:sp>
      <p:sp>
        <p:nvSpPr>
          <p:cNvPr id="215" name="CustomShape 4"/>
          <p:cNvSpPr/>
          <p:nvPr/>
        </p:nvSpPr>
        <p:spPr>
          <a:xfrm>
            <a:off x="0" y="1913400"/>
            <a:ext cx="127800" cy="2468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16" name="CustomShape 5"/>
          <p:cNvSpPr/>
          <p:nvPr/>
        </p:nvSpPr>
        <p:spPr>
          <a:xfrm>
            <a:off x="650880" y="5831280"/>
            <a:ext cx="1092672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3. E &amp; F.</a:t>
            </a:r>
            <a:endParaRPr b="0" lang="en-US" sz="4400" spc="-1" strike="noStrike">
              <a:solidFill>
                <a:srgbClr val="000000"/>
              </a:solidFill>
              <a:latin typeface="Calibri"/>
            </a:endParaRPr>
          </a:p>
        </p:txBody>
      </p:sp>
      <p:sp>
        <p:nvSpPr>
          <p:cNvPr id="302" name="TextShape 2"/>
          <p:cNvSpPr txBox="1"/>
          <p:nvPr/>
        </p:nvSpPr>
        <p:spPr>
          <a:xfrm>
            <a:off x="838080" y="1825560"/>
            <a:ext cx="5181120" cy="4350960"/>
          </a:xfrm>
          <a:prstGeom prst="rect">
            <a:avLst/>
          </a:prstGeom>
          <a:noFill/>
          <a:ln>
            <a:noFill/>
          </a:ln>
        </p:spPr>
        <p:txBody>
          <a:bodyPr>
            <a:normAutofit/>
          </a:bodyPr>
          <a:p>
            <a:pPr>
              <a:lnSpc>
                <a:spcPct val="90000"/>
              </a:lnSpc>
              <a:spcBef>
                <a:spcPts val="1001"/>
              </a:spcBef>
            </a:pPr>
            <a:r>
              <a:rPr b="0" lang="en-US" sz="2800" spc="-1" strike="noStrike">
                <a:solidFill>
                  <a:srgbClr val="000000"/>
                </a:solidFill>
                <a:latin typeface="Calibri"/>
              </a:rPr>
              <a:t>Use the empirical rule.  47.72% score between the mean and two standard deviation units above the mean.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Use the empirical rule.  68.26% score between 520 and 680 (one standard deviation unit below and above the mean).</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303" name="Content Placeholder 4" descr=""/>
          <p:cNvPicPr/>
          <p:nvPr/>
        </p:nvPicPr>
        <p:blipFill>
          <a:blip r:embed="rId1"/>
          <a:stretch/>
        </p:blipFill>
        <p:spPr>
          <a:xfrm>
            <a:off x="6172200" y="2351520"/>
            <a:ext cx="5181120" cy="3299040"/>
          </a:xfrm>
          <a:prstGeom prst="rect">
            <a:avLst/>
          </a:prstGeom>
          <a:ln>
            <a:noFill/>
          </a:ln>
        </p:spPr>
      </p:pic>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3. D.</a:t>
            </a:r>
            <a:endParaRPr b="0" lang="en-US" sz="4400" spc="-1" strike="noStrike">
              <a:solidFill>
                <a:srgbClr val="000000"/>
              </a:solidFill>
              <a:latin typeface="Calibri"/>
            </a:endParaRPr>
          </a:p>
        </p:txBody>
      </p:sp>
      <p:sp>
        <p:nvSpPr>
          <p:cNvPr id="305" name="TextShape 2"/>
          <p:cNvSpPr txBox="1"/>
          <p:nvPr/>
        </p:nvSpPr>
        <p:spPr>
          <a:xfrm>
            <a:off x="838080" y="1825560"/>
            <a:ext cx="51811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Find the z score.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(700-600)/80 = 100/80 = 1.25</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z score of 1.25 corresponds to 39.44%</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39.44% of students scored between 600 and 700</a:t>
            </a:r>
            <a:endParaRPr b="0" lang="en-US" sz="2800" spc="-1" strike="noStrike">
              <a:solidFill>
                <a:srgbClr val="000000"/>
              </a:solidFill>
              <a:latin typeface="Calibri"/>
            </a:endParaRPr>
          </a:p>
        </p:txBody>
      </p:sp>
      <p:pic>
        <p:nvPicPr>
          <p:cNvPr id="306" name="Content Placeholder 3" descr=""/>
          <p:cNvPicPr/>
          <p:nvPr/>
        </p:nvPicPr>
        <p:blipFill>
          <a:blip r:embed="rId1"/>
          <a:stretch/>
        </p:blipFill>
        <p:spPr>
          <a:xfrm>
            <a:off x="5926680" y="1404360"/>
            <a:ext cx="6163200" cy="2955240"/>
          </a:xfrm>
          <a:prstGeom prst="rect">
            <a:avLst/>
          </a:prstGeom>
          <a:ln>
            <a:noFill/>
          </a:ln>
        </p:spPr>
      </p:pic>
      <p:sp>
        <p:nvSpPr>
          <p:cNvPr id="307" name="CustomShape 3"/>
          <p:cNvSpPr/>
          <p:nvPr/>
        </p:nvSpPr>
        <p:spPr>
          <a:xfrm>
            <a:off x="4927680" y="4494960"/>
            <a:ext cx="739944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Mean: 600                 360       440      520     600      680     760        840</a:t>
            </a:r>
            <a:endParaRPr b="0" lang="en-US" sz="1800" spc="-1" strike="noStrike">
              <a:latin typeface="Arial"/>
            </a:endParaRPr>
          </a:p>
          <a:p>
            <a:pPr>
              <a:lnSpc>
                <a:spcPct val="100000"/>
              </a:lnSpc>
            </a:pPr>
            <a:r>
              <a:rPr b="0" lang="en-US" sz="1800" spc="-1" strike="noStrike">
                <a:solidFill>
                  <a:srgbClr val="000000"/>
                </a:solidFill>
                <a:latin typeface="Calibri"/>
              </a:rPr>
              <a:t>SD: 80                    </a:t>
            </a:r>
            <a:r>
              <a:rPr b="0" lang="en-US" sz="1000" spc="-1" strike="noStrike">
                <a:solidFill>
                  <a:srgbClr val="000000"/>
                </a:solidFill>
                <a:latin typeface="Calibri"/>
              </a:rPr>
              <a:t> </a:t>
            </a:r>
            <a:endParaRPr b="0" lang="en-US" sz="1000" spc="-1" strike="noStrike">
              <a:latin typeface="Arial"/>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9"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310"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11"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4 (Part 1)</a:t>
            </a:r>
            <a:endParaRPr b="0" lang="en-US" sz="7200" spc="-1" strike="noStrike">
              <a:solidFill>
                <a:srgbClr val="000000"/>
              </a:solidFill>
              <a:latin typeface="Calibri"/>
            </a:endParaRPr>
          </a:p>
        </p:txBody>
      </p:sp>
      <p:sp>
        <p:nvSpPr>
          <p:cNvPr id="312"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1" lang="en-US" sz="2800" spc="-1" strike="noStrike">
                <a:solidFill>
                  <a:srgbClr val="000000"/>
                </a:solidFill>
                <a:latin typeface="Calibri"/>
              </a:rPr>
              <a:t>Hypothesis Testing with Z Scores (comparing means)</a:t>
            </a:r>
            <a:endParaRPr b="0" lang="en-US" sz="2800" spc="-1" strike="noStrike">
              <a:solidFill>
                <a:srgbClr val="000000"/>
              </a:solidFill>
              <a:latin typeface="Calibri"/>
            </a:endParaRPr>
          </a:p>
        </p:txBody>
      </p:sp>
      <p:sp>
        <p:nvSpPr>
          <p:cNvPr id="313"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4"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5" name="CustomShape 2"/>
          <p:cNvSpPr/>
          <p:nvPr/>
        </p:nvSpPr>
        <p:spPr>
          <a:xfrm>
            <a:off x="0" y="0"/>
            <a:ext cx="12188520" cy="1899360"/>
          </a:xfrm>
          <a:custGeom>
            <a:avLst/>
            <a:gdLst/>
            <a:ah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bg1"/>
          </a:solidFill>
          <a:ln w="9360">
            <a:solidFill>
              <a:srgbClr val="e6e6e6"/>
            </a:solidFill>
          </a:ln>
          <a:effectLst>
            <a:outerShdw algn="tl" blurRad="50800" dir="2700000" dist="37674"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316" name="CustomShape 3"/>
          <p:cNvSpPr/>
          <p:nvPr/>
        </p:nvSpPr>
        <p:spPr>
          <a:xfrm>
            <a:off x="0" y="0"/>
            <a:ext cx="12191760" cy="1890360"/>
          </a:xfrm>
          <a:custGeom>
            <a:avLst/>
            <a:gdLst/>
            <a:ah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17" name="TextShape 4"/>
          <p:cNvSpPr txBox="1"/>
          <p:nvPr/>
        </p:nvSpPr>
        <p:spPr>
          <a:xfrm>
            <a:off x="838080" y="253440"/>
            <a:ext cx="10515240" cy="1272960"/>
          </a:xfrm>
          <a:prstGeom prst="rect">
            <a:avLst/>
          </a:prstGeom>
          <a:noFill/>
          <a:ln>
            <a:noFill/>
          </a:ln>
        </p:spPr>
        <p:txBody>
          <a:bodyPr anchor="ctr">
            <a:normAutofit/>
          </a:bodyPr>
          <a:p>
            <a:pPr>
              <a:lnSpc>
                <a:spcPct val="90000"/>
              </a:lnSpc>
            </a:pPr>
            <a:r>
              <a:rPr b="0" lang="en-US" sz="4000" spc="-1" strike="noStrike">
                <a:solidFill>
                  <a:srgbClr val="000000"/>
                </a:solidFill>
                <a:latin typeface="Calibri Light"/>
              </a:rPr>
              <a:t>Question 4: Part 1</a:t>
            </a:r>
            <a:endParaRPr b="0" lang="en-US" sz="4000" spc="-1" strike="noStrike">
              <a:solidFill>
                <a:srgbClr val="000000"/>
              </a:solidFill>
              <a:latin typeface="Calibri"/>
            </a:endParaRPr>
          </a:p>
        </p:txBody>
      </p:sp>
      <p:sp>
        <p:nvSpPr>
          <p:cNvPr id="318" name="CustomShape 5"/>
          <p:cNvSpPr/>
          <p:nvPr/>
        </p:nvSpPr>
        <p:spPr>
          <a:xfrm>
            <a:off x="0" y="52452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19" name="TextShape 6"/>
          <p:cNvSpPr txBox="1"/>
          <p:nvPr/>
        </p:nvSpPr>
        <p:spPr>
          <a:xfrm>
            <a:off x="838080" y="2477880"/>
            <a:ext cx="10515240" cy="3693960"/>
          </a:xfrm>
          <a:prstGeom prst="rect">
            <a:avLst/>
          </a:prstGeom>
          <a:noFill/>
          <a:ln>
            <a:noFill/>
          </a:ln>
        </p:spPr>
        <p:txBody>
          <a:bodyPr>
            <a:normAutofit/>
          </a:bodyPr>
          <a:p>
            <a:pPr>
              <a:lnSpc>
                <a:spcPct val="90000"/>
              </a:lnSpc>
              <a:spcBef>
                <a:spcPts val="1001"/>
              </a:spcBef>
            </a:pPr>
            <a:r>
              <a:rPr b="0" lang="en-US" sz="1500" spc="-1" strike="noStrike">
                <a:solidFill>
                  <a:srgbClr val="000000"/>
                </a:solidFill>
                <a:latin typeface="Calibri"/>
              </a:rPr>
              <a:t>You would like to determine if there is a statistically significant difference between Rosenberg Self-Esteem scores for parents of children with disabilities and parents of typically developing children.   You believe that parents of children with disabilities will score lower on the self-esteem scale.  You collect data and find that the mean score for parents of children with disabilities is 20, and the mean score for parents of typically developing children is 15.  The group standard deviation is 2.5. </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What is the level of measurement for the self-esteem scale variable?</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What is the null hypothesis?</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What is the 1 tailed research hypothesis for the above scenario?</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Would you reject or accept the null hypothesis for a .05, 1 tailed test?</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What type of error could you have made for the .05 test?</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Would you reject or accept the null hypothesis for a .01, 1 tailed test?</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What type of error could you have made for the .01 test?</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1500" spc="-1" strike="noStrike">
                <a:solidFill>
                  <a:srgbClr val="000000"/>
                </a:solidFill>
                <a:latin typeface="Calibri"/>
              </a:rPr>
              <a:t>Based on the .05, 1 tailed test, did you find support for your research hypothesis?  Why or why not?</a:t>
            </a:r>
            <a:endParaRPr b="0" lang="en-US" sz="15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838080" y="253440"/>
            <a:ext cx="10515240" cy="1272960"/>
          </a:xfrm>
          <a:prstGeom prst="rect">
            <a:avLst/>
          </a:prstGeom>
          <a:noFill/>
          <a:ln>
            <a:noFill/>
          </a:ln>
        </p:spPr>
        <p:txBody>
          <a:bodyPr anchor="ctr">
            <a:normAutofit/>
          </a:bodyPr>
          <a:p>
            <a:pPr>
              <a:lnSpc>
                <a:spcPct val="90000"/>
              </a:lnSpc>
            </a:pPr>
            <a:r>
              <a:rPr b="0" lang="en-US" sz="4000" spc="-1" strike="noStrike">
                <a:solidFill>
                  <a:srgbClr val="000000"/>
                </a:solidFill>
                <a:latin typeface="Calibri Light"/>
              </a:rPr>
              <a:t>Question 4: Part 1 a-c</a:t>
            </a:r>
            <a:endParaRPr b="0" lang="en-US" sz="4000" spc="-1" strike="noStrike">
              <a:solidFill>
                <a:srgbClr val="000000"/>
              </a:solidFill>
              <a:latin typeface="Calibri"/>
            </a:endParaRPr>
          </a:p>
        </p:txBody>
      </p:sp>
      <p:sp>
        <p:nvSpPr>
          <p:cNvPr id="321" name="TextShape 2"/>
          <p:cNvSpPr txBox="1"/>
          <p:nvPr/>
        </p:nvSpPr>
        <p:spPr>
          <a:xfrm>
            <a:off x="838080" y="1727280"/>
            <a:ext cx="10515240" cy="4444560"/>
          </a:xfrm>
          <a:prstGeom prst="rect">
            <a:avLst/>
          </a:prstGeom>
          <a:noFill/>
          <a:ln>
            <a:noFill/>
          </a:ln>
        </p:spPr>
        <p:txBody>
          <a:bodyPr>
            <a:normAutofit/>
          </a:bodyPr>
          <a:p>
            <a:pPr>
              <a:lnSpc>
                <a:spcPct val="90000"/>
              </a:lnSpc>
              <a:spcBef>
                <a:spcPts val="1001"/>
              </a:spcBef>
            </a:pPr>
            <a:r>
              <a:rPr b="0" lang="en-US" sz="1500" spc="-1" strike="noStrike">
                <a:solidFill>
                  <a:srgbClr val="000000"/>
                </a:solidFill>
                <a:latin typeface="Calibri"/>
              </a:rPr>
              <a:t>You would like to determine if there is a statistically significant difference between Rosenberg Self-Esteem scores for parents of children with disabilities and parents of typically developing children.   </a:t>
            </a:r>
            <a:r>
              <a:rPr b="1" lang="en-US" sz="1500" spc="-1" strike="noStrike">
                <a:solidFill>
                  <a:srgbClr val="000000"/>
                </a:solidFill>
                <a:latin typeface="Calibri"/>
              </a:rPr>
              <a:t>You believe that parents of children with disabilities will score lower on the self-esteem scale. </a:t>
            </a:r>
            <a:r>
              <a:rPr b="0" lang="en-US" sz="1500" spc="-1" strike="noStrike">
                <a:solidFill>
                  <a:srgbClr val="000000"/>
                </a:solidFill>
                <a:latin typeface="Calibri"/>
              </a:rPr>
              <a:t> You collect data and find that the mean score for parents of children with disabilities is 20, and the mean score for parents of typically developing children is 15.  The group standard deviation is 2.5. </a:t>
            </a:r>
            <a:endParaRPr b="0" lang="en-US" sz="15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What is the level of measurement for the self-esteem scale variable?</a:t>
            </a:r>
            <a:endParaRPr b="0" lang="en-US" sz="2000" spc="-1" strike="noStrike">
              <a:solidFill>
                <a:srgbClr val="000000"/>
              </a:solidFill>
              <a:latin typeface="Calibri"/>
            </a:endParaRPr>
          </a:p>
          <a:p>
            <a:pPr lvl="1" marL="800280" indent="-342720">
              <a:lnSpc>
                <a:spcPct val="90000"/>
              </a:lnSpc>
              <a:spcBef>
                <a:spcPts val="499"/>
              </a:spcBef>
              <a:buClr>
                <a:srgbClr val="000000"/>
              </a:buClr>
              <a:buFont typeface="Calibri Light"/>
              <a:buAutoNum type="alphaLcParenR"/>
            </a:pPr>
            <a:r>
              <a:rPr b="0" lang="en-US" sz="2000" spc="-1" strike="noStrike">
                <a:solidFill>
                  <a:srgbClr val="000000"/>
                </a:solidFill>
                <a:latin typeface="Calibri"/>
              </a:rPr>
              <a:t>The self-esteem scale is an I/R variable.  </a:t>
            </a:r>
            <a:endParaRPr b="0" lang="en-US" sz="20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What is the null hypothesis?</a:t>
            </a:r>
            <a:endParaRPr b="0" lang="en-US" sz="2000" spc="-1" strike="noStrike">
              <a:solidFill>
                <a:srgbClr val="000000"/>
              </a:solidFill>
              <a:latin typeface="Calibri"/>
            </a:endParaRPr>
          </a:p>
          <a:p>
            <a:pPr lvl="1" marL="800280" indent="-342720">
              <a:lnSpc>
                <a:spcPct val="90000"/>
              </a:lnSpc>
              <a:spcBef>
                <a:spcPts val="499"/>
              </a:spcBef>
              <a:buClr>
                <a:srgbClr val="000000"/>
              </a:buClr>
              <a:buFont typeface="Calibri Light"/>
              <a:buAutoNum type="alphaLcParenR"/>
            </a:pPr>
            <a:r>
              <a:rPr b="0" lang="en-US" sz="2000" spc="-1" strike="noStrike">
                <a:solidFill>
                  <a:srgbClr val="000000"/>
                </a:solidFill>
                <a:latin typeface="Calibri"/>
              </a:rPr>
              <a:t>There is no relationship between parents and scores on the self-esteem scale. (No difference in means between the groups)</a:t>
            </a:r>
            <a:endParaRPr b="0" lang="en-US" sz="2000" spc="-1" strike="noStrike">
              <a:solidFill>
                <a:srgbClr val="000000"/>
              </a:solidFill>
              <a:latin typeface="Calibri"/>
            </a:endParaRPr>
          </a:p>
          <a:p>
            <a:pPr marL="343080" indent="-342720">
              <a:lnSpc>
                <a:spcPct val="90000"/>
              </a:lnSpc>
              <a:spcBef>
                <a:spcPts val="1001"/>
              </a:spcBef>
              <a:buClr>
                <a:srgbClr val="000000"/>
              </a:buClr>
              <a:buFont typeface="Calibri Light"/>
              <a:buAutoNum type="alphaLcParenR"/>
            </a:pPr>
            <a:r>
              <a:rPr b="0" lang="en-US" sz="2000" spc="-1" strike="noStrike">
                <a:solidFill>
                  <a:srgbClr val="000000"/>
                </a:solidFill>
                <a:latin typeface="Calibri"/>
              </a:rPr>
              <a:t>What is the 1 tailed research hypothesis for the above scenario?</a:t>
            </a:r>
            <a:endParaRPr b="0" lang="en-US" sz="2000" spc="-1" strike="noStrike">
              <a:solidFill>
                <a:srgbClr val="000000"/>
              </a:solidFill>
              <a:latin typeface="Calibri"/>
            </a:endParaRPr>
          </a:p>
          <a:p>
            <a:pPr lvl="1" marL="800280" indent="-342720">
              <a:lnSpc>
                <a:spcPct val="90000"/>
              </a:lnSpc>
              <a:spcBef>
                <a:spcPts val="499"/>
              </a:spcBef>
              <a:buClr>
                <a:srgbClr val="000000"/>
              </a:buClr>
              <a:buFont typeface="Calibri Light"/>
              <a:buAutoNum type="alphaLcParenR"/>
            </a:pPr>
            <a:r>
              <a:rPr b="0" lang="en-US" sz="2000" spc="-1" strike="noStrike">
                <a:solidFill>
                  <a:srgbClr val="000000"/>
                </a:solidFill>
                <a:latin typeface="Calibri"/>
              </a:rPr>
              <a:t>Parents of children with disabilities will score lower on the self-esteem scale than parents of children who are typically developing.</a:t>
            </a: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838080" y="253440"/>
            <a:ext cx="10515240" cy="1272960"/>
          </a:xfrm>
          <a:prstGeom prst="rect">
            <a:avLst/>
          </a:prstGeom>
          <a:noFill/>
          <a:ln>
            <a:noFill/>
          </a:ln>
        </p:spPr>
        <p:txBody>
          <a:bodyPr anchor="ctr">
            <a:normAutofit/>
          </a:bodyPr>
          <a:p>
            <a:pPr>
              <a:lnSpc>
                <a:spcPct val="90000"/>
              </a:lnSpc>
            </a:pPr>
            <a:r>
              <a:rPr b="0" lang="en-US" sz="4000" spc="-1" strike="noStrike">
                <a:solidFill>
                  <a:srgbClr val="000000"/>
                </a:solidFill>
                <a:latin typeface="Calibri Light"/>
              </a:rPr>
              <a:t>Question 4: Part 1 d-h</a:t>
            </a:r>
            <a:endParaRPr b="0" lang="en-US" sz="4000" spc="-1" strike="noStrike">
              <a:solidFill>
                <a:srgbClr val="000000"/>
              </a:solidFill>
              <a:latin typeface="Calibri"/>
            </a:endParaRPr>
          </a:p>
        </p:txBody>
      </p:sp>
      <p:sp>
        <p:nvSpPr>
          <p:cNvPr id="323" name="TextShape 2"/>
          <p:cNvSpPr txBox="1"/>
          <p:nvPr/>
        </p:nvSpPr>
        <p:spPr>
          <a:xfrm>
            <a:off x="838080" y="1727280"/>
            <a:ext cx="10515240" cy="4444560"/>
          </a:xfrm>
          <a:prstGeom prst="rect">
            <a:avLst/>
          </a:prstGeom>
          <a:noFill/>
          <a:ln>
            <a:noFill/>
          </a:ln>
        </p:spPr>
        <p:txBody>
          <a:bodyPr>
            <a:noAutofit/>
          </a:bodyPr>
          <a:p>
            <a:pPr>
              <a:lnSpc>
                <a:spcPct val="90000"/>
              </a:lnSpc>
              <a:spcBef>
                <a:spcPts val="1001"/>
              </a:spcBef>
            </a:pPr>
            <a:r>
              <a:rPr b="0" lang="en-US" sz="1400" spc="-1" strike="noStrike">
                <a:solidFill>
                  <a:srgbClr val="000000"/>
                </a:solidFill>
                <a:latin typeface="Calibri"/>
              </a:rPr>
              <a:t>You would like to determine if there is a statistically significant difference between Rosenberg Self-Esteem scores for parents of children with disabilities and parents of typically developing children.   You believe that parents of children with disabilities will score lower on the self-esteem scale.  You collect data and find that the </a:t>
            </a:r>
            <a:r>
              <a:rPr b="1" lang="en-US" sz="1400" spc="-1" strike="noStrike">
                <a:solidFill>
                  <a:srgbClr val="000000"/>
                </a:solidFill>
                <a:latin typeface="Calibri"/>
              </a:rPr>
              <a:t>mean score for parents of children with disabilities is 20</a:t>
            </a:r>
            <a:r>
              <a:rPr b="0" lang="en-US" sz="1400" spc="-1" strike="noStrike">
                <a:solidFill>
                  <a:srgbClr val="000000"/>
                </a:solidFill>
                <a:latin typeface="Calibri"/>
              </a:rPr>
              <a:t>, and the </a:t>
            </a:r>
            <a:r>
              <a:rPr b="1" lang="en-US" sz="1400" spc="-1" strike="noStrike">
                <a:solidFill>
                  <a:srgbClr val="000000"/>
                </a:solidFill>
                <a:latin typeface="Calibri"/>
              </a:rPr>
              <a:t>mean score for parents of typically developing children is 15</a:t>
            </a:r>
            <a:r>
              <a:rPr b="0" lang="en-US" sz="1400" spc="-1" strike="noStrike">
                <a:solidFill>
                  <a:srgbClr val="000000"/>
                </a:solidFill>
                <a:latin typeface="Calibri"/>
              </a:rPr>
              <a:t>.  The group standard deviation is </a:t>
            </a:r>
            <a:r>
              <a:rPr b="1" lang="en-US" sz="1400" spc="-1" strike="noStrike">
                <a:solidFill>
                  <a:srgbClr val="000000"/>
                </a:solidFill>
                <a:latin typeface="Calibri"/>
              </a:rPr>
              <a:t>2.5</a:t>
            </a:r>
            <a:r>
              <a:rPr b="0" lang="en-US" sz="1400" spc="-1" strike="noStrike">
                <a:solidFill>
                  <a:srgbClr val="000000"/>
                </a:solidFill>
                <a:latin typeface="Calibri"/>
              </a:rPr>
              <a:t>. </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d) Would you reject or accept the null hypothesis for a .05, 1 tailed test?</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(20-15)/2.5 = 5/2.5 = 2</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Since 2 is greater than the critical value of 1.65 for a 1 tailed test, we can reject the null hypothesis.</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e) What type of error could you have made for the .05 test?</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We rejected the null, so if we are wrong, we would have made a Type 1 error.</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f) Would you reject or accept the null hypothesis for a .01, 1 tailed test?</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The test statistic is 2, which is less than the critical value of 2.33 for a .01 1 tailed test.  Therefore, we accept the null for a .01 1 tailed test.</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g) What type of error could you have made for the .01 test?</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We accepted/failed to reject the null, so if we are wrong, we would have made a Type II error.</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h) Based on the .05, 1 tailed test, did you find support for your research hypothesis?  Why or why not?</a:t>
            </a:r>
            <a:endParaRPr b="0" lang="en-US" sz="14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Based on the .05 test, we rejected the null which means there is a statistically significant difference between the scores for the two groups.  However, our prediction was that parents of children with disabilities would score lower on the test, and they actually scored higher.  Therefore, we do not find support for our research hypothesis, because we predicted the wrong direction.</a:t>
            </a:r>
            <a:endParaRPr b="0" lang="en-US" sz="1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4"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25"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326"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27"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4 (part 2)</a:t>
            </a:r>
            <a:endParaRPr b="0" lang="en-US" sz="7200" spc="-1" strike="noStrike">
              <a:solidFill>
                <a:srgbClr val="000000"/>
              </a:solidFill>
              <a:latin typeface="Calibri"/>
            </a:endParaRPr>
          </a:p>
        </p:txBody>
      </p:sp>
      <p:sp>
        <p:nvSpPr>
          <p:cNvPr id="328"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1" lang="en-US" sz="2800" spc="-1" strike="noStrike">
                <a:solidFill>
                  <a:srgbClr val="000000"/>
                </a:solidFill>
                <a:latin typeface="Calibri"/>
              </a:rPr>
              <a:t>Hypothesis Testing with Z Scores (comparing means)</a:t>
            </a:r>
            <a:endParaRPr b="0" lang="en-US" sz="2800" spc="-1" strike="noStrike">
              <a:solidFill>
                <a:srgbClr val="000000"/>
              </a:solidFill>
              <a:latin typeface="Calibri"/>
            </a:endParaRPr>
          </a:p>
        </p:txBody>
      </p:sp>
      <p:sp>
        <p:nvSpPr>
          <p:cNvPr id="329"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4. Part 2</a:t>
            </a:r>
            <a:endParaRPr b="0" lang="en-US" sz="4400" spc="-1" strike="noStrike">
              <a:solidFill>
                <a:srgbClr val="000000"/>
              </a:solidFill>
              <a:latin typeface="Calibri"/>
            </a:endParaRPr>
          </a:p>
        </p:txBody>
      </p:sp>
      <p:sp>
        <p:nvSpPr>
          <p:cNvPr id="331" name="TextShape 2"/>
          <p:cNvSpPr txBox="1"/>
          <p:nvPr/>
        </p:nvSpPr>
        <p:spPr>
          <a:xfrm>
            <a:off x="838080" y="1825560"/>
            <a:ext cx="10515240" cy="4350960"/>
          </a:xfrm>
          <a:prstGeom prst="rect">
            <a:avLst/>
          </a:prstGeom>
          <a:noFill/>
          <a:ln>
            <a:noFill/>
          </a:ln>
        </p:spPr>
        <p:txBody>
          <a:bodyPr>
            <a:normAutofit fontScale="44000"/>
          </a:bodyPr>
          <a:p>
            <a:pPr>
              <a:lnSpc>
                <a:spcPct val="90000"/>
              </a:lnSpc>
              <a:spcBef>
                <a:spcPts val="1001"/>
              </a:spcBef>
            </a:pPr>
            <a:r>
              <a:rPr b="0" lang="en-US" sz="2800" spc="-1" strike="noStrike">
                <a:solidFill>
                  <a:srgbClr val="000000"/>
                </a:solidFill>
                <a:latin typeface="Calibri"/>
              </a:rPr>
              <a:t>You have noticed that it seems that children in one-parent households attend fewer group counseling sessions at your agency than children with two-parent households.  You are curious whether there is a statistically significant difference between the two groups; you collect data on the number of sessions attended for children in one-parent households and children living in two-parent households.  You determine that the mean sessions attended for one-parent household is 7 and for children living in two-parent households is 12.  The grouped standard deviation is 5. You assume a normal distribution for your variables.</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What is the level of measurement for the variables in this scenario?</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What is the null hypothesis?</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What is a two tailed research hypothesis for this scenario?</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What is a one-tailed research hypothesis based on the above scenario?</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Would you reject or accept the null hypothesis for a .05, 1 tailed test?</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What type of error could you have made?</a:t>
            </a:r>
            <a:endParaRPr b="0" lang="en-US" sz="28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2800" spc="-1" strike="noStrike">
                <a:solidFill>
                  <a:srgbClr val="000000"/>
                </a:solidFill>
                <a:latin typeface="Calibri"/>
              </a:rPr>
              <a:t>Did you find support for your research hypothesis?  Why or why not?</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4. Part 2 a-d</a:t>
            </a:r>
            <a:endParaRPr b="0" lang="en-US" sz="4400" spc="-1" strike="noStrike">
              <a:solidFill>
                <a:srgbClr val="000000"/>
              </a:solidFill>
              <a:latin typeface="Calibri"/>
            </a:endParaRPr>
          </a:p>
        </p:txBody>
      </p:sp>
      <p:sp>
        <p:nvSpPr>
          <p:cNvPr id="333"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en-US" sz="1500" spc="-1" strike="noStrike">
                <a:solidFill>
                  <a:srgbClr val="000000"/>
                </a:solidFill>
                <a:latin typeface="Calibri"/>
              </a:rPr>
              <a:t>You have noticed that it </a:t>
            </a:r>
            <a:r>
              <a:rPr b="1" lang="en-US" sz="1500" spc="-1" strike="noStrike">
                <a:solidFill>
                  <a:srgbClr val="000000"/>
                </a:solidFill>
                <a:latin typeface="Calibri"/>
              </a:rPr>
              <a:t>seems that children in one-parent households attend fewer group counseling sessions at your agency than children with two-parent households</a:t>
            </a:r>
            <a:r>
              <a:rPr b="0" lang="en-US" sz="1500" spc="-1" strike="noStrike">
                <a:solidFill>
                  <a:srgbClr val="000000"/>
                </a:solidFill>
                <a:latin typeface="Calibri"/>
              </a:rPr>
              <a:t>.  You are curious whether there is a statistically significant difference between the two groups; you collect data on the number of sessions attended for children in one-parent households and children living in two-parent households.  You determine that the mean sessions attended for one-parent household is 7 and for children living in two-parent households is 12.  The grouped standard deviation is 5. You assume a normal distribution for your variables.</a:t>
            </a:r>
            <a:endParaRPr b="0" lang="en-US" sz="15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a) What is the level of measurement for the variables in this scenario?</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 counseling sessions I/R &amp; one-parent/two-parent HH 0/1</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b) What is the null hypothesis?</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There is no relationship between parent status and number of counseling sessions attended (no difference in mean # of sessions attended).</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C) What is a two tailed research hypothesis for this scenario?</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There is a relationship between parent status and number of counseling sessions attended.</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d) What is a one-tailed research hypothesis based on the above scenario?</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Those in two-parent households attend more group counseling sessions on average compared to those in one-parent households.</a:t>
            </a:r>
            <a:endParaRPr b="0" lang="en-US" sz="1700" spc="-1" strike="noStrike">
              <a:solidFill>
                <a:srgbClr val="000000"/>
              </a:solidFill>
              <a:latin typeface="Calibri"/>
            </a:endParaRPr>
          </a:p>
          <a:p>
            <a:pPr>
              <a:lnSpc>
                <a:spcPct val="90000"/>
              </a:lnSpc>
              <a:spcBef>
                <a:spcPts val="1001"/>
              </a:spcBef>
            </a:pPr>
            <a:endParaRPr b="0" lang="en-US" sz="17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8" name="TextShape 2"/>
          <p:cNvSpPr txBox="1"/>
          <p:nvPr/>
        </p:nvSpPr>
        <p:spPr>
          <a:xfrm>
            <a:off x="429840" y="411480"/>
            <a:ext cx="11201040" cy="1105920"/>
          </a:xfrm>
          <a:prstGeom prst="rect">
            <a:avLst/>
          </a:prstGeom>
          <a:noFill/>
          <a:ln>
            <a:noFill/>
          </a:ln>
        </p:spPr>
        <p:txBody>
          <a:bodyPr anchor="ctr">
            <a:normAutofit/>
          </a:bodyPr>
          <a:p>
            <a:pPr>
              <a:lnSpc>
                <a:spcPct val="90000"/>
              </a:lnSpc>
            </a:pPr>
            <a:r>
              <a:rPr b="0" lang="en-US" sz="3600" spc="-1" strike="noStrike">
                <a:solidFill>
                  <a:srgbClr val="000000"/>
                </a:solidFill>
                <a:latin typeface="Calibri Light"/>
              </a:rPr>
              <a:t>Question 1</a:t>
            </a:r>
            <a:endParaRPr b="0" lang="en-US" sz="3600" spc="-1" strike="noStrike">
              <a:solidFill>
                <a:srgbClr val="000000"/>
              </a:solidFill>
              <a:latin typeface="Calibri"/>
            </a:endParaRPr>
          </a:p>
        </p:txBody>
      </p:sp>
      <p:sp>
        <p:nvSpPr>
          <p:cNvPr id="219" name="CustomShape 3"/>
          <p:cNvSpPr/>
          <p:nvPr/>
        </p:nvSpPr>
        <p:spPr>
          <a:xfrm>
            <a:off x="0" y="59832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20" name="CustomShape 4"/>
          <p:cNvSpPr/>
          <p:nvPr/>
        </p:nvSpPr>
        <p:spPr>
          <a:xfrm>
            <a:off x="7543800" y="1721880"/>
            <a:ext cx="4218120" cy="4520160"/>
          </a:xfrm>
          <a:prstGeom prst="rect">
            <a:avLst/>
          </a:prstGeom>
          <a:solidFill>
            <a:schemeClr val="bg1"/>
          </a:solidFill>
          <a:ln w="9360">
            <a:solidFill>
              <a:srgbClr val="dedede"/>
            </a:solidFill>
          </a:ln>
          <a:effectLst>
            <a:outerShdw algn="tl" blurRad="50800" dir="2700000" dist="37674"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21" name="TextShape 5"/>
          <p:cNvSpPr txBox="1"/>
          <p:nvPr/>
        </p:nvSpPr>
        <p:spPr>
          <a:xfrm>
            <a:off x="7938720" y="2020680"/>
            <a:ext cx="3454560" cy="3958920"/>
          </a:xfrm>
          <a:prstGeom prst="rect">
            <a:avLst/>
          </a:prstGeom>
          <a:noFill/>
          <a:ln>
            <a:noFill/>
          </a:ln>
        </p:spPr>
        <p:txBody>
          <a:bodyPr anchor="ctr">
            <a:normAutofit/>
          </a:bodyPr>
          <a:p>
            <a:pPr>
              <a:lnSpc>
                <a:spcPct val="90000"/>
              </a:lnSpc>
              <a:spcBef>
                <a:spcPts val="1001"/>
              </a:spcBef>
            </a:pPr>
            <a:r>
              <a:rPr b="0" lang="en-US" sz="1800" spc="-1" strike="noStrike">
                <a:solidFill>
                  <a:srgbClr val="000000"/>
                </a:solidFill>
                <a:latin typeface="Calibri"/>
              </a:rPr>
              <a:t>You collect the following data on families living in the neighborhood served by your social work agency. You are exploring whether the families would benefit from a community child care center, and have been asked to provide summary data on the number of children in these families.</a:t>
            </a:r>
            <a:endParaRPr b="0" lang="en-US" sz="1800" spc="-1" strike="noStrike">
              <a:solidFill>
                <a:srgbClr val="000000"/>
              </a:solidFill>
              <a:latin typeface="Calibri"/>
            </a:endParaRPr>
          </a:p>
          <a:p>
            <a:pPr>
              <a:lnSpc>
                <a:spcPct val="90000"/>
              </a:lnSpc>
              <a:spcBef>
                <a:spcPts val="1001"/>
              </a:spcBef>
            </a:pPr>
            <a:endParaRPr b="0" lang="en-US" sz="1800" spc="-1" strike="noStrike">
              <a:solidFill>
                <a:srgbClr val="000000"/>
              </a:solidFill>
              <a:latin typeface="Calibri"/>
            </a:endParaRPr>
          </a:p>
        </p:txBody>
      </p:sp>
      <p:graphicFrame>
        <p:nvGraphicFramePr>
          <p:cNvPr id="222" name="Table 6"/>
          <p:cNvGraphicFramePr/>
          <p:nvPr/>
        </p:nvGraphicFramePr>
        <p:xfrm>
          <a:off x="644760" y="1719000"/>
          <a:ext cx="6271920" cy="4516920"/>
        </p:xfrm>
        <a:graphic>
          <a:graphicData uri="http://schemas.openxmlformats.org/drawingml/2006/table">
            <a:tbl>
              <a:tblPr/>
              <a:tblGrid>
                <a:gridCol w="2015640"/>
                <a:gridCol w="4256640"/>
              </a:tblGrid>
              <a:tr h="410400">
                <a:tc>
                  <a:txBody>
                    <a:bodyPr lIns="95760" rIns="95760" tIns="0" bIns="0">
                      <a:noAutofit/>
                    </a:bodyPr>
                    <a:p>
                      <a:pPr algn="ctr">
                        <a:lnSpc>
                          <a:spcPct val="100000"/>
                        </a:lnSpc>
                      </a:pPr>
                      <a:r>
                        <a:rPr b="1" lang="en-US" sz="2300" spc="-1" strike="noStrike">
                          <a:solidFill>
                            <a:srgbClr val="ffffff"/>
                          </a:solidFill>
                          <a:latin typeface="Calibri"/>
                        </a:rPr>
                        <a:t>FAMILY</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95760" rIns="95760" tIns="0" bIns="0">
                      <a:noAutofit/>
                    </a:bodyPr>
                    <a:p>
                      <a:pPr algn="ctr">
                        <a:lnSpc>
                          <a:spcPct val="100000"/>
                        </a:lnSpc>
                      </a:pPr>
                      <a:r>
                        <a:rPr b="1" lang="en-US" sz="2300" spc="-1" strike="noStrike">
                          <a:solidFill>
                            <a:srgbClr val="ffffff"/>
                          </a:solidFill>
                          <a:latin typeface="Calibri"/>
                        </a:rPr>
                        <a:t>NUMBER OF CHILDREN</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A</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6</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B</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6</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C</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0</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D</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7</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E</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8</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F</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4</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G</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4</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H</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6</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0400">
                <a:tc>
                  <a:txBody>
                    <a:bodyPr lIns="95760" rIns="95760" tIns="0" bIns="0">
                      <a:noAutofit/>
                    </a:bodyPr>
                    <a:p>
                      <a:pPr algn="ctr">
                        <a:lnSpc>
                          <a:spcPct val="100000"/>
                        </a:lnSpc>
                      </a:pPr>
                      <a:r>
                        <a:rPr b="1" lang="en-US" sz="2300" spc="-1" strike="noStrike">
                          <a:solidFill>
                            <a:srgbClr val="ffffff"/>
                          </a:solidFill>
                          <a:latin typeface="Calibri"/>
                        </a:rPr>
                        <a:t>I</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0</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2920">
                <a:tc>
                  <a:txBody>
                    <a:bodyPr lIns="95760" rIns="95760" tIns="0" bIns="0">
                      <a:noAutofit/>
                    </a:bodyPr>
                    <a:p>
                      <a:pPr algn="ctr">
                        <a:lnSpc>
                          <a:spcPct val="100000"/>
                        </a:lnSpc>
                      </a:pPr>
                      <a:r>
                        <a:rPr b="1" lang="en-US" sz="2300" spc="-1" strike="noStrike">
                          <a:solidFill>
                            <a:srgbClr val="ffffff"/>
                          </a:solidFill>
                          <a:latin typeface="Calibri"/>
                        </a:rPr>
                        <a:t>J</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95760" rIns="95760" tIns="0" bIns="0">
                      <a:noAutofit/>
                    </a:bodyPr>
                    <a:p>
                      <a:pPr algn="ctr">
                        <a:lnSpc>
                          <a:spcPct val="100000"/>
                        </a:lnSpc>
                      </a:pPr>
                      <a:r>
                        <a:rPr b="0" lang="en-US" sz="2300" spc="-1" strike="noStrike">
                          <a:solidFill>
                            <a:srgbClr val="000000"/>
                          </a:solidFill>
                          <a:latin typeface="Calibri"/>
                        </a:rPr>
                        <a:t>6</a:t>
                      </a:r>
                      <a:endParaRPr b="0" lang="en-US" sz="2300" spc="-1" strike="noStrike">
                        <a:latin typeface="Arial"/>
                      </a:endParaRPr>
                    </a:p>
                  </a:txBody>
                  <a:tcPr marL="95760" marR="9576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4. Part 2 e-g</a:t>
            </a:r>
            <a:endParaRPr b="0" lang="en-US" sz="4400" spc="-1" strike="noStrike">
              <a:solidFill>
                <a:srgbClr val="000000"/>
              </a:solidFill>
              <a:latin typeface="Calibri"/>
            </a:endParaRPr>
          </a:p>
        </p:txBody>
      </p:sp>
      <p:sp>
        <p:nvSpPr>
          <p:cNvPr id="335"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en-US" sz="1500" spc="-1" strike="noStrike">
                <a:solidFill>
                  <a:srgbClr val="000000"/>
                </a:solidFill>
                <a:latin typeface="Calibri"/>
              </a:rPr>
              <a:t>You have noticed that it seems that children in one-parent households attend fewer group counseling sessions at your agency than children with two-parent households.  You are curious whether there is a statistically significant difference between the two groups; you collect data on the number of sessions attended for children in one-parent households and children living in two-parent households.  You determine that the mean sessions attended for one-parent household is 7 and for children living in two-parent households is 12.  The grouped standard deviation is 5. You assume a normal distribution for your variables.</a:t>
            </a:r>
            <a:endParaRPr b="0" lang="en-US" sz="1500" spc="-1" strike="noStrike">
              <a:solidFill>
                <a:srgbClr val="000000"/>
              </a:solidFill>
              <a:latin typeface="Calibri"/>
            </a:endParaRPr>
          </a:p>
          <a:p>
            <a:pPr>
              <a:lnSpc>
                <a:spcPct val="90000"/>
              </a:lnSpc>
              <a:spcBef>
                <a:spcPts val="1001"/>
              </a:spcBef>
            </a:pPr>
            <a:r>
              <a:rPr b="0" lang="en-US" sz="1500" spc="-1" strike="noStrike">
                <a:solidFill>
                  <a:srgbClr val="000000"/>
                </a:solidFill>
                <a:latin typeface="Calibri"/>
              </a:rPr>
              <a:t>e)</a:t>
            </a:r>
            <a:r>
              <a:rPr b="0" lang="en-US" sz="1700" spc="-1" strike="noStrike">
                <a:solidFill>
                  <a:srgbClr val="000000"/>
                </a:solidFill>
                <a:latin typeface="Calibri"/>
              </a:rPr>
              <a:t> Would you reject or accept the null hypothesis for a .05, 1 tailed test?</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(12-7)/5 = 5/5 = 1</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1 is lower than the critical value of 1.65 for a .05, one-tailed test.  Therefore, we accept the null hypothesis.</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f) What type of error could you have made?</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We accepted the null, so if we are wrong we made a Type II error.</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g) Did you find support for your research hypothesis?  Why or why not?</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Because we accepted the null hypothesis, we did not find support for our research hypothesis. </a:t>
            </a:r>
            <a:endParaRPr b="0" lang="en-US" sz="17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37"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338"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39"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5</a:t>
            </a:r>
            <a:endParaRPr b="0" lang="en-US" sz="7200" spc="-1" strike="noStrike">
              <a:solidFill>
                <a:srgbClr val="000000"/>
              </a:solidFill>
              <a:latin typeface="Calibri"/>
            </a:endParaRPr>
          </a:p>
        </p:txBody>
      </p:sp>
      <p:sp>
        <p:nvSpPr>
          <p:cNvPr id="340"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0" lang="en-US" sz="2800" spc="-1" strike="noStrike">
                <a:solidFill>
                  <a:srgbClr val="000000"/>
                </a:solidFill>
                <a:latin typeface="Calibri"/>
              </a:rPr>
              <a:t>Reading Tables</a:t>
            </a:r>
            <a:endParaRPr b="0" lang="en-US" sz="2800" spc="-1" strike="noStrike">
              <a:solidFill>
                <a:srgbClr val="000000"/>
              </a:solidFill>
              <a:latin typeface="Calibri"/>
            </a:endParaRPr>
          </a:p>
        </p:txBody>
      </p:sp>
      <p:sp>
        <p:nvSpPr>
          <p:cNvPr id="341"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2" name="Content Placeholder 3" descr=""/>
          <p:cNvPicPr/>
          <p:nvPr/>
        </p:nvPicPr>
        <p:blipFill>
          <a:blip r:embed="rId1"/>
          <a:stretch/>
        </p:blipFill>
        <p:spPr>
          <a:xfrm>
            <a:off x="2788560" y="219960"/>
            <a:ext cx="4215960" cy="6417360"/>
          </a:xfrm>
          <a:prstGeom prst="rect">
            <a:avLst/>
          </a:prstGeom>
          <a:ln>
            <a:noFill/>
          </a:ln>
        </p:spPr>
      </p:pic>
      <p:sp>
        <p:nvSpPr>
          <p:cNvPr id="343" name="TextShape 1"/>
          <p:cNvSpPr txBox="1"/>
          <p:nvPr/>
        </p:nvSpPr>
        <p:spPr>
          <a:xfrm>
            <a:off x="409680" y="379440"/>
            <a:ext cx="2378880" cy="4335120"/>
          </a:xfrm>
          <a:prstGeom prst="rect">
            <a:avLst/>
          </a:prstGeom>
          <a:noFill/>
          <a:ln>
            <a:noFill/>
          </a:ln>
        </p:spPr>
        <p:txBody>
          <a:bodyPr anchor="ctr">
            <a:noAutofit/>
          </a:bodyPr>
          <a:p>
            <a:pPr>
              <a:lnSpc>
                <a:spcPct val="90000"/>
              </a:lnSpc>
            </a:pPr>
            <a:r>
              <a:rPr b="1" lang="en-US" sz="4400" spc="-1" strike="noStrike">
                <a:solidFill>
                  <a:srgbClr val="000000"/>
                </a:solidFill>
                <a:latin typeface="Calibri Light"/>
              </a:rPr>
              <a:t>Question #5- Reading Tables</a:t>
            </a:r>
            <a:endParaRPr b="0" lang="en-US" sz="4400" spc="-1" strike="noStrike">
              <a:solidFill>
                <a:srgbClr val="000000"/>
              </a:solidFill>
              <a:latin typeface="Calibri"/>
            </a:endParaRPr>
          </a:p>
        </p:txBody>
      </p:sp>
      <p:sp>
        <p:nvSpPr>
          <p:cNvPr id="344" name="CustomShape 2"/>
          <p:cNvSpPr/>
          <p:nvPr/>
        </p:nvSpPr>
        <p:spPr>
          <a:xfrm>
            <a:off x="7005240" y="219960"/>
            <a:ext cx="4776840" cy="6417360"/>
          </a:xfrm>
          <a:prstGeom prst="rect">
            <a:avLst/>
          </a:prstGeom>
          <a:noFill/>
          <a:ln>
            <a:noFill/>
          </a:ln>
        </p:spPr>
        <p:style>
          <a:lnRef idx="0"/>
          <a:fillRef idx="0"/>
          <a:effectRef idx="0"/>
          <a:fontRef idx="minor"/>
        </p:style>
        <p:txBody>
          <a:bodyPr>
            <a:noAutofit/>
          </a:bodyPr>
          <a:p>
            <a:pPr>
              <a:lnSpc>
                <a:spcPct val="90000"/>
              </a:lnSpc>
              <a:spcBef>
                <a:spcPts val="1001"/>
              </a:spcBef>
            </a:pPr>
            <a:r>
              <a:rPr b="0" lang="en-US" sz="1200" spc="-1" strike="noStrike">
                <a:solidFill>
                  <a:srgbClr val="000000"/>
                </a:solidFill>
                <a:latin typeface="Calibri"/>
              </a:rPr>
              <a:t> </a:t>
            </a:r>
            <a:endParaRPr b="0" lang="en-US" sz="1200" spc="-1" strike="noStrike">
              <a:latin typeface="Arial"/>
            </a:endParaRPr>
          </a:p>
          <a:p>
            <a:pPr lvl="1" marL="9144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What percent of women were widowed after 1982? </a:t>
            </a:r>
            <a:endParaRPr b="0" lang="en-US" sz="1200" spc="-1" strike="noStrike">
              <a:latin typeface="Arial"/>
            </a:endParaRPr>
          </a:p>
          <a:p>
            <a:pPr lvl="2" marL="13716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29.1%</a:t>
            </a:r>
            <a:endParaRPr b="0" lang="en-US" sz="1200" spc="-1" strike="noStrike">
              <a:latin typeface="Arial"/>
            </a:endParaRPr>
          </a:p>
          <a:p>
            <a:pPr lvl="1" marL="9144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What percent of men had an elementary school education only?</a:t>
            </a:r>
            <a:endParaRPr b="0" lang="en-US" sz="1200" spc="-1" strike="noStrike">
              <a:latin typeface="Arial"/>
            </a:endParaRPr>
          </a:p>
          <a:p>
            <a:pPr lvl="2" marL="13716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22.3%</a:t>
            </a:r>
            <a:endParaRPr b="0" lang="en-US" sz="1200" spc="-1" strike="noStrike">
              <a:latin typeface="Arial"/>
            </a:endParaRPr>
          </a:p>
          <a:p>
            <a:pPr lvl="1" marL="9144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What does this table tell us about the differences in marital status between men and women in the sample?</a:t>
            </a:r>
            <a:endParaRPr b="0" lang="en-US" sz="1200" spc="-1" strike="noStrike">
              <a:latin typeface="Arial"/>
            </a:endParaRPr>
          </a:p>
          <a:p>
            <a:pPr lvl="2" marL="13716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Far more men in the sample are married, and more women than men are widowed.</a:t>
            </a:r>
            <a:endParaRPr b="0" lang="en-US" sz="1200" spc="-1" strike="noStrike">
              <a:latin typeface="Arial"/>
            </a:endParaRPr>
          </a:p>
          <a:p>
            <a:pPr lvl="1" marL="9144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If we wanted to determine whether there is a statistically significant difference between the high school graduation rate for men and women, could we do so from the information on this table alone?  If yes, what information would you use?  If no, what additional information is needed? </a:t>
            </a:r>
            <a:endParaRPr b="0" lang="en-US" sz="1200" spc="-1" strike="noStrike">
              <a:latin typeface="Arial"/>
            </a:endParaRPr>
          </a:p>
          <a:p>
            <a:pPr lvl="2" marL="13716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We do not have enough information on the table.  We can see that there is a difference between the groups- 34.6% of women graduated high school, compared to 26.6% of men in the sample.  However, in order to determine whether this difference is statistically significant, we would also need the grouped standard deviation.</a:t>
            </a:r>
            <a:endParaRPr b="0" lang="en-US" sz="1200" spc="-1" strike="noStrike">
              <a:latin typeface="Arial"/>
            </a:endParaRPr>
          </a:p>
          <a:p>
            <a:pPr lvl="1" marL="9144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Look at the mean and median poverty ratios for men and women at the bottom of the chart.  What is an explanation for why the mean values for 1992 are higher than the median values for 1992?  What does this tell us about the distribution for this variable?</a:t>
            </a:r>
            <a:endParaRPr b="0" lang="en-US" sz="1200" spc="-1" strike="noStrike">
              <a:latin typeface="Arial"/>
            </a:endParaRPr>
          </a:p>
          <a:p>
            <a:pPr lvl="2" marL="1371600" indent="-456840">
              <a:lnSpc>
                <a:spcPct val="90000"/>
              </a:lnSpc>
              <a:spcBef>
                <a:spcPts val="499"/>
              </a:spcBef>
              <a:buClr>
                <a:srgbClr val="000000"/>
              </a:buClr>
              <a:buFont typeface="Calibri Light"/>
              <a:buAutoNum type="alphaLcParenR"/>
            </a:pPr>
            <a:r>
              <a:rPr b="0" lang="en-US" sz="1200" spc="-1" strike="noStrike">
                <a:solidFill>
                  <a:srgbClr val="000000"/>
                </a:solidFill>
                <a:latin typeface="Calibri"/>
              </a:rPr>
              <a:t>The mean values for 1992 are higher than the median values.  Means are higher than medians when there is a positive skew to the distribution and high value outliers for income that “pull” the mean, or average, higher for the sample.</a:t>
            </a:r>
            <a:endParaRPr b="0" lang="en-US" sz="1200" spc="-1" strike="noStrike">
              <a:latin typeface="Arial"/>
            </a:endParaRPr>
          </a:p>
        </p:txBody>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46"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347"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48"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6</a:t>
            </a:r>
            <a:endParaRPr b="0" lang="en-US" sz="7200" spc="-1" strike="noStrike">
              <a:solidFill>
                <a:srgbClr val="000000"/>
              </a:solidFill>
              <a:latin typeface="Calibri"/>
            </a:endParaRPr>
          </a:p>
        </p:txBody>
      </p:sp>
      <p:sp>
        <p:nvSpPr>
          <p:cNvPr id="349"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0" lang="en-US" sz="2800" spc="-1" strike="noStrike">
                <a:solidFill>
                  <a:srgbClr val="000000"/>
                </a:solidFill>
                <a:latin typeface="Calibri"/>
              </a:rPr>
              <a:t>Confidence Intervals</a:t>
            </a:r>
            <a:endParaRPr b="0" lang="en-US" sz="2800" spc="-1" strike="noStrike">
              <a:solidFill>
                <a:srgbClr val="000000"/>
              </a:solidFill>
              <a:latin typeface="Calibri"/>
            </a:endParaRPr>
          </a:p>
        </p:txBody>
      </p:sp>
      <p:sp>
        <p:nvSpPr>
          <p:cNvPr id="350"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6</a:t>
            </a:r>
            <a:endParaRPr b="0" lang="en-US" sz="4400" spc="-1" strike="noStrike">
              <a:solidFill>
                <a:srgbClr val="000000"/>
              </a:solidFill>
              <a:latin typeface="Calibri"/>
            </a:endParaRPr>
          </a:p>
        </p:txBody>
      </p:sp>
      <p:sp>
        <p:nvSpPr>
          <p:cNvPr id="352" name="TextShape 2"/>
          <p:cNvSpPr txBox="1"/>
          <p:nvPr/>
        </p:nvSpPr>
        <p:spPr>
          <a:xfrm>
            <a:off x="838080" y="1825560"/>
            <a:ext cx="10515240" cy="4350960"/>
          </a:xfrm>
          <a:prstGeom prst="rect">
            <a:avLst/>
          </a:prstGeom>
          <a:noFill/>
          <a:ln>
            <a:noFill/>
          </a:ln>
        </p:spPr>
        <p:txBody>
          <a:bodyPr>
            <a:normAutofit fontScale="40000"/>
          </a:bodyPr>
          <a:p>
            <a:pPr>
              <a:lnSpc>
                <a:spcPct val="90000"/>
              </a:lnSpc>
              <a:spcBef>
                <a:spcPts val="1001"/>
              </a:spcBef>
            </a:pPr>
            <a:r>
              <a:rPr b="0" lang="en-US" sz="2800" spc="-1" strike="noStrike">
                <a:solidFill>
                  <a:srgbClr val="000000"/>
                </a:solidFill>
                <a:latin typeface="Calibri"/>
              </a:rPr>
              <a:t>Use the following mean values and standard errors to determine confidence intervals:</a:t>
            </a:r>
            <a:endParaRPr b="0" lang="en-US" sz="2800" spc="-1" strike="noStrike">
              <a:solidFill>
                <a:srgbClr val="000000"/>
              </a:solidFill>
              <a:latin typeface="Calibri"/>
            </a:endParaRPr>
          </a:p>
          <a:p>
            <a:pPr>
              <a:lnSpc>
                <a:spcPct val="90000"/>
              </a:lnSpc>
              <a:spcBef>
                <a:spcPts val="1001"/>
              </a:spcBef>
            </a:pPr>
            <a:r>
              <a:rPr b="1" lang="en-US" sz="2800" spc="-1" strike="noStrike">
                <a:solidFill>
                  <a:srgbClr val="000000"/>
                </a:solidFill>
                <a:latin typeface="Calibri"/>
              </a:rPr>
              <a:t>  </a:t>
            </a:r>
            <a:r>
              <a:rPr b="1" lang="en-US" sz="2800" spc="-1" strike="noStrike">
                <a:solidFill>
                  <a:srgbClr val="000000"/>
                </a:solidFill>
                <a:latin typeface="Calibri"/>
              </a:rPr>
              <a:t>Variable</a:t>
            </a:r>
            <a:r>
              <a:rPr b="1" lang="en-US" sz="2800" spc="-1" strike="noStrike">
                <a:solidFill>
                  <a:srgbClr val="000000"/>
                </a:solidFill>
                <a:latin typeface="Calibri"/>
              </a:rPr>
              <a:t>	</a:t>
            </a:r>
            <a:r>
              <a:rPr b="1" lang="en-US" sz="2800" spc="-1" strike="noStrike">
                <a:solidFill>
                  <a:srgbClr val="000000"/>
                </a:solidFill>
                <a:latin typeface="Calibri"/>
              </a:rPr>
              <a:t>	</a:t>
            </a:r>
            <a:r>
              <a:rPr b="1" lang="en-US" sz="2800" spc="-1" strike="noStrike">
                <a:solidFill>
                  <a:srgbClr val="000000"/>
                </a:solidFill>
                <a:latin typeface="Calibri"/>
              </a:rPr>
              <a:t>	</a:t>
            </a:r>
            <a:r>
              <a:rPr b="1" lang="en-US" sz="2800" spc="-1" strike="noStrike">
                <a:solidFill>
                  <a:srgbClr val="000000"/>
                </a:solidFill>
                <a:latin typeface="Calibri"/>
              </a:rPr>
              <a:t>Mean</a:t>
            </a:r>
            <a:r>
              <a:rPr b="1" lang="en-US" sz="2800" spc="-1" strike="noStrike">
                <a:solidFill>
                  <a:srgbClr val="000000"/>
                </a:solidFill>
                <a:latin typeface="Calibri"/>
              </a:rPr>
              <a:t>	</a:t>
            </a:r>
            <a:r>
              <a:rPr b="1" lang="en-US" sz="2800" spc="-1" strike="noStrike">
                <a:solidFill>
                  <a:srgbClr val="000000"/>
                </a:solidFill>
                <a:latin typeface="Calibri"/>
              </a:rPr>
              <a:t>	</a:t>
            </a:r>
            <a:r>
              <a:rPr b="1" lang="en-US" sz="2800" spc="-1" strike="noStrike">
                <a:solidFill>
                  <a:srgbClr val="000000"/>
                </a:solidFill>
                <a:latin typeface="Calibri"/>
              </a:rPr>
              <a:t>Standard Error</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Cost of monthly rent</a:t>
            </a:r>
            <a:r>
              <a:rPr b="0" lang="en-US" sz="2800" spc="-1" strike="noStrike">
                <a:solidFill>
                  <a:srgbClr val="000000"/>
                </a:solidFill>
                <a:latin typeface="Calibri"/>
              </a:rPr>
              <a:t>	</a:t>
            </a:r>
            <a:r>
              <a:rPr b="0" lang="en-US" sz="2800" spc="-1" strike="noStrike">
                <a:solidFill>
                  <a:srgbClr val="000000"/>
                </a:solidFill>
                <a:latin typeface="Calibri"/>
              </a:rPr>
              <a:t> $1200</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70</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Hourly earned wage</a:t>
            </a:r>
            <a:r>
              <a:rPr b="0" lang="en-US" sz="2800" spc="-1" strike="noStrike">
                <a:solidFill>
                  <a:srgbClr val="000000"/>
                </a:solidFill>
                <a:latin typeface="Calibri"/>
              </a:rPr>
              <a:t>	</a:t>
            </a:r>
            <a:r>
              <a:rPr b="0" lang="en-US" sz="2800" spc="-1" strike="noStrike">
                <a:solidFill>
                  <a:srgbClr val="000000"/>
                </a:solidFill>
                <a:latin typeface="Calibri"/>
              </a:rPr>
              <a:t> $9.80</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.75</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Years of sobriety</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5</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.079</a:t>
            </a:r>
            <a:endParaRPr b="0" lang="en-US" sz="28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Calculate the 95% confidence intervals for each of the three variables above.</a:t>
            </a:r>
            <a:br/>
            <a:br/>
            <a:r>
              <a:rPr b="0" lang="en-US" sz="2400" spc="-1" strike="noStrike">
                <a:solidFill>
                  <a:srgbClr val="000000"/>
                </a:solidFill>
                <a:latin typeface="Calibri"/>
              </a:rPr>
              <a:t> </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Calculate the 99% confidence intervals for each of the three variables above.</a:t>
            </a:r>
            <a:br/>
            <a:br/>
            <a:r>
              <a:rPr b="0" lang="en-US" sz="2400" spc="-1" strike="noStrike">
                <a:solidFill>
                  <a:srgbClr val="000000"/>
                </a:solidFill>
                <a:latin typeface="Calibri"/>
              </a:rPr>
              <a:t> </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could we say about the 95% confidence interval in comparison to the 99% confidence interval?</a:t>
            </a:r>
            <a:br/>
            <a:br/>
            <a:r>
              <a:rPr b="0" lang="en-US" sz="2400" spc="-1" strike="noStrike">
                <a:solidFill>
                  <a:srgbClr val="000000"/>
                </a:solidFill>
                <a:latin typeface="Calibri"/>
              </a:rPr>
              <a:t> </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With a 95% confidence interval, what is the chance that we are wrong with our estimate?  What about the 99% confidence interval?</a:t>
            </a:r>
            <a:br/>
            <a:br/>
            <a:r>
              <a:rPr b="0" lang="en-US" sz="2400" spc="-1" strike="noStrike">
                <a:solidFill>
                  <a:srgbClr val="000000"/>
                </a:solidFill>
                <a:latin typeface="Calibri"/>
              </a:rPr>
              <a:t> </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Why are confidence intervals expressed as a range, rather than a single estimated population mean?</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6 a-b</a:t>
            </a:r>
            <a:endParaRPr b="0" lang="en-US" sz="4400" spc="-1" strike="noStrike">
              <a:solidFill>
                <a:srgbClr val="000000"/>
              </a:solidFill>
              <a:latin typeface="Calibri"/>
            </a:endParaRPr>
          </a:p>
        </p:txBody>
      </p:sp>
      <p:sp>
        <p:nvSpPr>
          <p:cNvPr id="354" name="TextShape 2"/>
          <p:cNvSpPr txBox="1"/>
          <p:nvPr/>
        </p:nvSpPr>
        <p:spPr>
          <a:xfrm>
            <a:off x="838080" y="1452960"/>
            <a:ext cx="9253800" cy="1603080"/>
          </a:xfrm>
          <a:prstGeom prst="rect">
            <a:avLst/>
          </a:prstGeom>
          <a:noFill/>
          <a:ln>
            <a:noFill/>
          </a:ln>
        </p:spPr>
        <p:txBody>
          <a:bodyPr>
            <a:normAutofit fontScale="85000"/>
          </a:bodyPr>
          <a:p>
            <a:pPr>
              <a:lnSpc>
                <a:spcPct val="90000"/>
              </a:lnSpc>
              <a:spcBef>
                <a:spcPts val="1001"/>
              </a:spcBef>
            </a:pPr>
            <a:r>
              <a:rPr b="1" lang="en-US" sz="2800" spc="-1" strike="noStrike">
                <a:solidFill>
                  <a:srgbClr val="000000"/>
                </a:solidFill>
                <a:latin typeface="Calibri"/>
              </a:rPr>
              <a:t>Variable</a:t>
            </a:r>
            <a:r>
              <a:rPr b="1" lang="en-US" sz="2800" spc="-1" strike="noStrike">
                <a:solidFill>
                  <a:srgbClr val="000000"/>
                </a:solidFill>
                <a:latin typeface="Calibri"/>
              </a:rPr>
              <a:t>	</a:t>
            </a:r>
            <a:r>
              <a:rPr b="1" lang="en-US" sz="2800" spc="-1" strike="noStrike">
                <a:solidFill>
                  <a:srgbClr val="000000"/>
                </a:solidFill>
                <a:latin typeface="Calibri"/>
              </a:rPr>
              <a:t>	</a:t>
            </a:r>
            <a:r>
              <a:rPr b="1" lang="en-US" sz="2800" spc="-1" strike="noStrike">
                <a:solidFill>
                  <a:srgbClr val="000000"/>
                </a:solidFill>
                <a:latin typeface="Calibri"/>
              </a:rPr>
              <a:t>	</a:t>
            </a:r>
            <a:r>
              <a:rPr b="1" lang="en-US" sz="2800" spc="-1" strike="noStrike">
                <a:solidFill>
                  <a:srgbClr val="000000"/>
                </a:solidFill>
                <a:latin typeface="Calibri"/>
              </a:rPr>
              <a:t>Mean</a:t>
            </a:r>
            <a:r>
              <a:rPr b="1" lang="en-US" sz="2800" spc="-1" strike="noStrike">
                <a:solidFill>
                  <a:srgbClr val="000000"/>
                </a:solidFill>
                <a:latin typeface="Calibri"/>
              </a:rPr>
              <a:t>	</a:t>
            </a:r>
            <a:r>
              <a:rPr b="1" lang="en-US" sz="2800" spc="-1" strike="noStrike">
                <a:solidFill>
                  <a:srgbClr val="000000"/>
                </a:solidFill>
                <a:latin typeface="Calibri"/>
              </a:rPr>
              <a:t>	</a:t>
            </a:r>
            <a:r>
              <a:rPr b="1" lang="en-US" sz="2800" spc="-1" strike="noStrike">
                <a:solidFill>
                  <a:srgbClr val="000000"/>
                </a:solidFill>
                <a:latin typeface="Calibri"/>
              </a:rPr>
              <a:t>Standard Error</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Cost of monthly rent</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$1200</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70</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Hourly earned wage</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$9.80</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.75</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Years of sobriety</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5</a:t>
            </a:r>
            <a:r>
              <a:rPr b="0" lang="en-US" sz="2800" spc="-1" strike="noStrike">
                <a:solidFill>
                  <a:srgbClr val="000000"/>
                </a:solidFill>
                <a:latin typeface="Calibri"/>
              </a:rPr>
              <a:t>	</a:t>
            </a:r>
            <a:r>
              <a:rPr b="0" lang="en-US" sz="2800" spc="-1" strike="noStrike">
                <a:solidFill>
                  <a:srgbClr val="000000"/>
                </a:solidFill>
                <a:latin typeface="Calibri"/>
              </a:rPr>
              <a:t>	</a:t>
            </a:r>
            <a:r>
              <a:rPr b="0" lang="en-US" sz="2800" spc="-1" strike="noStrike">
                <a:solidFill>
                  <a:srgbClr val="000000"/>
                </a:solidFill>
                <a:latin typeface="Calibri"/>
              </a:rPr>
              <a:t>          .079</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
        <p:nvSpPr>
          <p:cNvPr id="355" name="TextShape 3"/>
          <p:cNvSpPr txBox="1"/>
          <p:nvPr/>
        </p:nvSpPr>
        <p:spPr>
          <a:xfrm>
            <a:off x="838080" y="3234240"/>
            <a:ext cx="10515240" cy="2942280"/>
          </a:xfrm>
          <a:prstGeom prst="rect">
            <a:avLst/>
          </a:prstGeom>
          <a:noFill/>
          <a:ln>
            <a:noFill/>
          </a:ln>
        </p:spPr>
        <p:txBody>
          <a:bodyPr>
            <a:normAutofit fontScale="56000"/>
          </a:bodyPr>
          <a:p>
            <a:pPr>
              <a:lnSpc>
                <a:spcPct val="90000"/>
              </a:lnSpc>
              <a:spcBef>
                <a:spcPts val="1001"/>
              </a:spcBef>
            </a:pPr>
            <a:r>
              <a:rPr b="0" lang="en-US" sz="2800" spc="-1" strike="noStrike">
                <a:solidFill>
                  <a:srgbClr val="000000"/>
                </a:solidFill>
                <a:latin typeface="Calibri"/>
              </a:rPr>
              <a:t>a) 95% confidence intervals: Monthly Rent</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Lower limit: 1200 - (1.96*70) = 1200 - 137.20  = 1062.80</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High limit: 1200 + (1.96*70) = 1200 + 137.20 = 1337.20</a:t>
            </a:r>
            <a:r>
              <a:rPr b="0" lang="en-US" sz="2800" spc="-1" strike="noStrike">
                <a:solidFill>
                  <a:srgbClr val="000000"/>
                </a:solidFill>
                <a:latin typeface="Calibri"/>
              </a:rPr>
              <a:t>	</a:t>
            </a:r>
            <a:endParaRPr b="0" lang="en-US" sz="2800" spc="-1" strike="noStrike">
              <a:solidFill>
                <a:srgbClr val="000000"/>
              </a:solidFill>
              <a:latin typeface="Calibri"/>
            </a:endParaRPr>
          </a:p>
          <a:p>
            <a:pPr>
              <a:lnSpc>
                <a:spcPct val="90000"/>
              </a:lnSpc>
              <a:spcBef>
                <a:spcPts val="1001"/>
              </a:spcBef>
            </a:pPr>
            <a:r>
              <a:rPr b="0" i="1" lang="en-US" sz="2800" spc="-1" strike="noStrike">
                <a:solidFill>
                  <a:srgbClr val="000000"/>
                </a:solidFill>
                <a:latin typeface="Calibri"/>
              </a:rPr>
              <a:t>I am 95% confident that the monthly rent in the population is between $1062.80 and $1337.20.</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b) 99% confidence intervals: Monthly Rent</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Lower limit: 1200 - (2.58*70) = 1200 - 180.60  = 1019.40</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High limit: 1200 + (2.58*70) = 1200 + 180.60 = 1380.60</a:t>
            </a:r>
            <a:endParaRPr b="0" lang="en-US" sz="2800" spc="-1" strike="noStrike">
              <a:solidFill>
                <a:srgbClr val="000000"/>
              </a:solidFill>
              <a:latin typeface="Calibri"/>
            </a:endParaRPr>
          </a:p>
          <a:p>
            <a:pPr>
              <a:lnSpc>
                <a:spcPct val="90000"/>
              </a:lnSpc>
              <a:spcBef>
                <a:spcPts val="1001"/>
              </a:spcBef>
            </a:pPr>
            <a:r>
              <a:rPr b="0" i="1" lang="en-US" sz="2800" spc="-1" strike="noStrike">
                <a:solidFill>
                  <a:srgbClr val="000000"/>
                </a:solidFill>
                <a:latin typeface="Calibri"/>
              </a:rPr>
              <a:t>I am 99% confident that the monthly rent in the population is between $1019.40 and $1380.60.</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6 c-e</a:t>
            </a:r>
            <a:endParaRPr b="0" lang="en-US" sz="4400" spc="-1" strike="noStrike">
              <a:solidFill>
                <a:srgbClr val="000000"/>
              </a:solidFill>
              <a:latin typeface="Calibri"/>
            </a:endParaRPr>
          </a:p>
        </p:txBody>
      </p:sp>
      <p:sp>
        <p:nvSpPr>
          <p:cNvPr id="357" name="TextShape 2"/>
          <p:cNvSpPr txBox="1"/>
          <p:nvPr/>
        </p:nvSpPr>
        <p:spPr>
          <a:xfrm>
            <a:off x="838080" y="1825560"/>
            <a:ext cx="10515240" cy="4350960"/>
          </a:xfrm>
          <a:prstGeom prst="rect">
            <a:avLst/>
          </a:prstGeom>
          <a:noFill/>
          <a:ln>
            <a:noFill/>
          </a:ln>
        </p:spPr>
        <p:txBody>
          <a:bodyPr>
            <a:normAutofit/>
          </a:bodyPr>
          <a:p>
            <a:pPr marL="457200">
              <a:lnSpc>
                <a:spcPct val="90000"/>
              </a:lnSpc>
              <a:spcBef>
                <a:spcPts val="499"/>
              </a:spcBef>
            </a:pPr>
            <a:r>
              <a:rPr b="0" lang="en-US" sz="2000" spc="-1" strike="noStrike">
                <a:solidFill>
                  <a:srgbClr val="000000"/>
                </a:solidFill>
                <a:latin typeface="Calibri"/>
              </a:rPr>
              <a:t>c) What could we say about the 95% confidence interval in comparison to the 99% confidence interval?</a:t>
            </a:r>
            <a:br/>
            <a:r>
              <a:rPr b="0" i="1" lang="en-US" sz="2000" spc="-1" strike="noStrike">
                <a:solidFill>
                  <a:srgbClr val="000000"/>
                </a:solidFill>
                <a:latin typeface="Calibri"/>
              </a:rPr>
              <a:t>With the 95% confidence interval, we are less confident about our estimates, but they are more precise. </a:t>
            </a:r>
            <a:endParaRPr b="0" lang="en-US" sz="2000" spc="-1" strike="noStrike">
              <a:solidFill>
                <a:srgbClr val="000000"/>
              </a:solidFill>
              <a:latin typeface="Calibri"/>
            </a:endParaRPr>
          </a:p>
          <a:p>
            <a:pPr marL="457200">
              <a:lnSpc>
                <a:spcPct val="90000"/>
              </a:lnSpc>
              <a:spcBef>
                <a:spcPts val="499"/>
              </a:spcBef>
            </a:pP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000000"/>
                </a:solidFill>
                <a:latin typeface="Calibri"/>
              </a:rPr>
              <a:t>d) With a 95% confidence interval, what is the chance that we are wrong with our estimate?  What about the 99% confidence interval?</a:t>
            </a:r>
            <a:br/>
            <a:r>
              <a:rPr b="0" i="1" lang="en-US" sz="2000" spc="-1" strike="noStrike">
                <a:solidFill>
                  <a:srgbClr val="000000"/>
                </a:solidFill>
                <a:latin typeface="Calibri"/>
              </a:rPr>
              <a:t>With a 95% confidence interval, there is a 5% chance that we are wrong.  There is a 1% chance that we are wrong with a 99% confidence interval. </a:t>
            </a:r>
            <a:br/>
            <a:endParaRPr b="0" lang="en-US" sz="2000" spc="-1" strike="noStrike">
              <a:solidFill>
                <a:srgbClr val="000000"/>
              </a:solidFill>
              <a:latin typeface="Calibri"/>
            </a:endParaRPr>
          </a:p>
          <a:p>
            <a:pPr marL="457200">
              <a:lnSpc>
                <a:spcPct val="90000"/>
              </a:lnSpc>
              <a:spcBef>
                <a:spcPts val="499"/>
              </a:spcBef>
            </a:pPr>
            <a:r>
              <a:rPr b="0" lang="en-US" sz="2000" spc="-1" strike="noStrike">
                <a:solidFill>
                  <a:srgbClr val="000000"/>
                </a:solidFill>
                <a:latin typeface="Calibri"/>
              </a:rPr>
              <a:t>e) Why are confidence intervals expressed as a range, rather than a single estimated population mean?</a:t>
            </a:r>
            <a:endParaRPr b="0" lang="en-US" sz="2000" spc="-1" strike="noStrike">
              <a:solidFill>
                <a:srgbClr val="000000"/>
              </a:solidFill>
              <a:latin typeface="Calibri"/>
            </a:endParaRPr>
          </a:p>
          <a:p>
            <a:pPr marL="457200">
              <a:lnSpc>
                <a:spcPct val="90000"/>
              </a:lnSpc>
              <a:spcBef>
                <a:spcPts val="499"/>
              </a:spcBef>
            </a:pPr>
            <a:r>
              <a:rPr b="0" i="1" lang="en-US" sz="2000" spc="-1" strike="noStrike">
                <a:solidFill>
                  <a:srgbClr val="000000"/>
                </a:solidFill>
                <a:latin typeface="Calibri"/>
              </a:rPr>
              <a:t>Confidence intervals are expressed as a range because we are making estimates about the population based on sample statistics and theoretical sampling distributions.  We cannot know the true population mean, so the range expresses the tentative nature of this prediction.</a:t>
            </a:r>
            <a:endParaRPr b="0" lang="en-US" sz="2000" spc="-1" strike="noStrike">
              <a:solidFill>
                <a:srgbClr val="000000"/>
              </a:solidFill>
              <a:latin typeface="Calibri"/>
            </a:endParaRPr>
          </a:p>
          <a:p>
            <a:pPr marL="457200">
              <a:lnSpc>
                <a:spcPct val="90000"/>
              </a:lnSpc>
              <a:spcBef>
                <a:spcPts val="499"/>
              </a:spcBef>
            </a:pP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8"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59" name="CustomShape 2"/>
          <p:cNvSpPr/>
          <p:nvPr/>
        </p:nvSpPr>
        <p:spPr>
          <a:xfrm>
            <a:off x="1114560" y="0"/>
            <a:ext cx="99626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360" name="CustomShape 3"/>
          <p:cNvSpPr/>
          <p:nvPr/>
        </p:nvSpPr>
        <p:spPr>
          <a:xfrm>
            <a:off x="1121760" y="0"/>
            <a:ext cx="994824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61" name="TextShape 4"/>
          <p:cNvSpPr txBox="1"/>
          <p:nvPr/>
        </p:nvSpPr>
        <p:spPr>
          <a:xfrm>
            <a:off x="1523880" y="1999440"/>
            <a:ext cx="9143640" cy="2763720"/>
          </a:xfrm>
          <a:prstGeom prst="rect">
            <a:avLst/>
          </a:prstGeom>
          <a:noFill/>
          <a:ln>
            <a:noFill/>
          </a:ln>
        </p:spPr>
        <p:txBody>
          <a:bodyPr anchor="ctr">
            <a:normAutofit/>
          </a:bodyPr>
          <a:p>
            <a:pPr algn="ctr">
              <a:lnSpc>
                <a:spcPct val="90000"/>
              </a:lnSpc>
            </a:pPr>
            <a:r>
              <a:rPr b="0" lang="en-US" sz="7200" spc="-1" strike="noStrike">
                <a:solidFill>
                  <a:srgbClr val="000000"/>
                </a:solidFill>
                <a:latin typeface="Calibri Light"/>
              </a:rPr>
              <a:t>Question 7</a:t>
            </a:r>
            <a:endParaRPr b="0" lang="en-US" sz="7200" spc="-1" strike="noStrike">
              <a:solidFill>
                <a:srgbClr val="000000"/>
              </a:solidFill>
              <a:latin typeface="Calibri"/>
            </a:endParaRPr>
          </a:p>
        </p:txBody>
      </p:sp>
      <p:sp>
        <p:nvSpPr>
          <p:cNvPr id="362" name="TextShape 5"/>
          <p:cNvSpPr txBox="1"/>
          <p:nvPr/>
        </p:nvSpPr>
        <p:spPr>
          <a:xfrm>
            <a:off x="1967040" y="5645160"/>
            <a:ext cx="8257680" cy="631440"/>
          </a:xfrm>
          <a:prstGeom prst="rect">
            <a:avLst/>
          </a:prstGeom>
          <a:noFill/>
          <a:ln>
            <a:noFill/>
          </a:ln>
        </p:spPr>
        <p:txBody>
          <a:bodyPr anchor="ctr">
            <a:normAutofit/>
          </a:bodyPr>
          <a:p>
            <a:pPr algn="ctr">
              <a:lnSpc>
                <a:spcPct val="90000"/>
              </a:lnSpc>
              <a:spcBef>
                <a:spcPts val="1001"/>
              </a:spcBef>
            </a:pPr>
            <a:r>
              <a:rPr b="0" lang="en-US" sz="2800" spc="-1" strike="noStrike">
                <a:solidFill>
                  <a:srgbClr val="000000"/>
                </a:solidFill>
                <a:latin typeface="Calibri"/>
              </a:rPr>
              <a:t>Hypothesis Testing With Chi Squares</a:t>
            </a:r>
            <a:endParaRPr b="0" lang="en-US" sz="2800" spc="-1" strike="noStrike">
              <a:solidFill>
                <a:srgbClr val="000000"/>
              </a:solidFill>
              <a:latin typeface="Calibri"/>
            </a:endParaRPr>
          </a:p>
        </p:txBody>
      </p:sp>
      <p:sp>
        <p:nvSpPr>
          <p:cNvPr id="363" name="CustomShape 6"/>
          <p:cNvSpPr/>
          <p:nvPr/>
        </p:nvSpPr>
        <p:spPr>
          <a:xfrm>
            <a:off x="3718440" y="5524920"/>
            <a:ext cx="475452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7: Chi Squares</a:t>
            </a:r>
            <a:endParaRPr b="0" lang="en-US" sz="4400" spc="-1" strike="noStrike">
              <a:solidFill>
                <a:srgbClr val="000000"/>
              </a:solidFill>
              <a:latin typeface="Calibri"/>
            </a:endParaRPr>
          </a:p>
        </p:txBody>
      </p:sp>
      <p:sp>
        <p:nvSpPr>
          <p:cNvPr id="365" name="TextShape 2"/>
          <p:cNvSpPr txBox="1"/>
          <p:nvPr/>
        </p:nvSpPr>
        <p:spPr>
          <a:xfrm>
            <a:off x="838080" y="1825560"/>
            <a:ext cx="10515240" cy="4350960"/>
          </a:xfrm>
          <a:prstGeom prst="rect">
            <a:avLst/>
          </a:prstGeom>
          <a:noFill/>
          <a:ln>
            <a:noFill/>
          </a:ln>
        </p:spPr>
        <p:txBody>
          <a:bodyPr>
            <a:normAutofit fontScale="67000"/>
          </a:bodyPr>
          <a:p>
            <a:pPr>
              <a:lnSpc>
                <a:spcPct val="90000"/>
              </a:lnSpc>
              <a:spcBef>
                <a:spcPts val="1001"/>
              </a:spcBef>
            </a:pPr>
            <a:r>
              <a:rPr b="0" lang="en-US" sz="2800" spc="-1" strike="noStrike">
                <a:solidFill>
                  <a:srgbClr val="000000"/>
                </a:solidFill>
                <a:latin typeface="Calibri"/>
              </a:rPr>
              <a:t>You are curious about whether there is a relationship between an adult smoking and growing up in poverty.  Examine the chi-square results above to answer the following questions:</a:t>
            </a:r>
            <a:endParaRPr b="0" lang="en-US" sz="28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level of measurement are the two variables?</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is the null hypothesis for this test?</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State a one tailed research hypothesis for this scenario.</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In the sample, how many people grew up poor and smoke?</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How many people in the sample smoke? How many do not smoke? </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How many people grew up poor?  How many did not grow up poor? </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is the direction of the relationship between growing up poor and the head of household smoking? Explain how you determined this.</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is the chi-square value shown in the SPSS print out?</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Will you reject or accept the null for a two tailed .05 test with one degree of freedom?</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What type of error could you have made?</a:t>
            </a:r>
            <a:endParaRPr b="0" lang="en-US" sz="2400" spc="-1" strike="noStrike">
              <a:solidFill>
                <a:srgbClr val="000000"/>
              </a:solidFill>
              <a:latin typeface="Calibri"/>
            </a:endParaRPr>
          </a:p>
          <a:p>
            <a:pPr lvl="1" marL="914400" indent="-456840">
              <a:lnSpc>
                <a:spcPct val="90000"/>
              </a:lnSpc>
              <a:spcBef>
                <a:spcPts val="499"/>
              </a:spcBef>
              <a:buClr>
                <a:srgbClr val="000000"/>
              </a:buClr>
              <a:buFont typeface="Calibri Light"/>
              <a:buAutoNum type="alphaLcParenR"/>
            </a:pPr>
            <a:r>
              <a:rPr b="0" lang="en-US" sz="2400" spc="-1" strike="noStrike">
                <a:solidFill>
                  <a:srgbClr val="000000"/>
                </a:solidFill>
                <a:latin typeface="Calibri"/>
              </a:rPr>
              <a:t>In a research report, would you report the direction of the relationship between the variables? Why or why not?</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Chi Square Output</a:t>
            </a:r>
            <a:endParaRPr b="0" lang="en-US" sz="4400" spc="-1" strike="noStrike">
              <a:solidFill>
                <a:srgbClr val="000000"/>
              </a:solidFill>
              <a:latin typeface="Calibri"/>
            </a:endParaRPr>
          </a:p>
        </p:txBody>
      </p:sp>
      <p:pic>
        <p:nvPicPr>
          <p:cNvPr id="367" name="Content Placeholder 4" descr=""/>
          <p:cNvPicPr/>
          <p:nvPr/>
        </p:nvPicPr>
        <p:blipFill>
          <a:blip r:embed="rId1"/>
          <a:stretch/>
        </p:blipFill>
        <p:spPr>
          <a:xfrm>
            <a:off x="838080" y="2920320"/>
            <a:ext cx="5181120" cy="2161440"/>
          </a:xfrm>
          <a:prstGeom prst="rect">
            <a:avLst/>
          </a:prstGeom>
          <a:ln>
            <a:noFill/>
          </a:ln>
        </p:spPr>
      </p:pic>
      <p:pic>
        <p:nvPicPr>
          <p:cNvPr id="368" name="Content Placeholder 5" descr=""/>
          <p:cNvPicPr/>
          <p:nvPr/>
        </p:nvPicPr>
        <p:blipFill>
          <a:blip r:embed="rId2"/>
          <a:stretch/>
        </p:blipFill>
        <p:spPr>
          <a:xfrm>
            <a:off x="6172200" y="2928960"/>
            <a:ext cx="5181120" cy="2144160"/>
          </a:xfrm>
          <a:prstGeom prst="rect">
            <a:avLst/>
          </a:prstGeom>
          <a:ln>
            <a:noFill/>
          </a:ln>
        </p:spPr>
      </p:pic>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3"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4" name="CustomShape 2"/>
          <p:cNvSpPr/>
          <p:nvPr/>
        </p:nvSpPr>
        <p:spPr>
          <a:xfrm>
            <a:off x="0" y="0"/>
            <a:ext cx="12188520" cy="1899360"/>
          </a:xfrm>
          <a:custGeom>
            <a:avLst/>
            <a:gdLst/>
            <a:ah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bg1"/>
          </a:solidFill>
          <a:ln w="9360">
            <a:solidFill>
              <a:srgbClr val="e6e6e6"/>
            </a:solidFill>
          </a:ln>
          <a:effectLst>
            <a:outerShdw algn="tl" blurRad="50800" dir="2700000" dist="37674"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25" name="CustomShape 3"/>
          <p:cNvSpPr/>
          <p:nvPr/>
        </p:nvSpPr>
        <p:spPr>
          <a:xfrm>
            <a:off x="0" y="0"/>
            <a:ext cx="12191760" cy="1890360"/>
          </a:xfrm>
          <a:custGeom>
            <a:avLst/>
            <a:gdLst/>
            <a:ah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226" name="TextShape 4"/>
          <p:cNvSpPr txBox="1"/>
          <p:nvPr/>
        </p:nvSpPr>
        <p:spPr>
          <a:xfrm>
            <a:off x="838080" y="253440"/>
            <a:ext cx="10515240" cy="1272960"/>
          </a:xfrm>
          <a:prstGeom prst="rect">
            <a:avLst/>
          </a:prstGeom>
          <a:noFill/>
          <a:ln>
            <a:noFill/>
          </a:ln>
        </p:spPr>
        <p:txBody>
          <a:bodyPr anchor="ctr">
            <a:normAutofit/>
          </a:bodyPr>
          <a:p>
            <a:pPr>
              <a:lnSpc>
                <a:spcPct val="90000"/>
              </a:lnSpc>
            </a:pPr>
            <a:r>
              <a:rPr b="0" lang="en-US" sz="4000" spc="-1" strike="noStrike">
                <a:solidFill>
                  <a:srgbClr val="000000"/>
                </a:solidFill>
                <a:latin typeface="Calibri Light"/>
              </a:rPr>
              <a:t>Question 1</a:t>
            </a:r>
            <a:endParaRPr b="0" lang="en-US" sz="4000" spc="-1" strike="noStrike">
              <a:solidFill>
                <a:srgbClr val="000000"/>
              </a:solidFill>
              <a:latin typeface="Calibri"/>
            </a:endParaRPr>
          </a:p>
        </p:txBody>
      </p:sp>
      <p:sp>
        <p:nvSpPr>
          <p:cNvPr id="227" name="CustomShape 5"/>
          <p:cNvSpPr/>
          <p:nvPr/>
        </p:nvSpPr>
        <p:spPr>
          <a:xfrm>
            <a:off x="0" y="52452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28" name="TextShape 6"/>
          <p:cNvSpPr txBox="1"/>
          <p:nvPr/>
        </p:nvSpPr>
        <p:spPr>
          <a:xfrm>
            <a:off x="838080" y="1899720"/>
            <a:ext cx="10515240" cy="4272120"/>
          </a:xfrm>
          <a:prstGeom prst="rect">
            <a:avLst/>
          </a:prstGeom>
          <a:noFill/>
          <a:ln>
            <a:noFill/>
          </a:ln>
        </p:spPr>
        <p:txBody>
          <a:bodyPr>
            <a:noAutofit/>
          </a:bodyPr>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level of measurement is number of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Construct a frequency distribution table for number of children indicating the frequency, cumulative frequency, percentage and cumulative percentage.</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percentage of respondents has four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How many respondents have eight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How many respondents have six or fewer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percentage of respondents has six or fewer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percentage of respondents has more than seven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Calculate the mean, median and mode for number of children.</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Examining the mean and the median together, do you find any evidence of outliers in the sample?</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is the range?</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is the interquartile range?</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Why would someone report the interquartile range instead of the range?</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Calibri Light"/>
              <a:buAutoNum type="alphaLcParenR"/>
            </a:pPr>
            <a:r>
              <a:rPr b="0" lang="en-US" sz="1400" spc="-1" strike="noStrike">
                <a:solidFill>
                  <a:srgbClr val="000000"/>
                </a:solidFill>
                <a:latin typeface="Calibri"/>
              </a:rPr>
              <a:t>What would the standard deviation tell us about the sample? </a:t>
            </a:r>
            <a:endParaRPr b="0" lang="en-US" sz="1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7: a-c</a:t>
            </a:r>
            <a:endParaRPr b="0" lang="en-US" sz="4400" spc="-1" strike="noStrike">
              <a:solidFill>
                <a:srgbClr val="000000"/>
              </a:solidFill>
              <a:latin typeface="Calibri"/>
            </a:endParaRPr>
          </a:p>
        </p:txBody>
      </p:sp>
      <p:sp>
        <p:nvSpPr>
          <p:cNvPr id="370" name="TextShape 2"/>
          <p:cNvSpPr txBox="1"/>
          <p:nvPr/>
        </p:nvSpPr>
        <p:spPr>
          <a:xfrm>
            <a:off x="838080" y="1825560"/>
            <a:ext cx="10515240" cy="4350960"/>
          </a:xfrm>
          <a:prstGeom prst="rect">
            <a:avLst/>
          </a:prstGeom>
          <a:noFill/>
          <a:ln>
            <a:noFill/>
          </a:ln>
        </p:spPr>
        <p:txBody>
          <a:bodyPr>
            <a:normAutofit fontScale="94000"/>
          </a:bodyPr>
          <a:p>
            <a:pPr>
              <a:lnSpc>
                <a:spcPct val="90000"/>
              </a:lnSpc>
              <a:spcBef>
                <a:spcPts val="1001"/>
              </a:spcBef>
            </a:pPr>
            <a:r>
              <a:rPr b="0" lang="en-US" sz="2800" spc="-1" strike="noStrike">
                <a:solidFill>
                  <a:srgbClr val="000000"/>
                </a:solidFill>
                <a:latin typeface="Calibri"/>
              </a:rPr>
              <a:t>You are curious about whether there is a relationship between an adult smoking and growing up in poverty.  Examine the chi-square results above to answer the following questions: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What level of measurement are the two variables?</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Both are nominal (0/1)</a:t>
            </a:r>
            <a:endParaRPr b="0" lang="en-US"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What is the null hypothesis for this test?</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There is no relationship between growing up poor and smoking</a:t>
            </a:r>
            <a:endParaRPr b="0" lang="en-US"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State a one tailed research hypothesis for this scenario.</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People who grow up poor are more likely to smoke as adults than people who did not grow up poor.</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People who grow up poor are less likely to smoke as adults than people who did not grow up poor.</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People who smoke are more likely to have grown up poor than people who do not smoke</a:t>
            </a:r>
            <a:endParaRPr b="0" lang="en-US" sz="20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People who smoke are less likely to have grown up poor than people who do not smoke.</a:t>
            </a:r>
            <a:endParaRPr b="0" lang="en-US" sz="2000" spc="-1" strike="noStrike">
              <a:solidFill>
                <a:srgbClr val="000000"/>
              </a:solidFill>
              <a:latin typeface="Calibri"/>
            </a:endParaRPr>
          </a:p>
          <a:p>
            <a:pPr marL="457200">
              <a:lnSpc>
                <a:spcPct val="90000"/>
              </a:lnSpc>
              <a:spcBef>
                <a:spcPts val="499"/>
              </a:spcBef>
            </a:pPr>
            <a:endParaRPr b="0" lang="en-US" sz="2000" spc="-1" strike="noStrike">
              <a:solidFill>
                <a:srgbClr val="000000"/>
              </a:solidFill>
              <a:latin typeface="Calibri"/>
            </a:endParaRPr>
          </a:p>
          <a:p>
            <a:endParaRPr b="0" lang="en-US" sz="2000" spc="-1" strike="noStrike">
              <a:solidFill>
                <a:srgbClr val="000000"/>
              </a:solidFill>
              <a:latin typeface="Calibri"/>
            </a:endParaRPr>
          </a:p>
          <a:p>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7: d-g</a:t>
            </a:r>
            <a:endParaRPr b="0" lang="en-US" sz="4400" spc="-1" strike="noStrike">
              <a:solidFill>
                <a:srgbClr val="000000"/>
              </a:solidFill>
              <a:latin typeface="Calibri"/>
            </a:endParaRPr>
          </a:p>
        </p:txBody>
      </p:sp>
      <p:sp>
        <p:nvSpPr>
          <p:cNvPr id="372" name="TextShape 2"/>
          <p:cNvSpPr txBox="1"/>
          <p:nvPr/>
        </p:nvSpPr>
        <p:spPr>
          <a:xfrm>
            <a:off x="838080" y="1825560"/>
            <a:ext cx="5181120" cy="4350960"/>
          </a:xfrm>
          <a:prstGeom prst="rect">
            <a:avLst/>
          </a:prstGeom>
          <a:noFill/>
          <a:ln>
            <a:noFill/>
          </a:ln>
        </p:spPr>
        <p:txBody>
          <a:bodyPr>
            <a:normAutofit fontScale="76000"/>
          </a:bodyPr>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 the sample, how many people grew up poor and smoke?</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421 grew up poor and currently smoke</a:t>
            </a:r>
            <a:endParaRPr b="0" lang="en-US"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How many people in the sample smoke? How many do not smoke?</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 </a:t>
            </a:r>
            <a:r>
              <a:rPr b="0" lang="en-US" sz="2000" spc="-1" strike="noStrike">
                <a:solidFill>
                  <a:srgbClr val="000000"/>
                </a:solidFill>
                <a:latin typeface="Calibri"/>
              </a:rPr>
              <a:t>Smoke: 1130 &amp; Do not: 3808</a:t>
            </a:r>
            <a:endParaRPr b="0" lang="en-US"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How many people grew up poor?  How many did not grow up poor? </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GUPoor: 1747 &amp; Did not: 3191</a:t>
            </a:r>
            <a:endParaRPr b="0" lang="en-US" sz="20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What is the direction of the relationship between growing up poor and the head of household smoking? Explain how you determined this.</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Observed frequency for 1/1 box is 421, which is larger than expected of 399.8 (positive relationship)</a:t>
            </a: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pic>
        <p:nvPicPr>
          <p:cNvPr id="373" name="Content Placeholder 4" descr=""/>
          <p:cNvPicPr/>
          <p:nvPr/>
        </p:nvPicPr>
        <p:blipFill>
          <a:blip r:embed="rId1"/>
          <a:stretch/>
        </p:blipFill>
        <p:spPr>
          <a:xfrm>
            <a:off x="6172200" y="2920320"/>
            <a:ext cx="5181120" cy="2161440"/>
          </a:xfrm>
          <a:prstGeom prst="rect">
            <a:avLst/>
          </a:prstGeom>
          <a:ln>
            <a:noFill/>
          </a:ln>
        </p:spPr>
      </p:pic>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7 h-k</a:t>
            </a:r>
            <a:endParaRPr b="0" lang="en-US" sz="4400" spc="-1" strike="noStrike">
              <a:solidFill>
                <a:srgbClr val="000000"/>
              </a:solidFill>
              <a:latin typeface="Calibri"/>
            </a:endParaRPr>
          </a:p>
        </p:txBody>
      </p:sp>
      <p:sp>
        <p:nvSpPr>
          <p:cNvPr id="375" name="TextShape 2"/>
          <p:cNvSpPr txBox="1"/>
          <p:nvPr/>
        </p:nvSpPr>
        <p:spPr>
          <a:xfrm>
            <a:off x="838080" y="1542960"/>
            <a:ext cx="5181120" cy="4633560"/>
          </a:xfrm>
          <a:prstGeom prst="rect">
            <a:avLst/>
          </a:prstGeom>
          <a:noFill/>
          <a:ln>
            <a:noFill/>
          </a:ln>
        </p:spPr>
        <p:txBody>
          <a:bodyPr>
            <a:noAutofit/>
          </a:bodyPr>
          <a:p>
            <a:pPr lvl="1" marL="685800" indent="-228240">
              <a:lnSpc>
                <a:spcPct val="90000"/>
              </a:lnSpc>
              <a:spcBef>
                <a:spcPts val="499"/>
              </a:spcBef>
              <a:buClr>
                <a:srgbClr val="000000"/>
              </a:buClr>
              <a:buFont typeface="Arial"/>
              <a:buChar char="•"/>
            </a:pPr>
            <a:r>
              <a:rPr b="0" lang="en-US" sz="1600" spc="-1" strike="noStrike">
                <a:solidFill>
                  <a:srgbClr val="000000"/>
                </a:solidFill>
                <a:latin typeface="Calibri"/>
              </a:rPr>
              <a:t>What is the chi-square value shown in the SPSS print out?</a:t>
            </a:r>
            <a:endParaRPr b="0" lang="en-US" sz="16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1600" spc="-1" strike="noStrike">
                <a:solidFill>
                  <a:srgbClr val="000000"/>
                </a:solidFill>
                <a:latin typeface="Calibri"/>
              </a:rPr>
              <a:t>2.26</a:t>
            </a:r>
            <a:endParaRPr b="0" lang="en-US" sz="16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1600" spc="-1" strike="noStrike">
                <a:solidFill>
                  <a:srgbClr val="000000"/>
                </a:solidFill>
                <a:latin typeface="Calibri"/>
              </a:rPr>
              <a:t>Will you reject or accept the null for a two tailed .05 test with one degree of freedom?</a:t>
            </a:r>
            <a:endParaRPr b="0" lang="en-US" sz="16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1600" spc="-1" strike="noStrike">
                <a:solidFill>
                  <a:srgbClr val="000000"/>
                </a:solidFill>
                <a:latin typeface="Calibri"/>
              </a:rPr>
              <a:t>The chi square value is less than the critical value of 3.84 for a .05 test, and the p value of .133 is greater than .05.  Therefore, we would accept the null hypothesis.</a:t>
            </a:r>
            <a:endParaRPr b="0" lang="en-US" sz="16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1600" spc="-1" strike="noStrike">
                <a:solidFill>
                  <a:srgbClr val="000000"/>
                </a:solidFill>
                <a:latin typeface="Calibri"/>
              </a:rPr>
              <a:t>What type of error could you have made?</a:t>
            </a:r>
            <a:endParaRPr b="0" lang="en-US" sz="16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1600" spc="-1" strike="noStrike">
                <a:solidFill>
                  <a:srgbClr val="000000"/>
                </a:solidFill>
                <a:latin typeface="Calibri"/>
              </a:rPr>
              <a:t>We accepted the null, so if we are wrong we have made a Type II error.</a:t>
            </a:r>
            <a:endParaRPr b="0" lang="en-US" sz="16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1600" spc="-1" strike="noStrike">
                <a:solidFill>
                  <a:srgbClr val="000000"/>
                </a:solidFill>
                <a:latin typeface="Calibri"/>
              </a:rPr>
              <a:t>In a research report, would you report the direction of the relationship between the variables? Why or why not?</a:t>
            </a:r>
            <a:endParaRPr b="0" lang="en-US" sz="16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1600" spc="-1" strike="noStrike">
                <a:solidFill>
                  <a:srgbClr val="000000"/>
                </a:solidFill>
                <a:latin typeface="Calibri"/>
              </a:rPr>
              <a:t>You would not report the direction because the relationship between the variables is not statistically significant.  Direction is only reported when we can reject the null hypothesis.  Our research hypothesis is not supported. </a:t>
            </a:r>
            <a:endParaRPr b="0" lang="en-US" sz="1600" spc="-1" strike="noStrike">
              <a:solidFill>
                <a:srgbClr val="000000"/>
              </a:solidFill>
              <a:latin typeface="Calibri"/>
            </a:endParaRPr>
          </a:p>
        </p:txBody>
      </p:sp>
      <p:pic>
        <p:nvPicPr>
          <p:cNvPr id="376" name="Content Placeholder 5" descr=""/>
          <p:cNvPicPr/>
          <p:nvPr/>
        </p:nvPicPr>
        <p:blipFill>
          <a:blip r:embed="rId1"/>
          <a:stretch/>
        </p:blipFill>
        <p:spPr>
          <a:xfrm>
            <a:off x="6172200" y="2928960"/>
            <a:ext cx="5181120" cy="2144160"/>
          </a:xfrm>
          <a:prstGeom prst="rect">
            <a:avLst/>
          </a:prstGeom>
          <a:ln>
            <a:noFill/>
          </a:ln>
        </p:spPr>
      </p:pic>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Light"/>
              </a:rPr>
              <a:t>Question 1. A.</a:t>
            </a:r>
            <a:endParaRPr b="0" lang="en-US" sz="4400" spc="-1" strike="noStrike">
              <a:solidFill>
                <a:srgbClr val="000000"/>
              </a:solidFill>
              <a:latin typeface="Calibri"/>
            </a:endParaRPr>
          </a:p>
        </p:txBody>
      </p:sp>
      <p:sp>
        <p:nvSpPr>
          <p:cNvPr id="230" name="TextShape 2"/>
          <p:cNvSpPr txBox="1"/>
          <p:nvPr/>
        </p:nvSpPr>
        <p:spPr>
          <a:xfrm>
            <a:off x="838080" y="1825560"/>
            <a:ext cx="5181120" cy="4350960"/>
          </a:xfrm>
          <a:prstGeom prst="rect">
            <a:avLst/>
          </a:prstGeom>
          <a:noFill/>
          <a:ln>
            <a:noFill/>
          </a:ln>
        </p:spPr>
        <p:txBody>
          <a:bodyPr>
            <a:noAutofit/>
          </a:bodyPr>
          <a:p>
            <a:pPr>
              <a:lnSpc>
                <a:spcPct val="90000"/>
              </a:lnSpc>
              <a:spcBef>
                <a:spcPts val="1001"/>
              </a:spcBef>
            </a:pPr>
            <a:r>
              <a:rPr b="1" lang="en-US" sz="2800" spc="-1" strike="noStrike">
                <a:solidFill>
                  <a:srgbClr val="000000"/>
                </a:solidFill>
                <a:latin typeface="Calibri"/>
              </a:rPr>
              <a:t>What level of measurement is number of children?</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Calibri"/>
              </a:rPr>
              <a:t>Ratio:</a:t>
            </a:r>
            <a:r>
              <a:rPr b="0" lang="en-US" sz="2800" spc="-1" strike="noStrike">
                <a:solidFill>
                  <a:srgbClr val="000000"/>
                </a:solidFill>
                <a:latin typeface="Calibri"/>
              </a:rPr>
              <a:t> This has an innate order, we can measure the differences between numbers, there is an absolute zero.</a:t>
            </a:r>
            <a:endParaRPr b="0" lang="en-US" sz="2800" spc="-1" strike="noStrike">
              <a:solidFill>
                <a:srgbClr val="000000"/>
              </a:solidFill>
              <a:latin typeface="Calibri"/>
            </a:endParaRPr>
          </a:p>
        </p:txBody>
      </p:sp>
      <p:sp>
        <p:nvSpPr>
          <p:cNvPr id="231" name="TextShape 3"/>
          <p:cNvSpPr txBox="1"/>
          <p:nvPr/>
        </p:nvSpPr>
        <p:spPr>
          <a:xfrm>
            <a:off x="6172200" y="1825560"/>
            <a:ext cx="5181120" cy="4350960"/>
          </a:xfrm>
          <a:prstGeom prst="rect">
            <a:avLst/>
          </a:prstGeom>
          <a:noFill/>
          <a:ln>
            <a:noFill/>
          </a:ln>
        </p:spPr>
        <p:txBody>
          <a:bodyPr>
            <a:noAutofit/>
          </a:bodyPr>
          <a:p>
            <a:pPr marL="228600" indent="-228240">
              <a:lnSpc>
                <a:spcPct val="90000"/>
              </a:lnSpc>
              <a:spcBef>
                <a:spcPts val="1001"/>
              </a:spcBef>
              <a:buClr>
                <a:srgbClr val="000000"/>
              </a:buClr>
              <a:buFont typeface="Arial"/>
              <a:buChar char="•"/>
            </a:pPr>
            <a:r>
              <a:rPr b="1" lang="en-US" sz="2800" spc="-1" strike="noStrike">
                <a:solidFill>
                  <a:srgbClr val="000000"/>
                </a:solidFill>
                <a:latin typeface="Garamond"/>
              </a:rPr>
              <a:t>Nominal</a:t>
            </a:r>
            <a:r>
              <a:rPr b="0" lang="en-US" sz="2800" spc="-1" strike="noStrike">
                <a:solidFill>
                  <a:srgbClr val="000000"/>
                </a:solidFill>
                <a:latin typeface="Garamond"/>
              </a:rPr>
              <a:t> – categorical, can’t rank, can’t measure differences between categories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Garamond"/>
              </a:rPr>
              <a:t>Ordinal</a:t>
            </a:r>
            <a:r>
              <a:rPr b="0" lang="en-US" sz="2800" spc="-1" strike="noStrike">
                <a:solidFill>
                  <a:srgbClr val="000000"/>
                </a:solidFill>
                <a:latin typeface="Garamond"/>
              </a:rPr>
              <a:t> – categorical, CAN rank, can’t measure differences between categories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Garamond"/>
              </a:rPr>
              <a:t>Interval</a:t>
            </a:r>
            <a:r>
              <a:rPr b="0" lang="en-US" sz="2800" spc="-1" strike="noStrike">
                <a:solidFill>
                  <a:srgbClr val="000000"/>
                </a:solidFill>
                <a:latin typeface="Garamond"/>
              </a:rPr>
              <a:t> – numeric, can measure differences between categories, NO absolute zero</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2800" spc="-1" strike="noStrike">
                <a:solidFill>
                  <a:srgbClr val="000000"/>
                </a:solidFill>
                <a:latin typeface="Garamond"/>
              </a:rPr>
              <a:t>Ratio</a:t>
            </a:r>
            <a:r>
              <a:rPr b="0" lang="en-US" sz="2800" spc="-1" strike="noStrike">
                <a:solidFill>
                  <a:srgbClr val="000000"/>
                </a:solidFill>
                <a:latin typeface="Garamond"/>
              </a:rPr>
              <a:t> – numeric, absolute zero</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33" name="CustomShape 2"/>
          <p:cNvSpPr/>
          <p:nvPr/>
        </p:nvSpPr>
        <p:spPr>
          <a:xfrm>
            <a:off x="0" y="0"/>
            <a:ext cx="4455360" cy="6857640"/>
          </a:xfrm>
          <a:custGeom>
            <a:avLst/>
            <a:gdLst/>
            <a:ah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solidFill>
            <a:schemeClr val="bg1"/>
          </a:solidFill>
          <a:ln w="9360">
            <a:solidFill>
              <a:srgbClr val="efefef"/>
            </a:solidFill>
          </a:ln>
          <a:effectLst>
            <a:outerShdw algn="l" blurRad="88900" dist="38160"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34" name="CustomShape 3"/>
          <p:cNvSpPr/>
          <p:nvPr/>
        </p:nvSpPr>
        <p:spPr>
          <a:xfrm>
            <a:off x="0" y="0"/>
            <a:ext cx="4446000" cy="6857640"/>
          </a:xfrm>
          <a:custGeom>
            <a:avLst/>
            <a:gdLst/>
            <a:ah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235" name="TextShape 4"/>
          <p:cNvSpPr txBox="1"/>
          <p:nvPr/>
        </p:nvSpPr>
        <p:spPr>
          <a:xfrm>
            <a:off x="371160" y="1161360"/>
            <a:ext cx="3437640" cy="1238760"/>
          </a:xfrm>
          <a:prstGeom prst="rect">
            <a:avLst/>
          </a:prstGeom>
          <a:noFill/>
          <a:ln>
            <a:noFill/>
          </a:ln>
        </p:spPr>
        <p:txBody>
          <a:bodyPr anchor="ctr">
            <a:normAutofit/>
          </a:bodyPr>
          <a:p>
            <a:pPr>
              <a:lnSpc>
                <a:spcPct val="90000"/>
              </a:lnSpc>
            </a:pPr>
            <a:r>
              <a:rPr b="0" lang="en-US" sz="2800" spc="-1" strike="noStrike">
                <a:solidFill>
                  <a:srgbClr val="000000"/>
                </a:solidFill>
                <a:latin typeface="Calibri Light"/>
              </a:rPr>
              <a:t>Question 1. B.</a:t>
            </a:r>
            <a:endParaRPr b="0" lang="en-US" sz="2800" spc="-1" strike="noStrike">
              <a:solidFill>
                <a:srgbClr val="000000"/>
              </a:solidFill>
              <a:latin typeface="Calibri"/>
            </a:endParaRPr>
          </a:p>
        </p:txBody>
      </p:sp>
      <p:sp>
        <p:nvSpPr>
          <p:cNvPr id="236" name="CustomShape 5"/>
          <p:cNvSpPr/>
          <p:nvPr/>
        </p:nvSpPr>
        <p:spPr>
          <a:xfrm>
            <a:off x="0" y="1426680"/>
            <a:ext cx="127800" cy="65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37" name="CustomShape 6"/>
          <p:cNvSpPr/>
          <p:nvPr/>
        </p:nvSpPr>
        <p:spPr>
          <a:xfrm>
            <a:off x="396000" y="2443320"/>
            <a:ext cx="338292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238" name="TextShape 7"/>
          <p:cNvSpPr txBox="1"/>
          <p:nvPr/>
        </p:nvSpPr>
        <p:spPr>
          <a:xfrm>
            <a:off x="371160" y="2718000"/>
            <a:ext cx="3438720" cy="3206880"/>
          </a:xfrm>
          <a:prstGeom prst="rect">
            <a:avLst/>
          </a:prstGeom>
          <a:noFill/>
          <a:ln>
            <a:noFill/>
          </a:ln>
        </p:spPr>
        <p:txBody>
          <a:bodyPr>
            <a:normAutofit/>
          </a:bodyPr>
          <a:p>
            <a:pPr>
              <a:lnSpc>
                <a:spcPct val="90000"/>
              </a:lnSpc>
              <a:spcBef>
                <a:spcPts val="1001"/>
              </a:spcBef>
            </a:pPr>
            <a:r>
              <a:rPr b="0" lang="en-US" sz="1600" spc="-1" strike="noStrike">
                <a:solidFill>
                  <a:srgbClr val="000000"/>
                </a:solidFill>
                <a:latin typeface="Calibri"/>
              </a:rPr>
              <a:t>Construct a frequency distribution table for number of children indicating the frequency, cumulative frequency, percentage and cumulative percentage.</a:t>
            </a:r>
            <a:endParaRPr b="0" lang="en-US" sz="1600" spc="-1" strike="noStrike">
              <a:solidFill>
                <a:srgbClr val="000000"/>
              </a:solidFill>
              <a:latin typeface="Calibri"/>
            </a:endParaRPr>
          </a:p>
          <a:p>
            <a:pPr>
              <a:lnSpc>
                <a:spcPct val="90000"/>
              </a:lnSpc>
              <a:spcBef>
                <a:spcPts val="1001"/>
              </a:spcBef>
            </a:pPr>
            <a:endParaRPr b="0" lang="en-US" sz="16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0: x x</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4: x x</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6: x x x x</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7: x</a:t>
            </a:r>
            <a:endParaRPr b="0" lang="en-US" sz="1700" spc="-1" strike="noStrike">
              <a:solidFill>
                <a:srgbClr val="000000"/>
              </a:solidFill>
              <a:latin typeface="Calibri"/>
            </a:endParaRPr>
          </a:p>
          <a:p>
            <a:pPr>
              <a:lnSpc>
                <a:spcPct val="90000"/>
              </a:lnSpc>
              <a:spcBef>
                <a:spcPts val="1001"/>
              </a:spcBef>
            </a:pPr>
            <a:r>
              <a:rPr b="0" lang="en-US" sz="1700" spc="-1" strike="noStrike">
                <a:solidFill>
                  <a:srgbClr val="000000"/>
                </a:solidFill>
                <a:latin typeface="Calibri"/>
              </a:rPr>
              <a:t>8: x</a:t>
            </a:r>
            <a:endParaRPr b="0" lang="en-US" sz="1700" spc="-1" strike="noStrike">
              <a:solidFill>
                <a:srgbClr val="000000"/>
              </a:solidFill>
              <a:latin typeface="Calibri"/>
            </a:endParaRPr>
          </a:p>
        </p:txBody>
      </p:sp>
      <p:graphicFrame>
        <p:nvGraphicFramePr>
          <p:cNvPr id="239" name="Table 8"/>
          <p:cNvGraphicFramePr/>
          <p:nvPr/>
        </p:nvGraphicFramePr>
        <p:xfrm>
          <a:off x="4901040" y="1103400"/>
          <a:ext cx="6921720" cy="4751640"/>
        </p:xfrm>
        <a:graphic>
          <a:graphicData uri="http://schemas.openxmlformats.org/drawingml/2006/table">
            <a:tbl>
              <a:tblPr/>
              <a:tblGrid>
                <a:gridCol w="2171520"/>
                <a:gridCol w="4750200"/>
              </a:tblGrid>
              <a:tr h="431640">
                <a:tc>
                  <a:txBody>
                    <a:bodyPr lIns="106920" rIns="106920" tIns="0" bIns="0">
                      <a:noAutofit/>
                    </a:bodyPr>
                    <a:p>
                      <a:pPr algn="ctr">
                        <a:lnSpc>
                          <a:spcPct val="100000"/>
                        </a:lnSpc>
                      </a:pPr>
                      <a:r>
                        <a:rPr b="1" lang="en-US" sz="2600" spc="-1" strike="noStrike">
                          <a:solidFill>
                            <a:srgbClr val="ffffff"/>
                          </a:solidFill>
                          <a:latin typeface="Calibri"/>
                        </a:rPr>
                        <a:t>FAMILY</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06920" rIns="106920" tIns="0" bIns="0">
                      <a:noAutofit/>
                    </a:bodyPr>
                    <a:p>
                      <a:pPr algn="ctr">
                        <a:lnSpc>
                          <a:spcPct val="100000"/>
                        </a:lnSpc>
                      </a:pPr>
                      <a:r>
                        <a:rPr b="1" lang="en-US" sz="2600" spc="-1" strike="noStrike">
                          <a:solidFill>
                            <a:srgbClr val="ffffff"/>
                          </a:solidFill>
                          <a:latin typeface="Calibri"/>
                        </a:rPr>
                        <a:t>NUMBER OF CHILDREN</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A</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6</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B</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6</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C</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0</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D</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7</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E</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8</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F</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4</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G</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4</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H</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6</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31640">
                <a:tc>
                  <a:txBody>
                    <a:bodyPr lIns="106920" rIns="106920" tIns="0" bIns="0">
                      <a:noAutofit/>
                    </a:bodyPr>
                    <a:p>
                      <a:pPr algn="ctr">
                        <a:lnSpc>
                          <a:spcPct val="100000"/>
                        </a:lnSpc>
                      </a:pPr>
                      <a:r>
                        <a:rPr b="1" lang="en-US" sz="2600" spc="-1" strike="noStrike">
                          <a:solidFill>
                            <a:srgbClr val="ffffff"/>
                          </a:solidFill>
                          <a:latin typeface="Calibri"/>
                        </a:rPr>
                        <a:t>I</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0</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35240">
                <a:tc>
                  <a:txBody>
                    <a:bodyPr lIns="106920" rIns="106920" tIns="0" bIns="0">
                      <a:noAutofit/>
                    </a:bodyPr>
                    <a:p>
                      <a:pPr algn="ctr">
                        <a:lnSpc>
                          <a:spcPct val="100000"/>
                        </a:lnSpc>
                      </a:pPr>
                      <a:r>
                        <a:rPr b="1" lang="en-US" sz="2600" spc="-1" strike="noStrike">
                          <a:solidFill>
                            <a:srgbClr val="ffffff"/>
                          </a:solidFill>
                          <a:latin typeface="Calibri"/>
                        </a:rPr>
                        <a:t>J</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06920" rIns="106920" tIns="0" bIns="0">
                      <a:noAutofit/>
                    </a:bodyPr>
                    <a:p>
                      <a:pPr algn="ctr">
                        <a:lnSpc>
                          <a:spcPct val="100000"/>
                        </a:lnSpc>
                      </a:pPr>
                      <a:r>
                        <a:rPr b="0" lang="en-US" sz="2600" spc="-1" strike="noStrike">
                          <a:solidFill>
                            <a:srgbClr val="000000"/>
                          </a:solidFill>
                          <a:latin typeface="Calibri"/>
                        </a:rPr>
                        <a:t>6</a:t>
                      </a:r>
                      <a:endParaRPr b="0" lang="en-US" sz="2600" spc="-1" strike="noStrike">
                        <a:latin typeface="Arial"/>
                      </a:endParaRPr>
                    </a:p>
                  </a:txBody>
                  <a:tcPr marL="106920" marR="1069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1" name="CustomShape 2"/>
          <p:cNvSpPr/>
          <p:nvPr/>
        </p:nvSpPr>
        <p:spPr>
          <a:xfrm>
            <a:off x="554400" y="365040"/>
            <a:ext cx="11167200" cy="2089080"/>
          </a:xfrm>
          <a:prstGeom prst="rect">
            <a:avLst/>
          </a:prstGeom>
          <a:solidFill>
            <a:schemeClr val="bg1"/>
          </a:solidFill>
          <a:ln>
            <a:solidFill>
              <a:srgbClr val="dedede"/>
            </a:solidFill>
          </a:ln>
          <a:effectLst>
            <a:outerShdw algn="tl" blurRad="50800" dir="2700000" dist="37674"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42" name="TextShape 3"/>
          <p:cNvSpPr txBox="1"/>
          <p:nvPr/>
        </p:nvSpPr>
        <p:spPr>
          <a:xfrm>
            <a:off x="1046880" y="586800"/>
            <a:ext cx="3560040" cy="1645560"/>
          </a:xfrm>
          <a:prstGeom prst="rect">
            <a:avLst/>
          </a:prstGeom>
          <a:noFill/>
          <a:ln>
            <a:noFill/>
          </a:ln>
        </p:spPr>
        <p:txBody>
          <a:bodyPr anchor="ctr">
            <a:normAutofit/>
          </a:bodyPr>
          <a:p>
            <a:pPr>
              <a:lnSpc>
                <a:spcPct val="90000"/>
              </a:lnSpc>
            </a:pPr>
            <a:r>
              <a:rPr b="0" lang="en-US" sz="3200" spc="-1" strike="noStrike">
                <a:solidFill>
                  <a:srgbClr val="000000"/>
                </a:solidFill>
                <a:latin typeface="Calibri Light"/>
              </a:rPr>
              <a:t>Question 1. B.</a:t>
            </a:r>
            <a:endParaRPr b="0" lang="en-US" sz="3200" spc="-1" strike="noStrike">
              <a:solidFill>
                <a:srgbClr val="000000"/>
              </a:solidFill>
              <a:latin typeface="Calibri"/>
            </a:endParaRPr>
          </a:p>
        </p:txBody>
      </p:sp>
      <p:sp>
        <p:nvSpPr>
          <p:cNvPr id="243" name="CustomShape 4"/>
          <p:cNvSpPr/>
          <p:nvPr/>
        </p:nvSpPr>
        <p:spPr>
          <a:xfrm>
            <a:off x="490320" y="105768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44" name="CustomShape 5"/>
          <p:cNvSpPr/>
          <p:nvPr/>
        </p:nvSpPr>
        <p:spPr>
          <a:xfrm rot="5400000">
            <a:off x="4243680" y="1400400"/>
            <a:ext cx="146268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245" name="TextShape 6"/>
          <p:cNvSpPr txBox="1"/>
          <p:nvPr/>
        </p:nvSpPr>
        <p:spPr>
          <a:xfrm>
            <a:off x="5351040" y="586800"/>
            <a:ext cx="6002280" cy="1645560"/>
          </a:xfrm>
          <a:prstGeom prst="rect">
            <a:avLst/>
          </a:prstGeom>
          <a:noFill/>
          <a:ln>
            <a:noFill/>
          </a:ln>
        </p:spPr>
        <p:txBody>
          <a:bodyPr anchor="ctr">
            <a:normAutofit/>
          </a:bodyPr>
          <a:p>
            <a:pPr>
              <a:lnSpc>
                <a:spcPct val="90000"/>
              </a:lnSpc>
              <a:spcBef>
                <a:spcPts val="1001"/>
              </a:spcBef>
            </a:pPr>
            <a:r>
              <a:rPr b="0" lang="en-US" sz="1800" spc="-1" strike="noStrike">
                <a:solidFill>
                  <a:srgbClr val="000000"/>
                </a:solidFill>
                <a:latin typeface="Calibri"/>
              </a:rPr>
              <a:t>Construct a frequency distribution table for number of children indicating the frequency, cumulative frequency, percentage and cumulative percentage.</a:t>
            </a:r>
            <a:endParaRPr b="0" lang="en-US" sz="1800" spc="-1" strike="noStrike">
              <a:solidFill>
                <a:srgbClr val="000000"/>
              </a:solidFill>
              <a:latin typeface="Calibri"/>
            </a:endParaRPr>
          </a:p>
        </p:txBody>
      </p:sp>
      <p:graphicFrame>
        <p:nvGraphicFramePr>
          <p:cNvPr id="246" name="Table 7"/>
          <p:cNvGraphicFramePr/>
          <p:nvPr/>
        </p:nvGraphicFramePr>
        <p:xfrm>
          <a:off x="557640" y="2883960"/>
          <a:ext cx="11164320" cy="3183840"/>
        </p:xfrm>
        <a:graphic>
          <a:graphicData uri="http://schemas.openxmlformats.org/drawingml/2006/table">
            <a:tbl>
              <a:tblPr/>
              <a:tblGrid>
                <a:gridCol w="2252160"/>
                <a:gridCol w="1812600"/>
                <a:gridCol w="2593800"/>
                <a:gridCol w="2252160"/>
                <a:gridCol w="2253600"/>
              </a:tblGrid>
              <a:tr h="745200">
                <a:tc>
                  <a:txBody>
                    <a:bodyPr lIns="126720" rIns="126720" tIns="0" bIns="0">
                      <a:noAutofit/>
                    </a:bodyPr>
                    <a:p>
                      <a:pPr>
                        <a:lnSpc>
                          <a:spcPct val="100000"/>
                        </a:lnSpc>
                      </a:pPr>
                      <a:r>
                        <a:rPr b="1" lang="en-US" sz="2200" spc="-1" strike="noStrike">
                          <a:solidFill>
                            <a:srgbClr val="ffffff"/>
                          </a:solidFill>
                          <a:latin typeface="Calibri"/>
                        </a:rPr>
                        <a:t>Number of children</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06440">
                <a:tc>
                  <a:txBody>
                    <a:bodyPr lIns="126720" rIns="126720" tIns="0" bIns="0">
                      <a:noAutofit/>
                    </a:bodyPr>
                    <a:p>
                      <a:pPr>
                        <a:lnSpc>
                          <a:spcPct val="100000"/>
                        </a:lnSpc>
                      </a:pPr>
                      <a:r>
                        <a:rPr b="1" lang="en-US" sz="2200" spc="-1" strike="noStrike">
                          <a:solidFill>
                            <a:srgbClr val="ffffff"/>
                          </a:solidFill>
                          <a:latin typeface="Calibri"/>
                        </a:rPr>
                        <a:t>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(2/10)*100= </a:t>
                      </a:r>
                      <a:r>
                        <a:rPr b="0" lang="en-US" sz="2200" spc="-1" strike="noStrike">
                          <a:solidFill>
                            <a:srgbClr val="000000"/>
                          </a:solidFill>
                          <a:latin typeface="Calibri"/>
                        </a:rPr>
                        <a:t>20%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6440">
                <a:tc>
                  <a:txBody>
                    <a:bodyPr lIns="126720" rIns="126720" tIns="0" bIns="0">
                      <a:noAutofit/>
                    </a:bodyPr>
                    <a:p>
                      <a:pPr>
                        <a:lnSpc>
                          <a:spcPct val="100000"/>
                        </a:lnSpc>
                      </a:pPr>
                      <a:r>
                        <a:rPr b="1" lang="en-US" sz="2200" spc="-1" strike="noStrike">
                          <a:solidFill>
                            <a:srgbClr val="ffffff"/>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1000" spc="-1" strike="noStrike">
                          <a:solidFill>
                            <a:srgbClr val="000000"/>
                          </a:solidFill>
                          <a:latin typeface="Calibri"/>
                        </a:rPr>
                        <a:t>(2/10)*100= </a:t>
                      </a: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1000" spc="-1" strike="noStrike">
                          <a:solidFill>
                            <a:srgbClr val="000000"/>
                          </a:solidFill>
                          <a:latin typeface="Calibri"/>
                        </a:rPr>
                        <a:t>(2+2)= </a:t>
                      </a: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1000" spc="-1" strike="noStrike">
                          <a:solidFill>
                            <a:srgbClr val="000000"/>
                          </a:solidFill>
                          <a:latin typeface="Calibri"/>
                        </a:rPr>
                        <a:t>(20+20)=</a:t>
                      </a:r>
                      <a:r>
                        <a:rPr b="0" lang="en-US" sz="2200" spc="-1" strike="noStrike">
                          <a:solidFill>
                            <a:srgbClr val="000000"/>
                          </a:solidFill>
                          <a:latin typeface="Calibri"/>
                        </a:rPr>
                        <a:t> 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6440">
                <a:tc>
                  <a:txBody>
                    <a:bodyPr lIns="126720" rIns="126720" tIns="0" bIns="0">
                      <a:noAutofit/>
                    </a:bodyPr>
                    <a:p>
                      <a:pPr>
                        <a:lnSpc>
                          <a:spcPct val="100000"/>
                        </a:lnSpc>
                      </a:pPr>
                      <a:r>
                        <a:rPr b="1" lang="en-US" sz="2200" spc="-1" strike="noStrike">
                          <a:solidFill>
                            <a:srgbClr val="ffffff"/>
                          </a:solidFill>
                          <a:latin typeface="Calibri"/>
                        </a:rPr>
                        <a:t>6</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(4/10)*100=</a:t>
                      </a:r>
                      <a:r>
                        <a:rPr b="0" lang="en-US" sz="2400" spc="-1" strike="noStrike">
                          <a:solidFill>
                            <a:srgbClr val="000000"/>
                          </a:solidFill>
                          <a:latin typeface="Calibri"/>
                        </a:rPr>
                        <a:t> </a:t>
                      </a: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(4+4)=</a:t>
                      </a:r>
                      <a:r>
                        <a:rPr b="0" lang="en-US" sz="2200" spc="-1" strike="noStrike">
                          <a:solidFill>
                            <a:srgbClr val="000000"/>
                          </a:solidFill>
                          <a:latin typeface="Calibri"/>
                        </a:rPr>
                        <a:t> 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(40+40)=</a:t>
                      </a:r>
                      <a:r>
                        <a:rPr b="0" lang="en-US" sz="2200" spc="-1" strike="noStrike">
                          <a:solidFill>
                            <a:srgbClr val="000000"/>
                          </a:solidFill>
                          <a:latin typeface="Calibri"/>
                        </a:rPr>
                        <a:t> 80%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6440">
                <a:tc>
                  <a:txBody>
                    <a:bodyPr lIns="126720" rIns="126720" tIns="0" bIns="0">
                      <a:noAutofit/>
                    </a:bodyPr>
                    <a:p>
                      <a:pPr>
                        <a:lnSpc>
                          <a:spcPct val="100000"/>
                        </a:lnSpc>
                      </a:pPr>
                      <a:r>
                        <a:rPr b="1" lang="en-US" sz="2200" spc="-1" strike="noStrike">
                          <a:solidFill>
                            <a:srgbClr val="ffffff"/>
                          </a:solidFill>
                          <a:latin typeface="Calibri"/>
                        </a:rPr>
                        <a:t>7</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1000" spc="-1" strike="noStrike">
                          <a:solidFill>
                            <a:srgbClr val="000000"/>
                          </a:solidFill>
                          <a:latin typeface="Calibri"/>
                        </a:rPr>
                        <a:t>(1/10)*100=</a:t>
                      </a:r>
                      <a:r>
                        <a:rPr b="0" lang="en-US" sz="2200" spc="-1" strike="noStrike">
                          <a:solidFill>
                            <a:srgbClr val="000000"/>
                          </a:solidFill>
                          <a:latin typeface="Calibri"/>
                        </a:rPr>
                        <a:t> 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1000" spc="-1" strike="noStrike">
                          <a:solidFill>
                            <a:srgbClr val="000000"/>
                          </a:solidFill>
                          <a:latin typeface="Calibri"/>
                        </a:rPr>
                        <a:t>(8+1)=</a:t>
                      </a:r>
                      <a:r>
                        <a:rPr b="0" lang="en-US" sz="2200" spc="-1" strike="noStrike">
                          <a:solidFill>
                            <a:srgbClr val="000000"/>
                          </a:solidFill>
                          <a:latin typeface="Calibri"/>
                        </a:rPr>
                        <a:t> 9</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1000" spc="-1" strike="noStrike">
                          <a:solidFill>
                            <a:srgbClr val="000000"/>
                          </a:solidFill>
                          <a:latin typeface="Calibri"/>
                        </a:rPr>
                        <a:t>(80+10)=</a:t>
                      </a:r>
                      <a:r>
                        <a:rPr b="0" lang="en-US" sz="2200" spc="-1" strike="noStrike">
                          <a:solidFill>
                            <a:srgbClr val="000000"/>
                          </a:solidFill>
                          <a:latin typeface="Calibri"/>
                        </a:rPr>
                        <a:t> 90%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6440">
                <a:tc>
                  <a:txBody>
                    <a:bodyPr lIns="126720" rIns="126720" tIns="0" bIns="0">
                      <a:noAutofit/>
                    </a:bodyPr>
                    <a:p>
                      <a:pPr>
                        <a:lnSpc>
                          <a:spcPct val="100000"/>
                        </a:lnSpc>
                      </a:pPr>
                      <a:r>
                        <a:rPr b="1" lang="en-US" sz="2200" spc="-1" strike="noStrike">
                          <a:solidFill>
                            <a:srgbClr val="ffffff"/>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(1/10)*100= </a:t>
                      </a: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(9+1)=</a:t>
                      </a:r>
                      <a:r>
                        <a:rPr b="0" lang="en-US" sz="2200" spc="-1" strike="noStrike">
                          <a:solidFill>
                            <a:srgbClr val="000000"/>
                          </a:solidFill>
                          <a:latin typeface="Calibri"/>
                        </a:rPr>
                        <a:t> 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1000" spc="-1" strike="noStrike">
                          <a:solidFill>
                            <a:srgbClr val="000000"/>
                          </a:solidFill>
                          <a:latin typeface="Calibri"/>
                        </a:rPr>
                        <a:t>(90+10)=</a:t>
                      </a:r>
                      <a:r>
                        <a:rPr b="0" lang="en-US" sz="2200" spc="-1" strike="noStrike">
                          <a:solidFill>
                            <a:srgbClr val="000000"/>
                          </a:solidFill>
                          <a:latin typeface="Calibri"/>
                        </a:rPr>
                        <a:t> 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6440">
                <a:tc>
                  <a:txBody>
                    <a:bodyPr lIns="126720" rIns="126720" tIns="0" bIns="0">
                      <a:noAutofit/>
                    </a:bodyPr>
                    <a:p>
                      <a:pPr>
                        <a:lnSpc>
                          <a:spcPct val="100000"/>
                        </a:lnSpc>
                      </a:pPr>
                      <a:r>
                        <a:rPr b="1" lang="en-US" sz="2200" spc="-1" strike="noStrike">
                          <a:solidFill>
                            <a:srgbClr val="ffffff"/>
                          </a:solidFill>
                          <a:latin typeface="Calibri"/>
                        </a:rPr>
                        <a:t>TOTAL</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8" name="CustomShape 2"/>
          <p:cNvSpPr/>
          <p:nvPr/>
        </p:nvSpPr>
        <p:spPr>
          <a:xfrm>
            <a:off x="554400" y="365040"/>
            <a:ext cx="11167200" cy="2089080"/>
          </a:xfrm>
          <a:prstGeom prst="rect">
            <a:avLst/>
          </a:prstGeom>
          <a:solidFill>
            <a:schemeClr val="bg1"/>
          </a:solidFill>
          <a:ln>
            <a:solidFill>
              <a:srgbClr val="dedede"/>
            </a:solidFill>
          </a:ln>
          <a:effectLst>
            <a:outerShdw algn="tl" blurRad="50800" dir="2700000" dist="37674"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p:style>
      </p:sp>
      <p:sp>
        <p:nvSpPr>
          <p:cNvPr id="249" name="TextShape 3"/>
          <p:cNvSpPr txBox="1"/>
          <p:nvPr/>
        </p:nvSpPr>
        <p:spPr>
          <a:xfrm>
            <a:off x="1046880" y="586800"/>
            <a:ext cx="3560040" cy="1645560"/>
          </a:xfrm>
          <a:prstGeom prst="rect">
            <a:avLst/>
          </a:prstGeom>
          <a:noFill/>
          <a:ln>
            <a:noFill/>
          </a:ln>
        </p:spPr>
        <p:txBody>
          <a:bodyPr anchor="ctr">
            <a:normAutofit/>
          </a:bodyPr>
          <a:p>
            <a:pPr>
              <a:lnSpc>
                <a:spcPct val="90000"/>
              </a:lnSpc>
            </a:pPr>
            <a:r>
              <a:rPr b="0" lang="en-US" sz="3200" spc="-1" strike="noStrike">
                <a:solidFill>
                  <a:srgbClr val="000000"/>
                </a:solidFill>
                <a:latin typeface="Calibri Light"/>
              </a:rPr>
              <a:t>Question 1. C-G</a:t>
            </a:r>
            <a:endParaRPr b="0" lang="en-US" sz="3200" spc="-1" strike="noStrike">
              <a:solidFill>
                <a:srgbClr val="000000"/>
              </a:solidFill>
              <a:latin typeface="Calibri"/>
            </a:endParaRPr>
          </a:p>
        </p:txBody>
      </p:sp>
      <p:sp>
        <p:nvSpPr>
          <p:cNvPr id="250" name="CustomShape 4"/>
          <p:cNvSpPr/>
          <p:nvPr/>
        </p:nvSpPr>
        <p:spPr>
          <a:xfrm>
            <a:off x="490320" y="1057680"/>
            <a:ext cx="127800" cy="70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51" name="CustomShape 5"/>
          <p:cNvSpPr/>
          <p:nvPr/>
        </p:nvSpPr>
        <p:spPr>
          <a:xfrm rot="5400000">
            <a:off x="4243680" y="1400400"/>
            <a:ext cx="146268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252" name="TextShape 6"/>
          <p:cNvSpPr txBox="1"/>
          <p:nvPr/>
        </p:nvSpPr>
        <p:spPr>
          <a:xfrm>
            <a:off x="5351040" y="586800"/>
            <a:ext cx="6002280" cy="1645560"/>
          </a:xfrm>
          <a:prstGeom prst="rect">
            <a:avLst/>
          </a:prstGeom>
          <a:noFill/>
          <a:ln>
            <a:noFill/>
          </a:ln>
        </p:spPr>
        <p:txBody>
          <a:bodyPr anchor="ctr">
            <a:normAutofit/>
          </a:bodyPr>
          <a:p>
            <a:pPr indent="-228240">
              <a:lnSpc>
                <a:spcPct val="90000"/>
              </a:lnSpc>
              <a:spcBef>
                <a:spcPts val="1001"/>
              </a:spcBef>
              <a:buClr>
                <a:srgbClr val="000000"/>
              </a:buClr>
              <a:buFont typeface="Arial"/>
              <a:buChar char="•"/>
            </a:pPr>
            <a:r>
              <a:rPr b="0" lang="en-US" sz="1500" spc="-1" strike="noStrike">
                <a:solidFill>
                  <a:srgbClr val="000000"/>
                </a:solidFill>
                <a:latin typeface="Calibri"/>
              </a:rPr>
              <a:t>What percentage of respondents has four children? </a:t>
            </a:r>
            <a:r>
              <a:rPr b="1" lang="en-US" sz="1500" spc="-1" strike="noStrike">
                <a:solidFill>
                  <a:srgbClr val="000000"/>
                </a:solidFill>
                <a:latin typeface="Calibri"/>
              </a:rPr>
              <a:t>20%</a:t>
            </a:r>
            <a:endParaRPr b="0" lang="en-US" sz="15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500" spc="-1" strike="noStrike">
                <a:solidFill>
                  <a:srgbClr val="000000"/>
                </a:solidFill>
                <a:latin typeface="Calibri"/>
              </a:rPr>
              <a:t>How many respondents have eight children? </a:t>
            </a:r>
            <a:r>
              <a:rPr b="1" lang="en-US" sz="1500" spc="-1" strike="noStrike">
                <a:solidFill>
                  <a:srgbClr val="000000"/>
                </a:solidFill>
                <a:latin typeface="Calibri"/>
              </a:rPr>
              <a:t>1</a:t>
            </a:r>
            <a:endParaRPr b="0" lang="en-US" sz="15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500" spc="-1" strike="noStrike">
                <a:solidFill>
                  <a:srgbClr val="000000"/>
                </a:solidFill>
                <a:latin typeface="Calibri"/>
              </a:rPr>
              <a:t>How many respondents have six or fewer children?</a:t>
            </a:r>
            <a:r>
              <a:rPr b="1" lang="en-US" sz="1500" spc="-1" strike="noStrike">
                <a:solidFill>
                  <a:srgbClr val="000000"/>
                </a:solidFill>
                <a:latin typeface="Calibri"/>
              </a:rPr>
              <a:t> 8</a:t>
            </a:r>
            <a:endParaRPr b="0" lang="en-US" sz="15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500" spc="-1" strike="noStrike">
                <a:solidFill>
                  <a:srgbClr val="000000"/>
                </a:solidFill>
                <a:latin typeface="Calibri"/>
              </a:rPr>
              <a:t>What percentage of respondents has six or fewer children? </a:t>
            </a:r>
            <a:r>
              <a:rPr b="1" lang="en-US" sz="1500" spc="-1" strike="noStrike">
                <a:solidFill>
                  <a:srgbClr val="000000"/>
                </a:solidFill>
                <a:latin typeface="Calibri"/>
              </a:rPr>
              <a:t>80%</a:t>
            </a:r>
            <a:endParaRPr b="0" lang="en-US" sz="1500" spc="-1" strike="noStrike">
              <a:solidFill>
                <a:srgbClr val="000000"/>
              </a:solidFill>
              <a:latin typeface="Calibri"/>
            </a:endParaRPr>
          </a:p>
          <a:p>
            <a:pPr indent="-228240">
              <a:lnSpc>
                <a:spcPct val="90000"/>
              </a:lnSpc>
              <a:spcBef>
                <a:spcPts val="1001"/>
              </a:spcBef>
              <a:buClr>
                <a:srgbClr val="000000"/>
              </a:buClr>
              <a:buFont typeface="Arial"/>
              <a:buChar char="•"/>
            </a:pPr>
            <a:r>
              <a:rPr b="0" lang="en-US" sz="1500" spc="-1" strike="noStrike">
                <a:solidFill>
                  <a:srgbClr val="000000"/>
                </a:solidFill>
                <a:latin typeface="Calibri"/>
              </a:rPr>
              <a:t>What percentage of respondents has more than seven children? </a:t>
            </a:r>
            <a:r>
              <a:rPr b="1" lang="en-US" sz="1500" spc="-1" strike="noStrike">
                <a:solidFill>
                  <a:srgbClr val="000000"/>
                </a:solidFill>
                <a:latin typeface="Calibri"/>
              </a:rPr>
              <a:t>10%</a:t>
            </a:r>
            <a:endParaRPr b="0" lang="en-US" sz="1500" spc="-1" strike="noStrike">
              <a:solidFill>
                <a:srgbClr val="000000"/>
              </a:solidFill>
              <a:latin typeface="Calibri"/>
            </a:endParaRPr>
          </a:p>
        </p:txBody>
      </p:sp>
      <p:graphicFrame>
        <p:nvGraphicFramePr>
          <p:cNvPr id="253" name="Table 7"/>
          <p:cNvGraphicFramePr/>
          <p:nvPr/>
        </p:nvGraphicFramePr>
        <p:xfrm>
          <a:off x="557640" y="2875680"/>
          <a:ext cx="11164320" cy="3200040"/>
        </p:xfrm>
        <a:graphic>
          <a:graphicData uri="http://schemas.openxmlformats.org/drawingml/2006/table">
            <a:tbl>
              <a:tblPr/>
              <a:tblGrid>
                <a:gridCol w="2247840"/>
                <a:gridCol w="2247840"/>
                <a:gridCol w="2171880"/>
                <a:gridCol w="2247840"/>
                <a:gridCol w="2248920"/>
              </a:tblGrid>
              <a:tr h="740520">
                <a:tc>
                  <a:txBody>
                    <a:bodyPr lIns="126720" rIns="126720" tIns="0" bIns="0">
                      <a:noAutofit/>
                    </a:bodyPr>
                    <a:p>
                      <a:pPr>
                        <a:lnSpc>
                          <a:spcPct val="100000"/>
                        </a:lnSpc>
                      </a:pPr>
                      <a:r>
                        <a:rPr b="1" lang="en-US" sz="2200" spc="-1" strike="noStrike">
                          <a:solidFill>
                            <a:srgbClr val="ffffff"/>
                          </a:solidFill>
                          <a:latin typeface="Calibri"/>
                        </a:rPr>
                        <a:t>Number of children</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09680">
                <a:tc>
                  <a:txBody>
                    <a:bodyPr lIns="126720" rIns="126720" tIns="0" bIns="0">
                      <a:noAutofit/>
                    </a:bodyPr>
                    <a:p>
                      <a:pPr>
                        <a:lnSpc>
                          <a:spcPct val="100000"/>
                        </a:lnSpc>
                      </a:pPr>
                      <a:r>
                        <a:rPr b="1" lang="en-US" sz="2200" spc="-1" strike="noStrike">
                          <a:solidFill>
                            <a:srgbClr val="ffffff"/>
                          </a:solidFill>
                          <a:latin typeface="Calibri"/>
                        </a:rPr>
                        <a:t>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9680">
                <a:tc>
                  <a:txBody>
                    <a:bodyPr lIns="126720" rIns="126720" tIns="0" bIns="0">
                      <a:noAutofit/>
                    </a:bodyPr>
                    <a:p>
                      <a:pPr>
                        <a:lnSpc>
                          <a:spcPct val="100000"/>
                        </a:lnSpc>
                      </a:pPr>
                      <a:r>
                        <a:rPr b="1" lang="en-US" sz="2200" spc="-1" strike="noStrike">
                          <a:solidFill>
                            <a:srgbClr val="ffffff"/>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9680">
                <a:tc>
                  <a:txBody>
                    <a:bodyPr lIns="126720" rIns="126720" tIns="0" bIns="0">
                      <a:noAutofit/>
                    </a:bodyPr>
                    <a:p>
                      <a:pPr>
                        <a:lnSpc>
                          <a:spcPct val="100000"/>
                        </a:lnSpc>
                      </a:pPr>
                      <a:r>
                        <a:rPr b="1" lang="en-US" sz="2200" spc="-1" strike="noStrike">
                          <a:solidFill>
                            <a:srgbClr val="ffffff"/>
                          </a:solidFill>
                          <a:latin typeface="Calibri"/>
                        </a:rPr>
                        <a:t>6</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80%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9680">
                <a:tc>
                  <a:txBody>
                    <a:bodyPr lIns="126720" rIns="126720" tIns="0" bIns="0">
                      <a:noAutofit/>
                    </a:bodyPr>
                    <a:p>
                      <a:pPr>
                        <a:lnSpc>
                          <a:spcPct val="100000"/>
                        </a:lnSpc>
                      </a:pPr>
                      <a:r>
                        <a:rPr b="1" lang="en-US" sz="2200" spc="-1" strike="noStrike">
                          <a:solidFill>
                            <a:srgbClr val="ffffff"/>
                          </a:solidFill>
                          <a:latin typeface="Calibri"/>
                        </a:rPr>
                        <a:t>7</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9</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90%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9680">
                <a:tc>
                  <a:txBody>
                    <a:bodyPr lIns="126720" rIns="126720" tIns="0" bIns="0">
                      <a:noAutofit/>
                    </a:bodyPr>
                    <a:p>
                      <a:pPr>
                        <a:lnSpc>
                          <a:spcPct val="100000"/>
                        </a:lnSpc>
                      </a:pPr>
                      <a:r>
                        <a:rPr b="1" lang="en-US" sz="2200" spc="-1" strike="noStrike">
                          <a:solidFill>
                            <a:srgbClr val="ffffff"/>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1120">
                <a:tc>
                  <a:txBody>
                    <a:bodyPr lIns="126720" rIns="126720" tIns="0" bIns="0">
                      <a:noAutofit/>
                    </a:bodyPr>
                    <a:p>
                      <a:pPr>
                        <a:lnSpc>
                          <a:spcPct val="100000"/>
                        </a:lnSpc>
                      </a:pPr>
                      <a:r>
                        <a:rPr b="1" lang="en-US" sz="2200" spc="-1" strike="noStrike">
                          <a:solidFill>
                            <a:srgbClr val="ffffff"/>
                          </a:solidFill>
                          <a:latin typeface="Calibri"/>
                        </a:rPr>
                        <a:t>TOTAL</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1046880" y="586800"/>
            <a:ext cx="3560040" cy="1645560"/>
          </a:xfrm>
          <a:prstGeom prst="rect">
            <a:avLst/>
          </a:prstGeom>
          <a:noFill/>
          <a:ln>
            <a:noFill/>
          </a:ln>
        </p:spPr>
        <p:txBody>
          <a:bodyPr anchor="ctr">
            <a:normAutofit/>
          </a:bodyPr>
          <a:p>
            <a:pPr>
              <a:lnSpc>
                <a:spcPct val="90000"/>
              </a:lnSpc>
            </a:pPr>
            <a:r>
              <a:rPr b="0" lang="en-US" sz="3200" spc="-1" strike="noStrike">
                <a:solidFill>
                  <a:srgbClr val="000000"/>
                </a:solidFill>
                <a:latin typeface="Calibri Light"/>
              </a:rPr>
              <a:t>Question 1. H-I</a:t>
            </a:r>
            <a:endParaRPr b="0" lang="en-US" sz="3200" spc="-1" strike="noStrike">
              <a:solidFill>
                <a:srgbClr val="000000"/>
              </a:solidFill>
              <a:latin typeface="Calibri"/>
            </a:endParaRPr>
          </a:p>
        </p:txBody>
      </p:sp>
      <p:sp>
        <p:nvSpPr>
          <p:cNvPr id="255" name="TextShape 2"/>
          <p:cNvSpPr txBox="1"/>
          <p:nvPr/>
        </p:nvSpPr>
        <p:spPr>
          <a:xfrm>
            <a:off x="5351040" y="586800"/>
            <a:ext cx="6002280" cy="1935720"/>
          </a:xfrm>
          <a:prstGeom prst="rect">
            <a:avLst/>
          </a:prstGeom>
          <a:noFill/>
          <a:ln>
            <a:noFill/>
          </a:ln>
        </p:spPr>
        <p:txBody>
          <a:bodyPr anchor="ctr">
            <a:normAutofit/>
          </a:bodyPr>
          <a:p>
            <a:pPr>
              <a:lnSpc>
                <a:spcPct val="90000"/>
              </a:lnSpc>
              <a:spcBef>
                <a:spcPts val="1001"/>
              </a:spcBef>
            </a:pPr>
            <a:r>
              <a:rPr b="0" lang="en-US" sz="1600" spc="-1" strike="noStrike">
                <a:solidFill>
                  <a:srgbClr val="000000"/>
                </a:solidFill>
                <a:latin typeface="Calibri"/>
              </a:rPr>
              <a:t>Mode: 6</a:t>
            </a:r>
            <a:endParaRPr b="0" lang="en-US" sz="1600" spc="-1" strike="noStrike">
              <a:solidFill>
                <a:srgbClr val="000000"/>
              </a:solidFill>
              <a:latin typeface="Calibri"/>
            </a:endParaRPr>
          </a:p>
          <a:p>
            <a:pPr>
              <a:lnSpc>
                <a:spcPct val="90000"/>
              </a:lnSpc>
              <a:spcBef>
                <a:spcPts val="1001"/>
              </a:spcBef>
            </a:pPr>
            <a:r>
              <a:rPr b="0" lang="en-US" sz="1600" spc="-1" strike="noStrike">
                <a:solidFill>
                  <a:srgbClr val="000000"/>
                </a:solidFill>
                <a:latin typeface="Calibri"/>
              </a:rPr>
              <a:t>Median: 6</a:t>
            </a:r>
            <a:endParaRPr b="0" lang="en-US" sz="1600" spc="-1" strike="noStrike">
              <a:solidFill>
                <a:srgbClr val="000000"/>
              </a:solidFill>
              <a:latin typeface="Calibri"/>
            </a:endParaRPr>
          </a:p>
          <a:p>
            <a:pPr>
              <a:lnSpc>
                <a:spcPct val="90000"/>
              </a:lnSpc>
              <a:spcBef>
                <a:spcPts val="1001"/>
              </a:spcBef>
            </a:pPr>
            <a:r>
              <a:rPr b="0" lang="en-US" sz="1600" spc="-1" strike="noStrike">
                <a:solidFill>
                  <a:srgbClr val="000000"/>
                </a:solidFill>
                <a:latin typeface="Calibri"/>
              </a:rPr>
              <a:t>Mean: </a:t>
            </a:r>
            <a:r>
              <a:rPr b="0" lang="en-US" sz="1600" spc="-1" strike="noStrike" u="sng">
                <a:solidFill>
                  <a:srgbClr val="000000"/>
                </a:solidFill>
                <a:uFillTx/>
                <a:latin typeface="Calibri"/>
              </a:rPr>
              <a:t>(0*2)+(4*2)+(6*4)+(7*1)+(8*1</a:t>
            </a:r>
            <a:r>
              <a:rPr b="0" lang="en-US" sz="1600" spc="-1" strike="noStrike">
                <a:solidFill>
                  <a:srgbClr val="000000"/>
                </a:solidFill>
                <a:latin typeface="Calibri"/>
              </a:rPr>
              <a:t>)= </a:t>
            </a:r>
            <a:r>
              <a:rPr b="0" lang="en-US" sz="1600" spc="-1" strike="noStrike" u="sng">
                <a:solidFill>
                  <a:srgbClr val="000000"/>
                </a:solidFill>
                <a:uFillTx/>
                <a:latin typeface="Calibri"/>
              </a:rPr>
              <a:t>0+8+24+7+8</a:t>
            </a:r>
            <a:r>
              <a:rPr b="0" lang="en-US" sz="1600" spc="-1" strike="noStrike">
                <a:solidFill>
                  <a:srgbClr val="000000"/>
                </a:solidFill>
                <a:latin typeface="Calibri"/>
              </a:rPr>
              <a:t> = </a:t>
            </a:r>
            <a:r>
              <a:rPr b="0" lang="en-US" sz="1600" spc="-1" strike="noStrike" u="sng">
                <a:solidFill>
                  <a:srgbClr val="000000"/>
                </a:solidFill>
                <a:uFillTx/>
                <a:latin typeface="Calibri"/>
              </a:rPr>
              <a:t>47</a:t>
            </a:r>
            <a:r>
              <a:rPr b="0" lang="en-US" sz="1600" spc="-1" strike="noStrike">
                <a:solidFill>
                  <a:srgbClr val="000000"/>
                </a:solidFill>
                <a:latin typeface="Calibri"/>
              </a:rPr>
              <a:t> = 4.7</a:t>
            </a:r>
            <a:endParaRPr b="0" lang="en-US" sz="1600" spc="-1" strike="noStrike">
              <a:solidFill>
                <a:srgbClr val="000000"/>
              </a:solidFill>
              <a:latin typeface="Calibri"/>
            </a:endParaRPr>
          </a:p>
          <a:p>
            <a:pPr>
              <a:lnSpc>
                <a:spcPct val="90000"/>
              </a:lnSpc>
              <a:spcBef>
                <a:spcPts val="1001"/>
              </a:spcBef>
            </a:pPr>
            <a:r>
              <a:rPr b="0" lang="en-US" sz="1600" spc="-1" strike="noStrike">
                <a:solidFill>
                  <a:srgbClr val="000000"/>
                </a:solidFill>
                <a:latin typeface="Calibri"/>
              </a:rPr>
              <a:t>                              </a:t>
            </a:r>
            <a:r>
              <a:rPr b="0" lang="en-US" sz="1600" spc="-1" strike="noStrike">
                <a:solidFill>
                  <a:srgbClr val="000000"/>
                </a:solidFill>
                <a:latin typeface="Calibri"/>
              </a:rPr>
              <a:t>10                                            10                10</a:t>
            </a:r>
            <a:endParaRPr b="0" lang="en-US" sz="1600" spc="-1" strike="noStrike">
              <a:solidFill>
                <a:srgbClr val="000000"/>
              </a:solidFill>
              <a:latin typeface="Calibri"/>
            </a:endParaRPr>
          </a:p>
          <a:p>
            <a:pPr>
              <a:lnSpc>
                <a:spcPct val="90000"/>
              </a:lnSpc>
              <a:spcBef>
                <a:spcPts val="1001"/>
              </a:spcBef>
            </a:pPr>
            <a:r>
              <a:rPr b="0" lang="en-US" sz="1600" spc="-1" strike="noStrike">
                <a:solidFill>
                  <a:srgbClr val="000000"/>
                </a:solidFill>
                <a:latin typeface="Calibri"/>
              </a:rPr>
              <a:t>Mean of 4.7 is lower than 6, which indicates a negative skew.</a:t>
            </a:r>
            <a:endParaRPr b="0" lang="en-US" sz="1600" spc="-1" strike="noStrike">
              <a:solidFill>
                <a:srgbClr val="000000"/>
              </a:solidFill>
              <a:latin typeface="Calibri"/>
            </a:endParaRPr>
          </a:p>
        </p:txBody>
      </p:sp>
      <p:graphicFrame>
        <p:nvGraphicFramePr>
          <p:cNvPr id="256" name="Table 3"/>
          <p:cNvGraphicFramePr/>
          <p:nvPr/>
        </p:nvGraphicFramePr>
        <p:xfrm>
          <a:off x="557640" y="2875680"/>
          <a:ext cx="11164320" cy="3200040"/>
        </p:xfrm>
        <a:graphic>
          <a:graphicData uri="http://schemas.openxmlformats.org/drawingml/2006/table">
            <a:tbl>
              <a:tblPr/>
              <a:tblGrid>
                <a:gridCol w="2247840"/>
                <a:gridCol w="2247840"/>
                <a:gridCol w="2171880"/>
                <a:gridCol w="2247840"/>
                <a:gridCol w="2248920"/>
              </a:tblGrid>
              <a:tr h="740520">
                <a:tc>
                  <a:txBody>
                    <a:bodyPr lIns="126720" rIns="126720" tIns="0" bIns="0">
                      <a:noAutofit/>
                    </a:bodyPr>
                    <a:p>
                      <a:pPr>
                        <a:lnSpc>
                          <a:spcPct val="100000"/>
                        </a:lnSpc>
                      </a:pPr>
                      <a:r>
                        <a:rPr b="1" lang="en-US" sz="2200" spc="-1" strike="noStrike">
                          <a:solidFill>
                            <a:srgbClr val="ffffff"/>
                          </a:solidFill>
                          <a:latin typeface="Calibri"/>
                        </a:rPr>
                        <a:t>Number of children</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frequency</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126720" rIns="126720" tIns="0" bIns="0">
                      <a:noAutofit/>
                    </a:bodyPr>
                    <a:p>
                      <a:pPr>
                        <a:lnSpc>
                          <a:spcPct val="100000"/>
                        </a:lnSpc>
                      </a:pPr>
                      <a:r>
                        <a:rPr b="1" lang="en-US" sz="2200" spc="-1" strike="noStrike">
                          <a:solidFill>
                            <a:srgbClr val="ffffff"/>
                          </a:solidFill>
                          <a:latin typeface="Calibri"/>
                        </a:rPr>
                        <a:t>Cumulative percent</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09680">
                <a:tc>
                  <a:txBody>
                    <a:bodyPr lIns="126720" rIns="126720" tIns="0" bIns="0">
                      <a:noAutofit/>
                    </a:bodyPr>
                    <a:p>
                      <a:pPr>
                        <a:lnSpc>
                          <a:spcPct val="100000"/>
                        </a:lnSpc>
                      </a:pPr>
                      <a:r>
                        <a:rPr b="1" lang="en-US" sz="2200" spc="-1" strike="noStrike">
                          <a:solidFill>
                            <a:srgbClr val="ffffff"/>
                          </a:solidFill>
                          <a:latin typeface="Calibri"/>
                        </a:rPr>
                        <a:t>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9680">
                <a:tc>
                  <a:txBody>
                    <a:bodyPr lIns="126720" rIns="126720" tIns="0" bIns="0">
                      <a:noAutofit/>
                    </a:bodyPr>
                    <a:p>
                      <a:pPr>
                        <a:lnSpc>
                          <a:spcPct val="100000"/>
                        </a:lnSpc>
                      </a:pPr>
                      <a:r>
                        <a:rPr b="1" lang="en-US" sz="2200" spc="-1" strike="noStrike">
                          <a:solidFill>
                            <a:srgbClr val="ffffff"/>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2</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20%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9680">
                <a:tc>
                  <a:txBody>
                    <a:bodyPr lIns="126720" rIns="126720" tIns="0" bIns="0">
                      <a:noAutofit/>
                    </a:bodyPr>
                    <a:p>
                      <a:pPr>
                        <a:lnSpc>
                          <a:spcPct val="100000"/>
                        </a:lnSpc>
                      </a:pPr>
                      <a:r>
                        <a:rPr b="1" lang="en-US" sz="2200" spc="-1" strike="noStrike">
                          <a:solidFill>
                            <a:srgbClr val="ffffff"/>
                          </a:solidFill>
                          <a:latin typeface="Calibri"/>
                        </a:rPr>
                        <a:t>6</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4</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40%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80%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09680">
                <a:tc>
                  <a:txBody>
                    <a:bodyPr lIns="126720" rIns="126720" tIns="0" bIns="0">
                      <a:noAutofit/>
                    </a:bodyPr>
                    <a:p>
                      <a:pPr>
                        <a:lnSpc>
                          <a:spcPct val="100000"/>
                        </a:lnSpc>
                      </a:pPr>
                      <a:r>
                        <a:rPr b="1" lang="en-US" sz="2200" spc="-1" strike="noStrike">
                          <a:solidFill>
                            <a:srgbClr val="ffffff"/>
                          </a:solidFill>
                          <a:latin typeface="Calibri"/>
                        </a:rPr>
                        <a:t>7</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9</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90%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09680">
                <a:tc>
                  <a:txBody>
                    <a:bodyPr lIns="126720" rIns="126720" tIns="0" bIns="0">
                      <a:noAutofit/>
                    </a:bodyPr>
                    <a:p>
                      <a:pPr>
                        <a:lnSpc>
                          <a:spcPct val="100000"/>
                        </a:lnSpc>
                      </a:pPr>
                      <a:r>
                        <a:rPr b="1" lang="en-US" sz="2200" spc="-1" strike="noStrike">
                          <a:solidFill>
                            <a:srgbClr val="ffffff"/>
                          </a:solidFill>
                          <a:latin typeface="Calibri"/>
                        </a:rPr>
                        <a:t>8</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11120">
                <a:tc>
                  <a:txBody>
                    <a:bodyPr lIns="126720" rIns="126720" tIns="0" bIns="0">
                      <a:noAutofit/>
                    </a:bodyPr>
                    <a:p>
                      <a:pPr>
                        <a:lnSpc>
                          <a:spcPct val="100000"/>
                        </a:lnSpc>
                      </a:pPr>
                      <a:r>
                        <a:rPr b="1" lang="en-US" sz="2200" spc="-1" strike="noStrike">
                          <a:solidFill>
                            <a:srgbClr val="ffffff"/>
                          </a:solidFill>
                          <a:latin typeface="Calibri"/>
                        </a:rPr>
                        <a:t>TOTAL</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126720" rIns="126720" tIns="0" bIns="0">
                      <a:noAutofit/>
                    </a:bodyPr>
                    <a:p>
                      <a:pPr>
                        <a:lnSpc>
                          <a:spcPct val="100000"/>
                        </a:lnSpc>
                      </a:pPr>
                      <a:r>
                        <a:rPr b="0" lang="en-US" sz="2200" spc="-1" strike="noStrike">
                          <a:solidFill>
                            <a:srgbClr val="000000"/>
                          </a:solidFill>
                          <a:latin typeface="Calibri"/>
                        </a:rPr>
                        <a:t>10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100%</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126720" rIns="126720" tIns="0" bIns="0">
                      <a:noAutofit/>
                    </a:bodyPr>
                    <a:p>
                      <a:pPr>
                        <a:lnSpc>
                          <a:spcPct val="100000"/>
                        </a:lnSpc>
                      </a:pPr>
                      <a:r>
                        <a:rPr b="0" lang="en-US" sz="2200" spc="-1" strike="noStrike">
                          <a:solidFill>
                            <a:srgbClr val="000000"/>
                          </a:solidFill>
                          <a:latin typeface="Calibri"/>
                        </a:rPr>
                        <a:t> </a:t>
                      </a:r>
                      <a:endParaRPr b="0" lang="en-US" sz="2200" spc="-1" strike="noStrike">
                        <a:latin typeface="Arial"/>
                      </a:endParaRPr>
                    </a:p>
                  </a:txBody>
                  <a:tcPr marL="126720" marR="1267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68</TotalTime>
  <Application>LibreOffice/6.1.5.2$Windows_X86_64 LibreOffice_project/90f8dcf33c87b3705e78202e3df5142b201bd805</Application>
  <Words>4221</Words>
  <Paragraphs>453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2020-07-07T20:01:50Z</dcterms:created>
  <dc:creator>Lauren Montemuro</dc:creator>
  <dc:description/>
  <dc:language>en-US</dc:language>
  <cp:lastModifiedBy/>
  <dcterms:modified xsi:type="dcterms:W3CDTF">2022-07-02T14:33:44Z</dcterms:modified>
  <cp:revision>7</cp:revision>
  <dc:subject/>
  <dc:title>Midterm Review</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42</vt:i4>
  </property>
</Properties>
</file>