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Lst>
  <p:notesMasterIdLst>
    <p:notesMasterId r:id="rId47"/>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Lst>
  <p:sldSz cx="9144000" cy="6858000" type="screen4x3"/>
  <p:notesSz cx="7043738" cy="93329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3"/>
  </p:normalViewPr>
  <p:slideViewPr>
    <p:cSldViewPr snapToGrid="0" snapToObjects="1">
      <p:cViewPr varScale="1">
        <p:scale>
          <a:sx n="105" d="100"/>
          <a:sy n="105" d="100"/>
        </p:scale>
        <p:origin x="18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9"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r>
              <a:rPr lang="en-GB" sz="4200" b="0" strike="noStrike" spc="-1">
                <a:solidFill>
                  <a:srgbClr val="000000"/>
                </a:solidFill>
                <a:latin typeface="Arial"/>
              </a:rPr>
              <a:t>Click to move the slide</a:t>
            </a:r>
          </a:p>
        </p:txBody>
      </p:sp>
      <p:sp>
        <p:nvSpPr>
          <p:cNvPr id="530"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531"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 </a:t>
            </a:r>
          </a:p>
        </p:txBody>
      </p:sp>
      <p:sp>
        <p:nvSpPr>
          <p:cNvPr id="532"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 </a:t>
            </a:r>
          </a:p>
        </p:txBody>
      </p:sp>
      <p:sp>
        <p:nvSpPr>
          <p:cNvPr id="533"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 </a:t>
            </a:r>
          </a:p>
        </p:txBody>
      </p:sp>
      <p:sp>
        <p:nvSpPr>
          <p:cNvPr id="534"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A90DDEDD-05D9-4215-BC34-70B70AB26F22}"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TextShape 1"/>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DA69C967-DCE1-4C22-AD25-D179EFDB276A}" type="slidenum">
              <a:rPr lang="en-US" sz="1300" b="0" strike="noStrike" spc="-1">
                <a:solidFill>
                  <a:srgbClr val="000000"/>
                </a:solidFill>
                <a:latin typeface="Times New Roman"/>
                <a:ea typeface="MS PGothic"/>
              </a:rPr>
              <a:t>1</a:t>
            </a:fld>
            <a:endParaRPr lang="en-US" sz="1300" b="0" strike="noStrike" spc="-1">
              <a:latin typeface="Times New Roman"/>
            </a:endParaRPr>
          </a:p>
        </p:txBody>
      </p:sp>
      <p:sp>
        <p:nvSpPr>
          <p:cNvPr id="621" name="PlaceHolder 2"/>
          <p:cNvSpPr>
            <a:spLocks noGrp="1" noRot="1" noChangeAspect="1"/>
          </p:cNvSpPr>
          <p:nvPr>
            <p:ph type="sldImg"/>
          </p:nvPr>
        </p:nvSpPr>
        <p:spPr>
          <a:xfrm>
            <a:off x="1189080" y="708120"/>
            <a:ext cx="4667040" cy="3499920"/>
          </a:xfrm>
          <a:prstGeom prst="rect">
            <a:avLst/>
          </a:prstGeom>
        </p:spPr>
      </p:sp>
      <p:sp>
        <p:nvSpPr>
          <p:cNvPr id="622" name="PlaceHolder 3"/>
          <p:cNvSpPr>
            <a:spLocks noGrp="1"/>
          </p:cNvSpPr>
          <p:nvPr>
            <p:ph type="body"/>
          </p:nvPr>
        </p:nvSpPr>
        <p:spPr>
          <a:xfrm>
            <a:off x="703440" y="4432320"/>
            <a:ext cx="5635440" cy="4114440"/>
          </a:xfrm>
          <a:prstGeom prst="rect">
            <a:avLst/>
          </a:prstGeom>
        </p:spPr>
        <p:txBody>
          <a:bodyPr lIns="83880" tIns="42120" rIns="83880" bIns="42120" anchor="ctr">
            <a:noAutofit/>
          </a:bodyPr>
          <a:lstStyle/>
          <a:p>
            <a:endParaRPr lang="en-US"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PlaceHolder 1"/>
          <p:cNvSpPr>
            <a:spLocks noGrp="1" noRot="1" noChangeAspect="1"/>
          </p:cNvSpPr>
          <p:nvPr>
            <p:ph type="sldImg"/>
          </p:nvPr>
        </p:nvSpPr>
        <p:spPr>
          <a:xfrm>
            <a:off x="1189080" y="708120"/>
            <a:ext cx="4665240" cy="3498480"/>
          </a:xfrm>
          <a:prstGeom prst="rect">
            <a:avLst/>
          </a:prstGeom>
        </p:spPr>
      </p:sp>
      <p:sp>
        <p:nvSpPr>
          <p:cNvPr id="648"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0" strike="noStrike" spc="-1">
                <a:latin typeface="Arial"/>
              </a:rPr>
              <a:t>By running separate models for age, we can see how age might influence our results.</a:t>
            </a:r>
          </a:p>
          <a:p>
            <a:pPr marL="171360" indent="-171000">
              <a:lnSpc>
                <a:spcPct val="100000"/>
              </a:lnSpc>
              <a:buClr>
                <a:srgbClr val="000000"/>
              </a:buClr>
              <a:buFont typeface="Arial"/>
              <a:buChar char="•"/>
            </a:pPr>
            <a:r>
              <a:rPr lang="en-US" sz="2000" b="0" strike="noStrike" spc="-1">
                <a:latin typeface="Arial"/>
              </a:rPr>
              <a:t>We have run three different models (20 year olds, 40 year olds, and 60 year olds)</a:t>
            </a:r>
          </a:p>
          <a:p>
            <a:pPr marL="171360" indent="-171000">
              <a:lnSpc>
                <a:spcPct val="100000"/>
              </a:lnSpc>
              <a:buClr>
                <a:srgbClr val="000000"/>
              </a:buClr>
              <a:buFont typeface="Arial"/>
              <a:buChar char="•"/>
            </a:pPr>
            <a:r>
              <a:rPr lang="en-US" sz="2000" b="0" strike="noStrike" spc="-1">
                <a:latin typeface="Arial"/>
              </a:rPr>
              <a:t>We can see that education predicts a positive effect on income (but at different levels for the different ages) and that it is significant for each of the three models.</a:t>
            </a: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Arial"/>
              </a:rPr>
              <a:t>Remember our  model on the last slide that included all ages? … it indicated a negative relationship and it was not significant.  Maybe we should consider the impact age has on the relationship between our IV (education) and our DV (income)</a:t>
            </a:r>
          </a:p>
        </p:txBody>
      </p:sp>
      <p:sp>
        <p:nvSpPr>
          <p:cNvPr id="649"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12F8322D-4EC5-4884-9ABA-160BBFBBC431}" type="slidenum">
              <a:rPr lang="en-US" sz="1300" b="0" strike="noStrike" spc="-1">
                <a:solidFill>
                  <a:srgbClr val="000000"/>
                </a:solidFill>
                <a:latin typeface="Times New Roman"/>
                <a:ea typeface="MS PGothic"/>
              </a:rPr>
              <a:t>10</a:t>
            </a:fld>
            <a:endParaRPr lang="en-US" sz="13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PlaceHolder 1"/>
          <p:cNvSpPr>
            <a:spLocks noGrp="1" noRot="1" noChangeAspect="1"/>
          </p:cNvSpPr>
          <p:nvPr>
            <p:ph type="sldImg"/>
          </p:nvPr>
        </p:nvSpPr>
        <p:spPr>
          <a:xfrm>
            <a:off x="1189038" y="708025"/>
            <a:ext cx="4665662" cy="3498850"/>
          </a:xfrm>
          <a:prstGeom prst="rect">
            <a:avLst/>
          </a:prstGeom>
        </p:spPr>
      </p:sp>
      <p:sp>
        <p:nvSpPr>
          <p:cNvPr id="651" name="PlaceHolder 2"/>
          <p:cNvSpPr>
            <a:spLocks noGrp="1"/>
          </p:cNvSpPr>
          <p:nvPr>
            <p:ph type="body"/>
          </p:nvPr>
        </p:nvSpPr>
        <p:spPr>
          <a:xfrm>
            <a:off x="703440" y="4432320"/>
            <a:ext cx="5633640" cy="4196880"/>
          </a:xfrm>
          <a:prstGeom prst="rect">
            <a:avLst/>
          </a:prstGeom>
        </p:spPr>
        <p:txBody>
          <a:bodyPr lIns="0" tIns="0" rIns="0" bIns="0">
            <a:noAutofit/>
          </a:bodyPr>
          <a:lstStyle/>
          <a:p>
            <a:endParaRPr lang="en-US" sz="2000" b="0" strike="noStrike" spc="-1">
              <a:latin typeface="Arial"/>
            </a:endParaRPr>
          </a:p>
        </p:txBody>
      </p:sp>
      <p:sp>
        <p:nvSpPr>
          <p:cNvPr id="652"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30184360-E1DE-4EAA-ADC4-082A6C8B58EA}" type="slidenum">
              <a:rPr lang="en-US" sz="1300" b="0" strike="noStrike" spc="-1">
                <a:solidFill>
                  <a:srgbClr val="000000"/>
                </a:solidFill>
                <a:latin typeface="Times New Roman"/>
                <a:ea typeface="MS PGothic"/>
              </a:rPr>
              <a:t>11</a:t>
            </a:fld>
            <a:endParaRPr lang="en-US" sz="13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PlaceHolder 1"/>
          <p:cNvSpPr>
            <a:spLocks noGrp="1" noRot="1" noChangeAspect="1"/>
          </p:cNvSpPr>
          <p:nvPr>
            <p:ph type="sldImg"/>
          </p:nvPr>
        </p:nvSpPr>
        <p:spPr>
          <a:xfrm>
            <a:off x="1189080" y="708120"/>
            <a:ext cx="4665240" cy="3498480"/>
          </a:xfrm>
          <a:prstGeom prst="rect">
            <a:avLst/>
          </a:prstGeom>
        </p:spPr>
      </p:sp>
      <p:sp>
        <p:nvSpPr>
          <p:cNvPr id="654"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0" strike="noStrike" spc="-1">
                <a:latin typeface="Arial"/>
              </a:rPr>
              <a:t>Bivariate: As a reminder we found a negative relationship but it was not a significant relationship.</a:t>
            </a: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rPr>
              <a:t>Multivariate: We are looking at the effect education has on income, controlling for the influence of age.</a:t>
            </a:r>
          </a:p>
          <a:p>
            <a:pPr marL="171360" indent="-171000">
              <a:lnSpc>
                <a:spcPct val="100000"/>
              </a:lnSpc>
              <a:buClr>
                <a:srgbClr val="000000"/>
              </a:buClr>
              <a:buFont typeface="Arial"/>
              <a:buChar char="•"/>
            </a:pPr>
            <a:r>
              <a:rPr lang="en-US" sz="2000" b="0" strike="noStrike" spc="-1">
                <a:latin typeface="Arial"/>
              </a:rPr>
              <a:t>We now see that this model predicts that education has a positive (Look at your b-coefficient), significant (sig. level) effect on income.</a:t>
            </a:r>
          </a:p>
          <a:p>
            <a:pPr marL="171360" indent="-171000">
              <a:lnSpc>
                <a:spcPct val="100000"/>
              </a:lnSpc>
              <a:buClr>
                <a:srgbClr val="000000"/>
              </a:buClr>
              <a:buFont typeface="Arial"/>
              <a:buChar char="•"/>
            </a:pPr>
            <a:r>
              <a:rPr lang="en-US" sz="2000" b="0" strike="noStrike" spc="-1">
                <a:latin typeface="Arial"/>
              </a:rPr>
              <a:t>This is an example of why it is important to think about and include control variables. </a:t>
            </a:r>
          </a:p>
          <a:p>
            <a:pPr>
              <a:lnSpc>
                <a:spcPct val="100000"/>
              </a:lnSpc>
            </a:pPr>
            <a:endParaRPr lang="en-US" sz="2000" b="0" strike="noStrike" spc="-1">
              <a:latin typeface="Arial"/>
            </a:endParaRPr>
          </a:p>
          <a:p>
            <a:pPr>
              <a:lnSpc>
                <a:spcPct val="100000"/>
              </a:lnSpc>
            </a:pPr>
            <a:r>
              <a:rPr lang="en-US" sz="2000" b="0" strike="noStrike" spc="-1">
                <a:latin typeface="Arial"/>
              </a:rPr>
              <a:t>Note our coefficient estimate for education is the relationship between education and income controlling for age.</a:t>
            </a:r>
          </a:p>
          <a:p>
            <a:pPr>
              <a:lnSpc>
                <a:spcPct val="100000"/>
              </a:lnSpc>
            </a:pPr>
            <a:r>
              <a:rPr lang="en-US" sz="2000" b="0" strike="noStrike" spc="-1">
                <a:latin typeface="Arial"/>
              </a:rPr>
              <a:t>All IVs in our model control for one another.  </a:t>
            </a:r>
          </a:p>
        </p:txBody>
      </p:sp>
      <p:sp>
        <p:nvSpPr>
          <p:cNvPr id="655"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B6833403-97F5-469B-89E5-D436CC289FBC}" type="slidenum">
              <a:rPr lang="en-US" sz="1300" b="0" strike="noStrike" spc="-1">
                <a:solidFill>
                  <a:srgbClr val="000000"/>
                </a:solidFill>
                <a:latin typeface="Times New Roman"/>
                <a:ea typeface="MS PGothic"/>
              </a:rPr>
              <a:t>12</a:t>
            </a:fld>
            <a:endParaRPr lang="en-US" sz="13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PlaceHolder 1"/>
          <p:cNvSpPr>
            <a:spLocks noGrp="1" noRot="1" noChangeAspect="1"/>
          </p:cNvSpPr>
          <p:nvPr>
            <p:ph type="sldImg"/>
          </p:nvPr>
        </p:nvSpPr>
        <p:spPr>
          <a:xfrm>
            <a:off x="1189080" y="708120"/>
            <a:ext cx="4665240" cy="3498480"/>
          </a:xfrm>
          <a:prstGeom prst="rect">
            <a:avLst/>
          </a:prstGeom>
        </p:spPr>
      </p:sp>
      <p:sp>
        <p:nvSpPr>
          <p:cNvPr id="657" name="PlaceHolder 2"/>
          <p:cNvSpPr>
            <a:spLocks noGrp="1"/>
          </p:cNvSpPr>
          <p:nvPr>
            <p:ph type="body"/>
          </p:nvPr>
        </p:nvSpPr>
        <p:spPr>
          <a:xfrm>
            <a:off x="703440" y="4432320"/>
            <a:ext cx="5633640" cy="4196880"/>
          </a:xfrm>
          <a:prstGeom prst="rect">
            <a:avLst/>
          </a:prstGeom>
        </p:spPr>
        <p:txBody>
          <a:bodyPr lIns="0" tIns="0" rIns="0" bIns="0">
            <a:noAutofit/>
          </a:bodyPr>
          <a:lstStyle/>
          <a:p>
            <a:pPr marL="171360" indent="-171000">
              <a:lnSpc>
                <a:spcPct val="100000"/>
              </a:lnSpc>
              <a:buClr>
                <a:srgbClr val="000000"/>
              </a:buClr>
              <a:buFont typeface="Arial"/>
              <a:buChar char="•"/>
            </a:pPr>
            <a:r>
              <a:rPr lang="en-US" sz="2000" b="0" strike="noStrike" spc="-1">
                <a:latin typeface="Arial"/>
              </a:rPr>
              <a:t>Output example (slide 15)</a:t>
            </a:r>
          </a:p>
          <a:p>
            <a:pPr marL="171360" indent="-171000">
              <a:lnSpc>
                <a:spcPct val="100000"/>
              </a:lnSpc>
              <a:buClr>
                <a:srgbClr val="000000"/>
              </a:buClr>
              <a:buFont typeface="Arial"/>
              <a:buChar char="•"/>
            </a:pPr>
            <a:r>
              <a:rPr lang="en-US" sz="2000" b="0" strike="noStrike" spc="-1">
                <a:latin typeface="Arial"/>
              </a:rPr>
              <a:t>Model Summary</a:t>
            </a:r>
          </a:p>
          <a:p>
            <a:pPr marL="914400" lvl="1" indent="-171000">
              <a:lnSpc>
                <a:spcPct val="100000"/>
              </a:lnSpc>
              <a:buClr>
                <a:srgbClr val="000000"/>
              </a:buClr>
              <a:buFont typeface="Arial"/>
              <a:buChar char="•"/>
            </a:pPr>
            <a:r>
              <a:rPr lang="en-US" sz="2000" b="0" strike="noStrike" spc="-1">
                <a:latin typeface="Arial"/>
              </a:rPr>
              <a:t>Adjusted R-Squared value takes into account including more than one variable to make a prediction.  </a:t>
            </a:r>
          </a:p>
          <a:p>
            <a:pPr marL="1314360" lvl="2" indent="-171000">
              <a:lnSpc>
                <a:spcPct val="100000"/>
              </a:lnSpc>
              <a:buClr>
                <a:srgbClr val="000000"/>
              </a:buClr>
              <a:buFont typeface="Arial"/>
              <a:buChar char="•"/>
            </a:pPr>
            <a:r>
              <a:rPr lang="en-US" sz="2000" b="0" strike="noStrike" spc="-1">
                <a:latin typeface="Arial"/>
              </a:rPr>
              <a:t>Similar to the r-squared value we multiply by 100 to tell us the percentage of the DV our model (set of IVs) is explaining.</a:t>
            </a:r>
          </a:p>
          <a:p>
            <a:pPr marL="171360" indent="-171000">
              <a:lnSpc>
                <a:spcPct val="100000"/>
              </a:lnSpc>
              <a:buClr>
                <a:srgbClr val="000000"/>
              </a:buClr>
              <a:buFont typeface="Arial"/>
              <a:buChar char="•"/>
            </a:pPr>
            <a:r>
              <a:rPr lang="en-US" sz="2000" b="0" strike="noStrike" spc="-1">
                <a:latin typeface="Arial"/>
              </a:rPr>
              <a:t>ANOVA</a:t>
            </a:r>
          </a:p>
          <a:p>
            <a:pPr marL="914400" lvl="1" indent="-171000">
              <a:lnSpc>
                <a:spcPct val="100000"/>
              </a:lnSpc>
              <a:buClr>
                <a:srgbClr val="000000"/>
              </a:buClr>
              <a:buFont typeface="Arial"/>
              <a:buChar char="•"/>
            </a:pPr>
            <a:r>
              <a:rPr lang="en-US" sz="2000" b="0" strike="noStrike" spc="-1">
                <a:latin typeface="Arial"/>
              </a:rPr>
              <a:t>Look over to the F and sig. columns</a:t>
            </a:r>
          </a:p>
          <a:p>
            <a:pPr marL="914400" lvl="1" indent="-171000">
              <a:lnSpc>
                <a:spcPct val="100000"/>
              </a:lnSpc>
              <a:buClr>
                <a:srgbClr val="000000"/>
              </a:buClr>
              <a:buFont typeface="Arial"/>
              <a:buChar char="•"/>
            </a:pPr>
            <a:r>
              <a:rPr lang="en-US" sz="2000" b="0" strike="noStrike" spc="-1">
                <a:latin typeface="Arial"/>
              </a:rPr>
              <a:t>The F statistic has an associated significance level and tells us if our model is significant.</a:t>
            </a:r>
          </a:p>
          <a:p>
            <a:pPr marL="171360" indent="-171000">
              <a:lnSpc>
                <a:spcPct val="100000"/>
              </a:lnSpc>
              <a:buClr>
                <a:srgbClr val="000000"/>
              </a:buClr>
              <a:buFont typeface="Arial"/>
              <a:buChar char="•"/>
            </a:pPr>
            <a:r>
              <a:rPr lang="en-US" sz="2000" b="0" strike="noStrike" spc="-1">
                <a:latin typeface="Arial"/>
              </a:rPr>
              <a:t>Sample Size</a:t>
            </a:r>
          </a:p>
          <a:p>
            <a:pPr marL="914400" lvl="1" indent="-171000">
              <a:lnSpc>
                <a:spcPct val="100000"/>
              </a:lnSpc>
              <a:buClr>
                <a:srgbClr val="000000"/>
              </a:buClr>
              <a:buFont typeface="Arial"/>
              <a:buChar char="•"/>
            </a:pPr>
            <a:r>
              <a:rPr lang="en-US" sz="2000" b="0" strike="noStrike" spc="-1">
                <a:latin typeface="Arial"/>
              </a:rPr>
              <a:t>We can look at our df column under ANOVA and look at the “total” at the bottom.</a:t>
            </a:r>
          </a:p>
        </p:txBody>
      </p:sp>
      <p:sp>
        <p:nvSpPr>
          <p:cNvPr id="658"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A94FAA11-CCA7-4B27-9524-1C2F18A58849}" type="slidenum">
              <a:rPr lang="en-US" sz="1300" b="0" strike="noStrike" spc="-1">
                <a:solidFill>
                  <a:srgbClr val="000000"/>
                </a:solidFill>
                <a:latin typeface="Times New Roman"/>
                <a:ea typeface="MS PGothic"/>
              </a:rPr>
              <a:t>13</a:t>
            </a:fld>
            <a:endParaRPr lang="en-US" sz="13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PlaceHolder 1"/>
          <p:cNvSpPr>
            <a:spLocks noGrp="1" noRot="1" noChangeAspect="1"/>
          </p:cNvSpPr>
          <p:nvPr>
            <p:ph type="sldImg"/>
          </p:nvPr>
        </p:nvSpPr>
        <p:spPr>
          <a:xfrm>
            <a:off x="1189080" y="708120"/>
            <a:ext cx="4665240" cy="3498480"/>
          </a:xfrm>
          <a:prstGeom prst="rect">
            <a:avLst/>
          </a:prstGeom>
        </p:spPr>
      </p:sp>
      <p:sp>
        <p:nvSpPr>
          <p:cNvPr id="660" name="PlaceHolder 2"/>
          <p:cNvSpPr>
            <a:spLocks noGrp="1"/>
          </p:cNvSpPr>
          <p:nvPr>
            <p:ph type="body"/>
          </p:nvPr>
        </p:nvSpPr>
        <p:spPr>
          <a:xfrm>
            <a:off x="703440" y="4432320"/>
            <a:ext cx="5633640" cy="4196880"/>
          </a:xfrm>
          <a:prstGeom prst="rect">
            <a:avLst/>
          </a:prstGeom>
        </p:spPr>
        <p:txBody>
          <a:bodyPr lIns="0" tIns="0" rIns="0" bIns="0">
            <a:noAutofit/>
          </a:bodyPr>
          <a:lstStyle/>
          <a:p>
            <a:pPr marL="171360" indent="-171000">
              <a:lnSpc>
                <a:spcPct val="100000"/>
              </a:lnSpc>
              <a:buClr>
                <a:srgbClr val="000000"/>
              </a:buClr>
              <a:buFont typeface="Arial"/>
              <a:buChar char="•"/>
            </a:pPr>
            <a:r>
              <a:rPr lang="en-US" sz="2000" b="0" strike="noStrike" spc="-1">
                <a:latin typeface="Arial"/>
              </a:rPr>
              <a:t>Output example (slide 15)</a:t>
            </a: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Arial"/>
              </a:rPr>
              <a:t>Coefficients</a:t>
            </a:r>
          </a:p>
          <a:p>
            <a:pPr marL="914400" lvl="1" indent="-171000">
              <a:lnSpc>
                <a:spcPct val="100000"/>
              </a:lnSpc>
              <a:buClr>
                <a:srgbClr val="000000"/>
              </a:buClr>
              <a:buFont typeface="Arial"/>
              <a:buChar char="•"/>
            </a:pPr>
            <a:r>
              <a:rPr lang="en-US" sz="2000" b="0" strike="noStrike" spc="-1">
                <a:latin typeface="Arial"/>
              </a:rPr>
              <a:t>Column “B”</a:t>
            </a:r>
          </a:p>
          <a:p>
            <a:pPr marL="914400" lvl="1" indent="-171000">
              <a:lnSpc>
                <a:spcPct val="100000"/>
              </a:lnSpc>
              <a:buClr>
                <a:srgbClr val="000000"/>
              </a:buClr>
              <a:buFont typeface="Arial"/>
              <a:buChar char="•"/>
            </a:pPr>
            <a:r>
              <a:rPr lang="en-US" sz="2000" b="0" strike="noStrike" spc="-1">
                <a:latin typeface="Arial"/>
              </a:rPr>
              <a:t>Intercept/Constant provides the number you will plug into your regression equation as “a”</a:t>
            </a:r>
          </a:p>
          <a:p>
            <a:pPr marL="914400" lvl="1" indent="-171000">
              <a:lnSpc>
                <a:spcPct val="100000"/>
              </a:lnSpc>
              <a:buClr>
                <a:srgbClr val="000000"/>
              </a:buClr>
              <a:buFont typeface="Arial"/>
              <a:buChar char="•"/>
            </a:pPr>
            <a:r>
              <a:rPr lang="en-US" sz="2000" b="0" strike="noStrike" spc="-1">
                <a:latin typeface="Arial"/>
              </a:rPr>
              <a:t>Each IV will provide the value for your b-coefficients (b1, b2, b3 etc).  </a:t>
            </a:r>
          </a:p>
          <a:p>
            <a:pPr marL="171360" indent="-171000">
              <a:lnSpc>
                <a:spcPct val="100000"/>
              </a:lnSpc>
              <a:buClr>
                <a:srgbClr val="000000"/>
              </a:buClr>
              <a:buFont typeface="Arial"/>
              <a:buChar char="•"/>
            </a:pPr>
            <a:r>
              <a:rPr lang="en-US" sz="2000" b="0" strike="noStrike" spc="-1">
                <a:latin typeface="Arial"/>
              </a:rPr>
              <a:t>Significance</a:t>
            </a:r>
          </a:p>
          <a:p>
            <a:pPr marL="914400" lvl="1" indent="-171000">
              <a:lnSpc>
                <a:spcPct val="100000"/>
              </a:lnSpc>
              <a:buClr>
                <a:srgbClr val="000000"/>
              </a:buClr>
              <a:buFont typeface="Arial"/>
              <a:buChar char="•"/>
            </a:pPr>
            <a:r>
              <a:rPr lang="en-US" sz="2000" b="0" strike="noStrike" spc="-1">
                <a:latin typeface="Arial"/>
              </a:rPr>
              <a:t>Look to your t and sig. columns.</a:t>
            </a:r>
          </a:p>
          <a:p>
            <a:pPr marL="914400" lvl="1" indent="-171000">
              <a:lnSpc>
                <a:spcPct val="100000"/>
              </a:lnSpc>
              <a:buClr>
                <a:srgbClr val="000000"/>
              </a:buClr>
              <a:buFont typeface="Arial"/>
              <a:buChar char="•"/>
            </a:pPr>
            <a:r>
              <a:rPr lang="en-US" sz="2000" b="0" strike="noStrike" spc="-1">
                <a:latin typeface="Arial"/>
              </a:rPr>
              <a:t>Compare your p-value to your critical p-value</a:t>
            </a:r>
          </a:p>
          <a:p>
            <a:pPr marL="171360" indent="-171000">
              <a:lnSpc>
                <a:spcPct val="100000"/>
              </a:lnSpc>
              <a:buClr>
                <a:srgbClr val="000000"/>
              </a:buClr>
              <a:buFont typeface="Arial"/>
              <a:buChar char="•"/>
            </a:pPr>
            <a:r>
              <a:rPr lang="en-US" sz="2000" b="0" strike="noStrike" spc="-1">
                <a:latin typeface="Arial"/>
              </a:rPr>
              <a:t>Regression Equation</a:t>
            </a:r>
          </a:p>
          <a:p>
            <a:pPr marL="914400" lvl="1" indent="-171000">
              <a:lnSpc>
                <a:spcPct val="100000"/>
              </a:lnSpc>
              <a:buClr>
                <a:srgbClr val="000000"/>
              </a:buClr>
              <a:buFont typeface="Arial"/>
              <a:buChar char="•"/>
            </a:pPr>
            <a:r>
              <a:rPr lang="en-US" sz="2000" b="0" strike="noStrike" spc="-1">
                <a:latin typeface="Arial"/>
              </a:rPr>
              <a:t>Plug in your values to make a prediction.</a:t>
            </a:r>
          </a:p>
          <a:p>
            <a:pPr>
              <a:lnSpc>
                <a:spcPct val="100000"/>
              </a:lnSpc>
            </a:pPr>
            <a:endParaRPr lang="en-US" sz="2000" b="0" strike="noStrike" spc="-1">
              <a:latin typeface="Arial"/>
            </a:endParaRPr>
          </a:p>
        </p:txBody>
      </p:sp>
      <p:sp>
        <p:nvSpPr>
          <p:cNvPr id="661"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092B38B1-11EC-4C21-8DD4-A6BB69419FF8}" type="slidenum">
              <a:rPr lang="en-US" sz="1300" b="0" strike="noStrike" spc="-1">
                <a:solidFill>
                  <a:srgbClr val="000000"/>
                </a:solidFill>
                <a:latin typeface="Times New Roman"/>
                <a:ea typeface="MS PGothic"/>
              </a:rPr>
              <a:t>14</a:t>
            </a:fld>
            <a:endParaRPr lang="en-US" sz="1300" b="0" strike="noStrike" spc="-1">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PlaceHolder 1"/>
          <p:cNvSpPr>
            <a:spLocks noGrp="1" noRot="1" noChangeAspect="1"/>
          </p:cNvSpPr>
          <p:nvPr>
            <p:ph type="sldImg"/>
          </p:nvPr>
        </p:nvSpPr>
        <p:spPr>
          <a:xfrm>
            <a:off x="1189080" y="708120"/>
            <a:ext cx="4665240" cy="3498480"/>
          </a:xfrm>
          <a:prstGeom prst="rect">
            <a:avLst/>
          </a:prstGeom>
        </p:spPr>
      </p:sp>
      <p:sp>
        <p:nvSpPr>
          <p:cNvPr id="663"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0" strike="noStrike" spc="-1">
                <a:latin typeface="Times New Roman"/>
              </a:rPr>
              <a:t>We can see our model explains 9.3 percent of our DV.</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Times New Roman"/>
              </a:rPr>
              <a:t>We can see the model is significant by looking at the ANOVA, F-test, and significance value.</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Times New Roman"/>
              </a:rPr>
              <a:t>We can see that some, but not all of our IV’s are significant.</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Times New Roman"/>
              </a:rPr>
              <a:t>Using this our prediction line would look like….</a:t>
            </a:r>
            <a:endParaRPr lang="en-US" sz="2000" b="0" strike="noStrike" spc="-1">
              <a:latin typeface="Arial"/>
            </a:endParaRPr>
          </a:p>
          <a:p>
            <a:pPr marL="216000" indent="-216000">
              <a:lnSpc>
                <a:spcPct val="100000"/>
              </a:lnSpc>
            </a:pPr>
            <a:r>
              <a:rPr lang="en-US" sz="2000" b="0" strike="noStrike" spc="-1">
                <a:latin typeface="Times New Roman"/>
              </a:rPr>
              <a:t>Y= -38354 + 3462.6(kids) + 8579.9(edhd) + 33.4(uncy) – 621.5(emothwyrs)</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endParaRPr lang="en-US" sz="2000" b="0" strike="noStrike" spc="-1">
              <a:latin typeface="Arial"/>
            </a:endParaRPr>
          </a:p>
        </p:txBody>
      </p:sp>
      <p:sp>
        <p:nvSpPr>
          <p:cNvPr id="664"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FE47556E-43D5-4502-89DB-A738575E6B71}" type="slidenum">
              <a:rPr lang="en-US" sz="1300" b="0" strike="noStrike" spc="-1">
                <a:solidFill>
                  <a:srgbClr val="000000"/>
                </a:solidFill>
                <a:latin typeface="Times New Roman"/>
                <a:ea typeface="MS PGothic"/>
              </a:rPr>
              <a:t>15</a:t>
            </a:fld>
            <a:endParaRPr lang="en-US" sz="13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PlaceHolder 1"/>
          <p:cNvSpPr>
            <a:spLocks noGrp="1" noRot="1" noChangeAspect="1"/>
          </p:cNvSpPr>
          <p:nvPr>
            <p:ph type="sldImg"/>
          </p:nvPr>
        </p:nvSpPr>
        <p:spPr>
          <a:xfrm>
            <a:off x="1189080" y="708120"/>
            <a:ext cx="4665240" cy="3498480"/>
          </a:xfrm>
          <a:prstGeom prst="rect">
            <a:avLst/>
          </a:prstGeom>
        </p:spPr>
      </p:sp>
      <p:sp>
        <p:nvSpPr>
          <p:cNvPr id="666"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0" strike="noStrike" spc="-1">
                <a:latin typeface="Times New Roman"/>
              </a:rPr>
              <a:t>When adding variables, your adjusted r-squared may increase or decrease depending on how much the additional variables are adding to the explanatory power of your model.</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Times New Roman"/>
              </a:rPr>
              <a:t>Be  mindful of comparing your r-squared and adjusted r-squared.  If your adjusted r-squared is lower than the r-squared, then there may be superfluous variables in the model.  </a:t>
            </a:r>
            <a:endParaRPr lang="en-US" sz="2000" b="0" strike="noStrike" spc="-1">
              <a:latin typeface="Arial"/>
            </a:endParaRPr>
          </a:p>
        </p:txBody>
      </p:sp>
      <p:sp>
        <p:nvSpPr>
          <p:cNvPr id="667"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EEEB33CA-A617-41B4-9C25-7F90D9C32CE3}" type="slidenum">
              <a:rPr lang="en-US" sz="1300" b="0" strike="noStrike" spc="-1">
                <a:solidFill>
                  <a:srgbClr val="000000"/>
                </a:solidFill>
                <a:latin typeface="Times New Roman"/>
                <a:ea typeface="MS PGothic"/>
              </a:rPr>
              <a:t>16</a:t>
            </a:fld>
            <a:endParaRPr lang="en-US" sz="1300" b="0" strike="noStrike"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PlaceHolder 1"/>
          <p:cNvSpPr>
            <a:spLocks noGrp="1" noRot="1" noChangeAspect="1"/>
          </p:cNvSpPr>
          <p:nvPr>
            <p:ph type="sldImg"/>
          </p:nvPr>
        </p:nvSpPr>
        <p:spPr>
          <a:xfrm>
            <a:off x="1189080" y="708120"/>
            <a:ext cx="4665240" cy="3498480"/>
          </a:xfrm>
          <a:prstGeom prst="rect">
            <a:avLst/>
          </a:prstGeom>
        </p:spPr>
      </p:sp>
      <p:sp>
        <p:nvSpPr>
          <p:cNvPr id="669"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1" strike="noStrike" spc="-1">
                <a:latin typeface="Arial"/>
              </a:rPr>
              <a:t>F-test tells us if our model as a whole is significant.  </a:t>
            </a:r>
            <a:r>
              <a:rPr lang="en-US" sz="2000" b="0" strike="noStrike" spc="-1">
                <a:latin typeface="Arial"/>
              </a:rPr>
              <a:t>Or, is our model explaining enough of the variation in the DV to be statistically significant?</a:t>
            </a: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rPr>
              <a:t>We want to demonstrate the adjusted r-squared value did not happen by chance and that our model is a significant predictor of our DV.</a:t>
            </a:r>
          </a:p>
          <a:p>
            <a:pPr marL="216000" indent="-216000">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Arial"/>
              </a:rPr>
              <a:t>You can calculate your f-test statistics</a:t>
            </a:r>
          </a:p>
          <a:p>
            <a:pPr marL="914400" lvl="1" indent="-171000">
              <a:lnSpc>
                <a:spcPct val="100000"/>
              </a:lnSpc>
              <a:buClr>
                <a:srgbClr val="000000"/>
              </a:buClr>
              <a:buFont typeface="Arial"/>
              <a:buChar char="•"/>
            </a:pPr>
            <a:r>
              <a:rPr lang="en-US" sz="2000" b="0" strike="noStrike" spc="-1">
                <a:latin typeface="Arial"/>
              </a:rPr>
              <a:t>Or let SPSS do the work for you and look at the ANOVA significance</a:t>
            </a:r>
          </a:p>
          <a:p>
            <a:pPr marL="914400" lvl="1" indent="-171000">
              <a:lnSpc>
                <a:spcPct val="100000"/>
              </a:lnSpc>
              <a:buClr>
                <a:srgbClr val="000000"/>
              </a:buClr>
              <a:buFont typeface="Arial"/>
              <a:buChar char="•"/>
            </a:pPr>
            <a:r>
              <a:rPr lang="en-US" sz="2000" b="0" strike="noStrike" spc="-1">
                <a:latin typeface="Arial"/>
              </a:rPr>
              <a:t>Again, we are using p-values to determine statistical significance</a:t>
            </a:r>
          </a:p>
        </p:txBody>
      </p:sp>
      <p:sp>
        <p:nvSpPr>
          <p:cNvPr id="670"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A256A141-BA1A-4E20-BC81-470A9C8AC47A}" type="slidenum">
              <a:rPr lang="en-US" sz="1300" b="0" strike="noStrike" spc="-1">
                <a:solidFill>
                  <a:srgbClr val="000000"/>
                </a:solidFill>
                <a:latin typeface="Times New Roman"/>
                <a:ea typeface="MS PGothic"/>
              </a:rPr>
              <a:t>17</a:t>
            </a:fld>
            <a:endParaRPr lang="en-US" sz="1300" b="0" strike="noStrike" spc="-1">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PlaceHolder 1"/>
          <p:cNvSpPr>
            <a:spLocks noGrp="1" noRot="1" noChangeAspect="1"/>
          </p:cNvSpPr>
          <p:nvPr>
            <p:ph type="sldImg"/>
          </p:nvPr>
        </p:nvSpPr>
        <p:spPr>
          <a:xfrm>
            <a:off x="1189080" y="708120"/>
            <a:ext cx="4665240" cy="3498480"/>
          </a:xfrm>
          <a:prstGeom prst="rect">
            <a:avLst/>
          </a:prstGeom>
        </p:spPr>
      </p:sp>
      <p:sp>
        <p:nvSpPr>
          <p:cNvPr id="672"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0" strike="noStrike" spc="-1">
                <a:latin typeface="Arial"/>
              </a:rPr>
              <a:t>We see in the first model, that the r-square and adjusted r-squared are the same.  This is what we would expect for a bivariate regression.  We only have one IV.  In the second model, we see that the r square and adjusted r square values are the same, indicating that there are no superfluous variables included (here, we’ve only added years of education of head of  household).</a:t>
            </a:r>
          </a:p>
          <a:p>
            <a:pPr marL="216000" indent="-216000">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Arial"/>
              </a:rPr>
              <a:t>If we compare our r square value for the first model to the adjusted r-square for the second model, we see that it increased.  Adding in years of education of the head helped us to explain more of our DV.</a:t>
            </a:r>
          </a:p>
          <a:p>
            <a:pPr>
              <a:lnSpc>
                <a:spcPct val="100000"/>
              </a:lnSpc>
            </a:pPr>
            <a:endParaRPr lang="en-US" sz="2000" b="0" strike="noStrike" spc="-1">
              <a:latin typeface="Arial"/>
            </a:endParaRPr>
          </a:p>
          <a:p>
            <a:pPr>
              <a:lnSpc>
                <a:spcPct val="100000"/>
              </a:lnSpc>
            </a:pPr>
            <a:r>
              <a:rPr lang="en-US" sz="2000" b="0" strike="noStrike" spc="-1">
                <a:latin typeface="Arial"/>
              </a:rPr>
              <a:t>We look down to the ANOVA and see our F-test indicates model significance in both models (a significance level of .000)</a:t>
            </a:r>
          </a:p>
          <a:p>
            <a:pPr marL="171360" indent="-171000">
              <a:lnSpc>
                <a:spcPct val="100000"/>
              </a:lnSpc>
              <a:buClr>
                <a:srgbClr val="000000"/>
              </a:buClr>
              <a:buFont typeface="Arial"/>
              <a:buChar char="•"/>
            </a:pPr>
            <a:r>
              <a:rPr lang="en-US" sz="2000" b="0" strike="noStrike" spc="-1">
                <a:latin typeface="Arial"/>
              </a:rPr>
              <a:t>Note that our F statistic increased from 18.452 to 271 (271 is more significant that 18.452)</a:t>
            </a:r>
          </a:p>
        </p:txBody>
      </p:sp>
      <p:sp>
        <p:nvSpPr>
          <p:cNvPr id="673"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2F66C9A1-E719-4DDB-B9D9-B9315235F40F}" type="slidenum">
              <a:rPr lang="en-US" sz="1300" b="0" strike="noStrike" spc="-1">
                <a:solidFill>
                  <a:srgbClr val="000000"/>
                </a:solidFill>
                <a:latin typeface="Times New Roman"/>
                <a:ea typeface="MS PGothic"/>
              </a:rPr>
              <a:t>18</a:t>
            </a:fld>
            <a:endParaRPr lang="en-US" sz="1300" b="0" strike="noStrike" spc="-1">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PlaceHolder 1"/>
          <p:cNvSpPr>
            <a:spLocks noGrp="1" noRot="1" noChangeAspect="1"/>
          </p:cNvSpPr>
          <p:nvPr>
            <p:ph type="sldImg"/>
          </p:nvPr>
        </p:nvSpPr>
        <p:spPr>
          <a:xfrm>
            <a:off x="1189080" y="708120"/>
            <a:ext cx="4665240" cy="3498480"/>
          </a:xfrm>
          <a:prstGeom prst="rect">
            <a:avLst/>
          </a:prstGeom>
        </p:spPr>
      </p:sp>
      <p:sp>
        <p:nvSpPr>
          <p:cNvPr id="675"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0" strike="noStrike" spc="-1">
                <a:latin typeface="Arial"/>
              </a:rPr>
              <a:t>Here we’ve added a third IV, county unemployment rate. Our adjusted r-squared is .110.  This is higher than the adjusted r-squared from the second model.  So, this model explains more of the variation in our DV (income), than the previous two models. </a:t>
            </a:r>
          </a:p>
        </p:txBody>
      </p:sp>
      <p:sp>
        <p:nvSpPr>
          <p:cNvPr id="676"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322E7423-5464-43E2-B44A-91C8995B42D0}" type="slidenum">
              <a:rPr lang="en-US" sz="1300" b="0" strike="noStrike" spc="-1">
                <a:solidFill>
                  <a:srgbClr val="000000"/>
                </a:solidFill>
                <a:latin typeface="Times New Roman"/>
                <a:ea typeface="MS PGothic"/>
              </a:rPr>
              <a:t>19</a:t>
            </a:fld>
            <a:endParaRPr lang="en-US" sz="13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PlaceHolder 1"/>
          <p:cNvSpPr>
            <a:spLocks noGrp="1" noRot="1" noChangeAspect="1"/>
          </p:cNvSpPr>
          <p:nvPr>
            <p:ph type="sldImg"/>
          </p:nvPr>
        </p:nvSpPr>
        <p:spPr>
          <a:xfrm>
            <a:off x="1189038" y="708025"/>
            <a:ext cx="4665662" cy="3498850"/>
          </a:xfrm>
          <a:prstGeom prst="rect">
            <a:avLst/>
          </a:prstGeom>
        </p:spPr>
      </p:sp>
      <p:sp>
        <p:nvSpPr>
          <p:cNvPr id="624" name="PlaceHolder 2"/>
          <p:cNvSpPr>
            <a:spLocks noGrp="1"/>
          </p:cNvSpPr>
          <p:nvPr>
            <p:ph type="body"/>
          </p:nvPr>
        </p:nvSpPr>
        <p:spPr>
          <a:xfrm>
            <a:off x="703440" y="4432320"/>
            <a:ext cx="5633640" cy="4196880"/>
          </a:xfrm>
          <a:prstGeom prst="rect">
            <a:avLst/>
          </a:prstGeom>
        </p:spPr>
        <p:txBody>
          <a:bodyPr lIns="0" tIns="0" rIns="0" bIns="0">
            <a:noAutofit/>
          </a:bodyPr>
          <a:lstStyle/>
          <a:p>
            <a:endParaRPr lang="en-US" sz="2000" b="0" strike="noStrike" spc="-1">
              <a:latin typeface="Arial"/>
            </a:endParaRPr>
          </a:p>
        </p:txBody>
      </p:sp>
      <p:sp>
        <p:nvSpPr>
          <p:cNvPr id="625"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33B0B4D6-7898-42BF-8B2B-BA4E99DDBFA1}" type="slidenum">
              <a:rPr lang="en-US" sz="1300" b="0" strike="noStrike" spc="-1">
                <a:solidFill>
                  <a:srgbClr val="000000"/>
                </a:solidFill>
                <a:latin typeface="Times New Roman"/>
                <a:ea typeface="MS PGothic"/>
              </a:rPr>
              <a:t>2</a:t>
            </a:fld>
            <a:endParaRPr lang="en-US" sz="1300" b="0" strike="noStrike" spc="-1">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PlaceHolder 1"/>
          <p:cNvSpPr>
            <a:spLocks noGrp="1" noRot="1" noChangeAspect="1"/>
          </p:cNvSpPr>
          <p:nvPr>
            <p:ph type="sldImg"/>
          </p:nvPr>
        </p:nvSpPr>
        <p:spPr>
          <a:xfrm>
            <a:off x="1189080" y="708120"/>
            <a:ext cx="4665240" cy="3498480"/>
          </a:xfrm>
          <a:prstGeom prst="rect">
            <a:avLst/>
          </a:prstGeom>
        </p:spPr>
      </p:sp>
      <p:sp>
        <p:nvSpPr>
          <p:cNvPr id="678"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0" strike="noStrike" spc="-1">
                <a:latin typeface="Times New Roman"/>
              </a:rPr>
              <a:t>We look to our b-coefficients to tell us the amount and direction of change in the DV.</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A positive coefficient indicates an increase in y(DV) for each 1 unit increase in x(IV)</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A negative coefficient indicates a decrease in y(DV) for each 1 unit increase in x(IV).</a:t>
            </a:r>
            <a:endParaRPr lang="en-US" sz="2000" b="0" strike="noStrike" spc="-1">
              <a:latin typeface="Arial"/>
            </a:endParaRP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“For each 1 unit increase in x, the model predicts a b-coefficient increase/decrease in y”</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“For each 1 year increase in education, the model predicts a 206.294 dollar increase in income.”</a:t>
            </a:r>
            <a:endParaRPr lang="en-US" sz="2000" b="0" strike="noStrike" spc="-1">
              <a:latin typeface="Arial"/>
            </a:endParaRPr>
          </a:p>
          <a:p>
            <a:pPr>
              <a:lnSpc>
                <a:spcPct val="100000"/>
              </a:lnSpc>
            </a:pPr>
            <a:endParaRPr lang="en-US" sz="2000" b="0" strike="noStrike" spc="-1">
              <a:latin typeface="Arial"/>
            </a:endParaRPr>
          </a:p>
        </p:txBody>
      </p:sp>
      <p:sp>
        <p:nvSpPr>
          <p:cNvPr id="679"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A5E81209-0CA1-4EDA-82AA-2D52FB6BB00F}" type="slidenum">
              <a:rPr lang="en-US" sz="1300" b="0" strike="noStrike" spc="-1">
                <a:solidFill>
                  <a:srgbClr val="000000"/>
                </a:solidFill>
                <a:latin typeface="Times New Roman"/>
                <a:ea typeface="MS PGothic"/>
              </a:rPr>
              <a:t>20</a:t>
            </a:fld>
            <a:endParaRPr lang="en-US" sz="1300" b="0" strike="noStrike"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PlaceHolder 1"/>
          <p:cNvSpPr>
            <a:spLocks noGrp="1" noRot="1" noChangeAspect="1"/>
          </p:cNvSpPr>
          <p:nvPr>
            <p:ph type="sldImg"/>
          </p:nvPr>
        </p:nvSpPr>
        <p:spPr>
          <a:xfrm>
            <a:off x="1189080" y="708120"/>
            <a:ext cx="4665240" cy="3498480"/>
          </a:xfrm>
          <a:prstGeom prst="rect">
            <a:avLst/>
          </a:prstGeom>
        </p:spPr>
      </p:sp>
      <p:sp>
        <p:nvSpPr>
          <p:cNvPr id="681" name="PlaceHolder 2"/>
          <p:cNvSpPr>
            <a:spLocks noGrp="1"/>
          </p:cNvSpPr>
          <p:nvPr>
            <p:ph type="body"/>
          </p:nvPr>
        </p:nvSpPr>
        <p:spPr>
          <a:xfrm>
            <a:off x="703440" y="4432320"/>
            <a:ext cx="5633640" cy="4196880"/>
          </a:xfrm>
          <a:prstGeom prst="rect">
            <a:avLst/>
          </a:prstGeom>
        </p:spPr>
        <p:txBody>
          <a:bodyPr lIns="0" tIns="0" rIns="0" bIns="0">
            <a:noAutofit/>
          </a:bodyPr>
          <a:lstStyle/>
          <a:p>
            <a:pPr marL="171360" indent="-171000">
              <a:lnSpc>
                <a:spcPct val="100000"/>
              </a:lnSpc>
              <a:buClr>
                <a:srgbClr val="000000"/>
              </a:buClr>
              <a:buFont typeface="Arial"/>
              <a:buChar char="•"/>
            </a:pPr>
            <a:r>
              <a:rPr lang="en-US" sz="2000" b="0" strike="noStrike" spc="-1">
                <a:latin typeface="Times New Roman"/>
              </a:rPr>
              <a:t>1 indicates included 0 indicates excluded</a:t>
            </a:r>
            <a:endParaRPr lang="en-US" sz="2000" b="0" strike="noStrike" spc="-1">
              <a:latin typeface="Arial"/>
            </a:endParaRPr>
          </a:p>
          <a:p>
            <a:pPr marL="914400" lvl="1" indent="-171000">
              <a:lnSpc>
                <a:spcPct val="100000"/>
              </a:lnSpc>
              <a:buClr>
                <a:srgbClr val="000000"/>
              </a:buClr>
              <a:buFont typeface="Arial"/>
              <a:buChar char="•"/>
            </a:pPr>
            <a:r>
              <a:rPr lang="en-US" sz="2000" b="0" strike="noStrike" spc="-1">
                <a:latin typeface="Times New Roman"/>
              </a:rPr>
              <a:t>Ex if looking at the influence of graduating college: 1= those that graduated college &amp; 0= those that did not graduate college</a:t>
            </a:r>
            <a:endParaRPr lang="en-US" sz="2000" b="0" strike="noStrike" spc="-1">
              <a:latin typeface="Arial"/>
            </a:endParaRPr>
          </a:p>
          <a:p>
            <a:pPr marL="914400" lvl="1" indent="-171000">
              <a:lnSpc>
                <a:spcPct val="100000"/>
              </a:lnSpc>
              <a:buClr>
                <a:srgbClr val="000000"/>
              </a:buClr>
              <a:buFont typeface="Arial"/>
              <a:buChar char="•"/>
            </a:pPr>
            <a:r>
              <a:rPr lang="en-US" sz="2000" b="0" strike="noStrike" spc="-1">
                <a:latin typeface="Times New Roman"/>
              </a:rPr>
              <a:t>The b-coefficient would tell us the change in the DV expected for those that graduate college compared to those who did not graduate college.</a:t>
            </a:r>
            <a:endParaRPr lang="en-US" sz="2000" b="0" strike="noStrike" spc="-1">
              <a:latin typeface="Arial"/>
            </a:endParaRP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Remember our prediction line is y=a + b1x1</a:t>
            </a:r>
            <a:endParaRPr lang="en-US" sz="2000" b="0" strike="noStrike" spc="-1">
              <a:latin typeface="Arial"/>
            </a:endParaRP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If we plug in “0” for our IV value (X) for the excluded group we are left with y=a (or the prediction for those in the excluded group)</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If we plug in “1” for our included groups we are left with y=a+b</a:t>
            </a:r>
            <a:endParaRPr lang="en-US" sz="2000" b="0" strike="noStrike" spc="-1">
              <a:latin typeface="Arial"/>
            </a:endParaRPr>
          </a:p>
          <a:p>
            <a:pPr marL="914400" lvl="1" indent="-171000">
              <a:lnSpc>
                <a:spcPct val="100000"/>
              </a:lnSpc>
              <a:buClr>
                <a:srgbClr val="000000"/>
              </a:buClr>
              <a:buFont typeface="Arial"/>
              <a:buChar char="•"/>
            </a:pPr>
            <a:r>
              <a:rPr lang="en-US" sz="2000" b="0" strike="noStrike" spc="-1">
                <a:latin typeface="Times New Roman"/>
              </a:rPr>
              <a:t>(b is the difference between the included and excluded group)</a:t>
            </a:r>
            <a:endParaRPr lang="en-US" sz="2000" b="0" strike="noStrike" spc="-1">
              <a:latin typeface="Arial"/>
            </a:endParaRPr>
          </a:p>
          <a:p>
            <a:pPr>
              <a:lnSpc>
                <a:spcPct val="100000"/>
              </a:lnSpc>
            </a:pPr>
            <a:endParaRPr lang="en-US" sz="2000" b="0" strike="noStrike" spc="-1">
              <a:latin typeface="Arial"/>
            </a:endParaRPr>
          </a:p>
        </p:txBody>
      </p:sp>
      <p:sp>
        <p:nvSpPr>
          <p:cNvPr id="682"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01E52751-9830-4978-A730-0F00D3803999}" type="slidenum">
              <a:rPr lang="en-US" sz="1300" b="0" strike="noStrike" spc="-1">
                <a:solidFill>
                  <a:srgbClr val="000000"/>
                </a:solidFill>
                <a:latin typeface="Times New Roman"/>
                <a:ea typeface="MS PGothic"/>
              </a:rPr>
              <a:t>21</a:t>
            </a:fld>
            <a:endParaRPr lang="en-US" sz="1300" b="0" strike="noStrike" spc="-1">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PlaceHolder 1"/>
          <p:cNvSpPr>
            <a:spLocks noGrp="1" noRot="1" noChangeAspect="1"/>
          </p:cNvSpPr>
          <p:nvPr>
            <p:ph type="sldImg"/>
          </p:nvPr>
        </p:nvSpPr>
        <p:spPr>
          <a:xfrm>
            <a:off x="1189080" y="708120"/>
            <a:ext cx="4665240" cy="3498480"/>
          </a:xfrm>
          <a:prstGeom prst="rect">
            <a:avLst/>
          </a:prstGeom>
        </p:spPr>
      </p:sp>
      <p:sp>
        <p:nvSpPr>
          <p:cNvPr id="684"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0" strike="noStrike" spc="-1">
                <a:latin typeface="Times New Roman"/>
              </a:rPr>
              <a:t>It is important to remember to note in your b-coefficient interpretation sentence what the excluded group is.</a:t>
            </a:r>
            <a:endParaRPr lang="en-US" sz="2000" b="0" strike="noStrike" spc="-1">
              <a:latin typeface="Arial"/>
            </a:endParaRPr>
          </a:p>
          <a:p>
            <a:pPr marL="216000" indent="-216000">
              <a:lnSpc>
                <a:spcPct val="100000"/>
              </a:lnSpc>
            </a:pPr>
            <a:r>
              <a:rPr lang="en-US" sz="2000" b="0" strike="noStrike" spc="-1">
                <a:latin typeface="Times New Roman"/>
              </a:rPr>
              <a:t>We compare our included group to the excluded group.</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Times New Roman"/>
              </a:rPr>
              <a:t>Prediction of 369.53 (single parent HH) vs 64.79(two parent HH) = difference of 304.74</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endParaRPr lang="en-US" sz="2000" b="0" strike="noStrike" spc="-1">
              <a:latin typeface="Arial"/>
            </a:endParaRPr>
          </a:p>
        </p:txBody>
      </p:sp>
      <p:sp>
        <p:nvSpPr>
          <p:cNvPr id="685"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5100927A-7C07-4EC6-91E9-A9FA184C2965}" type="slidenum">
              <a:rPr lang="en-US" sz="1300" b="0" strike="noStrike" spc="-1">
                <a:solidFill>
                  <a:srgbClr val="000000"/>
                </a:solidFill>
                <a:latin typeface="Times New Roman"/>
                <a:ea typeface="MS PGothic"/>
              </a:rPr>
              <a:t>22</a:t>
            </a:fld>
            <a:endParaRPr lang="en-US" sz="1300" b="0" strike="noStrike" spc="-1">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PlaceHolder 1"/>
          <p:cNvSpPr>
            <a:spLocks noGrp="1" noRot="1" noChangeAspect="1"/>
          </p:cNvSpPr>
          <p:nvPr>
            <p:ph type="sldImg"/>
          </p:nvPr>
        </p:nvSpPr>
        <p:spPr>
          <a:xfrm>
            <a:off x="1189080" y="708120"/>
            <a:ext cx="4665240" cy="3498480"/>
          </a:xfrm>
          <a:prstGeom prst="rect">
            <a:avLst/>
          </a:prstGeom>
        </p:spPr>
      </p:sp>
      <p:sp>
        <p:nvSpPr>
          <p:cNvPr id="687" name="PlaceHolder 2"/>
          <p:cNvSpPr>
            <a:spLocks noGrp="1"/>
          </p:cNvSpPr>
          <p:nvPr>
            <p:ph type="body"/>
          </p:nvPr>
        </p:nvSpPr>
        <p:spPr>
          <a:xfrm>
            <a:off x="703440" y="4432320"/>
            <a:ext cx="5633640" cy="4196880"/>
          </a:xfrm>
          <a:prstGeom prst="rect">
            <a:avLst/>
          </a:prstGeom>
        </p:spPr>
        <p:txBody>
          <a:bodyPr lIns="0" tIns="0" rIns="0" bIns="0">
            <a:noAutofit/>
          </a:bodyPr>
          <a:lstStyle/>
          <a:p>
            <a:pPr marL="171360" indent="-171000">
              <a:lnSpc>
                <a:spcPct val="100000"/>
              </a:lnSpc>
              <a:buClr>
                <a:srgbClr val="000000"/>
              </a:buClr>
              <a:buFont typeface="Arial"/>
              <a:buChar char="•"/>
            </a:pPr>
            <a:r>
              <a:rPr lang="en-US" sz="2000" b="0" strike="noStrike" spc="-1">
                <a:latin typeface="Times New Roman"/>
              </a:rPr>
              <a:t>This carries over to variables with than two value options.  They are still assigned values of “0” or “1.”</a:t>
            </a:r>
            <a:endParaRPr lang="en-US" sz="2000" b="0" strike="noStrike" spc="-1">
              <a:latin typeface="Arial"/>
            </a:endParaRP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The key is to remember you always  need an excluded value and this is what each of your predictions is in comparison to.  You compare each of the included groups to the excluded group. </a:t>
            </a:r>
            <a:endParaRPr lang="en-US" sz="2000" b="0" strike="noStrike" spc="-1">
              <a:latin typeface="Arial"/>
            </a:endParaRP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Note: Just because there is a set of dummy variables (in this case region) some can be significant, while others are not.  It is not the set as a whole that will have significance, but each individual variable.  In this case South &amp; NC are significant, but NORE is not. </a:t>
            </a:r>
            <a:endParaRPr lang="en-US" sz="2000" b="0" strike="noStrike" spc="-1">
              <a:latin typeface="Arial"/>
            </a:endParaRPr>
          </a:p>
          <a:p>
            <a:pPr>
              <a:lnSpc>
                <a:spcPct val="100000"/>
              </a:lnSpc>
            </a:pPr>
            <a:endParaRPr lang="en-US" sz="2000" b="0" strike="noStrike" spc="-1">
              <a:latin typeface="Arial"/>
            </a:endParaRPr>
          </a:p>
        </p:txBody>
      </p:sp>
      <p:sp>
        <p:nvSpPr>
          <p:cNvPr id="688"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862108AF-80C6-4E81-B7C1-CC418D877248}" type="slidenum">
              <a:rPr lang="en-US" sz="1300" b="0" strike="noStrike" spc="-1">
                <a:solidFill>
                  <a:srgbClr val="000000"/>
                </a:solidFill>
                <a:latin typeface="Times New Roman"/>
                <a:ea typeface="MS PGothic"/>
              </a:rPr>
              <a:t>23</a:t>
            </a:fld>
            <a:endParaRPr lang="en-US" sz="1300" b="0" strike="noStrike" spc="-1">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PlaceHolder 1"/>
          <p:cNvSpPr>
            <a:spLocks noGrp="1" noRot="1" noChangeAspect="1"/>
          </p:cNvSpPr>
          <p:nvPr>
            <p:ph type="sldImg"/>
          </p:nvPr>
        </p:nvSpPr>
        <p:spPr>
          <a:xfrm>
            <a:off x="1189080" y="708120"/>
            <a:ext cx="4665240" cy="3498480"/>
          </a:xfrm>
          <a:prstGeom prst="rect">
            <a:avLst/>
          </a:prstGeom>
        </p:spPr>
      </p:sp>
      <p:sp>
        <p:nvSpPr>
          <p:cNvPr id="690" name="PlaceHolder 2"/>
          <p:cNvSpPr>
            <a:spLocks noGrp="1"/>
          </p:cNvSpPr>
          <p:nvPr>
            <p:ph type="body"/>
          </p:nvPr>
        </p:nvSpPr>
        <p:spPr>
          <a:xfrm>
            <a:off x="703440" y="4432320"/>
            <a:ext cx="5633640" cy="4196880"/>
          </a:xfrm>
          <a:prstGeom prst="rect">
            <a:avLst/>
          </a:prstGeom>
        </p:spPr>
        <p:txBody>
          <a:bodyPr lIns="0" tIns="0" rIns="0" bIns="0">
            <a:noAutofit/>
          </a:bodyPr>
          <a:lstStyle/>
          <a:p>
            <a:pPr marL="171360" indent="-171000">
              <a:lnSpc>
                <a:spcPct val="100000"/>
              </a:lnSpc>
              <a:buClr>
                <a:srgbClr val="000000"/>
              </a:buClr>
              <a:buFont typeface="Arial"/>
              <a:buChar char="•"/>
            </a:pPr>
            <a:r>
              <a:rPr lang="en-US" sz="2000" b="0" strike="noStrike" spc="-1">
                <a:latin typeface="Times New Roman"/>
              </a:rPr>
              <a:t>When interpreting your variables pay attention to whether or not they are I/R or dummy (nominal) variables!</a:t>
            </a:r>
            <a:endParaRPr lang="en-US" sz="2000" b="0" strike="noStrike" spc="-1">
              <a:latin typeface="Arial"/>
            </a:endParaRP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Remember to note that your b-coefficient estimate is controlling for all other variables.</a:t>
            </a:r>
            <a:endParaRPr lang="en-US" sz="2000" b="0" strike="noStrike" spc="-1">
              <a:latin typeface="Arial"/>
            </a:endParaRP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Dummy(Nominal):</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Those in (included category) are predicted to earn (b-coefficient) more/less(look at sign of b-coefficient) than those who are in the (excluded category), CFAOV.</a:t>
            </a:r>
            <a:endParaRPr lang="en-US" sz="2000" b="0" strike="noStrike" spc="-1">
              <a:latin typeface="Arial"/>
            </a:endParaRP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I/R:</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For each additional (I/R IV) the model predicts (DV) to increase/decrease(look at sign of b-coefficient) by (b-coefficient), CFAOV.</a:t>
            </a:r>
            <a:endParaRPr lang="en-US" sz="2000" b="0" strike="noStrike" spc="-1">
              <a:latin typeface="Arial"/>
            </a:endParaRPr>
          </a:p>
          <a:p>
            <a:pPr>
              <a:lnSpc>
                <a:spcPct val="100000"/>
              </a:lnSpc>
            </a:pPr>
            <a:endParaRPr lang="en-US" sz="2000" b="0" strike="noStrike" spc="-1">
              <a:latin typeface="Arial"/>
            </a:endParaRPr>
          </a:p>
        </p:txBody>
      </p:sp>
      <p:sp>
        <p:nvSpPr>
          <p:cNvPr id="691"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D1888F1A-387A-43DB-B615-D53B80194046}" type="slidenum">
              <a:rPr lang="en-US" sz="1300" b="0" strike="noStrike" spc="-1">
                <a:solidFill>
                  <a:srgbClr val="000000"/>
                </a:solidFill>
                <a:latin typeface="Times New Roman"/>
                <a:ea typeface="MS PGothic"/>
              </a:rPr>
              <a:t>24</a:t>
            </a:fld>
            <a:endParaRPr lang="en-US" sz="1300" b="0" strike="noStrike" spc="-1">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PlaceHolder 1"/>
          <p:cNvSpPr>
            <a:spLocks noGrp="1" noRot="1" noChangeAspect="1"/>
          </p:cNvSpPr>
          <p:nvPr>
            <p:ph type="sldImg"/>
          </p:nvPr>
        </p:nvSpPr>
        <p:spPr>
          <a:xfrm>
            <a:off x="1189080" y="708120"/>
            <a:ext cx="4665240" cy="3498480"/>
          </a:xfrm>
          <a:prstGeom prst="rect">
            <a:avLst/>
          </a:prstGeom>
        </p:spPr>
      </p:sp>
      <p:sp>
        <p:nvSpPr>
          <p:cNvPr id="693"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0" strike="noStrike" spc="-1">
                <a:latin typeface="Times New Roman"/>
              </a:rPr>
              <a:t>Look at a coefficient table on your SPSS output and be familiar with where the items above are located.</a:t>
            </a:r>
            <a:endParaRPr lang="en-US" sz="2000" b="0" strike="noStrike" spc="-1">
              <a:latin typeface="Arial"/>
            </a:endParaRPr>
          </a:p>
          <a:p>
            <a:pPr marL="216000" indent="-216000">
              <a:lnSpc>
                <a:spcPct val="100000"/>
              </a:lnSpc>
            </a:pPr>
            <a:endParaRPr lang="en-US" sz="2000" b="0" strike="noStrike" spc="-1">
              <a:latin typeface="Arial"/>
            </a:endParaRPr>
          </a:p>
        </p:txBody>
      </p:sp>
      <p:sp>
        <p:nvSpPr>
          <p:cNvPr id="694"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4C7E0340-2494-4085-B5F5-998E20B10BDF}" type="slidenum">
              <a:rPr lang="en-US" sz="1300" b="0" strike="noStrike" spc="-1">
                <a:solidFill>
                  <a:srgbClr val="000000"/>
                </a:solidFill>
                <a:latin typeface="Times New Roman"/>
                <a:ea typeface="MS PGothic"/>
              </a:rPr>
              <a:t>25</a:t>
            </a:fld>
            <a:endParaRPr lang="en-US" sz="1300" b="0" strike="noStrike" spc="-1">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PlaceHolder 1"/>
          <p:cNvSpPr>
            <a:spLocks noGrp="1" noRot="1" noChangeAspect="1"/>
          </p:cNvSpPr>
          <p:nvPr>
            <p:ph type="sldImg"/>
          </p:nvPr>
        </p:nvSpPr>
        <p:spPr>
          <a:xfrm>
            <a:off x="1189080" y="708120"/>
            <a:ext cx="4665240" cy="3498480"/>
          </a:xfrm>
          <a:prstGeom prst="rect">
            <a:avLst/>
          </a:prstGeom>
        </p:spPr>
      </p:sp>
      <p:sp>
        <p:nvSpPr>
          <p:cNvPr id="696" name="PlaceHolder 2"/>
          <p:cNvSpPr>
            <a:spLocks noGrp="1"/>
          </p:cNvSpPr>
          <p:nvPr>
            <p:ph type="body"/>
          </p:nvPr>
        </p:nvSpPr>
        <p:spPr>
          <a:xfrm>
            <a:off x="703440" y="4432320"/>
            <a:ext cx="5633640" cy="4196880"/>
          </a:xfrm>
          <a:prstGeom prst="rect">
            <a:avLst/>
          </a:prstGeom>
        </p:spPr>
        <p:txBody>
          <a:bodyPr lIns="0" tIns="0" rIns="0" bIns="0">
            <a:noAutofit/>
          </a:bodyPr>
          <a:lstStyle/>
          <a:p>
            <a:endParaRPr lang="en-US" sz="2000" b="0" strike="noStrike" spc="-1">
              <a:latin typeface="Arial"/>
            </a:endParaRPr>
          </a:p>
        </p:txBody>
      </p:sp>
      <p:sp>
        <p:nvSpPr>
          <p:cNvPr id="697"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58C99940-0F74-4999-8753-78F967D287FC}" type="slidenum">
              <a:rPr lang="en-US" sz="1300" b="0" strike="noStrike" spc="-1">
                <a:solidFill>
                  <a:srgbClr val="000000"/>
                </a:solidFill>
                <a:latin typeface="Times New Roman"/>
                <a:ea typeface="MS PGothic"/>
              </a:rPr>
              <a:t>26</a:t>
            </a:fld>
            <a:endParaRPr lang="en-US" sz="1300" b="0" strike="noStrike" spc="-1">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PlaceHolder 1"/>
          <p:cNvSpPr>
            <a:spLocks noGrp="1" noRot="1" noChangeAspect="1"/>
          </p:cNvSpPr>
          <p:nvPr>
            <p:ph type="sldImg"/>
          </p:nvPr>
        </p:nvSpPr>
        <p:spPr>
          <a:xfrm>
            <a:off x="1189080" y="708120"/>
            <a:ext cx="4665240" cy="3498480"/>
          </a:xfrm>
          <a:prstGeom prst="rect">
            <a:avLst/>
          </a:prstGeom>
        </p:spPr>
      </p:sp>
      <p:sp>
        <p:nvSpPr>
          <p:cNvPr id="699"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0" strike="noStrike" spc="-1">
                <a:latin typeface="Arial"/>
              </a:rPr>
              <a:t>This equation is similar to our bivariate regression equation with the addition or more variables (more b-coefficients and corresponding values for “X”)</a:t>
            </a: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rPr>
              <a:t>Example on next page</a:t>
            </a:r>
          </a:p>
        </p:txBody>
      </p:sp>
      <p:sp>
        <p:nvSpPr>
          <p:cNvPr id="700"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76F127BE-8FCD-4DF7-A167-84FAF1DCB15C}" type="slidenum">
              <a:rPr lang="en-US" sz="1300" b="0" strike="noStrike" spc="-1">
                <a:solidFill>
                  <a:srgbClr val="000000"/>
                </a:solidFill>
                <a:latin typeface="Times New Roman"/>
                <a:ea typeface="MS PGothic"/>
              </a:rPr>
              <a:t>27</a:t>
            </a:fld>
            <a:endParaRPr lang="en-US" sz="1300" b="0" strike="noStrike" spc="-1">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PlaceHolder 1"/>
          <p:cNvSpPr>
            <a:spLocks noGrp="1" noRot="1" noChangeAspect="1"/>
          </p:cNvSpPr>
          <p:nvPr>
            <p:ph type="sldImg"/>
          </p:nvPr>
        </p:nvSpPr>
        <p:spPr>
          <a:xfrm>
            <a:off x="1189080" y="708120"/>
            <a:ext cx="4665240" cy="3498480"/>
          </a:xfrm>
          <a:prstGeom prst="rect">
            <a:avLst/>
          </a:prstGeom>
        </p:spPr>
      </p:sp>
      <p:sp>
        <p:nvSpPr>
          <p:cNvPr id="702" name="PlaceHolder 2"/>
          <p:cNvSpPr>
            <a:spLocks noGrp="1"/>
          </p:cNvSpPr>
          <p:nvPr>
            <p:ph type="body"/>
          </p:nvPr>
        </p:nvSpPr>
        <p:spPr>
          <a:xfrm>
            <a:off x="703440" y="4432320"/>
            <a:ext cx="5633640" cy="4196880"/>
          </a:xfrm>
          <a:prstGeom prst="rect">
            <a:avLst/>
          </a:prstGeom>
        </p:spPr>
        <p:txBody>
          <a:bodyPr lIns="0" tIns="0" rIns="0" bIns="0">
            <a:noAutofit/>
          </a:bodyPr>
          <a:lstStyle/>
          <a:p>
            <a:pPr marL="171360" indent="-171000">
              <a:lnSpc>
                <a:spcPct val="100000"/>
              </a:lnSpc>
              <a:buClr>
                <a:srgbClr val="000000"/>
              </a:buClr>
              <a:buFont typeface="Arial"/>
              <a:buChar char="•"/>
            </a:pPr>
            <a:r>
              <a:rPr lang="en-US" sz="2000" b="0" strike="noStrike" spc="-1">
                <a:latin typeface="Arial"/>
              </a:rPr>
              <a:t>Notice that all of the information you need to make predictions is given to you.</a:t>
            </a:r>
          </a:p>
          <a:p>
            <a:pPr marL="171360" indent="-171000">
              <a:lnSpc>
                <a:spcPct val="100000"/>
              </a:lnSpc>
              <a:buClr>
                <a:srgbClr val="000000"/>
              </a:buClr>
              <a:buFont typeface="Arial"/>
              <a:buChar char="•"/>
            </a:pPr>
            <a:r>
              <a:rPr lang="en-US" sz="2000" b="0" strike="noStrike" spc="-1">
                <a:latin typeface="Arial"/>
              </a:rPr>
              <a:t>Because our included variable was the head of household is female and our prediction is for someone who is a female head of household we will include “1” here.  If it was someone who was in a male headed household we would replace “1” with “0”.</a:t>
            </a:r>
          </a:p>
          <a:p>
            <a:pPr marL="171360" indent="-171000">
              <a:lnSpc>
                <a:spcPct val="100000"/>
              </a:lnSpc>
              <a:buClr>
                <a:srgbClr val="000000"/>
              </a:buClr>
              <a:buFont typeface="Arial"/>
              <a:buChar char="•"/>
            </a:pPr>
            <a:r>
              <a:rPr lang="en-US" sz="2000" b="0" strike="noStrike" spc="-1">
                <a:latin typeface="Arial"/>
              </a:rPr>
              <a:t>GUPOOR is not significant so it is not included in the prediction </a:t>
            </a:r>
          </a:p>
        </p:txBody>
      </p:sp>
      <p:sp>
        <p:nvSpPr>
          <p:cNvPr id="703"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11881213-A4E1-49D3-A798-AE1D8426EB4C}" type="slidenum">
              <a:rPr lang="en-US" sz="1300" b="0" strike="noStrike" spc="-1">
                <a:solidFill>
                  <a:srgbClr val="000000"/>
                </a:solidFill>
                <a:latin typeface="Times New Roman"/>
                <a:ea typeface="MS PGothic"/>
              </a:rPr>
              <a:t>28</a:t>
            </a:fld>
            <a:endParaRPr lang="en-US" sz="1300" b="0" strike="noStrike" spc="-1">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PlaceHolder 1"/>
          <p:cNvSpPr>
            <a:spLocks noGrp="1" noRot="1" noChangeAspect="1"/>
          </p:cNvSpPr>
          <p:nvPr>
            <p:ph type="sldImg"/>
          </p:nvPr>
        </p:nvSpPr>
        <p:spPr>
          <a:xfrm>
            <a:off x="1189080" y="708120"/>
            <a:ext cx="4665240" cy="3498480"/>
          </a:xfrm>
          <a:prstGeom prst="rect">
            <a:avLst/>
          </a:prstGeom>
        </p:spPr>
      </p:sp>
      <p:sp>
        <p:nvSpPr>
          <p:cNvPr id="705"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0" strike="noStrike" spc="-1">
                <a:latin typeface="Times New Roman"/>
              </a:rPr>
              <a:t>Remember 1 = included &amp; 0= excluded.</a:t>
            </a:r>
            <a:endParaRPr lang="en-US" sz="2000" b="0" strike="noStrike" spc="-1">
              <a:latin typeface="Arial"/>
            </a:endParaRPr>
          </a:p>
          <a:p>
            <a:pPr marL="216000" indent="-216000">
              <a:lnSpc>
                <a:spcPct val="100000"/>
              </a:lnSpc>
            </a:pPr>
            <a:r>
              <a:rPr lang="en-US" sz="2000" b="0" strike="noStrike" spc="-1">
                <a:latin typeface="Times New Roman"/>
              </a:rPr>
              <a:t>Plug in a 1 for the value you want to find and a 0 for the remainder of the other values.</a:t>
            </a:r>
            <a:endParaRPr lang="en-US" sz="2000" b="0" strike="noStrike" spc="-1">
              <a:latin typeface="Arial"/>
            </a:endParaRPr>
          </a:p>
          <a:p>
            <a:pPr marL="216000" indent="-216000">
              <a:lnSpc>
                <a:spcPct val="100000"/>
              </a:lnSpc>
            </a:pPr>
            <a:endParaRPr lang="en-US" sz="2000" b="0" strike="noStrike" spc="-1">
              <a:latin typeface="Arial"/>
            </a:endParaRPr>
          </a:p>
        </p:txBody>
      </p:sp>
      <p:sp>
        <p:nvSpPr>
          <p:cNvPr id="706"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654CFB23-FCFE-47DC-B625-269E14ED95BC}" type="slidenum">
              <a:rPr lang="en-US" sz="1300" b="0" strike="noStrike" spc="-1">
                <a:solidFill>
                  <a:srgbClr val="000000"/>
                </a:solidFill>
                <a:latin typeface="Times New Roman"/>
                <a:ea typeface="MS PGothic"/>
              </a:rPr>
              <a:t>29</a:t>
            </a:fld>
            <a:endParaRPr lang="en-US" sz="13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PlaceHolder 1"/>
          <p:cNvSpPr>
            <a:spLocks noGrp="1" noRot="1" noChangeAspect="1"/>
          </p:cNvSpPr>
          <p:nvPr>
            <p:ph type="sldImg"/>
          </p:nvPr>
        </p:nvSpPr>
        <p:spPr>
          <a:xfrm>
            <a:off x="1189080" y="708120"/>
            <a:ext cx="4665240" cy="3498480"/>
          </a:xfrm>
          <a:prstGeom prst="rect">
            <a:avLst/>
          </a:prstGeom>
        </p:spPr>
      </p:sp>
      <p:sp>
        <p:nvSpPr>
          <p:cNvPr id="627" name="PlaceHolder 2"/>
          <p:cNvSpPr>
            <a:spLocks noGrp="1"/>
          </p:cNvSpPr>
          <p:nvPr>
            <p:ph type="body"/>
          </p:nvPr>
        </p:nvSpPr>
        <p:spPr>
          <a:xfrm>
            <a:off x="703440" y="4432320"/>
            <a:ext cx="5633640" cy="4196880"/>
          </a:xfrm>
          <a:prstGeom prst="rect">
            <a:avLst/>
          </a:prstGeom>
        </p:spPr>
        <p:txBody>
          <a:bodyPr lIns="0" tIns="0" rIns="0" bIns="0">
            <a:noAutofit/>
          </a:bodyPr>
          <a:lstStyle/>
          <a:p>
            <a:pPr marL="171360" indent="-171000">
              <a:lnSpc>
                <a:spcPct val="100000"/>
              </a:lnSpc>
              <a:buClr>
                <a:srgbClr val="000000"/>
              </a:buClr>
              <a:buFont typeface="Arial"/>
              <a:buChar char="•"/>
            </a:pPr>
            <a:r>
              <a:rPr lang="en-US" sz="2000" b="0" strike="noStrike" spc="-1">
                <a:latin typeface="Times New Roman"/>
              </a:rPr>
              <a:t>Regression Line provides the “line of best fit” which takes into account each of the points and determines the line with the “least sums of squares” (more detail provided on later slides)</a:t>
            </a:r>
            <a:endParaRPr lang="en-US" sz="2000" b="0" strike="noStrike" spc="-1">
              <a:latin typeface="Arial"/>
            </a:endParaRP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Slope: generally the change in y over the change in x </a:t>
            </a:r>
            <a:endParaRPr lang="en-US" sz="2000" b="0" strike="noStrike" spc="-1">
              <a:latin typeface="Arial"/>
            </a:endParaRPr>
          </a:p>
          <a:p>
            <a:pPr marL="914400" lvl="1" indent="-171000">
              <a:lnSpc>
                <a:spcPct val="100000"/>
              </a:lnSpc>
              <a:buClr>
                <a:srgbClr val="000000"/>
              </a:buClr>
              <a:buFont typeface="Arial"/>
              <a:buChar char="•"/>
            </a:pPr>
            <a:r>
              <a:rPr lang="en-US" sz="2000" b="0" strike="noStrike" spc="-1">
                <a:latin typeface="Times New Roman"/>
              </a:rPr>
              <a:t>See slide for specific I/R vs Nominal interpretation of this value</a:t>
            </a:r>
            <a:endParaRPr lang="en-US" sz="2000" b="0" strike="noStrike" spc="-1">
              <a:latin typeface="Arial"/>
            </a:endParaRP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Regression line: Y=a +b(x) </a:t>
            </a:r>
            <a:endParaRPr lang="en-US" sz="2000" b="0" strike="noStrike" spc="-1">
              <a:latin typeface="Arial"/>
            </a:endParaRPr>
          </a:p>
          <a:p>
            <a:pPr marL="914400" lvl="1" indent="-171000">
              <a:lnSpc>
                <a:spcPct val="100000"/>
              </a:lnSpc>
              <a:buClr>
                <a:srgbClr val="000000"/>
              </a:buClr>
              <a:buFont typeface="Arial"/>
              <a:buChar char="•"/>
            </a:pPr>
            <a:r>
              <a:rPr lang="en-US" sz="2000" b="0" strike="noStrike" spc="-1">
                <a:latin typeface="Times New Roman"/>
              </a:rPr>
              <a:t>You may have seen previously as y=mx+b</a:t>
            </a:r>
            <a:endParaRPr lang="en-US" sz="2000" b="0" strike="noStrike" spc="-1">
              <a:latin typeface="Arial"/>
            </a:endParaRPr>
          </a:p>
        </p:txBody>
      </p:sp>
      <p:sp>
        <p:nvSpPr>
          <p:cNvPr id="628"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8E2E33A3-5E20-42CA-B280-49C984F09CCF}" type="slidenum">
              <a:rPr lang="en-US" sz="1300" b="0" strike="noStrike" spc="-1">
                <a:solidFill>
                  <a:srgbClr val="000000"/>
                </a:solidFill>
                <a:latin typeface="Times New Roman"/>
                <a:ea typeface="MS PGothic"/>
              </a:rPr>
              <a:t>3</a:t>
            </a:fld>
            <a:endParaRPr lang="en-US" sz="1300" b="0" strike="noStrike" spc="-1">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PlaceHolder 1"/>
          <p:cNvSpPr>
            <a:spLocks noGrp="1" noRot="1" noChangeAspect="1"/>
          </p:cNvSpPr>
          <p:nvPr>
            <p:ph type="sldImg"/>
          </p:nvPr>
        </p:nvSpPr>
        <p:spPr>
          <a:xfrm>
            <a:off x="1189080" y="708120"/>
            <a:ext cx="4665240" cy="3498480"/>
          </a:xfrm>
          <a:prstGeom prst="rect">
            <a:avLst/>
          </a:prstGeom>
        </p:spPr>
      </p:sp>
      <p:sp>
        <p:nvSpPr>
          <p:cNvPr id="708" name="PlaceHolder 2"/>
          <p:cNvSpPr>
            <a:spLocks noGrp="1"/>
          </p:cNvSpPr>
          <p:nvPr>
            <p:ph type="body"/>
          </p:nvPr>
        </p:nvSpPr>
        <p:spPr>
          <a:xfrm>
            <a:off x="703440" y="4432320"/>
            <a:ext cx="5633640" cy="4196880"/>
          </a:xfrm>
          <a:prstGeom prst="rect">
            <a:avLst/>
          </a:prstGeom>
        </p:spPr>
        <p:txBody>
          <a:bodyPr lIns="0" tIns="0" rIns="0" bIns="0">
            <a:noAutofit/>
          </a:bodyPr>
          <a:lstStyle/>
          <a:p>
            <a:endParaRPr lang="en-US" sz="2000" b="0" strike="noStrike" spc="-1">
              <a:latin typeface="Arial"/>
            </a:endParaRPr>
          </a:p>
        </p:txBody>
      </p:sp>
      <p:sp>
        <p:nvSpPr>
          <p:cNvPr id="709"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8FF97169-CBC3-4D41-B15D-5F2ADF8D5251}" type="slidenum">
              <a:rPr lang="en-US" sz="1300" b="0" strike="noStrike" spc="-1">
                <a:solidFill>
                  <a:srgbClr val="000000"/>
                </a:solidFill>
                <a:latin typeface="Times New Roman"/>
                <a:ea typeface="MS PGothic"/>
              </a:rPr>
              <a:t>30</a:t>
            </a:fld>
            <a:endParaRPr lang="en-US" sz="1300" b="0" strike="noStrike" spc="-1">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PlaceHolder 1"/>
          <p:cNvSpPr>
            <a:spLocks noGrp="1" noRot="1" noChangeAspect="1"/>
          </p:cNvSpPr>
          <p:nvPr>
            <p:ph type="sldImg"/>
          </p:nvPr>
        </p:nvSpPr>
        <p:spPr>
          <a:xfrm>
            <a:off x="1189080" y="708120"/>
            <a:ext cx="4665240" cy="3498480"/>
          </a:xfrm>
          <a:prstGeom prst="rect">
            <a:avLst/>
          </a:prstGeom>
        </p:spPr>
      </p:sp>
      <p:sp>
        <p:nvSpPr>
          <p:cNvPr id="711" name="PlaceHolder 2"/>
          <p:cNvSpPr>
            <a:spLocks noGrp="1"/>
          </p:cNvSpPr>
          <p:nvPr>
            <p:ph type="body"/>
          </p:nvPr>
        </p:nvSpPr>
        <p:spPr>
          <a:xfrm>
            <a:off x="703440" y="4432320"/>
            <a:ext cx="5633640" cy="4196880"/>
          </a:xfrm>
          <a:prstGeom prst="rect">
            <a:avLst/>
          </a:prstGeom>
        </p:spPr>
        <p:txBody>
          <a:bodyPr lIns="0" tIns="0" rIns="0" bIns="0">
            <a:noAutofit/>
          </a:bodyPr>
          <a:lstStyle/>
          <a:p>
            <a:pPr marL="171360" indent="-171000">
              <a:lnSpc>
                <a:spcPct val="100000"/>
              </a:lnSpc>
              <a:buClr>
                <a:srgbClr val="000000"/>
              </a:buClr>
              <a:buFont typeface="Arial"/>
              <a:buChar char="•"/>
            </a:pPr>
            <a:r>
              <a:rPr lang="en-US" sz="2000" b="0" strike="noStrike" spc="-1">
                <a:latin typeface="Times New Roman"/>
              </a:rPr>
              <a:t>We use logged variables to manage outliers in our data or to make results more meaningful (such as for scaled)</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Because we are using a statistic during our analysis we must then covert our results to be able to interpret them.</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To interpret, you will multiply your b-coefficient by 100.</a:t>
            </a:r>
            <a:endParaRPr lang="en-US" sz="2000" b="0" strike="noStrike" spc="-1">
              <a:latin typeface="Arial"/>
            </a:endParaRPr>
          </a:p>
          <a:p>
            <a:pPr>
              <a:lnSpc>
                <a:spcPct val="100000"/>
              </a:lnSpc>
            </a:pPr>
            <a:endParaRPr lang="en-US" sz="2000" b="0" strike="noStrike" spc="-1">
              <a:latin typeface="Arial"/>
            </a:endParaRPr>
          </a:p>
        </p:txBody>
      </p:sp>
      <p:sp>
        <p:nvSpPr>
          <p:cNvPr id="712"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7C128C33-E65B-4980-9337-DEB292BA1B9E}" type="slidenum">
              <a:rPr lang="en-US" sz="1300" b="0" strike="noStrike" spc="-1">
                <a:solidFill>
                  <a:srgbClr val="000000"/>
                </a:solidFill>
                <a:latin typeface="Times New Roman"/>
                <a:ea typeface="MS PGothic"/>
              </a:rPr>
              <a:t>31</a:t>
            </a:fld>
            <a:endParaRPr lang="en-US" sz="1300" b="0" strike="noStrike" spc="-1">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noRot="1" noChangeAspect="1"/>
          </p:cNvSpPr>
          <p:nvPr>
            <p:ph type="sldImg"/>
          </p:nvPr>
        </p:nvSpPr>
        <p:spPr>
          <a:xfrm>
            <a:off x="1189080" y="708120"/>
            <a:ext cx="4665240" cy="3498480"/>
          </a:xfrm>
          <a:prstGeom prst="rect">
            <a:avLst/>
          </a:prstGeom>
        </p:spPr>
      </p:sp>
      <p:sp>
        <p:nvSpPr>
          <p:cNvPr id="714" name="PlaceHolder 2"/>
          <p:cNvSpPr>
            <a:spLocks noGrp="1"/>
          </p:cNvSpPr>
          <p:nvPr>
            <p:ph type="body"/>
          </p:nvPr>
        </p:nvSpPr>
        <p:spPr>
          <a:xfrm>
            <a:off x="703440" y="4432320"/>
            <a:ext cx="5633640" cy="4196880"/>
          </a:xfrm>
          <a:prstGeom prst="rect">
            <a:avLst/>
          </a:prstGeom>
        </p:spPr>
        <p:txBody>
          <a:bodyPr lIns="0" tIns="0" rIns="0" bIns="0">
            <a:noAutofit/>
          </a:bodyPr>
          <a:lstStyle/>
          <a:p>
            <a:pPr marL="171360" indent="-171000">
              <a:lnSpc>
                <a:spcPct val="100000"/>
              </a:lnSpc>
              <a:buClr>
                <a:srgbClr val="000000"/>
              </a:buClr>
              <a:buFont typeface="Arial"/>
              <a:buChar char="•"/>
            </a:pPr>
            <a:r>
              <a:rPr lang="en-US" sz="2000" b="0" strike="noStrike" spc="-1">
                <a:latin typeface="Arial"/>
              </a:rPr>
              <a:t>Here we are looking at Female-headed families with a log DV of total BPI (behavioral problems).  </a:t>
            </a:r>
          </a:p>
          <a:p>
            <a:pPr marL="171360" indent="-171000">
              <a:lnSpc>
                <a:spcPct val="100000"/>
              </a:lnSpc>
              <a:buClr>
                <a:srgbClr val="000000"/>
              </a:buClr>
              <a:buFont typeface="Arial"/>
              <a:buChar char="•"/>
            </a:pPr>
            <a:r>
              <a:rPr lang="en-US" sz="2000" b="0" strike="noStrike" spc="-1">
                <a:latin typeface="Arial"/>
              </a:rPr>
              <a:t>We see our b-coefficient is .187 </a:t>
            </a:r>
          </a:p>
          <a:p>
            <a:pPr marL="171360" indent="-171000">
              <a:lnSpc>
                <a:spcPct val="100000"/>
              </a:lnSpc>
              <a:buClr>
                <a:srgbClr val="000000"/>
              </a:buClr>
              <a:buFont typeface="Arial"/>
              <a:buChar char="•"/>
            </a:pPr>
            <a:r>
              <a:rPr lang="en-US" sz="2000" b="0" strike="noStrike" spc="-1">
                <a:latin typeface="Arial"/>
              </a:rPr>
              <a:t>To transform our b-coefficient we multiply by 100 to transform our variable to be able to interpret it.</a:t>
            </a:r>
          </a:p>
          <a:p>
            <a:pPr marL="171360" indent="-171000">
              <a:lnSpc>
                <a:spcPct val="100000"/>
              </a:lnSpc>
              <a:buClr>
                <a:srgbClr val="000000"/>
              </a:buClr>
              <a:buFont typeface="Arial"/>
              <a:buChar char="•"/>
            </a:pPr>
            <a:r>
              <a:rPr lang="en-US" sz="2000" b="0" strike="noStrike" spc="-1">
                <a:latin typeface="Arial"/>
              </a:rPr>
              <a:t>Because we have a dummy IV we want to remember to have our prediction indicate that the female-headed family prediction is relative to those households that are not female-headed</a:t>
            </a:r>
          </a:p>
        </p:txBody>
      </p:sp>
      <p:sp>
        <p:nvSpPr>
          <p:cNvPr id="715"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6B1268F2-1D6B-4D7F-A18C-A1335F87FE99}" type="slidenum">
              <a:rPr lang="en-US" sz="1300" b="0" strike="noStrike" spc="-1">
                <a:solidFill>
                  <a:srgbClr val="000000"/>
                </a:solidFill>
                <a:latin typeface="Times New Roman"/>
                <a:ea typeface="MS PGothic"/>
              </a:rPr>
              <a:t>32</a:t>
            </a:fld>
            <a:endParaRPr lang="en-US" sz="1300" b="0" strike="noStrike" spc="-1">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PlaceHolder 1"/>
          <p:cNvSpPr>
            <a:spLocks noGrp="1" noRot="1" noChangeAspect="1"/>
          </p:cNvSpPr>
          <p:nvPr>
            <p:ph type="sldImg"/>
          </p:nvPr>
        </p:nvSpPr>
        <p:spPr>
          <a:xfrm>
            <a:off x="1189080" y="708120"/>
            <a:ext cx="4665240" cy="3498480"/>
          </a:xfrm>
          <a:prstGeom prst="rect">
            <a:avLst/>
          </a:prstGeom>
        </p:spPr>
      </p:sp>
      <p:sp>
        <p:nvSpPr>
          <p:cNvPr id="717" name="PlaceHolder 2"/>
          <p:cNvSpPr>
            <a:spLocks noGrp="1"/>
          </p:cNvSpPr>
          <p:nvPr>
            <p:ph type="body"/>
          </p:nvPr>
        </p:nvSpPr>
        <p:spPr>
          <a:xfrm>
            <a:off x="703440" y="4432320"/>
            <a:ext cx="5633640" cy="4196880"/>
          </a:xfrm>
          <a:prstGeom prst="rect">
            <a:avLst/>
          </a:prstGeom>
        </p:spPr>
        <p:txBody>
          <a:bodyPr lIns="0" tIns="0" rIns="0" bIns="0">
            <a:noAutofit/>
          </a:bodyPr>
          <a:lstStyle/>
          <a:p>
            <a:pPr marL="171360" indent="-171000">
              <a:lnSpc>
                <a:spcPct val="100000"/>
              </a:lnSpc>
              <a:buClr>
                <a:srgbClr val="000000"/>
              </a:buClr>
              <a:buFont typeface="Arial"/>
              <a:buChar char="•"/>
            </a:pPr>
            <a:r>
              <a:rPr lang="en-US" sz="2000" b="0" strike="noStrike" spc="-1">
                <a:latin typeface="Arial"/>
              </a:rPr>
              <a:t>Here we are looking at female-headed families, total family income in 2000, race, and BMI as our independent variables with logged BPI scores as our DV.</a:t>
            </a:r>
          </a:p>
          <a:p>
            <a:pPr marL="171360" indent="-171000">
              <a:lnSpc>
                <a:spcPct val="100000"/>
              </a:lnSpc>
              <a:buClr>
                <a:srgbClr val="000000"/>
              </a:buClr>
              <a:buFont typeface="Arial"/>
              <a:buChar char="•"/>
            </a:pPr>
            <a:r>
              <a:rPr lang="en-US" sz="2000" b="0" strike="noStrike" spc="-1">
                <a:latin typeface="Arial"/>
              </a:rPr>
              <a:t>We see that only female-headed family, family income, and BMI are significant.</a:t>
            </a:r>
          </a:p>
          <a:p>
            <a:pPr marL="171360" indent="-171000">
              <a:lnSpc>
                <a:spcPct val="100000"/>
              </a:lnSpc>
              <a:buClr>
                <a:srgbClr val="000000"/>
              </a:buClr>
              <a:buFont typeface="Arial"/>
              <a:buChar char="•"/>
            </a:pPr>
            <a:r>
              <a:rPr lang="en-US" sz="2000" b="0" strike="noStrike" spc="-1">
                <a:latin typeface="Arial"/>
              </a:rPr>
              <a:t>Note the difference in interpretation for I/R and Dummy variables. </a:t>
            </a:r>
          </a:p>
          <a:p>
            <a:pPr marL="171360" indent="-171000">
              <a:lnSpc>
                <a:spcPct val="100000"/>
              </a:lnSpc>
              <a:buClr>
                <a:srgbClr val="000000"/>
              </a:buClr>
              <a:buFont typeface="Arial"/>
              <a:buChar char="•"/>
            </a:pPr>
            <a:r>
              <a:rPr lang="en-US" sz="2000" b="0" strike="noStrike" spc="-1">
                <a:latin typeface="Arial"/>
              </a:rPr>
              <a:t>For dummy variables we must compare our included groups to the excluded group.  That is, the % change for the included group relative to the excluded group.  In this case it is the % change for children in female-headed households as compared to those who are not in female headed households.</a:t>
            </a:r>
          </a:p>
          <a:p>
            <a:pPr marL="171360" indent="-171000">
              <a:lnSpc>
                <a:spcPct val="100000"/>
              </a:lnSpc>
              <a:buClr>
                <a:srgbClr val="000000"/>
              </a:buClr>
              <a:buFont typeface="Arial"/>
              <a:buChar char="•"/>
            </a:pPr>
            <a:r>
              <a:rPr lang="en-US" sz="2000" b="0" strike="noStrike" spc="-1">
                <a:latin typeface="Arial"/>
              </a:rPr>
              <a:t>For I/R variables logged variables are a percent change for a 1 unit increase in the IV.  In this case a % increase in BPI score for a 1 unit in family income or BMI.</a:t>
            </a:r>
          </a:p>
          <a:p>
            <a:pPr>
              <a:lnSpc>
                <a:spcPct val="100000"/>
              </a:lnSpc>
            </a:pPr>
            <a:endParaRPr lang="en-US" sz="2000" b="0" strike="noStrike" spc="-1">
              <a:latin typeface="Arial"/>
            </a:endParaRPr>
          </a:p>
        </p:txBody>
      </p:sp>
      <p:sp>
        <p:nvSpPr>
          <p:cNvPr id="718"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4884D303-F39A-4C6E-9316-2FCEF24204AE}" type="slidenum">
              <a:rPr lang="en-US" sz="1300" b="0" strike="noStrike" spc="-1">
                <a:solidFill>
                  <a:srgbClr val="000000"/>
                </a:solidFill>
                <a:latin typeface="Times New Roman"/>
                <a:ea typeface="MS PGothic"/>
              </a:rPr>
              <a:t>33</a:t>
            </a:fld>
            <a:endParaRPr lang="en-US" sz="1300" b="0" strike="noStrike" spc="-1">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PlaceHolder 1"/>
          <p:cNvSpPr>
            <a:spLocks noGrp="1" noRot="1" noChangeAspect="1"/>
          </p:cNvSpPr>
          <p:nvPr>
            <p:ph type="sldImg"/>
          </p:nvPr>
        </p:nvSpPr>
        <p:spPr>
          <a:xfrm>
            <a:off x="1189080" y="708120"/>
            <a:ext cx="4665240" cy="3498480"/>
          </a:xfrm>
          <a:prstGeom prst="rect">
            <a:avLst/>
          </a:prstGeom>
        </p:spPr>
      </p:sp>
      <p:sp>
        <p:nvSpPr>
          <p:cNvPr id="720"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0" strike="noStrike" spc="-1">
                <a:latin typeface="Arial"/>
              </a:rPr>
              <a:t>Examples for language</a:t>
            </a:r>
          </a:p>
        </p:txBody>
      </p:sp>
      <p:sp>
        <p:nvSpPr>
          <p:cNvPr id="721"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680E4387-0324-4FAA-B30D-9E972EED766E}" type="slidenum">
              <a:rPr lang="en-US" sz="1300" b="0" strike="noStrike" spc="-1">
                <a:solidFill>
                  <a:srgbClr val="000000"/>
                </a:solidFill>
                <a:latin typeface="Times New Roman"/>
                <a:ea typeface="MS PGothic"/>
              </a:rPr>
              <a:t>34</a:t>
            </a:fld>
            <a:endParaRPr lang="en-US" sz="13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PlaceHolder 1"/>
          <p:cNvSpPr>
            <a:spLocks noGrp="1" noRot="1" noChangeAspect="1"/>
          </p:cNvSpPr>
          <p:nvPr>
            <p:ph type="sldImg"/>
          </p:nvPr>
        </p:nvSpPr>
        <p:spPr>
          <a:xfrm>
            <a:off x="1189080" y="708120"/>
            <a:ext cx="4665240" cy="3498480"/>
          </a:xfrm>
          <a:prstGeom prst="rect">
            <a:avLst/>
          </a:prstGeom>
        </p:spPr>
      </p:sp>
      <p:sp>
        <p:nvSpPr>
          <p:cNvPr id="630" name="PlaceHolder 2"/>
          <p:cNvSpPr>
            <a:spLocks noGrp="1"/>
          </p:cNvSpPr>
          <p:nvPr>
            <p:ph type="body"/>
          </p:nvPr>
        </p:nvSpPr>
        <p:spPr>
          <a:xfrm>
            <a:off x="703440" y="4432320"/>
            <a:ext cx="5633640" cy="4196880"/>
          </a:xfrm>
          <a:prstGeom prst="rect">
            <a:avLst/>
          </a:prstGeom>
        </p:spPr>
        <p:txBody>
          <a:bodyPr lIns="0" tIns="0" rIns="0" bIns="0">
            <a:noAutofit/>
          </a:bodyPr>
          <a:lstStyle/>
          <a:p>
            <a:pPr marL="216000" indent="-216000">
              <a:lnSpc>
                <a:spcPct val="100000"/>
              </a:lnSpc>
            </a:pPr>
            <a:r>
              <a:rPr lang="en-US" sz="2000" b="0" strike="noStrike" spc="-1">
                <a:latin typeface="Times New Roman"/>
              </a:rPr>
              <a:t>Here looking at education(IV) &amp; income(DV)</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Note y-axis is the vertical axis (in this case income) and x-axis is the horizontal axis (in this case years of education)</a:t>
            </a:r>
            <a:endParaRPr lang="en-US" sz="2000" b="0" strike="noStrike" spc="-1">
              <a:latin typeface="Arial"/>
            </a:endParaRPr>
          </a:p>
          <a:p>
            <a:pPr>
              <a:lnSpc>
                <a:spcPct val="100000"/>
              </a:lnSpc>
            </a:pPr>
            <a:endParaRPr lang="en-US" sz="2000" b="0" strike="noStrike" spc="-1">
              <a:latin typeface="Arial"/>
            </a:endParaRPr>
          </a:p>
          <a:p>
            <a:pPr>
              <a:lnSpc>
                <a:spcPct val="100000"/>
              </a:lnSpc>
            </a:pPr>
            <a:endParaRPr lang="en-US" sz="2000" b="0" strike="noStrike" spc="-1">
              <a:latin typeface="Arial"/>
            </a:endParaRPr>
          </a:p>
          <a:p>
            <a:pPr>
              <a:lnSpc>
                <a:spcPct val="100000"/>
              </a:lnSpc>
            </a:pPr>
            <a:r>
              <a:rPr lang="en-US" sz="2000" b="0" strike="noStrike" spc="-1">
                <a:latin typeface="Garamond"/>
              </a:rPr>
              <a:t>Regression line provides the equation that can assist in making the most accurate predictions for your DV.</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Garamond"/>
              </a:rPr>
              <a:t>Determined through finding the line that is closest to all of the data points.</a:t>
            </a:r>
            <a:endParaRPr lang="en-US" sz="2000" b="0" strike="noStrike" spc="-1">
              <a:latin typeface="Arial"/>
            </a:endParaRP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Garamond"/>
              </a:rPr>
              <a:t>What we mean by “least sums of squares” is that your stat program finds the difference between each individual data point and the line and squares each point (because if you don’t square it, and add them all up you get zero)</a:t>
            </a:r>
            <a:endParaRPr lang="en-US" sz="2000" b="0" strike="noStrike" spc="-1">
              <a:latin typeface="Arial"/>
            </a:endParaRPr>
          </a:p>
          <a:p>
            <a:pPr>
              <a:lnSpc>
                <a:spcPct val="100000"/>
              </a:lnSpc>
            </a:pPr>
            <a:endParaRPr lang="en-US" sz="2000" b="0" strike="noStrike" spc="-1">
              <a:latin typeface="Arial"/>
            </a:endParaRPr>
          </a:p>
          <a:p>
            <a:pPr>
              <a:lnSpc>
                <a:spcPct val="100000"/>
              </a:lnSpc>
            </a:pPr>
            <a:r>
              <a:rPr lang="en-US" sz="2000" b="0" strike="noStrike" spc="-1">
                <a:latin typeface="Garamond"/>
              </a:rPr>
              <a:t>Reminder: our regression equation is Y’ = a + b(x)</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Garamond"/>
              </a:rPr>
              <a:t>a = intercept (point where the line crosses the y-axis (when x=0)</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Garamond"/>
              </a:rPr>
              <a:t>b = slope (change in y/change in x)</a:t>
            </a:r>
            <a:endParaRPr lang="en-US" sz="2000" b="0" strike="noStrike" spc="-1">
              <a:latin typeface="Arial"/>
            </a:endParaRPr>
          </a:p>
          <a:p>
            <a:pPr>
              <a:lnSpc>
                <a:spcPct val="100000"/>
              </a:lnSpc>
            </a:pPr>
            <a:endParaRPr lang="en-US" sz="2000" b="0" strike="noStrike" spc="-1">
              <a:latin typeface="Arial"/>
            </a:endParaRPr>
          </a:p>
          <a:p>
            <a:pPr>
              <a:lnSpc>
                <a:spcPct val="100000"/>
              </a:lnSpc>
            </a:pPr>
            <a:endParaRPr lang="en-US" sz="2000" b="0" strike="noStrike" spc="-1">
              <a:latin typeface="Arial"/>
            </a:endParaRPr>
          </a:p>
        </p:txBody>
      </p:sp>
      <p:sp>
        <p:nvSpPr>
          <p:cNvPr id="631"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20CDA5B9-0FA2-4E2C-8A9A-BE83C25B8482}" type="slidenum">
              <a:rPr lang="en-US" sz="1300" b="0" strike="noStrike" spc="-1">
                <a:solidFill>
                  <a:srgbClr val="000000"/>
                </a:solidFill>
                <a:latin typeface="Times New Roman"/>
                <a:ea typeface="MS PGothic"/>
              </a:rPr>
              <a:t>4</a:t>
            </a:fld>
            <a:endParaRPr lang="en-US" sz="13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PlaceHolder 1"/>
          <p:cNvSpPr>
            <a:spLocks noGrp="1" noRot="1" noChangeAspect="1"/>
          </p:cNvSpPr>
          <p:nvPr>
            <p:ph type="sldImg"/>
          </p:nvPr>
        </p:nvSpPr>
        <p:spPr>
          <a:xfrm>
            <a:off x="1189080" y="708120"/>
            <a:ext cx="4665240" cy="3498480"/>
          </a:xfrm>
          <a:prstGeom prst="rect">
            <a:avLst/>
          </a:prstGeom>
        </p:spPr>
      </p:sp>
      <p:sp>
        <p:nvSpPr>
          <p:cNvPr id="633" name="PlaceHolder 2"/>
          <p:cNvSpPr>
            <a:spLocks noGrp="1"/>
          </p:cNvSpPr>
          <p:nvPr>
            <p:ph type="body"/>
          </p:nvPr>
        </p:nvSpPr>
        <p:spPr>
          <a:xfrm>
            <a:off x="703440" y="4432320"/>
            <a:ext cx="5633640" cy="4196880"/>
          </a:xfrm>
          <a:prstGeom prst="rect">
            <a:avLst/>
          </a:prstGeom>
        </p:spPr>
        <p:txBody>
          <a:bodyPr lIns="0" tIns="0" rIns="0" bIns="0">
            <a:noAutofit/>
          </a:bodyPr>
          <a:lstStyle/>
          <a:p>
            <a:endParaRPr lang="en-US" sz="2000" b="0" strike="noStrike" spc="-1">
              <a:latin typeface="Arial"/>
            </a:endParaRPr>
          </a:p>
        </p:txBody>
      </p:sp>
      <p:sp>
        <p:nvSpPr>
          <p:cNvPr id="634"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F924BA8C-9BC0-42E8-9BB5-7E60B31B9726}" type="slidenum">
              <a:rPr lang="en-US" sz="1300" b="0" strike="noStrike" spc="-1">
                <a:solidFill>
                  <a:srgbClr val="000000"/>
                </a:solidFill>
                <a:latin typeface="Times New Roman"/>
                <a:ea typeface="MS PGothic"/>
              </a:rPr>
              <a:t>5</a:t>
            </a:fld>
            <a:endParaRPr lang="en-US" sz="13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PlaceHolder 1"/>
          <p:cNvSpPr>
            <a:spLocks noGrp="1" noRot="1" noChangeAspect="1"/>
          </p:cNvSpPr>
          <p:nvPr>
            <p:ph type="sldImg"/>
          </p:nvPr>
        </p:nvSpPr>
        <p:spPr>
          <a:xfrm>
            <a:off x="1189080" y="708120"/>
            <a:ext cx="4665240" cy="3498480"/>
          </a:xfrm>
          <a:prstGeom prst="rect">
            <a:avLst/>
          </a:prstGeom>
        </p:spPr>
      </p:sp>
      <p:sp>
        <p:nvSpPr>
          <p:cNvPr id="636" name="PlaceHolder 2"/>
          <p:cNvSpPr>
            <a:spLocks noGrp="1"/>
          </p:cNvSpPr>
          <p:nvPr>
            <p:ph type="body"/>
          </p:nvPr>
        </p:nvSpPr>
        <p:spPr>
          <a:xfrm>
            <a:off x="703440" y="4432320"/>
            <a:ext cx="5633640" cy="4196880"/>
          </a:xfrm>
          <a:prstGeom prst="rect">
            <a:avLst/>
          </a:prstGeom>
        </p:spPr>
        <p:txBody>
          <a:bodyPr lIns="0" tIns="0" rIns="0" bIns="0">
            <a:noAutofit/>
          </a:bodyPr>
          <a:lstStyle/>
          <a:p>
            <a:pPr marL="171360" indent="-171000">
              <a:lnSpc>
                <a:spcPct val="100000"/>
              </a:lnSpc>
              <a:buClr>
                <a:srgbClr val="000000"/>
              </a:buClr>
              <a:buFont typeface="Arial"/>
              <a:buChar char="•"/>
            </a:pPr>
            <a:r>
              <a:rPr lang="en-US" sz="2000" b="0" strike="noStrike" spc="-1">
                <a:latin typeface="Times New Roman"/>
              </a:rPr>
              <a:t>Multiple correlations</a:t>
            </a:r>
            <a:endParaRPr lang="en-US" sz="2000" b="0" strike="noStrike" spc="-1">
              <a:latin typeface="Arial"/>
            </a:endParaRPr>
          </a:p>
          <a:p>
            <a:pPr marL="914400" lvl="1" indent="-171000">
              <a:lnSpc>
                <a:spcPct val="100000"/>
              </a:lnSpc>
              <a:buClr>
                <a:srgbClr val="000000"/>
              </a:buClr>
              <a:buFont typeface="Arial"/>
              <a:buChar char="•"/>
            </a:pPr>
            <a:r>
              <a:rPr lang="en-US" sz="2000" b="0" strike="noStrike" spc="-1">
                <a:latin typeface="Times New Roman"/>
              </a:rPr>
              <a:t>The “adjusted” r square value I had mentioned last week</a:t>
            </a:r>
            <a:endParaRPr lang="en-US" sz="2000" b="0" strike="noStrike" spc="-1">
              <a:latin typeface="Arial"/>
            </a:endParaRPr>
          </a:p>
          <a:p>
            <a:pPr>
              <a:lnSpc>
                <a:spcPct val="100000"/>
              </a:lnSpc>
            </a:pPr>
            <a:endParaRPr lang="en-US" sz="2000" b="0" strike="noStrike" spc="-1">
              <a:latin typeface="Arial"/>
            </a:endParaRPr>
          </a:p>
          <a:p>
            <a:pPr>
              <a:lnSpc>
                <a:spcPct val="100000"/>
              </a:lnSpc>
            </a:pPr>
            <a:r>
              <a:rPr lang="en-US" sz="2000" b="0" strike="noStrike" spc="-1">
                <a:latin typeface="Times New Roman"/>
              </a:rPr>
              <a:t>Multivariate regression</a:t>
            </a:r>
            <a:endParaRPr lang="en-US" sz="2000" b="0" strike="noStrike" spc="-1">
              <a:latin typeface="Arial"/>
            </a:endParaRPr>
          </a:p>
          <a:p>
            <a:pPr marL="171360" indent="-171000">
              <a:lnSpc>
                <a:spcPct val="100000"/>
              </a:lnSpc>
              <a:spcBef>
                <a:spcPts val="360"/>
              </a:spcBef>
              <a:buClr>
                <a:srgbClr val="000000"/>
              </a:buClr>
              <a:buFont typeface="Arial"/>
              <a:buChar char="•"/>
            </a:pPr>
            <a:r>
              <a:rPr lang="en-US" sz="2000" b="0" strike="noStrike" spc="-1">
                <a:latin typeface="Times New Roman"/>
              </a:rPr>
              <a:t>For a multivariate we need at least two IVs.</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We are now adding in additional independent variables in an effort to better explain our DV.</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Will be discussing control variables more on the next slide.</a:t>
            </a:r>
            <a:endParaRPr lang="en-US" sz="2000" b="0" strike="noStrike" spc="-1">
              <a:latin typeface="Arial"/>
            </a:endParaRPr>
          </a:p>
          <a:p>
            <a:pPr>
              <a:lnSpc>
                <a:spcPct val="100000"/>
              </a:lnSpc>
            </a:pPr>
            <a:endParaRPr lang="en-US" sz="2000" b="0" strike="noStrike" spc="-1">
              <a:latin typeface="Arial"/>
            </a:endParaRPr>
          </a:p>
          <a:p>
            <a:pPr>
              <a:lnSpc>
                <a:spcPct val="100000"/>
              </a:lnSpc>
            </a:pPr>
            <a:r>
              <a:rPr lang="en-US" sz="2000" b="0" strike="noStrike" spc="-1">
                <a:latin typeface="Times New Roman"/>
              </a:rPr>
              <a:t>Significance</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We are able to identify significance of both individual coefficients (t-values &amp; looking @ p-values) and the model as a whole (f-test &amp; looking at p-value)</a:t>
            </a:r>
            <a:endParaRPr lang="en-US" sz="2000" b="0" strike="noStrike" spc="-1">
              <a:latin typeface="Arial"/>
            </a:endParaRPr>
          </a:p>
          <a:p>
            <a:pPr>
              <a:lnSpc>
                <a:spcPct val="100000"/>
              </a:lnSpc>
            </a:pPr>
            <a:endParaRPr lang="en-US" sz="2000" b="0" strike="noStrike" spc="-1">
              <a:latin typeface="Arial"/>
            </a:endParaRPr>
          </a:p>
          <a:p>
            <a:pPr>
              <a:lnSpc>
                <a:spcPct val="100000"/>
              </a:lnSpc>
            </a:pPr>
            <a:r>
              <a:rPr lang="en-US" sz="2000" b="0" strike="noStrike" spc="-1">
                <a:latin typeface="Times New Roman"/>
              </a:rPr>
              <a:t>Predictions</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Able to make predictions using a set of independent variables rather than just one – aiming to be more accurate in considering multiple contributing factors</a:t>
            </a:r>
            <a:endParaRPr lang="en-US" sz="2000" b="0" strike="noStrike" spc="-1">
              <a:latin typeface="Arial"/>
            </a:endParaRPr>
          </a:p>
        </p:txBody>
      </p:sp>
      <p:sp>
        <p:nvSpPr>
          <p:cNvPr id="637"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9546F4D0-5A81-461C-8F53-2FA566911991}" type="slidenum">
              <a:rPr lang="en-US" sz="1300" b="0" strike="noStrike" spc="-1">
                <a:solidFill>
                  <a:srgbClr val="000000"/>
                </a:solidFill>
                <a:latin typeface="Times New Roman"/>
                <a:ea typeface="MS PGothic"/>
              </a:rPr>
              <a:t>6</a:t>
            </a:fld>
            <a:endParaRPr lang="en-US" sz="13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PlaceHolder 1"/>
          <p:cNvSpPr>
            <a:spLocks noGrp="1" noRot="1" noChangeAspect="1"/>
          </p:cNvSpPr>
          <p:nvPr>
            <p:ph type="sldImg"/>
          </p:nvPr>
        </p:nvSpPr>
        <p:spPr>
          <a:xfrm>
            <a:off x="1189080" y="708120"/>
            <a:ext cx="4665240" cy="3498480"/>
          </a:xfrm>
          <a:prstGeom prst="rect">
            <a:avLst/>
          </a:prstGeom>
        </p:spPr>
      </p:sp>
      <p:sp>
        <p:nvSpPr>
          <p:cNvPr id="639" name="PlaceHolder 2"/>
          <p:cNvSpPr>
            <a:spLocks noGrp="1"/>
          </p:cNvSpPr>
          <p:nvPr>
            <p:ph type="body"/>
          </p:nvPr>
        </p:nvSpPr>
        <p:spPr>
          <a:xfrm>
            <a:off x="703440" y="4432320"/>
            <a:ext cx="5633640" cy="4196880"/>
          </a:xfrm>
          <a:prstGeom prst="rect">
            <a:avLst/>
          </a:prstGeom>
        </p:spPr>
        <p:txBody>
          <a:bodyPr lIns="0" tIns="0" rIns="0" bIns="0">
            <a:noAutofit/>
          </a:bodyPr>
          <a:lstStyle/>
          <a:p>
            <a:pPr marL="171360" indent="-171000">
              <a:lnSpc>
                <a:spcPct val="100000"/>
              </a:lnSpc>
              <a:buClr>
                <a:srgbClr val="000000"/>
              </a:buClr>
              <a:buFont typeface="Arial"/>
              <a:buChar char="•"/>
            </a:pPr>
            <a:r>
              <a:rPr lang="en-US" sz="2000" b="0" strike="noStrike" spc="-1">
                <a:latin typeface="Times New Roman"/>
              </a:rPr>
              <a:t>It is important to consider what other variables may influence the DV you are looking at.</a:t>
            </a:r>
            <a:endParaRPr lang="en-US" sz="2000" b="0" strike="noStrike" spc="-1">
              <a:latin typeface="Arial"/>
            </a:endParaRPr>
          </a:p>
          <a:p>
            <a:pPr marL="914400" lvl="1" indent="-171000">
              <a:lnSpc>
                <a:spcPct val="100000"/>
              </a:lnSpc>
              <a:buClr>
                <a:srgbClr val="000000"/>
              </a:buClr>
              <a:buFont typeface="Arial"/>
              <a:buChar char="•"/>
            </a:pPr>
            <a:r>
              <a:rPr lang="en-US" sz="2000" b="0" strike="noStrike" spc="-1">
                <a:latin typeface="Times New Roman"/>
              </a:rPr>
              <a:t>These variables can be identified by considering practice experience and looking at prior research (which is why literature reviews are important!)</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Multivariate regressions allow us to find the influence of each individual variable </a:t>
            </a:r>
            <a:endParaRPr lang="en-US" sz="2000" b="0" strike="noStrike" spc="-1">
              <a:latin typeface="Arial"/>
            </a:endParaRPr>
          </a:p>
          <a:p>
            <a:pPr marL="914400" lvl="1" indent="-171000">
              <a:lnSpc>
                <a:spcPct val="100000"/>
              </a:lnSpc>
              <a:buClr>
                <a:srgbClr val="000000"/>
              </a:buClr>
              <a:buFont typeface="Arial"/>
              <a:buChar char="•"/>
            </a:pPr>
            <a:r>
              <a:rPr lang="en-US" sz="2000" b="0" strike="noStrike" spc="-1">
                <a:latin typeface="Times New Roman"/>
              </a:rPr>
              <a:t>We get a b-coefficient for each variable so can see which are significant and how much they influence the DV</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When you include control variables you may find that the relationship you anticipated to be significant is no longer significant after controlling for other variables.  </a:t>
            </a:r>
            <a:endParaRPr lang="en-US" sz="2000" b="0" strike="noStrike" spc="-1">
              <a:latin typeface="Arial"/>
            </a:endParaRPr>
          </a:p>
          <a:p>
            <a:pPr marL="914400" lvl="1" indent="-171000">
              <a:lnSpc>
                <a:spcPct val="100000"/>
              </a:lnSpc>
              <a:buClr>
                <a:srgbClr val="000000"/>
              </a:buClr>
              <a:buFont typeface="Arial"/>
              <a:buChar char="•"/>
            </a:pPr>
            <a:r>
              <a:rPr lang="en-US" sz="2000" b="0" strike="noStrike" spc="-1">
                <a:latin typeface="Times New Roman"/>
              </a:rPr>
              <a:t>When you do find significance and demonstrate that you have strong control variables, it helps support your argument that your primary IV/IVs are important variables to consider.</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 What are some additional variables to consider when looking at poverty and health outcomes?</a:t>
            </a: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Draw diagram on board (circle diagram)</a:t>
            </a:r>
            <a:endParaRPr lang="en-US" sz="2000" b="0" strike="noStrike" spc="-1">
              <a:latin typeface="Arial"/>
            </a:endParaRPr>
          </a:p>
          <a:p>
            <a:pPr>
              <a:lnSpc>
                <a:spcPct val="100000"/>
              </a:lnSpc>
            </a:pPr>
            <a:endParaRPr lang="en-US" sz="2000" b="0" strike="noStrike" spc="-1">
              <a:latin typeface="Arial"/>
            </a:endParaRPr>
          </a:p>
        </p:txBody>
      </p:sp>
      <p:sp>
        <p:nvSpPr>
          <p:cNvPr id="640"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D36798EA-EBD5-40EF-8160-0E72CD9129E9}" type="slidenum">
              <a:rPr lang="en-US" sz="1300" b="0" strike="noStrike" spc="-1">
                <a:solidFill>
                  <a:srgbClr val="000000"/>
                </a:solidFill>
                <a:latin typeface="Times New Roman"/>
                <a:ea typeface="MS PGothic"/>
              </a:rPr>
              <a:t>7</a:t>
            </a:fld>
            <a:endParaRPr lang="en-US" sz="13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PlaceHolder 1"/>
          <p:cNvSpPr>
            <a:spLocks noGrp="1" noRot="1" noChangeAspect="1"/>
          </p:cNvSpPr>
          <p:nvPr>
            <p:ph type="sldImg"/>
          </p:nvPr>
        </p:nvSpPr>
        <p:spPr>
          <a:xfrm>
            <a:off x="1189080" y="708120"/>
            <a:ext cx="4665240" cy="3498480"/>
          </a:xfrm>
          <a:prstGeom prst="rect">
            <a:avLst/>
          </a:prstGeom>
        </p:spPr>
      </p:sp>
      <p:sp>
        <p:nvSpPr>
          <p:cNvPr id="642" name="PlaceHolder 2"/>
          <p:cNvSpPr>
            <a:spLocks noGrp="1"/>
          </p:cNvSpPr>
          <p:nvPr>
            <p:ph type="body"/>
          </p:nvPr>
        </p:nvSpPr>
        <p:spPr>
          <a:xfrm>
            <a:off x="703440" y="4432320"/>
            <a:ext cx="5633640" cy="4196880"/>
          </a:xfrm>
          <a:prstGeom prst="rect">
            <a:avLst/>
          </a:prstGeom>
        </p:spPr>
        <p:txBody>
          <a:bodyPr lIns="0" tIns="0" rIns="0" bIns="0">
            <a:noAutofit/>
          </a:bodyPr>
          <a:lstStyle/>
          <a:p>
            <a:endParaRPr lang="en-US" sz="2000" b="0" strike="noStrike" spc="-1">
              <a:latin typeface="Arial"/>
            </a:endParaRPr>
          </a:p>
        </p:txBody>
      </p:sp>
      <p:sp>
        <p:nvSpPr>
          <p:cNvPr id="643"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930DDB4A-4F8B-40F1-9823-C91BDE4CEFDC}" type="slidenum">
              <a:rPr lang="en-US" sz="1300" b="0" strike="noStrike" spc="-1">
                <a:solidFill>
                  <a:srgbClr val="000000"/>
                </a:solidFill>
                <a:latin typeface="Times New Roman"/>
                <a:ea typeface="MS PGothic"/>
              </a:rPr>
              <a:t>8</a:t>
            </a:fld>
            <a:endParaRPr lang="en-US" sz="13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PlaceHolder 1"/>
          <p:cNvSpPr>
            <a:spLocks noGrp="1" noRot="1" noChangeAspect="1"/>
          </p:cNvSpPr>
          <p:nvPr>
            <p:ph type="sldImg"/>
          </p:nvPr>
        </p:nvSpPr>
        <p:spPr>
          <a:xfrm>
            <a:off x="1189080" y="708120"/>
            <a:ext cx="4665240" cy="3498480"/>
          </a:xfrm>
          <a:prstGeom prst="rect">
            <a:avLst/>
          </a:prstGeom>
        </p:spPr>
      </p:sp>
      <p:sp>
        <p:nvSpPr>
          <p:cNvPr id="645" name="PlaceHolder 2"/>
          <p:cNvSpPr>
            <a:spLocks noGrp="1"/>
          </p:cNvSpPr>
          <p:nvPr>
            <p:ph type="body"/>
          </p:nvPr>
        </p:nvSpPr>
        <p:spPr>
          <a:xfrm>
            <a:off x="703440" y="4432320"/>
            <a:ext cx="5633640" cy="4196880"/>
          </a:xfrm>
          <a:prstGeom prst="rect">
            <a:avLst/>
          </a:prstGeom>
        </p:spPr>
        <p:txBody>
          <a:bodyPr lIns="0" tIns="0" rIns="0" bIns="0">
            <a:noAutofit/>
          </a:bodyPr>
          <a:lstStyle/>
          <a:p>
            <a:pPr marL="171360" indent="-171000">
              <a:lnSpc>
                <a:spcPct val="100000"/>
              </a:lnSpc>
              <a:buClr>
                <a:srgbClr val="000000"/>
              </a:buClr>
              <a:buFont typeface="Arial"/>
              <a:buChar char="•"/>
            </a:pPr>
            <a:r>
              <a:rPr lang="en-US" sz="2000" b="0" strike="noStrike" spc="-1">
                <a:latin typeface="Times New Roman"/>
              </a:rPr>
              <a:t>Here we are first looking at the correlation between age and education.</a:t>
            </a:r>
            <a:endParaRPr lang="en-US" sz="2000" b="0" strike="noStrike" spc="-1">
              <a:latin typeface="Arial"/>
            </a:endParaRPr>
          </a:p>
          <a:p>
            <a:pPr marL="914400" lvl="1" indent="-171000">
              <a:lnSpc>
                <a:spcPct val="100000"/>
              </a:lnSpc>
              <a:buClr>
                <a:srgbClr val="000000"/>
              </a:buClr>
              <a:buFont typeface="Arial"/>
              <a:buChar char="•"/>
            </a:pPr>
            <a:r>
              <a:rPr lang="en-US" sz="2000" b="0" strike="noStrike" spc="-1">
                <a:latin typeface="Times New Roman"/>
              </a:rPr>
              <a:t>Note that when you look at the blocks with age &amp; age / education &amp; education you have a value of 1 which indicates perfect correlation, we ignore these boxes and look at the boxes where age &amp; education intersect to see the strength and direction of their relationship.</a:t>
            </a:r>
            <a:endParaRPr lang="en-US" sz="2000" b="0" strike="noStrike" spc="-1">
              <a:latin typeface="Arial"/>
            </a:endParaRPr>
          </a:p>
          <a:p>
            <a:pPr marL="1314360" lvl="2" indent="-171000">
              <a:lnSpc>
                <a:spcPct val="100000"/>
              </a:lnSpc>
              <a:buClr>
                <a:srgbClr val="000000"/>
              </a:buClr>
              <a:buFont typeface="Arial"/>
              <a:buChar char="•"/>
            </a:pPr>
            <a:r>
              <a:rPr lang="en-US" sz="2000" b="0" strike="noStrike" spc="-1">
                <a:latin typeface="Times New Roman"/>
              </a:rPr>
              <a:t>A negative value indicates a negative relationship.</a:t>
            </a:r>
            <a:endParaRPr lang="en-US" sz="2000" b="0" strike="noStrike" spc="-1">
              <a:latin typeface="Arial"/>
            </a:endParaRPr>
          </a:p>
          <a:p>
            <a:pPr marL="1314360" lvl="2" indent="-171000">
              <a:lnSpc>
                <a:spcPct val="100000"/>
              </a:lnSpc>
              <a:buClr>
                <a:srgbClr val="000000"/>
              </a:buClr>
              <a:buFont typeface="Arial"/>
              <a:buChar char="•"/>
            </a:pPr>
            <a:r>
              <a:rPr lang="en-US" sz="2000" b="0" strike="noStrike" spc="-1">
                <a:latin typeface="Times New Roman"/>
              </a:rPr>
              <a:t>A significance level of .042 is lower than .05 so we have significance at the .05 level for a two-tailed test. (Note: You can also see the significance level indicated by the *)</a:t>
            </a:r>
            <a:endParaRPr lang="en-US" sz="2000" b="0" strike="noStrike" spc="-1">
              <a:latin typeface="Arial"/>
            </a:endParaRPr>
          </a:p>
          <a:p>
            <a:pPr marL="1314360" lvl="2" indent="-171000">
              <a:lnSpc>
                <a:spcPct val="100000"/>
              </a:lnSpc>
              <a:buClr>
                <a:srgbClr val="000000"/>
              </a:buClr>
              <a:buFont typeface="Arial"/>
              <a:buChar char="•"/>
            </a:pPr>
            <a:r>
              <a:rPr lang="en-US" sz="2000" b="0" strike="noStrike" spc="-1">
                <a:latin typeface="Times New Roman"/>
              </a:rPr>
              <a:t>We see a significant negative relationship between age &amp; education.</a:t>
            </a:r>
            <a:endParaRPr lang="en-US" sz="2000" b="0" strike="noStrike" spc="-1">
              <a:latin typeface="Arial"/>
            </a:endParaRPr>
          </a:p>
          <a:p>
            <a:pPr>
              <a:lnSpc>
                <a:spcPct val="100000"/>
              </a:lnSpc>
            </a:pPr>
            <a:endParaRPr lang="en-US" sz="2000" b="0" strike="noStrike" spc="-1">
              <a:latin typeface="Arial"/>
            </a:endParaRPr>
          </a:p>
          <a:p>
            <a:pPr marL="171360" indent="-171000">
              <a:lnSpc>
                <a:spcPct val="100000"/>
              </a:lnSpc>
              <a:buClr>
                <a:srgbClr val="000000"/>
              </a:buClr>
              <a:buFont typeface="Arial"/>
              <a:buChar char="•"/>
            </a:pPr>
            <a:r>
              <a:rPr lang="en-US" sz="2000" b="0" strike="noStrike" spc="-1">
                <a:latin typeface="Times New Roman"/>
              </a:rPr>
              <a:t> Next we have a bivariate regression (for all ages)</a:t>
            </a:r>
            <a:endParaRPr lang="en-US" sz="2000" b="0" strike="noStrike" spc="-1">
              <a:latin typeface="Arial"/>
            </a:endParaRPr>
          </a:p>
          <a:p>
            <a:pPr marL="914400" lvl="1" indent="-171000">
              <a:lnSpc>
                <a:spcPct val="100000"/>
              </a:lnSpc>
              <a:buClr>
                <a:srgbClr val="000000"/>
              </a:buClr>
              <a:buFont typeface="Arial"/>
              <a:buChar char="•"/>
            </a:pPr>
            <a:r>
              <a:rPr lang="en-US" sz="2000" b="0" strike="noStrike" spc="-1">
                <a:latin typeface="Times New Roman"/>
              </a:rPr>
              <a:t>We can see noted our DV is income and our IV is education.  </a:t>
            </a:r>
            <a:endParaRPr lang="en-US" sz="2000" b="0" strike="noStrike" spc="-1">
              <a:latin typeface="Arial"/>
            </a:endParaRPr>
          </a:p>
          <a:p>
            <a:pPr marL="914400" lvl="1" indent="-171000">
              <a:lnSpc>
                <a:spcPct val="100000"/>
              </a:lnSpc>
              <a:buClr>
                <a:srgbClr val="000000"/>
              </a:buClr>
              <a:buFont typeface="Arial"/>
              <a:buChar char="•"/>
            </a:pPr>
            <a:r>
              <a:rPr lang="en-US" sz="2000" b="0" strike="noStrike" spc="-1">
                <a:latin typeface="Times New Roman"/>
              </a:rPr>
              <a:t>Looking at our B-coefficient we can see that the model predicts a negative relationship</a:t>
            </a:r>
            <a:endParaRPr lang="en-US" sz="2000" b="0" strike="noStrike" spc="-1">
              <a:latin typeface="Arial"/>
            </a:endParaRPr>
          </a:p>
          <a:p>
            <a:pPr marL="914400" lvl="1" indent="-171000">
              <a:lnSpc>
                <a:spcPct val="100000"/>
              </a:lnSpc>
              <a:buClr>
                <a:srgbClr val="000000"/>
              </a:buClr>
              <a:buFont typeface="Arial"/>
              <a:buChar char="•"/>
            </a:pPr>
            <a:r>
              <a:rPr lang="en-US" sz="2000" b="0" strike="noStrike" spc="-1">
                <a:latin typeface="Times New Roman"/>
              </a:rPr>
              <a:t>Looking further over we can see that the significance for level of education is .438, which is not lower than .05 </a:t>
            </a:r>
            <a:r>
              <a:rPr lang="en-US" sz="2000" b="1" strike="noStrike" spc="-1">
                <a:latin typeface="Times New Roman"/>
              </a:rPr>
              <a:t>so we do not have a significant relationship</a:t>
            </a:r>
            <a:r>
              <a:rPr lang="en-US" sz="2000" b="0" strike="noStrike" spc="-1">
                <a:latin typeface="Times New Roman"/>
              </a:rPr>
              <a:t>.</a:t>
            </a:r>
            <a:endParaRPr lang="en-US" sz="2000" b="0" strike="noStrike" spc="-1">
              <a:latin typeface="Arial"/>
            </a:endParaRPr>
          </a:p>
          <a:p>
            <a:pPr>
              <a:lnSpc>
                <a:spcPct val="100000"/>
              </a:lnSpc>
            </a:pPr>
            <a:endParaRPr lang="en-US" sz="2000" b="0" strike="noStrike" spc="-1">
              <a:latin typeface="Arial"/>
            </a:endParaRPr>
          </a:p>
        </p:txBody>
      </p:sp>
      <p:sp>
        <p:nvSpPr>
          <p:cNvPr id="646" name="TextShape 3"/>
          <p:cNvSpPr txBox="1"/>
          <p:nvPr/>
        </p:nvSpPr>
        <p:spPr>
          <a:xfrm>
            <a:off x="3986280" y="8866080"/>
            <a:ext cx="3055680" cy="464760"/>
          </a:xfrm>
          <a:prstGeom prst="rect">
            <a:avLst/>
          </a:prstGeom>
          <a:noFill/>
          <a:ln>
            <a:noFill/>
          </a:ln>
        </p:spPr>
        <p:txBody>
          <a:bodyPr lIns="0" tIns="0" rIns="0" bIns="0" anchor="b">
            <a:noAutofit/>
          </a:bodyPr>
          <a:lstStyle/>
          <a:p>
            <a:pPr algn="r">
              <a:lnSpc>
                <a:spcPct val="95000"/>
              </a:lnSpc>
            </a:pPr>
            <a:fld id="{371962F8-EABD-4C67-8B9E-DF62EB3A5AFD}" type="slidenum">
              <a:rPr lang="en-US" sz="1300" b="0" strike="noStrike" spc="-1">
                <a:solidFill>
                  <a:srgbClr val="000000"/>
                </a:solidFill>
                <a:latin typeface="Times New Roman"/>
                <a:ea typeface="MS PGothic"/>
              </a:rPr>
              <a:t>9</a:t>
            </a:fld>
            <a:endParaRPr lang="en-US" sz="13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9" name="PlaceHolder 2"/>
          <p:cNvSpPr>
            <a:spLocks noGrp="1"/>
          </p:cNvSpPr>
          <p:nvPr>
            <p:ph type="body"/>
          </p:nvPr>
        </p:nvSpPr>
        <p:spPr>
          <a:xfrm>
            <a:off x="457200" y="160020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0" name="PlaceHolder 3"/>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65"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66"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67"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6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69" name="PlaceHolder 1"/>
          <p:cNvSpPr>
            <a:spLocks noGrp="1"/>
          </p:cNvSpPr>
          <p:nvPr>
            <p:ph type="subTitle"/>
          </p:nvPr>
        </p:nvSpPr>
        <p:spPr>
          <a:xfrm>
            <a:off x="457200" y="277920"/>
            <a:ext cx="8229240" cy="528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71"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72"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73"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75"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76"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77" name="PlaceHolder 4"/>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79"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80"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81" name="PlaceHolder 4"/>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83" name="PlaceHolder 2"/>
          <p:cNvSpPr>
            <a:spLocks noGrp="1"/>
          </p:cNvSpPr>
          <p:nvPr>
            <p:ph type="body"/>
          </p:nvPr>
        </p:nvSpPr>
        <p:spPr>
          <a:xfrm>
            <a:off x="457200" y="160020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84" name="PlaceHolder 3"/>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86"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87"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88"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89" name="PlaceHolder 5"/>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0"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91" name="PlaceHolder 2"/>
          <p:cNvSpPr>
            <a:spLocks noGrp="1"/>
          </p:cNvSpPr>
          <p:nvPr>
            <p:ph type="body"/>
          </p:nvPr>
        </p:nvSpPr>
        <p:spPr>
          <a:xfrm>
            <a:off x="45720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92" name="PlaceHolder 3"/>
          <p:cNvSpPr>
            <a:spLocks noGrp="1"/>
          </p:cNvSpPr>
          <p:nvPr>
            <p:ph type="body"/>
          </p:nvPr>
        </p:nvSpPr>
        <p:spPr>
          <a:xfrm>
            <a:off x="323964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93" name="PlaceHolder 4"/>
          <p:cNvSpPr>
            <a:spLocks noGrp="1"/>
          </p:cNvSpPr>
          <p:nvPr>
            <p:ph type="body"/>
          </p:nvPr>
        </p:nvSpPr>
        <p:spPr>
          <a:xfrm>
            <a:off x="602208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94" name="PlaceHolder 5"/>
          <p:cNvSpPr>
            <a:spLocks noGrp="1"/>
          </p:cNvSpPr>
          <p:nvPr>
            <p:ph type="body"/>
          </p:nvPr>
        </p:nvSpPr>
        <p:spPr>
          <a:xfrm>
            <a:off x="45720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95" name="PlaceHolder 6"/>
          <p:cNvSpPr>
            <a:spLocks noGrp="1"/>
          </p:cNvSpPr>
          <p:nvPr>
            <p:ph type="body"/>
          </p:nvPr>
        </p:nvSpPr>
        <p:spPr>
          <a:xfrm>
            <a:off x="323964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96" name="PlaceHolder 7"/>
          <p:cNvSpPr>
            <a:spLocks noGrp="1"/>
          </p:cNvSpPr>
          <p:nvPr>
            <p:ph type="body"/>
          </p:nvPr>
        </p:nvSpPr>
        <p:spPr>
          <a:xfrm>
            <a:off x="602208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2"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3"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4"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5" name="PlaceHolder 5"/>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5"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06" name="PlaceHolder 2"/>
          <p:cNvSpPr>
            <a:spLocks noGrp="1"/>
          </p:cNvSpPr>
          <p:nvPr>
            <p:ph type="subTitle"/>
          </p:nvPr>
        </p:nvSpPr>
        <p:spPr>
          <a:xfrm>
            <a:off x="457200" y="1600200"/>
            <a:ext cx="8229240" cy="45302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08" name="PlaceHolder 2"/>
          <p:cNvSpPr>
            <a:spLocks noGrp="1"/>
          </p:cNvSpPr>
          <p:nvPr>
            <p:ph type="body"/>
          </p:nvPr>
        </p:nvSpPr>
        <p:spPr>
          <a:xfrm>
            <a:off x="457200" y="1600200"/>
            <a:ext cx="822924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09"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10"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11"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1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13" name="PlaceHolder 1"/>
          <p:cNvSpPr>
            <a:spLocks noGrp="1"/>
          </p:cNvSpPr>
          <p:nvPr>
            <p:ph type="subTitle"/>
          </p:nvPr>
        </p:nvSpPr>
        <p:spPr>
          <a:xfrm>
            <a:off x="457200" y="277920"/>
            <a:ext cx="8229240" cy="528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14"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15"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16"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17"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1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19"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20"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21" name="PlaceHolder 4"/>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2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23"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24"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25" name="PlaceHolder 4"/>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27" name="PlaceHolder 2"/>
          <p:cNvSpPr>
            <a:spLocks noGrp="1"/>
          </p:cNvSpPr>
          <p:nvPr>
            <p:ph type="body"/>
          </p:nvPr>
        </p:nvSpPr>
        <p:spPr>
          <a:xfrm>
            <a:off x="457200" y="160020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28" name="PlaceHolder 3"/>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29"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30"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31"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32"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33" name="PlaceHolder 5"/>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7" name="PlaceHolder 2"/>
          <p:cNvSpPr>
            <a:spLocks noGrp="1"/>
          </p:cNvSpPr>
          <p:nvPr>
            <p:ph type="body"/>
          </p:nvPr>
        </p:nvSpPr>
        <p:spPr>
          <a:xfrm>
            <a:off x="45720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8" name="PlaceHolder 3"/>
          <p:cNvSpPr>
            <a:spLocks noGrp="1"/>
          </p:cNvSpPr>
          <p:nvPr>
            <p:ph type="body"/>
          </p:nvPr>
        </p:nvSpPr>
        <p:spPr>
          <a:xfrm>
            <a:off x="323964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9" name="PlaceHolder 4"/>
          <p:cNvSpPr>
            <a:spLocks noGrp="1"/>
          </p:cNvSpPr>
          <p:nvPr>
            <p:ph type="body"/>
          </p:nvPr>
        </p:nvSpPr>
        <p:spPr>
          <a:xfrm>
            <a:off x="602208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0" name="PlaceHolder 5"/>
          <p:cNvSpPr>
            <a:spLocks noGrp="1"/>
          </p:cNvSpPr>
          <p:nvPr>
            <p:ph type="body"/>
          </p:nvPr>
        </p:nvSpPr>
        <p:spPr>
          <a:xfrm>
            <a:off x="45720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1" name="PlaceHolder 6"/>
          <p:cNvSpPr>
            <a:spLocks noGrp="1"/>
          </p:cNvSpPr>
          <p:nvPr>
            <p:ph type="body"/>
          </p:nvPr>
        </p:nvSpPr>
        <p:spPr>
          <a:xfrm>
            <a:off x="323964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2" name="PlaceHolder 7"/>
          <p:cNvSpPr>
            <a:spLocks noGrp="1"/>
          </p:cNvSpPr>
          <p:nvPr>
            <p:ph type="body"/>
          </p:nvPr>
        </p:nvSpPr>
        <p:spPr>
          <a:xfrm>
            <a:off x="602208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34"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35" name="PlaceHolder 2"/>
          <p:cNvSpPr>
            <a:spLocks noGrp="1"/>
          </p:cNvSpPr>
          <p:nvPr>
            <p:ph type="body"/>
          </p:nvPr>
        </p:nvSpPr>
        <p:spPr>
          <a:xfrm>
            <a:off x="45720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36" name="PlaceHolder 3"/>
          <p:cNvSpPr>
            <a:spLocks noGrp="1"/>
          </p:cNvSpPr>
          <p:nvPr>
            <p:ph type="body"/>
          </p:nvPr>
        </p:nvSpPr>
        <p:spPr>
          <a:xfrm>
            <a:off x="323964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37" name="PlaceHolder 4"/>
          <p:cNvSpPr>
            <a:spLocks noGrp="1"/>
          </p:cNvSpPr>
          <p:nvPr>
            <p:ph type="body"/>
          </p:nvPr>
        </p:nvSpPr>
        <p:spPr>
          <a:xfrm>
            <a:off x="602208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38" name="PlaceHolder 5"/>
          <p:cNvSpPr>
            <a:spLocks noGrp="1"/>
          </p:cNvSpPr>
          <p:nvPr>
            <p:ph type="body"/>
          </p:nvPr>
        </p:nvSpPr>
        <p:spPr>
          <a:xfrm>
            <a:off x="45720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39" name="PlaceHolder 6"/>
          <p:cNvSpPr>
            <a:spLocks noGrp="1"/>
          </p:cNvSpPr>
          <p:nvPr>
            <p:ph type="body"/>
          </p:nvPr>
        </p:nvSpPr>
        <p:spPr>
          <a:xfrm>
            <a:off x="323964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40" name="PlaceHolder 7"/>
          <p:cNvSpPr>
            <a:spLocks noGrp="1"/>
          </p:cNvSpPr>
          <p:nvPr>
            <p:ph type="body"/>
          </p:nvPr>
        </p:nvSpPr>
        <p:spPr>
          <a:xfrm>
            <a:off x="602208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9"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50" name="PlaceHolder 2"/>
          <p:cNvSpPr>
            <a:spLocks noGrp="1"/>
          </p:cNvSpPr>
          <p:nvPr>
            <p:ph type="subTitle"/>
          </p:nvPr>
        </p:nvSpPr>
        <p:spPr>
          <a:xfrm>
            <a:off x="457200" y="1600200"/>
            <a:ext cx="8229240" cy="45302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1"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52" name="PlaceHolder 2"/>
          <p:cNvSpPr>
            <a:spLocks noGrp="1"/>
          </p:cNvSpPr>
          <p:nvPr>
            <p:ph type="body"/>
          </p:nvPr>
        </p:nvSpPr>
        <p:spPr>
          <a:xfrm>
            <a:off x="457200" y="1600200"/>
            <a:ext cx="822924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54"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55"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6"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57" name="PlaceHolder 1"/>
          <p:cNvSpPr>
            <a:spLocks noGrp="1"/>
          </p:cNvSpPr>
          <p:nvPr>
            <p:ph type="subTitle"/>
          </p:nvPr>
        </p:nvSpPr>
        <p:spPr>
          <a:xfrm>
            <a:off x="457200" y="277920"/>
            <a:ext cx="8229240" cy="528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5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59"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60"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61"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6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63"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64"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65" name="PlaceHolder 4"/>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66"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67"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68"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69" name="PlaceHolder 4"/>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70"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71" name="PlaceHolder 2"/>
          <p:cNvSpPr>
            <a:spLocks noGrp="1"/>
          </p:cNvSpPr>
          <p:nvPr>
            <p:ph type="body"/>
          </p:nvPr>
        </p:nvSpPr>
        <p:spPr>
          <a:xfrm>
            <a:off x="457200" y="160020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72" name="PlaceHolder 3"/>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74"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75"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76"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77" name="PlaceHolder 5"/>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7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79" name="PlaceHolder 2"/>
          <p:cNvSpPr>
            <a:spLocks noGrp="1"/>
          </p:cNvSpPr>
          <p:nvPr>
            <p:ph type="body"/>
          </p:nvPr>
        </p:nvSpPr>
        <p:spPr>
          <a:xfrm>
            <a:off x="45720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80" name="PlaceHolder 3"/>
          <p:cNvSpPr>
            <a:spLocks noGrp="1"/>
          </p:cNvSpPr>
          <p:nvPr>
            <p:ph type="body"/>
          </p:nvPr>
        </p:nvSpPr>
        <p:spPr>
          <a:xfrm>
            <a:off x="323964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81" name="PlaceHolder 4"/>
          <p:cNvSpPr>
            <a:spLocks noGrp="1"/>
          </p:cNvSpPr>
          <p:nvPr>
            <p:ph type="body"/>
          </p:nvPr>
        </p:nvSpPr>
        <p:spPr>
          <a:xfrm>
            <a:off x="602208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82" name="PlaceHolder 5"/>
          <p:cNvSpPr>
            <a:spLocks noGrp="1"/>
          </p:cNvSpPr>
          <p:nvPr>
            <p:ph type="body"/>
          </p:nvPr>
        </p:nvSpPr>
        <p:spPr>
          <a:xfrm>
            <a:off x="45720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83" name="PlaceHolder 6"/>
          <p:cNvSpPr>
            <a:spLocks noGrp="1"/>
          </p:cNvSpPr>
          <p:nvPr>
            <p:ph type="body"/>
          </p:nvPr>
        </p:nvSpPr>
        <p:spPr>
          <a:xfrm>
            <a:off x="323964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84" name="PlaceHolder 7"/>
          <p:cNvSpPr>
            <a:spLocks noGrp="1"/>
          </p:cNvSpPr>
          <p:nvPr>
            <p:ph type="body"/>
          </p:nvPr>
        </p:nvSpPr>
        <p:spPr>
          <a:xfrm>
            <a:off x="602208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3"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94" name="PlaceHolder 2"/>
          <p:cNvSpPr>
            <a:spLocks noGrp="1"/>
          </p:cNvSpPr>
          <p:nvPr>
            <p:ph type="subTitle"/>
          </p:nvPr>
        </p:nvSpPr>
        <p:spPr>
          <a:xfrm>
            <a:off x="457200" y="1600200"/>
            <a:ext cx="8229240" cy="45302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5"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96" name="PlaceHolder 2"/>
          <p:cNvSpPr>
            <a:spLocks noGrp="1"/>
          </p:cNvSpPr>
          <p:nvPr>
            <p:ph type="body"/>
          </p:nvPr>
        </p:nvSpPr>
        <p:spPr>
          <a:xfrm>
            <a:off x="457200" y="1600200"/>
            <a:ext cx="822924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498"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499"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0"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1" name="PlaceHolder 1"/>
          <p:cNvSpPr>
            <a:spLocks noGrp="1"/>
          </p:cNvSpPr>
          <p:nvPr>
            <p:ph type="subTitle"/>
          </p:nvPr>
        </p:nvSpPr>
        <p:spPr>
          <a:xfrm>
            <a:off x="457200" y="277920"/>
            <a:ext cx="8229240" cy="528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503"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04"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05"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51" name="PlaceHolder 2"/>
          <p:cNvSpPr>
            <a:spLocks noGrp="1"/>
          </p:cNvSpPr>
          <p:nvPr>
            <p:ph type="subTitle"/>
          </p:nvPr>
        </p:nvSpPr>
        <p:spPr>
          <a:xfrm>
            <a:off x="457200" y="1600200"/>
            <a:ext cx="8229240" cy="45302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06"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507"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08"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09" name="PlaceHolder 4"/>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10"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511"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12"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13" name="PlaceHolder 4"/>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515" name="PlaceHolder 2"/>
          <p:cNvSpPr>
            <a:spLocks noGrp="1"/>
          </p:cNvSpPr>
          <p:nvPr>
            <p:ph type="body"/>
          </p:nvPr>
        </p:nvSpPr>
        <p:spPr>
          <a:xfrm>
            <a:off x="457200" y="160020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16" name="PlaceHolder 3"/>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1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518"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19"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20"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21" name="PlaceHolder 5"/>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2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523" name="PlaceHolder 2"/>
          <p:cNvSpPr>
            <a:spLocks noGrp="1"/>
          </p:cNvSpPr>
          <p:nvPr>
            <p:ph type="body"/>
          </p:nvPr>
        </p:nvSpPr>
        <p:spPr>
          <a:xfrm>
            <a:off x="45720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24" name="PlaceHolder 3"/>
          <p:cNvSpPr>
            <a:spLocks noGrp="1"/>
          </p:cNvSpPr>
          <p:nvPr>
            <p:ph type="body"/>
          </p:nvPr>
        </p:nvSpPr>
        <p:spPr>
          <a:xfrm>
            <a:off x="323964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25" name="PlaceHolder 4"/>
          <p:cNvSpPr>
            <a:spLocks noGrp="1"/>
          </p:cNvSpPr>
          <p:nvPr>
            <p:ph type="body"/>
          </p:nvPr>
        </p:nvSpPr>
        <p:spPr>
          <a:xfrm>
            <a:off x="602208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26" name="PlaceHolder 5"/>
          <p:cNvSpPr>
            <a:spLocks noGrp="1"/>
          </p:cNvSpPr>
          <p:nvPr>
            <p:ph type="body"/>
          </p:nvPr>
        </p:nvSpPr>
        <p:spPr>
          <a:xfrm>
            <a:off x="45720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27" name="PlaceHolder 6"/>
          <p:cNvSpPr>
            <a:spLocks noGrp="1"/>
          </p:cNvSpPr>
          <p:nvPr>
            <p:ph type="body"/>
          </p:nvPr>
        </p:nvSpPr>
        <p:spPr>
          <a:xfrm>
            <a:off x="323964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28" name="PlaceHolder 7"/>
          <p:cNvSpPr>
            <a:spLocks noGrp="1"/>
          </p:cNvSpPr>
          <p:nvPr>
            <p:ph type="body"/>
          </p:nvPr>
        </p:nvSpPr>
        <p:spPr>
          <a:xfrm>
            <a:off x="602208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53" name="PlaceHolder 2"/>
          <p:cNvSpPr>
            <a:spLocks noGrp="1"/>
          </p:cNvSpPr>
          <p:nvPr>
            <p:ph type="body"/>
          </p:nvPr>
        </p:nvSpPr>
        <p:spPr>
          <a:xfrm>
            <a:off x="457200" y="1600200"/>
            <a:ext cx="822924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55"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56"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457200" y="277920"/>
            <a:ext cx="8229240" cy="528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60"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61"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62"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8" name="PlaceHolder 2"/>
          <p:cNvSpPr>
            <a:spLocks noGrp="1"/>
          </p:cNvSpPr>
          <p:nvPr>
            <p:ph type="subTitle"/>
          </p:nvPr>
        </p:nvSpPr>
        <p:spPr>
          <a:xfrm>
            <a:off x="457200" y="1600200"/>
            <a:ext cx="8229240" cy="45302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64"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65"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66" name="PlaceHolder 4"/>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68"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69"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70" name="PlaceHolder 4"/>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72" name="PlaceHolder 2"/>
          <p:cNvSpPr>
            <a:spLocks noGrp="1"/>
          </p:cNvSpPr>
          <p:nvPr>
            <p:ph type="body"/>
          </p:nvPr>
        </p:nvSpPr>
        <p:spPr>
          <a:xfrm>
            <a:off x="457200" y="160020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73" name="PlaceHolder 3"/>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75"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76"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77"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78" name="PlaceHolder 5"/>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80" name="PlaceHolder 2"/>
          <p:cNvSpPr>
            <a:spLocks noGrp="1"/>
          </p:cNvSpPr>
          <p:nvPr>
            <p:ph type="body"/>
          </p:nvPr>
        </p:nvSpPr>
        <p:spPr>
          <a:xfrm>
            <a:off x="45720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81" name="PlaceHolder 3"/>
          <p:cNvSpPr>
            <a:spLocks noGrp="1"/>
          </p:cNvSpPr>
          <p:nvPr>
            <p:ph type="body"/>
          </p:nvPr>
        </p:nvSpPr>
        <p:spPr>
          <a:xfrm>
            <a:off x="323964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82" name="PlaceHolder 4"/>
          <p:cNvSpPr>
            <a:spLocks noGrp="1"/>
          </p:cNvSpPr>
          <p:nvPr>
            <p:ph type="body"/>
          </p:nvPr>
        </p:nvSpPr>
        <p:spPr>
          <a:xfrm>
            <a:off x="602208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83" name="PlaceHolder 5"/>
          <p:cNvSpPr>
            <a:spLocks noGrp="1"/>
          </p:cNvSpPr>
          <p:nvPr>
            <p:ph type="body"/>
          </p:nvPr>
        </p:nvSpPr>
        <p:spPr>
          <a:xfrm>
            <a:off x="45720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84" name="PlaceHolder 6"/>
          <p:cNvSpPr>
            <a:spLocks noGrp="1"/>
          </p:cNvSpPr>
          <p:nvPr>
            <p:ph type="body"/>
          </p:nvPr>
        </p:nvSpPr>
        <p:spPr>
          <a:xfrm>
            <a:off x="323964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85" name="PlaceHolder 7"/>
          <p:cNvSpPr>
            <a:spLocks noGrp="1"/>
          </p:cNvSpPr>
          <p:nvPr>
            <p:ph type="body"/>
          </p:nvPr>
        </p:nvSpPr>
        <p:spPr>
          <a:xfrm>
            <a:off x="602208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95" name="PlaceHolder 2"/>
          <p:cNvSpPr>
            <a:spLocks noGrp="1"/>
          </p:cNvSpPr>
          <p:nvPr>
            <p:ph type="subTitle"/>
          </p:nvPr>
        </p:nvSpPr>
        <p:spPr>
          <a:xfrm>
            <a:off x="457200" y="1600200"/>
            <a:ext cx="8229240" cy="45302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97" name="PlaceHolder 2"/>
          <p:cNvSpPr>
            <a:spLocks noGrp="1"/>
          </p:cNvSpPr>
          <p:nvPr>
            <p:ph type="body"/>
          </p:nvPr>
        </p:nvSpPr>
        <p:spPr>
          <a:xfrm>
            <a:off x="457200" y="1600200"/>
            <a:ext cx="822924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99"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00"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0" name="PlaceHolder 2"/>
          <p:cNvSpPr>
            <a:spLocks noGrp="1"/>
          </p:cNvSpPr>
          <p:nvPr>
            <p:ph type="body"/>
          </p:nvPr>
        </p:nvSpPr>
        <p:spPr>
          <a:xfrm>
            <a:off x="457200" y="1600200"/>
            <a:ext cx="822924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2" name="PlaceHolder 1"/>
          <p:cNvSpPr>
            <a:spLocks noGrp="1"/>
          </p:cNvSpPr>
          <p:nvPr>
            <p:ph type="subTitle"/>
          </p:nvPr>
        </p:nvSpPr>
        <p:spPr>
          <a:xfrm>
            <a:off x="457200" y="277920"/>
            <a:ext cx="8229240" cy="528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04"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05"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06"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08"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09"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10" name="PlaceHolder 4"/>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12"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13"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14" name="PlaceHolder 4"/>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16" name="PlaceHolder 2"/>
          <p:cNvSpPr>
            <a:spLocks noGrp="1"/>
          </p:cNvSpPr>
          <p:nvPr>
            <p:ph type="body"/>
          </p:nvPr>
        </p:nvSpPr>
        <p:spPr>
          <a:xfrm>
            <a:off x="457200" y="160020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17" name="PlaceHolder 3"/>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19"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20"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21"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22" name="PlaceHolder 5"/>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24" name="PlaceHolder 2"/>
          <p:cNvSpPr>
            <a:spLocks noGrp="1"/>
          </p:cNvSpPr>
          <p:nvPr>
            <p:ph type="body"/>
          </p:nvPr>
        </p:nvSpPr>
        <p:spPr>
          <a:xfrm>
            <a:off x="45720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25" name="PlaceHolder 3"/>
          <p:cNvSpPr>
            <a:spLocks noGrp="1"/>
          </p:cNvSpPr>
          <p:nvPr>
            <p:ph type="body"/>
          </p:nvPr>
        </p:nvSpPr>
        <p:spPr>
          <a:xfrm>
            <a:off x="323964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26" name="PlaceHolder 4"/>
          <p:cNvSpPr>
            <a:spLocks noGrp="1"/>
          </p:cNvSpPr>
          <p:nvPr>
            <p:ph type="body"/>
          </p:nvPr>
        </p:nvSpPr>
        <p:spPr>
          <a:xfrm>
            <a:off x="602208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27" name="PlaceHolder 5"/>
          <p:cNvSpPr>
            <a:spLocks noGrp="1"/>
          </p:cNvSpPr>
          <p:nvPr>
            <p:ph type="body"/>
          </p:nvPr>
        </p:nvSpPr>
        <p:spPr>
          <a:xfrm>
            <a:off x="45720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28" name="PlaceHolder 6"/>
          <p:cNvSpPr>
            <a:spLocks noGrp="1"/>
          </p:cNvSpPr>
          <p:nvPr>
            <p:ph type="body"/>
          </p:nvPr>
        </p:nvSpPr>
        <p:spPr>
          <a:xfrm>
            <a:off x="323964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29" name="PlaceHolder 7"/>
          <p:cNvSpPr>
            <a:spLocks noGrp="1"/>
          </p:cNvSpPr>
          <p:nvPr>
            <p:ph type="body"/>
          </p:nvPr>
        </p:nvSpPr>
        <p:spPr>
          <a:xfrm>
            <a:off x="602208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40" name="PlaceHolder 2"/>
          <p:cNvSpPr>
            <a:spLocks noGrp="1"/>
          </p:cNvSpPr>
          <p:nvPr>
            <p:ph type="subTitle"/>
          </p:nvPr>
        </p:nvSpPr>
        <p:spPr>
          <a:xfrm>
            <a:off x="457200" y="1600200"/>
            <a:ext cx="8229240" cy="45302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42" name="PlaceHolder 2"/>
          <p:cNvSpPr>
            <a:spLocks noGrp="1"/>
          </p:cNvSpPr>
          <p:nvPr>
            <p:ph type="body"/>
          </p:nvPr>
        </p:nvSpPr>
        <p:spPr>
          <a:xfrm>
            <a:off x="457200" y="1600200"/>
            <a:ext cx="822924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2"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3"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44"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45"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7" name="PlaceHolder 1"/>
          <p:cNvSpPr>
            <a:spLocks noGrp="1"/>
          </p:cNvSpPr>
          <p:nvPr>
            <p:ph type="subTitle"/>
          </p:nvPr>
        </p:nvSpPr>
        <p:spPr>
          <a:xfrm>
            <a:off x="457200" y="277920"/>
            <a:ext cx="8229240" cy="528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49"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50"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51"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53"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54"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55" name="PlaceHolder 4"/>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57"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58"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59" name="PlaceHolder 4"/>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61" name="PlaceHolder 2"/>
          <p:cNvSpPr>
            <a:spLocks noGrp="1"/>
          </p:cNvSpPr>
          <p:nvPr>
            <p:ph type="body"/>
          </p:nvPr>
        </p:nvSpPr>
        <p:spPr>
          <a:xfrm>
            <a:off x="457200" y="160020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62" name="PlaceHolder 3"/>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64"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65"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66"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67" name="PlaceHolder 5"/>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69" name="PlaceHolder 2"/>
          <p:cNvSpPr>
            <a:spLocks noGrp="1"/>
          </p:cNvSpPr>
          <p:nvPr>
            <p:ph type="body"/>
          </p:nvPr>
        </p:nvSpPr>
        <p:spPr>
          <a:xfrm>
            <a:off x="45720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70" name="PlaceHolder 3"/>
          <p:cNvSpPr>
            <a:spLocks noGrp="1"/>
          </p:cNvSpPr>
          <p:nvPr>
            <p:ph type="body"/>
          </p:nvPr>
        </p:nvSpPr>
        <p:spPr>
          <a:xfrm>
            <a:off x="323964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71" name="PlaceHolder 4"/>
          <p:cNvSpPr>
            <a:spLocks noGrp="1"/>
          </p:cNvSpPr>
          <p:nvPr>
            <p:ph type="body"/>
          </p:nvPr>
        </p:nvSpPr>
        <p:spPr>
          <a:xfrm>
            <a:off x="602208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72" name="PlaceHolder 5"/>
          <p:cNvSpPr>
            <a:spLocks noGrp="1"/>
          </p:cNvSpPr>
          <p:nvPr>
            <p:ph type="body"/>
          </p:nvPr>
        </p:nvSpPr>
        <p:spPr>
          <a:xfrm>
            <a:off x="45720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73" name="PlaceHolder 6"/>
          <p:cNvSpPr>
            <a:spLocks noGrp="1"/>
          </p:cNvSpPr>
          <p:nvPr>
            <p:ph type="body"/>
          </p:nvPr>
        </p:nvSpPr>
        <p:spPr>
          <a:xfrm>
            <a:off x="323964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74" name="PlaceHolder 7"/>
          <p:cNvSpPr>
            <a:spLocks noGrp="1"/>
          </p:cNvSpPr>
          <p:nvPr>
            <p:ph type="body"/>
          </p:nvPr>
        </p:nvSpPr>
        <p:spPr>
          <a:xfrm>
            <a:off x="602208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84" name="PlaceHolder 2"/>
          <p:cNvSpPr>
            <a:spLocks noGrp="1"/>
          </p:cNvSpPr>
          <p:nvPr>
            <p:ph type="subTitle"/>
          </p:nvPr>
        </p:nvSpPr>
        <p:spPr>
          <a:xfrm>
            <a:off x="457200" y="1600200"/>
            <a:ext cx="8229240" cy="45302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86" name="PlaceHolder 2"/>
          <p:cNvSpPr>
            <a:spLocks noGrp="1"/>
          </p:cNvSpPr>
          <p:nvPr>
            <p:ph type="body"/>
          </p:nvPr>
        </p:nvSpPr>
        <p:spPr>
          <a:xfrm>
            <a:off x="457200" y="1600200"/>
            <a:ext cx="822924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88"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89"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1" name="PlaceHolder 1"/>
          <p:cNvSpPr>
            <a:spLocks noGrp="1"/>
          </p:cNvSpPr>
          <p:nvPr>
            <p:ph type="subTitle"/>
          </p:nvPr>
        </p:nvSpPr>
        <p:spPr>
          <a:xfrm>
            <a:off x="457200" y="277920"/>
            <a:ext cx="8229240" cy="528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93"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94"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95"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97"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98"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99" name="PlaceHolder 4"/>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01"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02"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03" name="PlaceHolder 4"/>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05" name="PlaceHolder 2"/>
          <p:cNvSpPr>
            <a:spLocks noGrp="1"/>
          </p:cNvSpPr>
          <p:nvPr>
            <p:ph type="body"/>
          </p:nvPr>
        </p:nvSpPr>
        <p:spPr>
          <a:xfrm>
            <a:off x="457200" y="160020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06" name="PlaceHolder 3"/>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08"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09"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10"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11" name="PlaceHolder 5"/>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457200" y="277920"/>
            <a:ext cx="8229240" cy="528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13" name="PlaceHolder 2"/>
          <p:cNvSpPr>
            <a:spLocks noGrp="1"/>
          </p:cNvSpPr>
          <p:nvPr>
            <p:ph type="body"/>
          </p:nvPr>
        </p:nvSpPr>
        <p:spPr>
          <a:xfrm>
            <a:off x="45720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14" name="PlaceHolder 3"/>
          <p:cNvSpPr>
            <a:spLocks noGrp="1"/>
          </p:cNvSpPr>
          <p:nvPr>
            <p:ph type="body"/>
          </p:nvPr>
        </p:nvSpPr>
        <p:spPr>
          <a:xfrm>
            <a:off x="323964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15" name="PlaceHolder 4"/>
          <p:cNvSpPr>
            <a:spLocks noGrp="1"/>
          </p:cNvSpPr>
          <p:nvPr>
            <p:ph type="body"/>
          </p:nvPr>
        </p:nvSpPr>
        <p:spPr>
          <a:xfrm>
            <a:off x="602208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16" name="PlaceHolder 5"/>
          <p:cNvSpPr>
            <a:spLocks noGrp="1"/>
          </p:cNvSpPr>
          <p:nvPr>
            <p:ph type="body"/>
          </p:nvPr>
        </p:nvSpPr>
        <p:spPr>
          <a:xfrm>
            <a:off x="45720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17" name="PlaceHolder 6"/>
          <p:cNvSpPr>
            <a:spLocks noGrp="1"/>
          </p:cNvSpPr>
          <p:nvPr>
            <p:ph type="body"/>
          </p:nvPr>
        </p:nvSpPr>
        <p:spPr>
          <a:xfrm>
            <a:off x="323964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18" name="PlaceHolder 7"/>
          <p:cNvSpPr>
            <a:spLocks noGrp="1"/>
          </p:cNvSpPr>
          <p:nvPr>
            <p:ph type="body"/>
          </p:nvPr>
        </p:nvSpPr>
        <p:spPr>
          <a:xfrm>
            <a:off x="602208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2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29" name="PlaceHolder 2"/>
          <p:cNvSpPr>
            <a:spLocks noGrp="1"/>
          </p:cNvSpPr>
          <p:nvPr>
            <p:ph type="subTitle"/>
          </p:nvPr>
        </p:nvSpPr>
        <p:spPr>
          <a:xfrm>
            <a:off x="457200" y="1600200"/>
            <a:ext cx="8229240" cy="45302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31" name="PlaceHolder 2"/>
          <p:cNvSpPr>
            <a:spLocks noGrp="1"/>
          </p:cNvSpPr>
          <p:nvPr>
            <p:ph type="body"/>
          </p:nvPr>
        </p:nvSpPr>
        <p:spPr>
          <a:xfrm>
            <a:off x="457200" y="1600200"/>
            <a:ext cx="822924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33"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34"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6" name="PlaceHolder 1"/>
          <p:cNvSpPr>
            <a:spLocks noGrp="1"/>
          </p:cNvSpPr>
          <p:nvPr>
            <p:ph type="subTitle"/>
          </p:nvPr>
        </p:nvSpPr>
        <p:spPr>
          <a:xfrm>
            <a:off x="457200" y="277920"/>
            <a:ext cx="8229240" cy="528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38"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39"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40"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42"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43"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44" name="PlaceHolder 4"/>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46"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47"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48" name="PlaceHolder 4"/>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17"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8"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19"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50" name="PlaceHolder 2"/>
          <p:cNvSpPr>
            <a:spLocks noGrp="1"/>
          </p:cNvSpPr>
          <p:nvPr>
            <p:ph type="body"/>
          </p:nvPr>
        </p:nvSpPr>
        <p:spPr>
          <a:xfrm>
            <a:off x="457200" y="160020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51" name="PlaceHolder 3"/>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53"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54"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55"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56" name="PlaceHolder 5"/>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58" name="PlaceHolder 2"/>
          <p:cNvSpPr>
            <a:spLocks noGrp="1"/>
          </p:cNvSpPr>
          <p:nvPr>
            <p:ph type="body"/>
          </p:nvPr>
        </p:nvSpPr>
        <p:spPr>
          <a:xfrm>
            <a:off x="45720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59" name="PlaceHolder 3"/>
          <p:cNvSpPr>
            <a:spLocks noGrp="1"/>
          </p:cNvSpPr>
          <p:nvPr>
            <p:ph type="body"/>
          </p:nvPr>
        </p:nvSpPr>
        <p:spPr>
          <a:xfrm>
            <a:off x="323964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60" name="PlaceHolder 4"/>
          <p:cNvSpPr>
            <a:spLocks noGrp="1"/>
          </p:cNvSpPr>
          <p:nvPr>
            <p:ph type="body"/>
          </p:nvPr>
        </p:nvSpPr>
        <p:spPr>
          <a:xfrm>
            <a:off x="602208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61" name="PlaceHolder 5"/>
          <p:cNvSpPr>
            <a:spLocks noGrp="1"/>
          </p:cNvSpPr>
          <p:nvPr>
            <p:ph type="body"/>
          </p:nvPr>
        </p:nvSpPr>
        <p:spPr>
          <a:xfrm>
            <a:off x="45720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62" name="PlaceHolder 6"/>
          <p:cNvSpPr>
            <a:spLocks noGrp="1"/>
          </p:cNvSpPr>
          <p:nvPr>
            <p:ph type="body"/>
          </p:nvPr>
        </p:nvSpPr>
        <p:spPr>
          <a:xfrm>
            <a:off x="323964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63" name="PlaceHolder 7"/>
          <p:cNvSpPr>
            <a:spLocks noGrp="1"/>
          </p:cNvSpPr>
          <p:nvPr>
            <p:ph type="body"/>
          </p:nvPr>
        </p:nvSpPr>
        <p:spPr>
          <a:xfrm>
            <a:off x="602208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74"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75" name="PlaceHolder 2"/>
          <p:cNvSpPr>
            <a:spLocks noGrp="1"/>
          </p:cNvSpPr>
          <p:nvPr>
            <p:ph type="subTitle"/>
          </p:nvPr>
        </p:nvSpPr>
        <p:spPr>
          <a:xfrm>
            <a:off x="457200" y="1600200"/>
            <a:ext cx="8229240" cy="45302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77" name="PlaceHolder 2"/>
          <p:cNvSpPr>
            <a:spLocks noGrp="1"/>
          </p:cNvSpPr>
          <p:nvPr>
            <p:ph type="body"/>
          </p:nvPr>
        </p:nvSpPr>
        <p:spPr>
          <a:xfrm>
            <a:off x="457200" y="1600200"/>
            <a:ext cx="822924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79"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80"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81"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82" name="PlaceHolder 1"/>
          <p:cNvSpPr>
            <a:spLocks noGrp="1"/>
          </p:cNvSpPr>
          <p:nvPr>
            <p:ph type="subTitle"/>
          </p:nvPr>
        </p:nvSpPr>
        <p:spPr>
          <a:xfrm>
            <a:off x="457200" y="277920"/>
            <a:ext cx="8229240" cy="528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84"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85"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86"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1"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2"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3" name="PlaceHolder 4"/>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88"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89"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90" name="PlaceHolder 4"/>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92"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93"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94" name="PlaceHolder 4"/>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96" name="PlaceHolder 2"/>
          <p:cNvSpPr>
            <a:spLocks noGrp="1"/>
          </p:cNvSpPr>
          <p:nvPr>
            <p:ph type="body"/>
          </p:nvPr>
        </p:nvSpPr>
        <p:spPr>
          <a:xfrm>
            <a:off x="457200" y="160020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97" name="PlaceHolder 3"/>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99"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00"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01"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02" name="PlaceHolder 5"/>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04" name="PlaceHolder 2"/>
          <p:cNvSpPr>
            <a:spLocks noGrp="1"/>
          </p:cNvSpPr>
          <p:nvPr>
            <p:ph type="body"/>
          </p:nvPr>
        </p:nvSpPr>
        <p:spPr>
          <a:xfrm>
            <a:off x="45720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05" name="PlaceHolder 3"/>
          <p:cNvSpPr>
            <a:spLocks noGrp="1"/>
          </p:cNvSpPr>
          <p:nvPr>
            <p:ph type="body"/>
          </p:nvPr>
        </p:nvSpPr>
        <p:spPr>
          <a:xfrm>
            <a:off x="323964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06" name="PlaceHolder 4"/>
          <p:cNvSpPr>
            <a:spLocks noGrp="1"/>
          </p:cNvSpPr>
          <p:nvPr>
            <p:ph type="body"/>
          </p:nvPr>
        </p:nvSpPr>
        <p:spPr>
          <a:xfrm>
            <a:off x="602208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07" name="PlaceHolder 5"/>
          <p:cNvSpPr>
            <a:spLocks noGrp="1"/>
          </p:cNvSpPr>
          <p:nvPr>
            <p:ph type="body"/>
          </p:nvPr>
        </p:nvSpPr>
        <p:spPr>
          <a:xfrm>
            <a:off x="45720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08" name="PlaceHolder 6"/>
          <p:cNvSpPr>
            <a:spLocks noGrp="1"/>
          </p:cNvSpPr>
          <p:nvPr>
            <p:ph type="body"/>
          </p:nvPr>
        </p:nvSpPr>
        <p:spPr>
          <a:xfrm>
            <a:off x="323964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09" name="PlaceHolder 7"/>
          <p:cNvSpPr>
            <a:spLocks noGrp="1"/>
          </p:cNvSpPr>
          <p:nvPr>
            <p:ph type="body"/>
          </p:nvPr>
        </p:nvSpPr>
        <p:spPr>
          <a:xfrm>
            <a:off x="602208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18"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19" name="PlaceHolder 2"/>
          <p:cNvSpPr>
            <a:spLocks noGrp="1"/>
          </p:cNvSpPr>
          <p:nvPr>
            <p:ph type="subTitle"/>
          </p:nvPr>
        </p:nvSpPr>
        <p:spPr>
          <a:xfrm>
            <a:off x="457200" y="1600200"/>
            <a:ext cx="8229240" cy="45302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21" name="PlaceHolder 2"/>
          <p:cNvSpPr>
            <a:spLocks noGrp="1"/>
          </p:cNvSpPr>
          <p:nvPr>
            <p:ph type="body"/>
          </p:nvPr>
        </p:nvSpPr>
        <p:spPr>
          <a:xfrm>
            <a:off x="457200" y="1600200"/>
            <a:ext cx="822924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23"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24"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25"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25"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6"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27" name="PlaceHolder 4"/>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26" name="PlaceHolder 1"/>
          <p:cNvSpPr>
            <a:spLocks noGrp="1"/>
          </p:cNvSpPr>
          <p:nvPr>
            <p:ph type="subTitle"/>
          </p:nvPr>
        </p:nvSpPr>
        <p:spPr>
          <a:xfrm>
            <a:off x="457200" y="277920"/>
            <a:ext cx="8229240" cy="52830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28"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29" name="PlaceHolder 3"/>
          <p:cNvSpPr>
            <a:spLocks noGrp="1"/>
          </p:cNvSpPr>
          <p:nvPr>
            <p:ph type="body"/>
          </p:nvPr>
        </p:nvSpPr>
        <p:spPr>
          <a:xfrm>
            <a:off x="467424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30"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32" name="PlaceHolder 2"/>
          <p:cNvSpPr>
            <a:spLocks noGrp="1"/>
          </p:cNvSpPr>
          <p:nvPr>
            <p:ph type="body"/>
          </p:nvPr>
        </p:nvSpPr>
        <p:spPr>
          <a:xfrm>
            <a:off x="457200" y="1600200"/>
            <a:ext cx="4015800" cy="453024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33"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34" name="PlaceHolder 4"/>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36"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37"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38" name="PlaceHolder 4"/>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40" name="PlaceHolder 2"/>
          <p:cNvSpPr>
            <a:spLocks noGrp="1"/>
          </p:cNvSpPr>
          <p:nvPr>
            <p:ph type="body"/>
          </p:nvPr>
        </p:nvSpPr>
        <p:spPr>
          <a:xfrm>
            <a:off x="457200" y="160020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41" name="PlaceHolder 3"/>
          <p:cNvSpPr>
            <a:spLocks noGrp="1"/>
          </p:cNvSpPr>
          <p:nvPr>
            <p:ph type="body"/>
          </p:nvPr>
        </p:nvSpPr>
        <p:spPr>
          <a:xfrm>
            <a:off x="457200" y="3966480"/>
            <a:ext cx="822924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43" name="PlaceHolder 2"/>
          <p:cNvSpPr>
            <a:spLocks noGrp="1"/>
          </p:cNvSpPr>
          <p:nvPr>
            <p:ph type="body"/>
          </p:nvPr>
        </p:nvSpPr>
        <p:spPr>
          <a:xfrm>
            <a:off x="45720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44" name="PlaceHolder 3"/>
          <p:cNvSpPr>
            <a:spLocks noGrp="1"/>
          </p:cNvSpPr>
          <p:nvPr>
            <p:ph type="body"/>
          </p:nvPr>
        </p:nvSpPr>
        <p:spPr>
          <a:xfrm>
            <a:off x="4674240" y="160020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45" name="PlaceHolder 4"/>
          <p:cNvSpPr>
            <a:spLocks noGrp="1"/>
          </p:cNvSpPr>
          <p:nvPr>
            <p:ph type="body"/>
          </p:nvPr>
        </p:nvSpPr>
        <p:spPr>
          <a:xfrm>
            <a:off x="45720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46" name="PlaceHolder 5"/>
          <p:cNvSpPr>
            <a:spLocks noGrp="1"/>
          </p:cNvSpPr>
          <p:nvPr>
            <p:ph type="body"/>
          </p:nvPr>
        </p:nvSpPr>
        <p:spPr>
          <a:xfrm>
            <a:off x="4674240" y="3966480"/>
            <a:ext cx="40158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7"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48" name="PlaceHolder 2"/>
          <p:cNvSpPr>
            <a:spLocks noGrp="1"/>
          </p:cNvSpPr>
          <p:nvPr>
            <p:ph type="body"/>
          </p:nvPr>
        </p:nvSpPr>
        <p:spPr>
          <a:xfrm>
            <a:off x="45720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49" name="PlaceHolder 3"/>
          <p:cNvSpPr>
            <a:spLocks noGrp="1"/>
          </p:cNvSpPr>
          <p:nvPr>
            <p:ph type="body"/>
          </p:nvPr>
        </p:nvSpPr>
        <p:spPr>
          <a:xfrm>
            <a:off x="323964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50" name="PlaceHolder 4"/>
          <p:cNvSpPr>
            <a:spLocks noGrp="1"/>
          </p:cNvSpPr>
          <p:nvPr>
            <p:ph type="body"/>
          </p:nvPr>
        </p:nvSpPr>
        <p:spPr>
          <a:xfrm>
            <a:off x="6022080" y="160020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51" name="PlaceHolder 5"/>
          <p:cNvSpPr>
            <a:spLocks noGrp="1"/>
          </p:cNvSpPr>
          <p:nvPr>
            <p:ph type="body"/>
          </p:nvPr>
        </p:nvSpPr>
        <p:spPr>
          <a:xfrm>
            <a:off x="45720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52" name="PlaceHolder 6"/>
          <p:cNvSpPr>
            <a:spLocks noGrp="1"/>
          </p:cNvSpPr>
          <p:nvPr>
            <p:ph type="body"/>
          </p:nvPr>
        </p:nvSpPr>
        <p:spPr>
          <a:xfrm>
            <a:off x="323964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
        <p:nvSpPr>
          <p:cNvPr id="353" name="PlaceHolder 7"/>
          <p:cNvSpPr>
            <a:spLocks noGrp="1"/>
          </p:cNvSpPr>
          <p:nvPr>
            <p:ph type="body"/>
          </p:nvPr>
        </p:nvSpPr>
        <p:spPr>
          <a:xfrm>
            <a:off x="6022080" y="3966480"/>
            <a:ext cx="2649600" cy="216072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1"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62" name="PlaceHolder 2"/>
          <p:cNvSpPr>
            <a:spLocks noGrp="1"/>
          </p:cNvSpPr>
          <p:nvPr>
            <p:ph type="subTitle"/>
          </p:nvPr>
        </p:nvSpPr>
        <p:spPr>
          <a:xfrm>
            <a:off x="457200" y="1600200"/>
            <a:ext cx="8229240" cy="45302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457200" y="277920"/>
            <a:ext cx="8229240" cy="1139400"/>
          </a:xfrm>
          <a:prstGeom prst="rect">
            <a:avLst/>
          </a:prstGeom>
        </p:spPr>
        <p:txBody>
          <a:bodyPr lIns="0" tIns="0" rIns="0" bIns="0" anchor="ctr">
            <a:spAutoFit/>
          </a:bodyPr>
          <a:lstStyle/>
          <a:p>
            <a:endParaRPr lang="en-GB" sz="4200" b="0" strike="noStrike" spc="-1">
              <a:solidFill>
                <a:srgbClr val="000000"/>
              </a:solidFill>
              <a:latin typeface="Arial"/>
            </a:endParaRPr>
          </a:p>
        </p:txBody>
      </p:sp>
      <p:sp>
        <p:nvSpPr>
          <p:cNvPr id="364" name="PlaceHolder 2"/>
          <p:cNvSpPr>
            <a:spLocks noGrp="1"/>
          </p:cNvSpPr>
          <p:nvPr>
            <p:ph type="body"/>
          </p:nvPr>
        </p:nvSpPr>
        <p:spPr>
          <a:xfrm>
            <a:off x="457200" y="1600200"/>
            <a:ext cx="8229240" cy="4530240"/>
          </a:xfrm>
          <a:prstGeom prst="rect">
            <a:avLst/>
          </a:prstGeom>
        </p:spPr>
        <p:txBody>
          <a:bodyPr lIns="0" tIns="0" rIns="0" bIns="0">
            <a:normAutofit/>
          </a:bodyPr>
          <a:lstStyle/>
          <a:p>
            <a:endParaRPr lang="en-GB" sz="30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CustomShape 1"/>
          <p:cNvSpPr/>
          <p:nvPr/>
        </p:nvSpPr>
        <p:spPr>
          <a:xfrm>
            <a:off x="380880" y="228600"/>
            <a:ext cx="8229240" cy="609120"/>
          </a:xfrm>
          <a:custGeom>
            <a:avLst/>
            <a:gdLst/>
            <a:ahLst/>
            <a:cxnLst/>
            <a:rect l="l" t="t" r="r" b="b"/>
            <a:pathLst>
              <a:path w="1000" h="1000">
                <a:moveTo>
                  <a:pt x="0" y="1000"/>
                </a:moveTo>
                <a:lnTo>
                  <a:pt x="0" y="0"/>
                </a:lnTo>
                <a:lnTo>
                  <a:pt x="1000" y="0"/>
                </a:lnTo>
              </a:path>
            </a:pathLst>
          </a:custGeom>
          <a:noFill/>
          <a:ln w="19080">
            <a:solidFill>
              <a:schemeClr val="accent1"/>
            </a:solidFill>
            <a:miter/>
          </a:ln>
        </p:spPr>
        <p:style>
          <a:lnRef idx="0">
            <a:scrgbClr r="0" g="0" b="0"/>
          </a:lnRef>
          <a:fillRef idx="0">
            <a:scrgbClr r="0" g="0" b="0"/>
          </a:fillRef>
          <a:effectRef idx="0">
            <a:scrgbClr r="0" g="0" b="0"/>
          </a:effectRef>
          <a:fontRef idx="minor"/>
        </p:style>
      </p:sp>
      <p:sp>
        <p:nvSpPr>
          <p:cNvPr id="8" name="Line 2"/>
          <p:cNvSpPr/>
          <p:nvPr/>
        </p:nvSpPr>
        <p:spPr>
          <a:xfrm>
            <a:off x="457200" y="6172200"/>
            <a:ext cx="8229600" cy="360"/>
          </a:xfrm>
          <a:prstGeom prst="line">
            <a:avLst/>
          </a:prstGeom>
          <a:ln w="19080">
            <a:solidFill>
              <a:schemeClr val="accent1"/>
            </a:solidFill>
            <a:round/>
          </a:ln>
        </p:spPr>
        <p:style>
          <a:lnRef idx="0">
            <a:scrgbClr r="0" g="0" b="0"/>
          </a:lnRef>
          <a:fillRef idx="0">
            <a:scrgbClr r="0" g="0" b="0"/>
          </a:fillRef>
          <a:effectRef idx="0">
            <a:scrgbClr r="0" g="0" b="0"/>
          </a:effectRef>
          <a:fontRef idx="minor"/>
        </p:style>
      </p:sp>
      <p:sp>
        <p:nvSpPr>
          <p:cNvPr id="2" name="PlaceHolder 3"/>
          <p:cNvSpPr>
            <a:spLocks noGrp="1"/>
          </p:cNvSpPr>
          <p:nvPr>
            <p:ph type="dt"/>
          </p:nvPr>
        </p:nvSpPr>
        <p:spPr>
          <a:xfrm>
            <a:off x="457200" y="6243480"/>
            <a:ext cx="2133360" cy="456840"/>
          </a:xfrm>
          <a:prstGeom prst="rect">
            <a:avLst/>
          </a:prstGeom>
        </p:spPr>
        <p:txBody>
          <a:bodyPr anchor="b">
            <a:noAutofit/>
          </a:bodyPr>
          <a:lstStyle/>
          <a:p>
            <a:endParaRPr lang="en-US" sz="2400" b="0" strike="noStrike" spc="-1">
              <a:latin typeface="Times New Roman"/>
            </a:endParaRPr>
          </a:p>
        </p:txBody>
      </p:sp>
      <p:sp>
        <p:nvSpPr>
          <p:cNvPr id="3" name="PlaceHolder 4"/>
          <p:cNvSpPr>
            <a:spLocks noGrp="1"/>
          </p:cNvSpPr>
          <p:nvPr>
            <p:ph type="ftr"/>
          </p:nvPr>
        </p:nvSpPr>
        <p:spPr>
          <a:xfrm>
            <a:off x="3124080" y="6248520"/>
            <a:ext cx="2895120" cy="456840"/>
          </a:xfrm>
          <a:prstGeom prst="rect">
            <a:avLst/>
          </a:prstGeom>
        </p:spPr>
        <p:txBody>
          <a:bodyPr anchor="b">
            <a:noAutofit/>
          </a:bodyPr>
          <a:lstStyle/>
          <a:p>
            <a:endParaRPr lang="en-US" sz="2400" b="0" strike="noStrike" spc="-1">
              <a:latin typeface="Times New Roman"/>
            </a:endParaRPr>
          </a:p>
        </p:txBody>
      </p:sp>
      <p:sp>
        <p:nvSpPr>
          <p:cNvPr id="4" name="PlaceHolder 5"/>
          <p:cNvSpPr>
            <a:spLocks noGrp="1"/>
          </p:cNvSpPr>
          <p:nvPr>
            <p:ph type="sldNum"/>
          </p:nvPr>
        </p:nvSpPr>
        <p:spPr>
          <a:xfrm>
            <a:off x="6553080" y="6243480"/>
            <a:ext cx="2133360" cy="456840"/>
          </a:xfrm>
          <a:prstGeom prst="rect">
            <a:avLst/>
          </a:prstGeom>
        </p:spPr>
        <p:txBody>
          <a:bodyPr anchor="b">
            <a:noAutofit/>
          </a:bodyPr>
          <a:lstStyle/>
          <a:p>
            <a:pPr algn="r">
              <a:lnSpc>
                <a:spcPct val="100000"/>
              </a:lnSpc>
            </a:pPr>
            <a:fld id="{9B790DC4-997C-4104-B046-C745B64F9ECF}" type="slidenum">
              <a:rPr lang="en-US" sz="1200" b="0" strike="noStrike" spc="-1">
                <a:solidFill>
                  <a:srgbClr val="000000"/>
                </a:solidFill>
                <a:latin typeface="Garamond"/>
                <a:ea typeface="MS PGothic"/>
              </a:rPr>
              <a:t>‹#›</a:t>
            </a:fld>
            <a:endParaRPr lang="en-US" sz="1200" b="0" strike="noStrike" spc="-1">
              <a:latin typeface="Times New Roman"/>
            </a:endParaRPr>
          </a:p>
        </p:txBody>
      </p:sp>
      <p:sp>
        <p:nvSpPr>
          <p:cNvPr id="5" name="PlaceHolder 6"/>
          <p:cNvSpPr>
            <a:spLocks noGrp="1"/>
          </p:cNvSpPr>
          <p:nvPr>
            <p:ph type="title"/>
          </p:nvPr>
        </p:nvSpPr>
        <p:spPr>
          <a:xfrm>
            <a:off x="457200" y="273600"/>
            <a:ext cx="8229240" cy="1144800"/>
          </a:xfrm>
          <a:prstGeom prst="rect">
            <a:avLst/>
          </a:prstGeom>
        </p:spPr>
        <p:txBody>
          <a:bodyPr lIns="0" tIns="0" rIns="0" bIns="0" anchor="ctr">
            <a:noAutofit/>
          </a:bodyPr>
          <a:lstStyle/>
          <a:p>
            <a:r>
              <a:rPr lang="en-GB" sz="4200" b="0" strike="noStrike" spc="-1">
                <a:solidFill>
                  <a:srgbClr val="000000"/>
                </a:solidFill>
                <a:latin typeface="Arial"/>
              </a:rPr>
              <a:t>Click to edit the title text format</a:t>
            </a:r>
          </a:p>
        </p:txBody>
      </p:sp>
      <p:sp>
        <p:nvSpPr>
          <p:cNvPr id="6" name="PlaceHolder 7"/>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0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2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0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7" name="CustomShape 1"/>
          <p:cNvSpPr/>
          <p:nvPr/>
        </p:nvSpPr>
        <p:spPr>
          <a:xfrm>
            <a:off x="380880" y="228600"/>
            <a:ext cx="8229240" cy="609120"/>
          </a:xfrm>
          <a:custGeom>
            <a:avLst/>
            <a:gdLst/>
            <a:ahLst/>
            <a:cxnLst/>
            <a:rect l="l" t="t" r="r" b="b"/>
            <a:pathLst>
              <a:path w="1000" h="1000">
                <a:moveTo>
                  <a:pt x="0" y="1000"/>
                </a:moveTo>
                <a:lnTo>
                  <a:pt x="0" y="0"/>
                </a:lnTo>
                <a:lnTo>
                  <a:pt x="1000" y="0"/>
                </a:lnTo>
              </a:path>
            </a:pathLst>
          </a:custGeom>
          <a:noFill/>
          <a:ln w="19080">
            <a:solidFill>
              <a:schemeClr val="accent1"/>
            </a:solidFill>
            <a:miter/>
          </a:ln>
        </p:spPr>
        <p:style>
          <a:lnRef idx="0">
            <a:scrgbClr r="0" g="0" b="0"/>
          </a:lnRef>
          <a:fillRef idx="0">
            <a:scrgbClr r="0" g="0" b="0"/>
          </a:fillRef>
          <a:effectRef idx="0">
            <a:scrgbClr r="0" g="0" b="0"/>
          </a:effectRef>
          <a:fontRef idx="minor"/>
        </p:style>
      </p:sp>
      <p:sp>
        <p:nvSpPr>
          <p:cNvPr id="398" name="Line 2"/>
          <p:cNvSpPr/>
          <p:nvPr/>
        </p:nvSpPr>
        <p:spPr>
          <a:xfrm>
            <a:off x="457200" y="6172200"/>
            <a:ext cx="8229600" cy="360"/>
          </a:xfrm>
          <a:prstGeom prst="line">
            <a:avLst/>
          </a:prstGeom>
          <a:ln w="19080">
            <a:solidFill>
              <a:schemeClr val="accent1"/>
            </a:solidFill>
            <a:round/>
          </a:ln>
        </p:spPr>
        <p:style>
          <a:lnRef idx="0">
            <a:scrgbClr r="0" g="0" b="0"/>
          </a:lnRef>
          <a:fillRef idx="0">
            <a:scrgbClr r="0" g="0" b="0"/>
          </a:fillRef>
          <a:effectRef idx="0">
            <a:scrgbClr r="0" g="0" b="0"/>
          </a:effectRef>
          <a:fontRef idx="minor"/>
        </p:style>
      </p:sp>
      <p:sp>
        <p:nvSpPr>
          <p:cNvPr id="399" name="PlaceHolder 3"/>
          <p:cNvSpPr>
            <a:spLocks noGrp="1"/>
          </p:cNvSpPr>
          <p:nvPr>
            <p:ph type="title"/>
          </p:nvPr>
        </p:nvSpPr>
        <p:spPr>
          <a:xfrm>
            <a:off x="457200" y="277920"/>
            <a:ext cx="8229240" cy="1139400"/>
          </a:xfrm>
          <a:prstGeom prst="rect">
            <a:avLst/>
          </a:prstGeom>
        </p:spPr>
        <p:txBody>
          <a:bodyPr>
            <a:noAutofit/>
          </a:bodyPr>
          <a:lstStyle/>
          <a:p>
            <a:pPr>
              <a:lnSpc>
                <a:spcPct val="100000"/>
              </a:lnSpc>
            </a:pPr>
            <a:r>
              <a:rPr lang="en-GB" sz="4200" b="0" strike="noStrike" spc="-1">
                <a:solidFill>
                  <a:srgbClr val="006633"/>
                </a:solidFill>
                <a:latin typeface="Garamond"/>
                <a:ea typeface="MS PGothic"/>
              </a:rPr>
              <a:t>Click to edit Master title style</a:t>
            </a:r>
            <a:endParaRPr lang="en-GB" sz="4200" b="0" strike="noStrike" spc="-1">
              <a:solidFill>
                <a:srgbClr val="000000"/>
              </a:solidFill>
              <a:latin typeface="Arial"/>
            </a:endParaRPr>
          </a:p>
        </p:txBody>
      </p:sp>
      <p:sp>
        <p:nvSpPr>
          <p:cNvPr id="400" name="PlaceHolder 4"/>
          <p:cNvSpPr>
            <a:spLocks noGrp="1"/>
          </p:cNvSpPr>
          <p:nvPr>
            <p:ph type="body"/>
          </p:nvPr>
        </p:nvSpPr>
        <p:spPr>
          <a:xfrm>
            <a:off x="457200" y="1600200"/>
            <a:ext cx="4038120" cy="453024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401" name="PlaceHolder 5"/>
          <p:cNvSpPr>
            <a:spLocks noGrp="1"/>
          </p:cNvSpPr>
          <p:nvPr>
            <p:ph type="body"/>
          </p:nvPr>
        </p:nvSpPr>
        <p:spPr>
          <a:xfrm>
            <a:off x="4648320" y="1600200"/>
            <a:ext cx="4038120" cy="453024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402" name="PlaceHolder 6"/>
          <p:cNvSpPr>
            <a:spLocks noGrp="1"/>
          </p:cNvSpPr>
          <p:nvPr>
            <p:ph type="dt"/>
          </p:nvPr>
        </p:nvSpPr>
        <p:spPr>
          <a:xfrm>
            <a:off x="457200" y="6243480"/>
            <a:ext cx="2133360" cy="456840"/>
          </a:xfrm>
          <a:prstGeom prst="rect">
            <a:avLst/>
          </a:prstGeom>
        </p:spPr>
        <p:txBody>
          <a:bodyPr anchor="b">
            <a:noAutofit/>
          </a:bodyPr>
          <a:lstStyle/>
          <a:p>
            <a:endParaRPr lang="en-US" sz="2400" b="0" strike="noStrike" spc="-1">
              <a:latin typeface="Times New Roman"/>
            </a:endParaRPr>
          </a:p>
        </p:txBody>
      </p:sp>
      <p:sp>
        <p:nvSpPr>
          <p:cNvPr id="403" name="PlaceHolder 7"/>
          <p:cNvSpPr>
            <a:spLocks noGrp="1"/>
          </p:cNvSpPr>
          <p:nvPr>
            <p:ph type="ftr"/>
          </p:nvPr>
        </p:nvSpPr>
        <p:spPr>
          <a:xfrm>
            <a:off x="3124080" y="6248520"/>
            <a:ext cx="2895120" cy="456840"/>
          </a:xfrm>
          <a:prstGeom prst="rect">
            <a:avLst/>
          </a:prstGeom>
        </p:spPr>
        <p:txBody>
          <a:bodyPr anchor="b">
            <a:noAutofit/>
          </a:bodyPr>
          <a:lstStyle/>
          <a:p>
            <a:endParaRPr lang="en-US" sz="2400" b="0" strike="noStrike" spc="-1">
              <a:latin typeface="Times New Roman"/>
            </a:endParaRPr>
          </a:p>
        </p:txBody>
      </p:sp>
      <p:sp>
        <p:nvSpPr>
          <p:cNvPr id="404" name="PlaceHolder 8"/>
          <p:cNvSpPr>
            <a:spLocks noGrp="1"/>
          </p:cNvSpPr>
          <p:nvPr>
            <p:ph type="sldNum"/>
          </p:nvPr>
        </p:nvSpPr>
        <p:spPr>
          <a:xfrm>
            <a:off x="6553080" y="6243480"/>
            <a:ext cx="2133360" cy="456840"/>
          </a:xfrm>
          <a:prstGeom prst="rect">
            <a:avLst/>
          </a:prstGeom>
        </p:spPr>
        <p:txBody>
          <a:bodyPr anchor="b">
            <a:noAutofit/>
          </a:bodyPr>
          <a:lstStyle/>
          <a:p>
            <a:pPr algn="r">
              <a:lnSpc>
                <a:spcPct val="100000"/>
              </a:lnSpc>
            </a:pPr>
            <a:fld id="{97D8C994-2163-44ED-82BB-EBF064400D4D}" type="slidenum">
              <a:rPr lang="en-US" sz="1200" b="0" strike="noStrike" spc="-1">
                <a:solidFill>
                  <a:srgbClr val="000000"/>
                </a:solidFill>
                <a:latin typeface="Garamond"/>
                <a:ea typeface="MS PGothic"/>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1" name="CustomShape 1"/>
          <p:cNvSpPr/>
          <p:nvPr/>
        </p:nvSpPr>
        <p:spPr>
          <a:xfrm>
            <a:off x="380880" y="228600"/>
            <a:ext cx="8229240" cy="609120"/>
          </a:xfrm>
          <a:custGeom>
            <a:avLst/>
            <a:gdLst/>
            <a:ahLst/>
            <a:cxnLst/>
            <a:rect l="l" t="t" r="r" b="b"/>
            <a:pathLst>
              <a:path w="1000" h="1000">
                <a:moveTo>
                  <a:pt x="0" y="1000"/>
                </a:moveTo>
                <a:lnTo>
                  <a:pt x="0" y="0"/>
                </a:lnTo>
                <a:lnTo>
                  <a:pt x="1000" y="0"/>
                </a:lnTo>
              </a:path>
            </a:pathLst>
          </a:custGeom>
          <a:noFill/>
          <a:ln w="19080">
            <a:solidFill>
              <a:schemeClr val="accent1"/>
            </a:solidFill>
            <a:miter/>
          </a:ln>
        </p:spPr>
        <p:style>
          <a:lnRef idx="0">
            <a:scrgbClr r="0" g="0" b="0"/>
          </a:lnRef>
          <a:fillRef idx="0">
            <a:scrgbClr r="0" g="0" b="0"/>
          </a:fillRef>
          <a:effectRef idx="0">
            <a:scrgbClr r="0" g="0" b="0"/>
          </a:effectRef>
          <a:fontRef idx="minor"/>
        </p:style>
      </p:sp>
      <p:sp>
        <p:nvSpPr>
          <p:cNvPr id="442" name="Line 2"/>
          <p:cNvSpPr/>
          <p:nvPr/>
        </p:nvSpPr>
        <p:spPr>
          <a:xfrm>
            <a:off x="457200" y="6172200"/>
            <a:ext cx="8229600" cy="360"/>
          </a:xfrm>
          <a:prstGeom prst="line">
            <a:avLst/>
          </a:prstGeom>
          <a:ln w="19080">
            <a:solidFill>
              <a:schemeClr val="accent1"/>
            </a:solidFill>
            <a:round/>
          </a:ln>
        </p:spPr>
        <p:style>
          <a:lnRef idx="0">
            <a:scrgbClr r="0" g="0" b="0"/>
          </a:lnRef>
          <a:fillRef idx="0">
            <a:scrgbClr r="0" g="0" b="0"/>
          </a:fillRef>
          <a:effectRef idx="0">
            <a:scrgbClr r="0" g="0" b="0"/>
          </a:effectRef>
          <a:fontRef idx="minor"/>
        </p:style>
      </p:sp>
      <p:sp>
        <p:nvSpPr>
          <p:cNvPr id="443" name="PlaceHolder 3"/>
          <p:cNvSpPr>
            <a:spLocks noGrp="1"/>
          </p:cNvSpPr>
          <p:nvPr>
            <p:ph type="title"/>
          </p:nvPr>
        </p:nvSpPr>
        <p:spPr>
          <a:xfrm>
            <a:off x="457200" y="277920"/>
            <a:ext cx="8229240" cy="1139400"/>
          </a:xfrm>
          <a:prstGeom prst="rect">
            <a:avLst/>
          </a:prstGeom>
        </p:spPr>
        <p:txBody>
          <a:bodyPr>
            <a:noAutofit/>
          </a:bodyPr>
          <a:lstStyle/>
          <a:p>
            <a:pPr>
              <a:lnSpc>
                <a:spcPct val="100000"/>
              </a:lnSpc>
            </a:pPr>
            <a:r>
              <a:rPr lang="en-GB" sz="4200" b="0" strike="noStrike" spc="-1">
                <a:solidFill>
                  <a:srgbClr val="006633"/>
                </a:solidFill>
                <a:latin typeface="Garamond"/>
                <a:ea typeface="MS PGothic"/>
              </a:rPr>
              <a:t>Click to edit Master title style</a:t>
            </a:r>
            <a:endParaRPr lang="en-GB" sz="4200" b="0" strike="noStrike" spc="-1">
              <a:solidFill>
                <a:srgbClr val="000000"/>
              </a:solidFill>
              <a:latin typeface="Arial"/>
            </a:endParaRPr>
          </a:p>
        </p:txBody>
      </p:sp>
      <p:sp>
        <p:nvSpPr>
          <p:cNvPr id="444" name="PlaceHolder 4"/>
          <p:cNvSpPr>
            <a:spLocks noGrp="1"/>
          </p:cNvSpPr>
          <p:nvPr>
            <p:ph type="body"/>
          </p:nvPr>
        </p:nvSpPr>
        <p:spPr>
          <a:xfrm>
            <a:off x="457200" y="1600200"/>
            <a:ext cx="8229240" cy="218880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445" name="PlaceHolder 5"/>
          <p:cNvSpPr>
            <a:spLocks noGrp="1"/>
          </p:cNvSpPr>
          <p:nvPr>
            <p:ph type="body"/>
          </p:nvPr>
        </p:nvSpPr>
        <p:spPr>
          <a:xfrm>
            <a:off x="457200" y="3941640"/>
            <a:ext cx="8229240" cy="218880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446" name="PlaceHolder 6"/>
          <p:cNvSpPr>
            <a:spLocks noGrp="1"/>
          </p:cNvSpPr>
          <p:nvPr>
            <p:ph type="dt"/>
          </p:nvPr>
        </p:nvSpPr>
        <p:spPr>
          <a:xfrm>
            <a:off x="457200" y="6243480"/>
            <a:ext cx="2133360" cy="456840"/>
          </a:xfrm>
          <a:prstGeom prst="rect">
            <a:avLst/>
          </a:prstGeom>
        </p:spPr>
        <p:txBody>
          <a:bodyPr anchor="b">
            <a:noAutofit/>
          </a:bodyPr>
          <a:lstStyle/>
          <a:p>
            <a:endParaRPr lang="en-US" sz="2400" b="0" strike="noStrike" spc="-1">
              <a:latin typeface="Times New Roman"/>
            </a:endParaRPr>
          </a:p>
        </p:txBody>
      </p:sp>
      <p:sp>
        <p:nvSpPr>
          <p:cNvPr id="447" name="PlaceHolder 7"/>
          <p:cNvSpPr>
            <a:spLocks noGrp="1"/>
          </p:cNvSpPr>
          <p:nvPr>
            <p:ph type="ftr"/>
          </p:nvPr>
        </p:nvSpPr>
        <p:spPr>
          <a:xfrm>
            <a:off x="3124080" y="6248520"/>
            <a:ext cx="2895120" cy="456840"/>
          </a:xfrm>
          <a:prstGeom prst="rect">
            <a:avLst/>
          </a:prstGeom>
        </p:spPr>
        <p:txBody>
          <a:bodyPr anchor="b">
            <a:noAutofit/>
          </a:bodyPr>
          <a:lstStyle/>
          <a:p>
            <a:endParaRPr lang="en-US" sz="2400" b="0" strike="noStrike" spc="-1">
              <a:latin typeface="Times New Roman"/>
            </a:endParaRPr>
          </a:p>
        </p:txBody>
      </p:sp>
      <p:sp>
        <p:nvSpPr>
          <p:cNvPr id="448" name="PlaceHolder 8"/>
          <p:cNvSpPr>
            <a:spLocks noGrp="1"/>
          </p:cNvSpPr>
          <p:nvPr>
            <p:ph type="sldNum"/>
          </p:nvPr>
        </p:nvSpPr>
        <p:spPr>
          <a:xfrm>
            <a:off x="6553080" y="6243480"/>
            <a:ext cx="2133360" cy="456840"/>
          </a:xfrm>
          <a:prstGeom prst="rect">
            <a:avLst/>
          </a:prstGeom>
        </p:spPr>
        <p:txBody>
          <a:bodyPr anchor="b">
            <a:noAutofit/>
          </a:bodyPr>
          <a:lstStyle/>
          <a:p>
            <a:pPr algn="r">
              <a:lnSpc>
                <a:spcPct val="100000"/>
              </a:lnSpc>
            </a:pPr>
            <a:fld id="{F1073609-2901-4573-8167-EF697C64568F}" type="slidenum">
              <a:rPr lang="en-US" sz="1200" b="0" strike="noStrike" spc="-1">
                <a:solidFill>
                  <a:srgbClr val="000000"/>
                </a:solidFill>
                <a:latin typeface="Garamond"/>
                <a:ea typeface="MS PGothic"/>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5" name="CustomShape 1"/>
          <p:cNvSpPr/>
          <p:nvPr/>
        </p:nvSpPr>
        <p:spPr>
          <a:xfrm>
            <a:off x="380880" y="228600"/>
            <a:ext cx="8229240" cy="609120"/>
          </a:xfrm>
          <a:custGeom>
            <a:avLst/>
            <a:gdLst/>
            <a:ahLst/>
            <a:cxnLst/>
            <a:rect l="l" t="t" r="r" b="b"/>
            <a:pathLst>
              <a:path w="1000" h="1000">
                <a:moveTo>
                  <a:pt x="0" y="1000"/>
                </a:moveTo>
                <a:lnTo>
                  <a:pt x="0" y="0"/>
                </a:lnTo>
                <a:lnTo>
                  <a:pt x="1000" y="0"/>
                </a:lnTo>
              </a:path>
            </a:pathLst>
          </a:custGeom>
          <a:noFill/>
          <a:ln w="19080">
            <a:solidFill>
              <a:schemeClr val="accent1"/>
            </a:solidFill>
            <a:miter/>
          </a:ln>
        </p:spPr>
        <p:style>
          <a:lnRef idx="0">
            <a:scrgbClr r="0" g="0" b="0"/>
          </a:lnRef>
          <a:fillRef idx="0">
            <a:scrgbClr r="0" g="0" b="0"/>
          </a:fillRef>
          <a:effectRef idx="0">
            <a:scrgbClr r="0" g="0" b="0"/>
          </a:effectRef>
          <a:fontRef idx="minor"/>
        </p:style>
      </p:sp>
      <p:sp>
        <p:nvSpPr>
          <p:cNvPr id="486" name="Line 2"/>
          <p:cNvSpPr/>
          <p:nvPr/>
        </p:nvSpPr>
        <p:spPr>
          <a:xfrm>
            <a:off x="457200" y="6172200"/>
            <a:ext cx="8229600" cy="360"/>
          </a:xfrm>
          <a:prstGeom prst="line">
            <a:avLst/>
          </a:prstGeom>
          <a:ln w="19080">
            <a:solidFill>
              <a:schemeClr val="accent1"/>
            </a:solidFill>
            <a:round/>
          </a:ln>
        </p:spPr>
        <p:style>
          <a:lnRef idx="0">
            <a:scrgbClr r="0" g="0" b="0"/>
          </a:lnRef>
          <a:fillRef idx="0">
            <a:scrgbClr r="0" g="0" b="0"/>
          </a:fillRef>
          <a:effectRef idx="0">
            <a:scrgbClr r="0" g="0" b="0"/>
          </a:effectRef>
          <a:fontRef idx="minor"/>
        </p:style>
      </p:sp>
      <p:sp>
        <p:nvSpPr>
          <p:cNvPr id="487" name="PlaceHolder 3"/>
          <p:cNvSpPr>
            <a:spLocks noGrp="1"/>
          </p:cNvSpPr>
          <p:nvPr>
            <p:ph type="title"/>
          </p:nvPr>
        </p:nvSpPr>
        <p:spPr>
          <a:xfrm>
            <a:off x="457200" y="277920"/>
            <a:ext cx="8229240" cy="1139400"/>
          </a:xfrm>
          <a:prstGeom prst="rect">
            <a:avLst/>
          </a:prstGeom>
        </p:spPr>
        <p:txBody>
          <a:bodyPr>
            <a:noAutofit/>
          </a:bodyPr>
          <a:lstStyle/>
          <a:p>
            <a:pPr>
              <a:lnSpc>
                <a:spcPct val="100000"/>
              </a:lnSpc>
            </a:pPr>
            <a:r>
              <a:rPr lang="en-GB" sz="4200" b="0" strike="noStrike" spc="-1">
                <a:solidFill>
                  <a:srgbClr val="006633"/>
                </a:solidFill>
                <a:latin typeface="Garamond"/>
                <a:ea typeface="MS PGothic"/>
              </a:rPr>
              <a:t>Click to edit Master title style</a:t>
            </a:r>
            <a:endParaRPr lang="en-GB" sz="4200" b="0" strike="noStrike" spc="-1">
              <a:solidFill>
                <a:srgbClr val="000000"/>
              </a:solidFill>
              <a:latin typeface="Arial"/>
            </a:endParaRPr>
          </a:p>
        </p:txBody>
      </p:sp>
      <p:sp>
        <p:nvSpPr>
          <p:cNvPr id="488" name="PlaceHolder 4"/>
          <p:cNvSpPr>
            <a:spLocks noGrp="1"/>
          </p:cNvSpPr>
          <p:nvPr>
            <p:ph type="body"/>
          </p:nvPr>
        </p:nvSpPr>
        <p:spPr>
          <a:xfrm>
            <a:off x="457200" y="1600200"/>
            <a:ext cx="8229240" cy="218880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489" name="PlaceHolder 5"/>
          <p:cNvSpPr>
            <a:spLocks noGrp="1"/>
          </p:cNvSpPr>
          <p:nvPr>
            <p:ph type="body"/>
          </p:nvPr>
        </p:nvSpPr>
        <p:spPr>
          <a:xfrm>
            <a:off x="457200" y="3941640"/>
            <a:ext cx="8229240" cy="218880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490" name="PlaceHolder 6"/>
          <p:cNvSpPr>
            <a:spLocks noGrp="1"/>
          </p:cNvSpPr>
          <p:nvPr>
            <p:ph type="dt"/>
          </p:nvPr>
        </p:nvSpPr>
        <p:spPr>
          <a:xfrm>
            <a:off x="457200" y="6243480"/>
            <a:ext cx="2133360" cy="456840"/>
          </a:xfrm>
          <a:prstGeom prst="rect">
            <a:avLst/>
          </a:prstGeom>
        </p:spPr>
        <p:txBody>
          <a:bodyPr anchor="b">
            <a:noAutofit/>
          </a:bodyPr>
          <a:lstStyle/>
          <a:p>
            <a:endParaRPr lang="en-US" sz="2400" b="0" strike="noStrike" spc="-1">
              <a:latin typeface="Times New Roman"/>
            </a:endParaRPr>
          </a:p>
        </p:txBody>
      </p:sp>
      <p:sp>
        <p:nvSpPr>
          <p:cNvPr id="491" name="PlaceHolder 7"/>
          <p:cNvSpPr>
            <a:spLocks noGrp="1"/>
          </p:cNvSpPr>
          <p:nvPr>
            <p:ph type="ftr"/>
          </p:nvPr>
        </p:nvSpPr>
        <p:spPr>
          <a:xfrm>
            <a:off x="3124080" y="6248520"/>
            <a:ext cx="2895120" cy="456840"/>
          </a:xfrm>
          <a:prstGeom prst="rect">
            <a:avLst/>
          </a:prstGeom>
        </p:spPr>
        <p:txBody>
          <a:bodyPr anchor="b">
            <a:noAutofit/>
          </a:bodyPr>
          <a:lstStyle/>
          <a:p>
            <a:endParaRPr lang="en-US" sz="2400" b="0" strike="noStrike" spc="-1">
              <a:latin typeface="Times New Roman"/>
            </a:endParaRPr>
          </a:p>
        </p:txBody>
      </p:sp>
      <p:sp>
        <p:nvSpPr>
          <p:cNvPr id="492" name="PlaceHolder 8"/>
          <p:cNvSpPr>
            <a:spLocks noGrp="1"/>
          </p:cNvSpPr>
          <p:nvPr>
            <p:ph type="sldNum"/>
          </p:nvPr>
        </p:nvSpPr>
        <p:spPr>
          <a:xfrm>
            <a:off x="6553080" y="6243480"/>
            <a:ext cx="2133360" cy="456840"/>
          </a:xfrm>
          <a:prstGeom prst="rect">
            <a:avLst/>
          </a:prstGeom>
        </p:spPr>
        <p:txBody>
          <a:bodyPr anchor="b">
            <a:noAutofit/>
          </a:bodyPr>
          <a:lstStyle/>
          <a:p>
            <a:pPr algn="r">
              <a:lnSpc>
                <a:spcPct val="100000"/>
              </a:lnSpc>
            </a:pPr>
            <a:fld id="{A42D9703-24CE-4859-B57B-3142C3810042}" type="slidenum">
              <a:rPr lang="en-US" sz="1200" b="0" strike="noStrike" spc="-1">
                <a:solidFill>
                  <a:srgbClr val="000000"/>
                </a:solidFill>
                <a:latin typeface="Garamond"/>
                <a:ea typeface="MS PGothic"/>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 name="CustomShape 1"/>
          <p:cNvSpPr/>
          <p:nvPr/>
        </p:nvSpPr>
        <p:spPr>
          <a:xfrm>
            <a:off x="380880" y="228600"/>
            <a:ext cx="8229240" cy="609120"/>
          </a:xfrm>
          <a:custGeom>
            <a:avLst/>
            <a:gdLst/>
            <a:ahLst/>
            <a:cxnLst/>
            <a:rect l="l" t="t" r="r" b="b"/>
            <a:pathLst>
              <a:path w="1000" h="1000">
                <a:moveTo>
                  <a:pt x="0" y="1000"/>
                </a:moveTo>
                <a:lnTo>
                  <a:pt x="0" y="0"/>
                </a:lnTo>
                <a:lnTo>
                  <a:pt x="1000" y="0"/>
                </a:lnTo>
              </a:path>
            </a:pathLst>
          </a:custGeom>
          <a:noFill/>
          <a:ln w="19080">
            <a:solidFill>
              <a:schemeClr val="accent1"/>
            </a:solidFill>
            <a:miter/>
          </a:ln>
        </p:spPr>
        <p:style>
          <a:lnRef idx="0">
            <a:scrgbClr r="0" g="0" b="0"/>
          </a:lnRef>
          <a:fillRef idx="0">
            <a:scrgbClr r="0" g="0" b="0"/>
          </a:fillRef>
          <a:effectRef idx="0">
            <a:scrgbClr r="0" g="0" b="0"/>
          </a:effectRef>
          <a:fontRef idx="minor"/>
        </p:style>
      </p:sp>
      <p:sp>
        <p:nvSpPr>
          <p:cNvPr id="44" name="Line 2"/>
          <p:cNvSpPr/>
          <p:nvPr/>
        </p:nvSpPr>
        <p:spPr>
          <a:xfrm>
            <a:off x="457200" y="6172200"/>
            <a:ext cx="8229600" cy="360"/>
          </a:xfrm>
          <a:prstGeom prst="line">
            <a:avLst/>
          </a:prstGeom>
          <a:ln w="19080">
            <a:solidFill>
              <a:schemeClr val="accent1"/>
            </a:solidFill>
            <a:round/>
          </a:ln>
        </p:spPr>
        <p:style>
          <a:lnRef idx="0">
            <a:scrgbClr r="0" g="0" b="0"/>
          </a:lnRef>
          <a:fillRef idx="0">
            <a:scrgbClr r="0" g="0" b="0"/>
          </a:fillRef>
          <a:effectRef idx="0">
            <a:scrgbClr r="0" g="0" b="0"/>
          </a:effectRef>
          <a:fontRef idx="minor"/>
        </p:style>
      </p:sp>
      <p:sp>
        <p:nvSpPr>
          <p:cNvPr id="45" name="PlaceHolder 3"/>
          <p:cNvSpPr>
            <a:spLocks noGrp="1"/>
          </p:cNvSpPr>
          <p:nvPr>
            <p:ph type="title"/>
          </p:nvPr>
        </p:nvSpPr>
        <p:spPr>
          <a:xfrm>
            <a:off x="457200" y="277920"/>
            <a:ext cx="8229240" cy="1139400"/>
          </a:xfrm>
          <a:prstGeom prst="rect">
            <a:avLst/>
          </a:prstGeom>
        </p:spPr>
        <p:txBody>
          <a:bodyPr>
            <a:noAutofit/>
          </a:bodyPr>
          <a:lstStyle/>
          <a:p>
            <a:pPr>
              <a:lnSpc>
                <a:spcPct val="100000"/>
              </a:lnSpc>
            </a:pPr>
            <a:r>
              <a:rPr lang="en-GB" sz="4200" b="0" strike="noStrike" spc="-1">
                <a:solidFill>
                  <a:srgbClr val="006633"/>
                </a:solidFill>
                <a:latin typeface="Garamond"/>
                <a:ea typeface="MS PGothic"/>
              </a:rPr>
              <a:t>Click to edit Master title style</a:t>
            </a:r>
            <a:endParaRPr lang="en-GB" sz="4200" b="0" strike="noStrike" spc="-1">
              <a:solidFill>
                <a:srgbClr val="000000"/>
              </a:solidFill>
              <a:latin typeface="Arial"/>
            </a:endParaRPr>
          </a:p>
        </p:txBody>
      </p:sp>
      <p:sp>
        <p:nvSpPr>
          <p:cNvPr id="46" name="PlaceHolder 4"/>
          <p:cNvSpPr>
            <a:spLocks noGrp="1"/>
          </p:cNvSpPr>
          <p:nvPr>
            <p:ph type="body"/>
          </p:nvPr>
        </p:nvSpPr>
        <p:spPr>
          <a:xfrm>
            <a:off x="457200" y="1600200"/>
            <a:ext cx="8229240" cy="453024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47" name="PlaceHolder 5"/>
          <p:cNvSpPr>
            <a:spLocks noGrp="1"/>
          </p:cNvSpPr>
          <p:nvPr>
            <p:ph type="dt"/>
          </p:nvPr>
        </p:nvSpPr>
        <p:spPr>
          <a:xfrm>
            <a:off x="457200" y="6243480"/>
            <a:ext cx="2133360" cy="456840"/>
          </a:xfrm>
          <a:prstGeom prst="rect">
            <a:avLst/>
          </a:prstGeom>
        </p:spPr>
        <p:txBody>
          <a:bodyPr anchor="b">
            <a:noAutofit/>
          </a:bodyPr>
          <a:lstStyle/>
          <a:p>
            <a:endParaRPr lang="en-US" sz="2400" b="0" strike="noStrike" spc="-1">
              <a:latin typeface="Times New Roman"/>
            </a:endParaRPr>
          </a:p>
        </p:txBody>
      </p:sp>
      <p:sp>
        <p:nvSpPr>
          <p:cNvPr id="48" name="PlaceHolder 6"/>
          <p:cNvSpPr>
            <a:spLocks noGrp="1"/>
          </p:cNvSpPr>
          <p:nvPr>
            <p:ph type="ftr"/>
          </p:nvPr>
        </p:nvSpPr>
        <p:spPr>
          <a:xfrm>
            <a:off x="3124080" y="6248520"/>
            <a:ext cx="2895120" cy="456840"/>
          </a:xfrm>
          <a:prstGeom prst="rect">
            <a:avLst/>
          </a:prstGeom>
        </p:spPr>
        <p:txBody>
          <a:bodyPr anchor="b">
            <a:noAutofit/>
          </a:bodyPr>
          <a:lstStyle/>
          <a:p>
            <a:endParaRPr lang="en-US" sz="2400" b="0" strike="noStrike" spc="-1">
              <a:latin typeface="Times New Roman"/>
            </a:endParaRPr>
          </a:p>
        </p:txBody>
      </p:sp>
      <p:sp>
        <p:nvSpPr>
          <p:cNvPr id="49" name="PlaceHolder 7"/>
          <p:cNvSpPr>
            <a:spLocks noGrp="1"/>
          </p:cNvSpPr>
          <p:nvPr>
            <p:ph type="sldNum"/>
          </p:nvPr>
        </p:nvSpPr>
        <p:spPr>
          <a:xfrm>
            <a:off x="6553080" y="6243480"/>
            <a:ext cx="2133360" cy="456840"/>
          </a:xfrm>
          <a:prstGeom prst="rect">
            <a:avLst/>
          </a:prstGeom>
        </p:spPr>
        <p:txBody>
          <a:bodyPr anchor="b">
            <a:noAutofit/>
          </a:bodyPr>
          <a:lstStyle/>
          <a:p>
            <a:pPr algn="r">
              <a:lnSpc>
                <a:spcPct val="100000"/>
              </a:lnSpc>
            </a:pPr>
            <a:fld id="{44B2B668-B4CA-4639-9436-4AEE3D2C1071}" type="slidenum">
              <a:rPr lang="en-US" sz="1200" b="0" strike="noStrike" spc="-1">
                <a:solidFill>
                  <a:srgbClr val="000000"/>
                </a:solidFill>
                <a:latin typeface="Garamond"/>
                <a:ea typeface="MS PGothic"/>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 name="CustomShape 1"/>
          <p:cNvSpPr/>
          <p:nvPr/>
        </p:nvSpPr>
        <p:spPr>
          <a:xfrm>
            <a:off x="380880" y="228600"/>
            <a:ext cx="8229240" cy="609120"/>
          </a:xfrm>
          <a:custGeom>
            <a:avLst/>
            <a:gdLst/>
            <a:ahLst/>
            <a:cxnLst/>
            <a:rect l="l" t="t" r="r" b="b"/>
            <a:pathLst>
              <a:path w="1000" h="1000">
                <a:moveTo>
                  <a:pt x="0" y="1000"/>
                </a:moveTo>
                <a:lnTo>
                  <a:pt x="0" y="0"/>
                </a:lnTo>
                <a:lnTo>
                  <a:pt x="1000" y="0"/>
                </a:lnTo>
              </a:path>
            </a:pathLst>
          </a:custGeom>
          <a:noFill/>
          <a:ln w="19080">
            <a:solidFill>
              <a:schemeClr val="accent1"/>
            </a:solidFill>
            <a:miter/>
          </a:ln>
        </p:spPr>
        <p:style>
          <a:lnRef idx="0">
            <a:scrgbClr r="0" g="0" b="0"/>
          </a:lnRef>
          <a:fillRef idx="0">
            <a:scrgbClr r="0" g="0" b="0"/>
          </a:fillRef>
          <a:effectRef idx="0">
            <a:scrgbClr r="0" g="0" b="0"/>
          </a:effectRef>
          <a:fontRef idx="minor"/>
        </p:style>
      </p:sp>
      <p:sp>
        <p:nvSpPr>
          <p:cNvPr id="87" name="Line 2"/>
          <p:cNvSpPr/>
          <p:nvPr/>
        </p:nvSpPr>
        <p:spPr>
          <a:xfrm>
            <a:off x="457200" y="6172200"/>
            <a:ext cx="8229600" cy="360"/>
          </a:xfrm>
          <a:prstGeom prst="line">
            <a:avLst/>
          </a:prstGeom>
          <a:ln w="19080">
            <a:solidFill>
              <a:schemeClr val="accent1"/>
            </a:solidFill>
            <a:round/>
          </a:ln>
        </p:spPr>
        <p:style>
          <a:lnRef idx="0">
            <a:scrgbClr r="0" g="0" b="0"/>
          </a:lnRef>
          <a:fillRef idx="0">
            <a:scrgbClr r="0" g="0" b="0"/>
          </a:fillRef>
          <a:effectRef idx="0">
            <a:scrgbClr r="0" g="0" b="0"/>
          </a:effectRef>
          <a:fontRef idx="minor"/>
        </p:style>
      </p:sp>
      <p:sp>
        <p:nvSpPr>
          <p:cNvPr id="88" name="PlaceHolder 3"/>
          <p:cNvSpPr>
            <a:spLocks noGrp="1"/>
          </p:cNvSpPr>
          <p:nvPr>
            <p:ph type="title"/>
          </p:nvPr>
        </p:nvSpPr>
        <p:spPr>
          <a:xfrm>
            <a:off x="457200" y="277920"/>
            <a:ext cx="8229240" cy="1139400"/>
          </a:xfrm>
          <a:prstGeom prst="rect">
            <a:avLst/>
          </a:prstGeom>
        </p:spPr>
        <p:txBody>
          <a:bodyPr>
            <a:noAutofit/>
          </a:bodyPr>
          <a:lstStyle/>
          <a:p>
            <a:pPr>
              <a:lnSpc>
                <a:spcPct val="100000"/>
              </a:lnSpc>
            </a:pPr>
            <a:r>
              <a:rPr lang="en-GB" sz="4200" b="0" strike="noStrike" spc="-1">
                <a:solidFill>
                  <a:srgbClr val="006633"/>
                </a:solidFill>
                <a:latin typeface="Garamond"/>
                <a:ea typeface="MS PGothic"/>
              </a:rPr>
              <a:t>Click to edit Master title style</a:t>
            </a:r>
            <a:endParaRPr lang="en-GB" sz="4200" b="0" strike="noStrike" spc="-1">
              <a:solidFill>
                <a:srgbClr val="000000"/>
              </a:solidFill>
              <a:latin typeface="Arial"/>
            </a:endParaRPr>
          </a:p>
        </p:txBody>
      </p:sp>
      <p:sp>
        <p:nvSpPr>
          <p:cNvPr id="89" name="PlaceHolder 4"/>
          <p:cNvSpPr>
            <a:spLocks noGrp="1"/>
          </p:cNvSpPr>
          <p:nvPr>
            <p:ph type="body"/>
          </p:nvPr>
        </p:nvSpPr>
        <p:spPr>
          <a:xfrm>
            <a:off x="457200" y="1600200"/>
            <a:ext cx="4038120" cy="453024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90" name="PlaceHolder 5"/>
          <p:cNvSpPr>
            <a:spLocks noGrp="1"/>
          </p:cNvSpPr>
          <p:nvPr>
            <p:ph type="body"/>
          </p:nvPr>
        </p:nvSpPr>
        <p:spPr>
          <a:xfrm>
            <a:off x="4648320" y="1600200"/>
            <a:ext cx="4038120" cy="453024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91" name="PlaceHolder 6"/>
          <p:cNvSpPr>
            <a:spLocks noGrp="1"/>
          </p:cNvSpPr>
          <p:nvPr>
            <p:ph type="dt"/>
          </p:nvPr>
        </p:nvSpPr>
        <p:spPr>
          <a:xfrm>
            <a:off x="457200" y="6243480"/>
            <a:ext cx="2133360" cy="456840"/>
          </a:xfrm>
          <a:prstGeom prst="rect">
            <a:avLst/>
          </a:prstGeom>
        </p:spPr>
        <p:txBody>
          <a:bodyPr anchor="b">
            <a:noAutofit/>
          </a:bodyPr>
          <a:lstStyle/>
          <a:p>
            <a:endParaRPr lang="en-US" sz="2400" b="0" strike="noStrike" spc="-1">
              <a:latin typeface="Times New Roman"/>
            </a:endParaRPr>
          </a:p>
        </p:txBody>
      </p:sp>
      <p:sp>
        <p:nvSpPr>
          <p:cNvPr id="92" name="PlaceHolder 7"/>
          <p:cNvSpPr>
            <a:spLocks noGrp="1"/>
          </p:cNvSpPr>
          <p:nvPr>
            <p:ph type="ftr"/>
          </p:nvPr>
        </p:nvSpPr>
        <p:spPr>
          <a:xfrm>
            <a:off x="3124080" y="6248520"/>
            <a:ext cx="2895120" cy="456840"/>
          </a:xfrm>
          <a:prstGeom prst="rect">
            <a:avLst/>
          </a:prstGeom>
        </p:spPr>
        <p:txBody>
          <a:bodyPr anchor="b">
            <a:noAutofit/>
          </a:bodyPr>
          <a:lstStyle/>
          <a:p>
            <a:endParaRPr lang="en-US" sz="2400" b="0" strike="noStrike" spc="-1">
              <a:latin typeface="Times New Roman"/>
            </a:endParaRPr>
          </a:p>
        </p:txBody>
      </p:sp>
      <p:sp>
        <p:nvSpPr>
          <p:cNvPr id="93" name="PlaceHolder 8"/>
          <p:cNvSpPr>
            <a:spLocks noGrp="1"/>
          </p:cNvSpPr>
          <p:nvPr>
            <p:ph type="sldNum"/>
          </p:nvPr>
        </p:nvSpPr>
        <p:spPr>
          <a:xfrm>
            <a:off x="6553080" y="6243480"/>
            <a:ext cx="2133360" cy="456840"/>
          </a:xfrm>
          <a:prstGeom prst="rect">
            <a:avLst/>
          </a:prstGeom>
        </p:spPr>
        <p:txBody>
          <a:bodyPr anchor="b">
            <a:noAutofit/>
          </a:bodyPr>
          <a:lstStyle/>
          <a:p>
            <a:pPr algn="r">
              <a:lnSpc>
                <a:spcPct val="100000"/>
              </a:lnSpc>
            </a:pPr>
            <a:fld id="{598BCD27-0C42-4E9D-B49A-5A5AB655B054}" type="slidenum">
              <a:rPr lang="en-US" sz="1200" b="0" strike="noStrike" spc="-1">
                <a:solidFill>
                  <a:srgbClr val="000000"/>
                </a:solidFill>
                <a:latin typeface="Garamond"/>
                <a:ea typeface="MS PGothic"/>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 name="CustomShape 1" hidden="1"/>
          <p:cNvSpPr/>
          <p:nvPr/>
        </p:nvSpPr>
        <p:spPr>
          <a:xfrm>
            <a:off x="380880" y="228600"/>
            <a:ext cx="8229240" cy="609120"/>
          </a:xfrm>
          <a:custGeom>
            <a:avLst/>
            <a:gdLst/>
            <a:ahLst/>
            <a:cxnLst/>
            <a:rect l="l" t="t" r="r" b="b"/>
            <a:pathLst>
              <a:path w="1000" h="1000">
                <a:moveTo>
                  <a:pt x="0" y="1000"/>
                </a:moveTo>
                <a:lnTo>
                  <a:pt x="0" y="0"/>
                </a:lnTo>
                <a:lnTo>
                  <a:pt x="1000" y="0"/>
                </a:lnTo>
              </a:path>
            </a:pathLst>
          </a:custGeom>
          <a:noFill/>
          <a:ln w="19080">
            <a:solidFill>
              <a:schemeClr val="accent1"/>
            </a:solidFill>
            <a:miter/>
          </a:ln>
        </p:spPr>
        <p:style>
          <a:lnRef idx="0">
            <a:scrgbClr r="0" g="0" b="0"/>
          </a:lnRef>
          <a:fillRef idx="0">
            <a:scrgbClr r="0" g="0" b="0"/>
          </a:fillRef>
          <a:effectRef idx="0">
            <a:scrgbClr r="0" g="0" b="0"/>
          </a:effectRef>
          <a:fontRef idx="minor"/>
        </p:style>
      </p:sp>
      <p:sp>
        <p:nvSpPr>
          <p:cNvPr id="131" name="Line 2"/>
          <p:cNvSpPr/>
          <p:nvPr/>
        </p:nvSpPr>
        <p:spPr>
          <a:xfrm>
            <a:off x="457200" y="6172200"/>
            <a:ext cx="8229600" cy="360"/>
          </a:xfrm>
          <a:prstGeom prst="line">
            <a:avLst/>
          </a:prstGeom>
          <a:ln w="19080">
            <a:solidFill>
              <a:schemeClr val="accent1"/>
            </a:solidFill>
            <a:round/>
          </a:ln>
        </p:spPr>
        <p:style>
          <a:lnRef idx="0">
            <a:scrgbClr r="0" g="0" b="0"/>
          </a:lnRef>
          <a:fillRef idx="0">
            <a:scrgbClr r="0" g="0" b="0"/>
          </a:fillRef>
          <a:effectRef idx="0">
            <a:scrgbClr r="0" g="0" b="0"/>
          </a:effectRef>
          <a:fontRef idx="minor"/>
        </p:style>
      </p:sp>
      <p:sp>
        <p:nvSpPr>
          <p:cNvPr id="132" name="CustomShape 3"/>
          <p:cNvSpPr/>
          <p:nvPr/>
        </p:nvSpPr>
        <p:spPr>
          <a:xfrm>
            <a:off x="609480" y="1219320"/>
            <a:ext cx="7924320" cy="914040"/>
          </a:xfrm>
          <a:custGeom>
            <a:avLst/>
            <a:gdLst/>
            <a:ahLst/>
            <a:cxnLst/>
            <a:rect l="l" t="t" r="r" b="b"/>
            <a:pathLst>
              <a:path w="1000" h="1000">
                <a:moveTo>
                  <a:pt x="0" y="1000"/>
                </a:moveTo>
                <a:lnTo>
                  <a:pt x="0" y="0"/>
                </a:lnTo>
                <a:lnTo>
                  <a:pt x="1000" y="0"/>
                </a:lnTo>
              </a:path>
            </a:pathLst>
          </a:custGeom>
          <a:noFill/>
          <a:ln w="25560">
            <a:solidFill>
              <a:schemeClr val="accent1"/>
            </a:solidFill>
            <a:miter/>
          </a:ln>
        </p:spPr>
        <p:style>
          <a:lnRef idx="0">
            <a:scrgbClr r="0" g="0" b="0"/>
          </a:lnRef>
          <a:fillRef idx="0">
            <a:scrgbClr r="0" g="0" b="0"/>
          </a:fillRef>
          <a:effectRef idx="0">
            <a:scrgbClr r="0" g="0" b="0"/>
          </a:effectRef>
          <a:fontRef idx="minor"/>
        </p:style>
      </p:sp>
      <p:sp>
        <p:nvSpPr>
          <p:cNvPr id="133" name="Line 4"/>
          <p:cNvSpPr/>
          <p:nvPr/>
        </p:nvSpPr>
        <p:spPr>
          <a:xfrm>
            <a:off x="1981080" y="3962160"/>
            <a:ext cx="6512040" cy="360"/>
          </a:xfrm>
          <a:prstGeom prst="line">
            <a:avLst/>
          </a:prstGeom>
          <a:ln w="19080">
            <a:solidFill>
              <a:schemeClr val="accent1"/>
            </a:solidFill>
            <a:round/>
          </a:ln>
        </p:spPr>
        <p:style>
          <a:lnRef idx="0">
            <a:scrgbClr r="0" g="0" b="0"/>
          </a:lnRef>
          <a:fillRef idx="0">
            <a:scrgbClr r="0" g="0" b="0"/>
          </a:fillRef>
          <a:effectRef idx="0">
            <a:scrgbClr r="0" g="0" b="0"/>
          </a:effectRef>
          <a:fontRef idx="minor"/>
        </p:style>
      </p:sp>
      <p:sp>
        <p:nvSpPr>
          <p:cNvPr id="134" name="PlaceHolder 5"/>
          <p:cNvSpPr>
            <a:spLocks noGrp="1"/>
          </p:cNvSpPr>
          <p:nvPr>
            <p:ph type="title"/>
          </p:nvPr>
        </p:nvSpPr>
        <p:spPr>
          <a:xfrm>
            <a:off x="914400" y="1523880"/>
            <a:ext cx="7622640" cy="1752120"/>
          </a:xfrm>
          <a:prstGeom prst="rect">
            <a:avLst/>
          </a:prstGeom>
        </p:spPr>
        <p:txBody>
          <a:bodyPr>
            <a:noAutofit/>
          </a:bodyPr>
          <a:lstStyle/>
          <a:p>
            <a:pPr>
              <a:lnSpc>
                <a:spcPct val="100000"/>
              </a:lnSpc>
            </a:pPr>
            <a:r>
              <a:rPr lang="en-GB" sz="5000" b="0" strike="noStrike" spc="-1">
                <a:solidFill>
                  <a:srgbClr val="006633"/>
                </a:solidFill>
                <a:latin typeface="Garamond"/>
                <a:ea typeface="MS PGothic"/>
              </a:rPr>
              <a:t>Click to edit Master title style</a:t>
            </a:r>
            <a:endParaRPr lang="en-GB" sz="5000" b="0" strike="noStrike" spc="-1">
              <a:solidFill>
                <a:srgbClr val="000000"/>
              </a:solidFill>
              <a:latin typeface="Arial"/>
            </a:endParaRPr>
          </a:p>
        </p:txBody>
      </p:sp>
      <p:sp>
        <p:nvSpPr>
          <p:cNvPr id="135" name="PlaceHolder 6"/>
          <p:cNvSpPr>
            <a:spLocks noGrp="1"/>
          </p:cNvSpPr>
          <p:nvPr>
            <p:ph type="dt"/>
          </p:nvPr>
        </p:nvSpPr>
        <p:spPr>
          <a:xfrm>
            <a:off x="457200" y="6243480"/>
            <a:ext cx="2133360" cy="456840"/>
          </a:xfrm>
          <a:prstGeom prst="rect">
            <a:avLst/>
          </a:prstGeom>
        </p:spPr>
        <p:txBody>
          <a:bodyPr anchor="b">
            <a:noAutofit/>
          </a:bodyPr>
          <a:lstStyle/>
          <a:p>
            <a:endParaRPr lang="en-US" sz="2400" b="0" strike="noStrike" spc="-1">
              <a:latin typeface="Times New Roman"/>
            </a:endParaRPr>
          </a:p>
        </p:txBody>
      </p:sp>
      <p:sp>
        <p:nvSpPr>
          <p:cNvPr id="136" name="PlaceHolder 7"/>
          <p:cNvSpPr>
            <a:spLocks noGrp="1"/>
          </p:cNvSpPr>
          <p:nvPr>
            <p:ph type="ftr"/>
          </p:nvPr>
        </p:nvSpPr>
        <p:spPr>
          <a:xfrm>
            <a:off x="3124080" y="6243480"/>
            <a:ext cx="2895120" cy="456840"/>
          </a:xfrm>
          <a:prstGeom prst="rect">
            <a:avLst/>
          </a:prstGeom>
        </p:spPr>
        <p:txBody>
          <a:bodyPr anchor="b">
            <a:noAutofit/>
          </a:bodyPr>
          <a:lstStyle/>
          <a:p>
            <a:endParaRPr lang="en-US" sz="2400" b="0" strike="noStrike" spc="-1">
              <a:latin typeface="Times New Roman"/>
            </a:endParaRPr>
          </a:p>
        </p:txBody>
      </p:sp>
      <p:sp>
        <p:nvSpPr>
          <p:cNvPr id="137" name="PlaceHolder 8"/>
          <p:cNvSpPr>
            <a:spLocks noGrp="1"/>
          </p:cNvSpPr>
          <p:nvPr>
            <p:ph type="sldNum"/>
          </p:nvPr>
        </p:nvSpPr>
        <p:spPr>
          <a:xfrm>
            <a:off x="6553080" y="6243480"/>
            <a:ext cx="2133360" cy="456840"/>
          </a:xfrm>
          <a:prstGeom prst="rect">
            <a:avLst/>
          </a:prstGeom>
        </p:spPr>
        <p:txBody>
          <a:bodyPr anchor="b">
            <a:noAutofit/>
          </a:bodyPr>
          <a:lstStyle/>
          <a:p>
            <a:pPr algn="r">
              <a:lnSpc>
                <a:spcPct val="100000"/>
              </a:lnSpc>
            </a:pPr>
            <a:fld id="{1D1FD2DD-7FED-49F9-A4CD-0DDDC059E01B}" type="slidenum">
              <a:rPr lang="en-US" sz="1200" b="0" strike="noStrike" spc="-1">
                <a:solidFill>
                  <a:srgbClr val="000000"/>
                </a:solidFill>
                <a:latin typeface="Garamond"/>
                <a:ea typeface="MS PGothic"/>
              </a:rPr>
              <a:t>‹#›</a:t>
            </a:fld>
            <a:endParaRPr lang="en-US" sz="1200" b="0" strike="noStrike" spc="-1">
              <a:latin typeface="Times New Roman"/>
            </a:endParaRPr>
          </a:p>
        </p:txBody>
      </p:sp>
      <p:sp>
        <p:nvSpPr>
          <p:cNvPr id="138" name="PlaceHolder 9"/>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0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2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0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 name="CustomShape 1"/>
          <p:cNvSpPr/>
          <p:nvPr/>
        </p:nvSpPr>
        <p:spPr>
          <a:xfrm>
            <a:off x="380880" y="228600"/>
            <a:ext cx="8229240" cy="609120"/>
          </a:xfrm>
          <a:custGeom>
            <a:avLst/>
            <a:gdLst/>
            <a:ahLst/>
            <a:cxnLst/>
            <a:rect l="l" t="t" r="r" b="b"/>
            <a:pathLst>
              <a:path w="1000" h="1000">
                <a:moveTo>
                  <a:pt x="0" y="1000"/>
                </a:moveTo>
                <a:lnTo>
                  <a:pt x="0" y="0"/>
                </a:lnTo>
                <a:lnTo>
                  <a:pt x="1000" y="0"/>
                </a:lnTo>
              </a:path>
            </a:pathLst>
          </a:custGeom>
          <a:noFill/>
          <a:ln w="19080">
            <a:solidFill>
              <a:schemeClr val="accent1"/>
            </a:solidFill>
            <a:miter/>
          </a:ln>
        </p:spPr>
        <p:style>
          <a:lnRef idx="0">
            <a:scrgbClr r="0" g="0" b="0"/>
          </a:lnRef>
          <a:fillRef idx="0">
            <a:scrgbClr r="0" g="0" b="0"/>
          </a:fillRef>
          <a:effectRef idx="0">
            <a:scrgbClr r="0" g="0" b="0"/>
          </a:effectRef>
          <a:fontRef idx="minor"/>
        </p:style>
      </p:sp>
      <p:sp>
        <p:nvSpPr>
          <p:cNvPr id="176" name="Line 2"/>
          <p:cNvSpPr/>
          <p:nvPr/>
        </p:nvSpPr>
        <p:spPr>
          <a:xfrm>
            <a:off x="457200" y="6172200"/>
            <a:ext cx="8229600" cy="360"/>
          </a:xfrm>
          <a:prstGeom prst="line">
            <a:avLst/>
          </a:prstGeom>
          <a:ln w="19080">
            <a:solidFill>
              <a:schemeClr val="accent1"/>
            </a:solidFill>
            <a:round/>
          </a:ln>
        </p:spPr>
        <p:style>
          <a:lnRef idx="0">
            <a:scrgbClr r="0" g="0" b="0"/>
          </a:lnRef>
          <a:fillRef idx="0">
            <a:scrgbClr r="0" g="0" b="0"/>
          </a:fillRef>
          <a:effectRef idx="0">
            <a:scrgbClr r="0" g="0" b="0"/>
          </a:effectRef>
          <a:fontRef idx="minor"/>
        </p:style>
      </p:sp>
      <p:sp>
        <p:nvSpPr>
          <p:cNvPr id="177" name="PlaceHolder 3"/>
          <p:cNvSpPr>
            <a:spLocks noGrp="1"/>
          </p:cNvSpPr>
          <p:nvPr>
            <p:ph type="title"/>
          </p:nvPr>
        </p:nvSpPr>
        <p:spPr>
          <a:xfrm>
            <a:off x="1792440" y="4800600"/>
            <a:ext cx="5486040" cy="566280"/>
          </a:xfrm>
          <a:prstGeom prst="rect">
            <a:avLst/>
          </a:prstGeom>
        </p:spPr>
        <p:txBody>
          <a:bodyPr anchor="b">
            <a:noAutofit/>
          </a:bodyPr>
          <a:lstStyle/>
          <a:p>
            <a:pPr>
              <a:lnSpc>
                <a:spcPct val="100000"/>
              </a:lnSpc>
            </a:pPr>
            <a:r>
              <a:rPr lang="en-GB" sz="2000" b="1" strike="noStrike" spc="-1">
                <a:solidFill>
                  <a:srgbClr val="006633"/>
                </a:solidFill>
                <a:latin typeface="Garamond"/>
                <a:ea typeface="MS PGothic"/>
              </a:rPr>
              <a:t>Click to edit Master title style</a:t>
            </a:r>
            <a:endParaRPr lang="en-GB" sz="2000" b="0" strike="noStrike" spc="-1">
              <a:solidFill>
                <a:srgbClr val="000000"/>
              </a:solidFill>
              <a:latin typeface="Arial"/>
            </a:endParaRPr>
          </a:p>
        </p:txBody>
      </p:sp>
      <p:sp>
        <p:nvSpPr>
          <p:cNvPr id="178" name="PlaceHolder 4"/>
          <p:cNvSpPr>
            <a:spLocks noGrp="1"/>
          </p:cNvSpPr>
          <p:nvPr>
            <p:ph type="body"/>
          </p:nvPr>
        </p:nvSpPr>
        <p:spPr>
          <a:xfrm>
            <a:off x="1792440" y="612720"/>
            <a:ext cx="5486040" cy="4114440"/>
          </a:xfrm>
          <a:prstGeom prst="rect">
            <a:avLst/>
          </a:prstGeom>
        </p:spPr>
        <p:txBody>
          <a:bodyPr lIns="90000" tIns="45000" rIns="90000" bIns="45000">
            <a:noAutofit/>
          </a:bodyPr>
          <a:lstStyle/>
          <a:p>
            <a:pPr marL="432000" indent="-324000">
              <a:spcBef>
                <a:spcPts val="1417"/>
              </a:spcBef>
              <a:buClr>
                <a:srgbClr val="000000"/>
              </a:buClr>
              <a:buSzPct val="45000"/>
              <a:buFont typeface="Wingdings" charset="2"/>
              <a:buChar char=""/>
            </a:pPr>
            <a:r>
              <a:rPr lang="en-GB"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32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32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32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32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32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3200" b="0" strike="noStrike" spc="-1">
                <a:solidFill>
                  <a:srgbClr val="000000"/>
                </a:solidFill>
                <a:latin typeface="Arial"/>
              </a:rPr>
              <a:t>Seventh Outline Level</a:t>
            </a:r>
          </a:p>
        </p:txBody>
      </p:sp>
      <p:sp>
        <p:nvSpPr>
          <p:cNvPr id="179" name="PlaceHolder 5"/>
          <p:cNvSpPr>
            <a:spLocks noGrp="1"/>
          </p:cNvSpPr>
          <p:nvPr>
            <p:ph type="body"/>
          </p:nvPr>
        </p:nvSpPr>
        <p:spPr>
          <a:xfrm>
            <a:off x="1792440" y="5367240"/>
            <a:ext cx="5486040" cy="804600"/>
          </a:xfrm>
          <a:prstGeom prst="rect">
            <a:avLst/>
          </a:prstGeom>
        </p:spPr>
        <p:txBody>
          <a:bodyPr>
            <a:noAutofit/>
          </a:bodyPr>
          <a:lstStyle/>
          <a:p>
            <a:pPr>
              <a:lnSpc>
                <a:spcPct val="100000"/>
              </a:lnSpc>
              <a:spcBef>
                <a:spcPts val="281"/>
              </a:spcBef>
            </a:pPr>
            <a:r>
              <a:rPr lang="en-GB" sz="1400" b="0" strike="noStrike" spc="-1">
                <a:solidFill>
                  <a:srgbClr val="000000"/>
                </a:solidFill>
                <a:latin typeface="Arial"/>
                <a:ea typeface="MS PGothic"/>
              </a:rPr>
              <a:t>Click to edit Master text styles</a:t>
            </a:r>
            <a:endParaRPr lang="en-GB" sz="1400" b="0" strike="noStrike" spc="-1">
              <a:solidFill>
                <a:srgbClr val="000000"/>
              </a:solidFill>
              <a:latin typeface="Arial"/>
            </a:endParaRPr>
          </a:p>
        </p:txBody>
      </p:sp>
      <p:sp>
        <p:nvSpPr>
          <p:cNvPr id="180" name="PlaceHolder 6"/>
          <p:cNvSpPr>
            <a:spLocks noGrp="1"/>
          </p:cNvSpPr>
          <p:nvPr>
            <p:ph type="dt"/>
          </p:nvPr>
        </p:nvSpPr>
        <p:spPr>
          <a:xfrm>
            <a:off x="457200" y="6243480"/>
            <a:ext cx="2133360" cy="456840"/>
          </a:xfrm>
          <a:prstGeom prst="rect">
            <a:avLst/>
          </a:prstGeom>
        </p:spPr>
        <p:txBody>
          <a:bodyPr anchor="b">
            <a:noAutofit/>
          </a:bodyPr>
          <a:lstStyle/>
          <a:p>
            <a:endParaRPr lang="en-US" sz="2400" b="0" strike="noStrike" spc="-1">
              <a:latin typeface="Times New Roman"/>
            </a:endParaRPr>
          </a:p>
        </p:txBody>
      </p:sp>
      <p:sp>
        <p:nvSpPr>
          <p:cNvPr id="181" name="PlaceHolder 7"/>
          <p:cNvSpPr>
            <a:spLocks noGrp="1"/>
          </p:cNvSpPr>
          <p:nvPr>
            <p:ph type="ftr"/>
          </p:nvPr>
        </p:nvSpPr>
        <p:spPr>
          <a:xfrm>
            <a:off x="3124080" y="6248520"/>
            <a:ext cx="2895120" cy="456840"/>
          </a:xfrm>
          <a:prstGeom prst="rect">
            <a:avLst/>
          </a:prstGeom>
        </p:spPr>
        <p:txBody>
          <a:bodyPr anchor="b">
            <a:noAutofit/>
          </a:bodyPr>
          <a:lstStyle/>
          <a:p>
            <a:endParaRPr lang="en-US" sz="2400" b="0" strike="noStrike" spc="-1">
              <a:latin typeface="Times New Roman"/>
            </a:endParaRPr>
          </a:p>
        </p:txBody>
      </p:sp>
      <p:sp>
        <p:nvSpPr>
          <p:cNvPr id="182" name="PlaceHolder 8"/>
          <p:cNvSpPr>
            <a:spLocks noGrp="1"/>
          </p:cNvSpPr>
          <p:nvPr>
            <p:ph type="sldNum"/>
          </p:nvPr>
        </p:nvSpPr>
        <p:spPr>
          <a:xfrm>
            <a:off x="6553080" y="6243480"/>
            <a:ext cx="2133360" cy="456840"/>
          </a:xfrm>
          <a:prstGeom prst="rect">
            <a:avLst/>
          </a:prstGeom>
        </p:spPr>
        <p:txBody>
          <a:bodyPr anchor="b">
            <a:noAutofit/>
          </a:bodyPr>
          <a:lstStyle/>
          <a:p>
            <a:pPr algn="r">
              <a:lnSpc>
                <a:spcPct val="100000"/>
              </a:lnSpc>
            </a:pPr>
            <a:fld id="{56087A12-53D4-4284-A864-B8AC4E21560D}" type="slidenum">
              <a:rPr lang="en-US" sz="1200" b="0" strike="noStrike" spc="-1">
                <a:solidFill>
                  <a:srgbClr val="000000"/>
                </a:solidFill>
                <a:latin typeface="Garamond"/>
                <a:ea typeface="MS PGothic"/>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 name="CustomShape 1"/>
          <p:cNvSpPr/>
          <p:nvPr/>
        </p:nvSpPr>
        <p:spPr>
          <a:xfrm>
            <a:off x="380880" y="228600"/>
            <a:ext cx="8229240" cy="609120"/>
          </a:xfrm>
          <a:custGeom>
            <a:avLst/>
            <a:gdLst/>
            <a:ahLst/>
            <a:cxnLst/>
            <a:rect l="l" t="t" r="r" b="b"/>
            <a:pathLst>
              <a:path w="1000" h="1000">
                <a:moveTo>
                  <a:pt x="0" y="1000"/>
                </a:moveTo>
                <a:lnTo>
                  <a:pt x="0" y="0"/>
                </a:lnTo>
                <a:lnTo>
                  <a:pt x="1000" y="0"/>
                </a:lnTo>
              </a:path>
            </a:pathLst>
          </a:custGeom>
          <a:noFill/>
          <a:ln w="19080">
            <a:solidFill>
              <a:schemeClr val="accent1"/>
            </a:solidFill>
            <a:miter/>
          </a:ln>
        </p:spPr>
        <p:style>
          <a:lnRef idx="0">
            <a:scrgbClr r="0" g="0" b="0"/>
          </a:lnRef>
          <a:fillRef idx="0">
            <a:scrgbClr r="0" g="0" b="0"/>
          </a:fillRef>
          <a:effectRef idx="0">
            <a:scrgbClr r="0" g="0" b="0"/>
          </a:effectRef>
          <a:fontRef idx="minor"/>
        </p:style>
      </p:sp>
      <p:sp>
        <p:nvSpPr>
          <p:cNvPr id="220" name="Line 2"/>
          <p:cNvSpPr/>
          <p:nvPr/>
        </p:nvSpPr>
        <p:spPr>
          <a:xfrm>
            <a:off x="457200" y="6172200"/>
            <a:ext cx="8229600" cy="360"/>
          </a:xfrm>
          <a:prstGeom prst="line">
            <a:avLst/>
          </a:prstGeom>
          <a:ln w="19080">
            <a:solidFill>
              <a:schemeClr val="accent1"/>
            </a:solidFill>
            <a:round/>
          </a:ln>
        </p:spPr>
        <p:style>
          <a:lnRef idx="0">
            <a:scrgbClr r="0" g="0" b="0"/>
          </a:lnRef>
          <a:fillRef idx="0">
            <a:scrgbClr r="0" g="0" b="0"/>
          </a:fillRef>
          <a:effectRef idx="0">
            <a:scrgbClr r="0" g="0" b="0"/>
          </a:effectRef>
          <a:fontRef idx="minor"/>
        </p:style>
      </p:sp>
      <p:sp>
        <p:nvSpPr>
          <p:cNvPr id="221" name="PlaceHolder 3"/>
          <p:cNvSpPr>
            <a:spLocks noGrp="1"/>
          </p:cNvSpPr>
          <p:nvPr>
            <p:ph type="title"/>
          </p:nvPr>
        </p:nvSpPr>
        <p:spPr>
          <a:xfrm>
            <a:off x="457200" y="277920"/>
            <a:ext cx="8229240" cy="1139400"/>
          </a:xfrm>
          <a:prstGeom prst="rect">
            <a:avLst/>
          </a:prstGeom>
        </p:spPr>
        <p:txBody>
          <a:bodyPr>
            <a:noAutofit/>
          </a:bodyPr>
          <a:lstStyle/>
          <a:p>
            <a:pPr>
              <a:lnSpc>
                <a:spcPct val="100000"/>
              </a:lnSpc>
            </a:pPr>
            <a:r>
              <a:rPr lang="en-GB" sz="4200" b="0" strike="noStrike" spc="-1">
                <a:solidFill>
                  <a:srgbClr val="006633"/>
                </a:solidFill>
                <a:latin typeface="Garamond"/>
                <a:ea typeface="MS PGothic"/>
              </a:rPr>
              <a:t>Click to edit Master title style</a:t>
            </a:r>
            <a:endParaRPr lang="en-GB" sz="4200" b="0" strike="noStrike" spc="-1">
              <a:solidFill>
                <a:srgbClr val="000000"/>
              </a:solidFill>
              <a:latin typeface="Arial"/>
            </a:endParaRPr>
          </a:p>
        </p:txBody>
      </p:sp>
      <p:sp>
        <p:nvSpPr>
          <p:cNvPr id="222" name="PlaceHolder 4"/>
          <p:cNvSpPr>
            <a:spLocks noGrp="1"/>
          </p:cNvSpPr>
          <p:nvPr>
            <p:ph type="body"/>
          </p:nvPr>
        </p:nvSpPr>
        <p:spPr>
          <a:xfrm>
            <a:off x="457200" y="1600200"/>
            <a:ext cx="4038120" cy="453024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223" name="PlaceHolder 5"/>
          <p:cNvSpPr>
            <a:spLocks noGrp="1"/>
          </p:cNvSpPr>
          <p:nvPr>
            <p:ph type="body"/>
          </p:nvPr>
        </p:nvSpPr>
        <p:spPr>
          <a:xfrm>
            <a:off x="4648320" y="1600200"/>
            <a:ext cx="4038120" cy="218880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224" name="PlaceHolder 6"/>
          <p:cNvSpPr>
            <a:spLocks noGrp="1"/>
          </p:cNvSpPr>
          <p:nvPr>
            <p:ph type="body"/>
          </p:nvPr>
        </p:nvSpPr>
        <p:spPr>
          <a:xfrm>
            <a:off x="4648320" y="3941640"/>
            <a:ext cx="4038120" cy="218880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225" name="PlaceHolder 7"/>
          <p:cNvSpPr>
            <a:spLocks noGrp="1"/>
          </p:cNvSpPr>
          <p:nvPr>
            <p:ph type="dt"/>
          </p:nvPr>
        </p:nvSpPr>
        <p:spPr>
          <a:xfrm>
            <a:off x="457200" y="6243480"/>
            <a:ext cx="2133360" cy="456840"/>
          </a:xfrm>
          <a:prstGeom prst="rect">
            <a:avLst/>
          </a:prstGeom>
        </p:spPr>
        <p:txBody>
          <a:bodyPr anchor="b">
            <a:noAutofit/>
          </a:bodyPr>
          <a:lstStyle/>
          <a:p>
            <a:endParaRPr lang="en-US" sz="2400" b="0" strike="noStrike" spc="-1">
              <a:latin typeface="Times New Roman"/>
            </a:endParaRPr>
          </a:p>
        </p:txBody>
      </p:sp>
      <p:sp>
        <p:nvSpPr>
          <p:cNvPr id="226" name="PlaceHolder 8"/>
          <p:cNvSpPr>
            <a:spLocks noGrp="1"/>
          </p:cNvSpPr>
          <p:nvPr>
            <p:ph type="ftr"/>
          </p:nvPr>
        </p:nvSpPr>
        <p:spPr>
          <a:xfrm>
            <a:off x="3124080" y="6248520"/>
            <a:ext cx="2895120" cy="456840"/>
          </a:xfrm>
          <a:prstGeom prst="rect">
            <a:avLst/>
          </a:prstGeom>
        </p:spPr>
        <p:txBody>
          <a:bodyPr anchor="b">
            <a:noAutofit/>
          </a:bodyPr>
          <a:lstStyle/>
          <a:p>
            <a:endParaRPr lang="en-US" sz="2400" b="0" strike="noStrike" spc="-1">
              <a:latin typeface="Times New Roman"/>
            </a:endParaRPr>
          </a:p>
        </p:txBody>
      </p:sp>
      <p:sp>
        <p:nvSpPr>
          <p:cNvPr id="227" name="PlaceHolder 9"/>
          <p:cNvSpPr>
            <a:spLocks noGrp="1"/>
          </p:cNvSpPr>
          <p:nvPr>
            <p:ph type="sldNum"/>
          </p:nvPr>
        </p:nvSpPr>
        <p:spPr>
          <a:xfrm>
            <a:off x="6553080" y="6243480"/>
            <a:ext cx="2133360" cy="456840"/>
          </a:xfrm>
          <a:prstGeom prst="rect">
            <a:avLst/>
          </a:prstGeom>
        </p:spPr>
        <p:txBody>
          <a:bodyPr anchor="b">
            <a:noAutofit/>
          </a:bodyPr>
          <a:lstStyle/>
          <a:p>
            <a:pPr algn="r">
              <a:lnSpc>
                <a:spcPct val="100000"/>
              </a:lnSpc>
            </a:pPr>
            <a:fld id="{52062B1F-CD6C-4CB7-8D09-807FA003D346}" type="slidenum">
              <a:rPr lang="en-US" sz="1200" b="0" strike="noStrike" spc="-1">
                <a:solidFill>
                  <a:srgbClr val="000000"/>
                </a:solidFill>
                <a:latin typeface="Garamond"/>
                <a:ea typeface="MS PGothic"/>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 name="CustomShape 1"/>
          <p:cNvSpPr/>
          <p:nvPr/>
        </p:nvSpPr>
        <p:spPr>
          <a:xfrm>
            <a:off x="380880" y="228600"/>
            <a:ext cx="8229240" cy="609120"/>
          </a:xfrm>
          <a:custGeom>
            <a:avLst/>
            <a:gdLst/>
            <a:ahLst/>
            <a:cxnLst/>
            <a:rect l="l" t="t" r="r" b="b"/>
            <a:pathLst>
              <a:path w="1000" h="1000">
                <a:moveTo>
                  <a:pt x="0" y="1000"/>
                </a:moveTo>
                <a:lnTo>
                  <a:pt x="0" y="0"/>
                </a:lnTo>
                <a:lnTo>
                  <a:pt x="1000" y="0"/>
                </a:lnTo>
              </a:path>
            </a:pathLst>
          </a:custGeom>
          <a:noFill/>
          <a:ln w="19080">
            <a:solidFill>
              <a:schemeClr val="accent1"/>
            </a:solidFill>
            <a:miter/>
          </a:ln>
        </p:spPr>
        <p:style>
          <a:lnRef idx="0">
            <a:scrgbClr r="0" g="0" b="0"/>
          </a:lnRef>
          <a:fillRef idx="0">
            <a:scrgbClr r="0" g="0" b="0"/>
          </a:fillRef>
          <a:effectRef idx="0">
            <a:scrgbClr r="0" g="0" b="0"/>
          </a:effectRef>
          <a:fontRef idx="minor"/>
        </p:style>
      </p:sp>
      <p:sp>
        <p:nvSpPr>
          <p:cNvPr id="265" name="Line 2"/>
          <p:cNvSpPr/>
          <p:nvPr/>
        </p:nvSpPr>
        <p:spPr>
          <a:xfrm>
            <a:off x="457200" y="6172200"/>
            <a:ext cx="8229600" cy="360"/>
          </a:xfrm>
          <a:prstGeom prst="line">
            <a:avLst/>
          </a:prstGeom>
          <a:ln w="19080">
            <a:solidFill>
              <a:schemeClr val="accent1"/>
            </a:solidFill>
            <a:round/>
          </a:ln>
        </p:spPr>
        <p:style>
          <a:lnRef idx="0">
            <a:scrgbClr r="0" g="0" b="0"/>
          </a:lnRef>
          <a:fillRef idx="0">
            <a:scrgbClr r="0" g="0" b="0"/>
          </a:fillRef>
          <a:effectRef idx="0">
            <a:scrgbClr r="0" g="0" b="0"/>
          </a:effectRef>
          <a:fontRef idx="minor"/>
        </p:style>
      </p:sp>
      <p:sp>
        <p:nvSpPr>
          <p:cNvPr id="266" name="PlaceHolder 3"/>
          <p:cNvSpPr>
            <a:spLocks noGrp="1"/>
          </p:cNvSpPr>
          <p:nvPr>
            <p:ph type="title"/>
          </p:nvPr>
        </p:nvSpPr>
        <p:spPr>
          <a:xfrm>
            <a:off x="457200" y="277920"/>
            <a:ext cx="8229240" cy="1139400"/>
          </a:xfrm>
          <a:prstGeom prst="rect">
            <a:avLst/>
          </a:prstGeom>
        </p:spPr>
        <p:txBody>
          <a:bodyPr>
            <a:noAutofit/>
          </a:bodyPr>
          <a:lstStyle/>
          <a:p>
            <a:pPr>
              <a:lnSpc>
                <a:spcPct val="100000"/>
              </a:lnSpc>
            </a:pPr>
            <a:r>
              <a:rPr lang="en-GB" sz="4200" b="0" strike="noStrike" spc="-1">
                <a:solidFill>
                  <a:srgbClr val="006633"/>
                </a:solidFill>
                <a:latin typeface="Garamond"/>
                <a:ea typeface="MS PGothic"/>
              </a:rPr>
              <a:t>Click to edit Master title style</a:t>
            </a:r>
            <a:endParaRPr lang="en-GB" sz="4200" b="0" strike="noStrike" spc="-1">
              <a:solidFill>
                <a:srgbClr val="000000"/>
              </a:solidFill>
              <a:latin typeface="Arial"/>
            </a:endParaRPr>
          </a:p>
        </p:txBody>
      </p:sp>
      <p:sp>
        <p:nvSpPr>
          <p:cNvPr id="267" name="PlaceHolder 4"/>
          <p:cNvSpPr>
            <a:spLocks noGrp="1"/>
          </p:cNvSpPr>
          <p:nvPr>
            <p:ph type="body"/>
          </p:nvPr>
        </p:nvSpPr>
        <p:spPr>
          <a:xfrm>
            <a:off x="457200" y="1600200"/>
            <a:ext cx="4038120" cy="218880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268" name="PlaceHolder 5"/>
          <p:cNvSpPr>
            <a:spLocks noGrp="1"/>
          </p:cNvSpPr>
          <p:nvPr>
            <p:ph type="body"/>
          </p:nvPr>
        </p:nvSpPr>
        <p:spPr>
          <a:xfrm>
            <a:off x="4648320" y="1600200"/>
            <a:ext cx="4038120" cy="218880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269" name="PlaceHolder 6"/>
          <p:cNvSpPr>
            <a:spLocks noGrp="1"/>
          </p:cNvSpPr>
          <p:nvPr>
            <p:ph type="body"/>
          </p:nvPr>
        </p:nvSpPr>
        <p:spPr>
          <a:xfrm>
            <a:off x="457200" y="3941640"/>
            <a:ext cx="4038120" cy="218880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270" name="PlaceHolder 7"/>
          <p:cNvSpPr>
            <a:spLocks noGrp="1"/>
          </p:cNvSpPr>
          <p:nvPr>
            <p:ph type="body"/>
          </p:nvPr>
        </p:nvSpPr>
        <p:spPr>
          <a:xfrm>
            <a:off x="4648320" y="3941640"/>
            <a:ext cx="4038120" cy="218880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271" name="PlaceHolder 8"/>
          <p:cNvSpPr>
            <a:spLocks noGrp="1"/>
          </p:cNvSpPr>
          <p:nvPr>
            <p:ph type="dt"/>
          </p:nvPr>
        </p:nvSpPr>
        <p:spPr>
          <a:xfrm>
            <a:off x="457200" y="6243480"/>
            <a:ext cx="2133360" cy="456840"/>
          </a:xfrm>
          <a:prstGeom prst="rect">
            <a:avLst/>
          </a:prstGeom>
        </p:spPr>
        <p:txBody>
          <a:bodyPr anchor="b">
            <a:noAutofit/>
          </a:bodyPr>
          <a:lstStyle/>
          <a:p>
            <a:endParaRPr lang="en-US" sz="2400" b="0" strike="noStrike" spc="-1">
              <a:latin typeface="Times New Roman"/>
            </a:endParaRPr>
          </a:p>
        </p:txBody>
      </p:sp>
      <p:sp>
        <p:nvSpPr>
          <p:cNvPr id="272" name="PlaceHolder 9"/>
          <p:cNvSpPr>
            <a:spLocks noGrp="1"/>
          </p:cNvSpPr>
          <p:nvPr>
            <p:ph type="ftr"/>
          </p:nvPr>
        </p:nvSpPr>
        <p:spPr>
          <a:xfrm>
            <a:off x="3124080" y="6248520"/>
            <a:ext cx="2895120" cy="456840"/>
          </a:xfrm>
          <a:prstGeom prst="rect">
            <a:avLst/>
          </a:prstGeom>
        </p:spPr>
        <p:txBody>
          <a:bodyPr anchor="b">
            <a:noAutofit/>
          </a:bodyPr>
          <a:lstStyle/>
          <a:p>
            <a:endParaRPr lang="en-US" sz="2400" b="0" strike="noStrike" spc="-1">
              <a:latin typeface="Times New Roman"/>
            </a:endParaRPr>
          </a:p>
        </p:txBody>
      </p:sp>
      <p:sp>
        <p:nvSpPr>
          <p:cNvPr id="273" name="PlaceHolder 10"/>
          <p:cNvSpPr>
            <a:spLocks noGrp="1"/>
          </p:cNvSpPr>
          <p:nvPr>
            <p:ph type="sldNum"/>
          </p:nvPr>
        </p:nvSpPr>
        <p:spPr>
          <a:xfrm>
            <a:off x="6553080" y="6243480"/>
            <a:ext cx="2133360" cy="456840"/>
          </a:xfrm>
          <a:prstGeom prst="rect">
            <a:avLst/>
          </a:prstGeom>
        </p:spPr>
        <p:txBody>
          <a:bodyPr anchor="b">
            <a:noAutofit/>
          </a:bodyPr>
          <a:lstStyle/>
          <a:p>
            <a:pPr algn="r">
              <a:lnSpc>
                <a:spcPct val="100000"/>
              </a:lnSpc>
            </a:pPr>
            <a:fld id="{DBEA55F8-1305-4209-9E65-B272AB0FC8CE}" type="slidenum">
              <a:rPr lang="en-US" sz="1200" b="0" strike="noStrike" spc="-1">
                <a:solidFill>
                  <a:srgbClr val="000000"/>
                </a:solidFill>
                <a:latin typeface="Garamond"/>
                <a:ea typeface="MS PGothic"/>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0" name="CustomShape 1"/>
          <p:cNvSpPr/>
          <p:nvPr/>
        </p:nvSpPr>
        <p:spPr>
          <a:xfrm>
            <a:off x="380880" y="228600"/>
            <a:ext cx="8229240" cy="609120"/>
          </a:xfrm>
          <a:custGeom>
            <a:avLst/>
            <a:gdLst/>
            <a:ahLst/>
            <a:cxnLst/>
            <a:rect l="l" t="t" r="r" b="b"/>
            <a:pathLst>
              <a:path w="1000" h="1000">
                <a:moveTo>
                  <a:pt x="0" y="1000"/>
                </a:moveTo>
                <a:lnTo>
                  <a:pt x="0" y="0"/>
                </a:lnTo>
                <a:lnTo>
                  <a:pt x="1000" y="0"/>
                </a:lnTo>
              </a:path>
            </a:pathLst>
          </a:custGeom>
          <a:noFill/>
          <a:ln w="19080">
            <a:solidFill>
              <a:schemeClr val="accent1"/>
            </a:solidFill>
            <a:miter/>
          </a:ln>
        </p:spPr>
        <p:style>
          <a:lnRef idx="0">
            <a:scrgbClr r="0" g="0" b="0"/>
          </a:lnRef>
          <a:fillRef idx="0">
            <a:scrgbClr r="0" g="0" b="0"/>
          </a:fillRef>
          <a:effectRef idx="0">
            <a:scrgbClr r="0" g="0" b="0"/>
          </a:effectRef>
          <a:fontRef idx="minor"/>
        </p:style>
      </p:sp>
      <p:sp>
        <p:nvSpPr>
          <p:cNvPr id="311" name="Line 2"/>
          <p:cNvSpPr/>
          <p:nvPr/>
        </p:nvSpPr>
        <p:spPr>
          <a:xfrm>
            <a:off x="457200" y="6172200"/>
            <a:ext cx="8229600" cy="360"/>
          </a:xfrm>
          <a:prstGeom prst="line">
            <a:avLst/>
          </a:prstGeom>
          <a:ln w="19080">
            <a:solidFill>
              <a:schemeClr val="accent1"/>
            </a:solidFill>
            <a:round/>
          </a:ln>
        </p:spPr>
        <p:style>
          <a:lnRef idx="0">
            <a:scrgbClr r="0" g="0" b="0"/>
          </a:lnRef>
          <a:fillRef idx="0">
            <a:scrgbClr r="0" g="0" b="0"/>
          </a:fillRef>
          <a:effectRef idx="0">
            <a:scrgbClr r="0" g="0" b="0"/>
          </a:effectRef>
          <a:fontRef idx="minor"/>
        </p:style>
      </p:sp>
      <p:sp>
        <p:nvSpPr>
          <p:cNvPr id="312" name="PlaceHolder 3"/>
          <p:cNvSpPr>
            <a:spLocks noGrp="1"/>
          </p:cNvSpPr>
          <p:nvPr>
            <p:ph type="title"/>
          </p:nvPr>
        </p:nvSpPr>
        <p:spPr>
          <a:xfrm>
            <a:off x="457200" y="277920"/>
            <a:ext cx="8229240" cy="1139400"/>
          </a:xfrm>
          <a:prstGeom prst="rect">
            <a:avLst/>
          </a:prstGeom>
        </p:spPr>
        <p:txBody>
          <a:bodyPr>
            <a:noAutofit/>
          </a:bodyPr>
          <a:lstStyle/>
          <a:p>
            <a:pPr>
              <a:lnSpc>
                <a:spcPct val="100000"/>
              </a:lnSpc>
            </a:pPr>
            <a:r>
              <a:rPr lang="en-GB" sz="4200" b="0" strike="noStrike" spc="-1">
                <a:solidFill>
                  <a:srgbClr val="006633"/>
                </a:solidFill>
                <a:latin typeface="Garamond"/>
                <a:ea typeface="MS PGothic"/>
              </a:rPr>
              <a:t>Click to edit Master title style</a:t>
            </a:r>
            <a:endParaRPr lang="en-GB" sz="4200" b="0" strike="noStrike" spc="-1">
              <a:solidFill>
                <a:srgbClr val="000000"/>
              </a:solidFill>
              <a:latin typeface="Arial"/>
            </a:endParaRPr>
          </a:p>
        </p:txBody>
      </p:sp>
      <p:sp>
        <p:nvSpPr>
          <p:cNvPr id="313" name="PlaceHolder 4"/>
          <p:cNvSpPr>
            <a:spLocks noGrp="1"/>
          </p:cNvSpPr>
          <p:nvPr>
            <p:ph type="body"/>
          </p:nvPr>
        </p:nvSpPr>
        <p:spPr>
          <a:xfrm>
            <a:off x="457200" y="1600200"/>
            <a:ext cx="4038120" cy="4530240"/>
          </a:xfrm>
          <a:prstGeom prst="rect">
            <a:avLst/>
          </a:prstGeom>
        </p:spPr>
        <p:txBody>
          <a:bodyPr>
            <a:noAutofit/>
          </a:bodyPr>
          <a:lstStyle/>
          <a:p>
            <a:pPr marL="343080" indent="-342720">
              <a:lnSpc>
                <a:spcPct val="100000"/>
              </a:lnSpc>
              <a:spcBef>
                <a:spcPts val="561"/>
              </a:spcBef>
              <a:buClr>
                <a:srgbClr val="CC9900"/>
              </a:buClr>
              <a:buSzPct val="65000"/>
              <a:buFont typeface="Wingdings" charset="2"/>
              <a:buChar char=""/>
            </a:pPr>
            <a:r>
              <a:rPr lang="en-GB" sz="2800" b="0" strike="noStrike" spc="-1">
                <a:solidFill>
                  <a:srgbClr val="000000"/>
                </a:solidFill>
                <a:latin typeface="Arial"/>
                <a:ea typeface="MS PGothic"/>
              </a:rPr>
              <a:t>Click to edit Master text styles</a:t>
            </a:r>
            <a:endParaRPr lang="en-GB" sz="2800" b="0" strike="noStrike" spc="-1">
              <a:solidFill>
                <a:srgbClr val="000000"/>
              </a:solidFill>
              <a:latin typeface="Arial"/>
            </a:endParaRPr>
          </a:p>
          <a:p>
            <a:pPr marL="669960" lvl="1" indent="-325080">
              <a:lnSpc>
                <a:spcPct val="100000"/>
              </a:lnSpc>
              <a:spcBef>
                <a:spcPts val="479"/>
              </a:spcBef>
              <a:buClr>
                <a:srgbClr val="3B812F"/>
              </a:buClr>
              <a:buSzPct val="60000"/>
              <a:buFont typeface="Wingdings" charset="2"/>
              <a:buChar char=""/>
            </a:pPr>
            <a:r>
              <a:rPr lang="en-GB" sz="2400" b="0" strike="noStrike" spc="-1">
                <a:solidFill>
                  <a:srgbClr val="000000"/>
                </a:solidFill>
                <a:latin typeface="Arial"/>
                <a:ea typeface="MS PGothic"/>
              </a:rPr>
              <a:t>Second level</a:t>
            </a:r>
            <a:endParaRPr lang="en-GB" sz="2400" b="0" strike="noStrike" spc="-1">
              <a:solidFill>
                <a:srgbClr val="000000"/>
              </a:solidFill>
              <a:latin typeface="Arial"/>
            </a:endParaRPr>
          </a:p>
          <a:p>
            <a:pPr marL="1022400" lvl="2" indent="-350640">
              <a:lnSpc>
                <a:spcPct val="100000"/>
              </a:lnSpc>
              <a:spcBef>
                <a:spcPts val="400"/>
              </a:spcBef>
              <a:buClr>
                <a:srgbClr val="CC9900"/>
              </a:buClr>
              <a:buSzPct val="65000"/>
              <a:buFont typeface="Wingdings" charset="2"/>
              <a:buChar char=""/>
            </a:pPr>
            <a:r>
              <a:rPr lang="en-GB" sz="2000" b="0" strike="noStrike" spc="-1">
                <a:solidFill>
                  <a:srgbClr val="000000"/>
                </a:solidFill>
                <a:latin typeface="Arial"/>
                <a:ea typeface="MS PGothic"/>
              </a:rPr>
              <a:t>Third level</a:t>
            </a:r>
            <a:endParaRPr lang="en-GB" sz="2000" b="0" strike="noStrike" spc="-1">
              <a:solidFill>
                <a:srgbClr val="000000"/>
              </a:solidFill>
              <a:latin typeface="Arial"/>
            </a:endParaRPr>
          </a:p>
          <a:p>
            <a:pPr marL="1339920" lvl="3" indent="-315720">
              <a:lnSpc>
                <a:spcPct val="100000"/>
              </a:lnSpc>
              <a:spcBef>
                <a:spcPts val="360"/>
              </a:spcBef>
              <a:buClr>
                <a:srgbClr val="3B812F"/>
              </a:buClr>
              <a:buSzPct val="70000"/>
              <a:buFont typeface="Wingdings" charset="2"/>
              <a:buChar char=""/>
            </a:pPr>
            <a:r>
              <a:rPr lang="en-GB" sz="1800" b="0" strike="noStrike" spc="-1">
                <a:solidFill>
                  <a:srgbClr val="000000"/>
                </a:solidFill>
                <a:latin typeface="Arial"/>
                <a:ea typeface="MS PGothic"/>
              </a:rPr>
              <a:t>Fourth level</a:t>
            </a:r>
            <a:endParaRPr lang="en-GB" sz="1800" b="0" strike="noStrike" spc="-1">
              <a:solidFill>
                <a:srgbClr val="000000"/>
              </a:solidFill>
              <a:latin typeface="Arial"/>
            </a:endParaRPr>
          </a:p>
          <a:p>
            <a:pPr marL="1681200" lvl="4" indent="-339480">
              <a:lnSpc>
                <a:spcPct val="100000"/>
              </a:lnSpc>
              <a:spcBef>
                <a:spcPts val="360"/>
              </a:spcBef>
              <a:buClr>
                <a:srgbClr val="CC9900"/>
              </a:buClr>
              <a:buSzPct val="75000"/>
              <a:buFont typeface="Wingdings" charset="2"/>
              <a:buChar char=""/>
            </a:pPr>
            <a:r>
              <a:rPr lang="en-GB" sz="1800" b="0" strike="noStrike" spc="-1">
                <a:solidFill>
                  <a:srgbClr val="000000"/>
                </a:solidFill>
                <a:latin typeface="Arial"/>
                <a:ea typeface="MS PGothic"/>
              </a:rPr>
              <a:t>Fifth level</a:t>
            </a:r>
            <a:endParaRPr lang="en-GB" sz="1800" b="0" strike="noStrike" spc="-1">
              <a:solidFill>
                <a:srgbClr val="000000"/>
              </a:solidFill>
              <a:latin typeface="Arial"/>
            </a:endParaRPr>
          </a:p>
        </p:txBody>
      </p:sp>
      <p:sp>
        <p:nvSpPr>
          <p:cNvPr id="314" name="PlaceHolder 5"/>
          <p:cNvSpPr>
            <a:spLocks noGrp="1"/>
          </p:cNvSpPr>
          <p:nvPr>
            <p:ph type="body"/>
          </p:nvPr>
        </p:nvSpPr>
        <p:spPr>
          <a:xfrm>
            <a:off x="4648320" y="1600200"/>
            <a:ext cx="4038120" cy="4530240"/>
          </a:xfrm>
          <a:prstGeom prst="rect">
            <a:avLst/>
          </a:prstGeom>
        </p:spPr>
        <p:txBody>
          <a:bodyPr>
            <a:noAutofit/>
          </a:bodyPr>
          <a:lstStyle/>
          <a:p>
            <a:pPr marL="343080" indent="-342720">
              <a:lnSpc>
                <a:spcPct val="100000"/>
              </a:lnSpc>
              <a:spcBef>
                <a:spcPts val="561"/>
              </a:spcBef>
              <a:buClr>
                <a:srgbClr val="CC9900"/>
              </a:buClr>
              <a:buSzPct val="65000"/>
              <a:buFont typeface="Wingdings" charset="2"/>
              <a:buChar char=""/>
            </a:pPr>
            <a:r>
              <a:rPr lang="en-GB" sz="2800" b="0" strike="noStrike" spc="-1">
                <a:solidFill>
                  <a:srgbClr val="000000"/>
                </a:solidFill>
                <a:latin typeface="Arial"/>
                <a:ea typeface="MS PGothic"/>
              </a:rPr>
              <a:t>Click to edit Master text styles</a:t>
            </a:r>
            <a:endParaRPr lang="en-GB" sz="2800" b="0" strike="noStrike" spc="-1">
              <a:solidFill>
                <a:srgbClr val="000000"/>
              </a:solidFill>
              <a:latin typeface="Arial"/>
            </a:endParaRPr>
          </a:p>
          <a:p>
            <a:pPr marL="669960" lvl="1" indent="-325080">
              <a:lnSpc>
                <a:spcPct val="100000"/>
              </a:lnSpc>
              <a:spcBef>
                <a:spcPts val="479"/>
              </a:spcBef>
              <a:buClr>
                <a:srgbClr val="3B812F"/>
              </a:buClr>
              <a:buSzPct val="60000"/>
              <a:buFont typeface="Wingdings" charset="2"/>
              <a:buChar char=""/>
            </a:pPr>
            <a:r>
              <a:rPr lang="en-GB" sz="2400" b="0" strike="noStrike" spc="-1">
                <a:solidFill>
                  <a:srgbClr val="000000"/>
                </a:solidFill>
                <a:latin typeface="Arial"/>
                <a:ea typeface="MS PGothic"/>
              </a:rPr>
              <a:t>Second level</a:t>
            </a:r>
            <a:endParaRPr lang="en-GB" sz="2400" b="0" strike="noStrike" spc="-1">
              <a:solidFill>
                <a:srgbClr val="000000"/>
              </a:solidFill>
              <a:latin typeface="Arial"/>
            </a:endParaRPr>
          </a:p>
          <a:p>
            <a:pPr marL="1022400" lvl="2" indent="-350640">
              <a:lnSpc>
                <a:spcPct val="100000"/>
              </a:lnSpc>
              <a:spcBef>
                <a:spcPts val="400"/>
              </a:spcBef>
              <a:buClr>
                <a:srgbClr val="CC9900"/>
              </a:buClr>
              <a:buSzPct val="65000"/>
              <a:buFont typeface="Wingdings" charset="2"/>
              <a:buChar char=""/>
            </a:pPr>
            <a:r>
              <a:rPr lang="en-GB" sz="2000" b="0" strike="noStrike" spc="-1">
                <a:solidFill>
                  <a:srgbClr val="000000"/>
                </a:solidFill>
                <a:latin typeface="Arial"/>
                <a:ea typeface="MS PGothic"/>
              </a:rPr>
              <a:t>Third level</a:t>
            </a:r>
            <a:endParaRPr lang="en-GB" sz="2000" b="0" strike="noStrike" spc="-1">
              <a:solidFill>
                <a:srgbClr val="000000"/>
              </a:solidFill>
              <a:latin typeface="Arial"/>
            </a:endParaRPr>
          </a:p>
          <a:p>
            <a:pPr marL="1339920" lvl="3" indent="-315720">
              <a:lnSpc>
                <a:spcPct val="100000"/>
              </a:lnSpc>
              <a:spcBef>
                <a:spcPts val="360"/>
              </a:spcBef>
              <a:buClr>
                <a:srgbClr val="3B812F"/>
              </a:buClr>
              <a:buSzPct val="70000"/>
              <a:buFont typeface="Wingdings" charset="2"/>
              <a:buChar char=""/>
            </a:pPr>
            <a:r>
              <a:rPr lang="en-GB" sz="1800" b="0" strike="noStrike" spc="-1">
                <a:solidFill>
                  <a:srgbClr val="000000"/>
                </a:solidFill>
                <a:latin typeface="Arial"/>
                <a:ea typeface="MS PGothic"/>
              </a:rPr>
              <a:t>Fourth level</a:t>
            </a:r>
            <a:endParaRPr lang="en-GB" sz="1800" b="0" strike="noStrike" spc="-1">
              <a:solidFill>
                <a:srgbClr val="000000"/>
              </a:solidFill>
              <a:latin typeface="Arial"/>
            </a:endParaRPr>
          </a:p>
          <a:p>
            <a:pPr marL="1681200" lvl="4" indent="-339480">
              <a:lnSpc>
                <a:spcPct val="100000"/>
              </a:lnSpc>
              <a:spcBef>
                <a:spcPts val="360"/>
              </a:spcBef>
              <a:buClr>
                <a:srgbClr val="CC9900"/>
              </a:buClr>
              <a:buSzPct val="75000"/>
              <a:buFont typeface="Wingdings" charset="2"/>
              <a:buChar char=""/>
            </a:pPr>
            <a:r>
              <a:rPr lang="en-GB" sz="1800" b="0" strike="noStrike" spc="-1">
                <a:solidFill>
                  <a:srgbClr val="000000"/>
                </a:solidFill>
                <a:latin typeface="Arial"/>
                <a:ea typeface="MS PGothic"/>
              </a:rPr>
              <a:t>Fifth level</a:t>
            </a:r>
            <a:endParaRPr lang="en-GB" sz="1800" b="0" strike="noStrike" spc="-1">
              <a:solidFill>
                <a:srgbClr val="000000"/>
              </a:solidFill>
              <a:latin typeface="Arial"/>
            </a:endParaRPr>
          </a:p>
        </p:txBody>
      </p:sp>
      <p:sp>
        <p:nvSpPr>
          <p:cNvPr id="315" name="PlaceHolder 6"/>
          <p:cNvSpPr>
            <a:spLocks noGrp="1"/>
          </p:cNvSpPr>
          <p:nvPr>
            <p:ph type="dt"/>
          </p:nvPr>
        </p:nvSpPr>
        <p:spPr>
          <a:xfrm>
            <a:off x="457200" y="6243480"/>
            <a:ext cx="2133360" cy="456840"/>
          </a:xfrm>
          <a:prstGeom prst="rect">
            <a:avLst/>
          </a:prstGeom>
        </p:spPr>
        <p:txBody>
          <a:bodyPr anchor="b">
            <a:noAutofit/>
          </a:bodyPr>
          <a:lstStyle/>
          <a:p>
            <a:endParaRPr lang="en-US" sz="2400" b="0" strike="noStrike" spc="-1">
              <a:latin typeface="Times New Roman"/>
            </a:endParaRPr>
          </a:p>
        </p:txBody>
      </p:sp>
      <p:sp>
        <p:nvSpPr>
          <p:cNvPr id="316" name="PlaceHolder 7"/>
          <p:cNvSpPr>
            <a:spLocks noGrp="1"/>
          </p:cNvSpPr>
          <p:nvPr>
            <p:ph type="ftr"/>
          </p:nvPr>
        </p:nvSpPr>
        <p:spPr>
          <a:xfrm>
            <a:off x="3124080" y="6248520"/>
            <a:ext cx="2895120" cy="456840"/>
          </a:xfrm>
          <a:prstGeom prst="rect">
            <a:avLst/>
          </a:prstGeom>
        </p:spPr>
        <p:txBody>
          <a:bodyPr anchor="b">
            <a:noAutofit/>
          </a:bodyPr>
          <a:lstStyle/>
          <a:p>
            <a:endParaRPr lang="en-US" sz="2400" b="0" strike="noStrike" spc="-1">
              <a:latin typeface="Times New Roman"/>
            </a:endParaRPr>
          </a:p>
        </p:txBody>
      </p:sp>
      <p:sp>
        <p:nvSpPr>
          <p:cNvPr id="317" name="PlaceHolder 8"/>
          <p:cNvSpPr>
            <a:spLocks noGrp="1"/>
          </p:cNvSpPr>
          <p:nvPr>
            <p:ph type="sldNum"/>
          </p:nvPr>
        </p:nvSpPr>
        <p:spPr>
          <a:xfrm>
            <a:off x="6553080" y="6243480"/>
            <a:ext cx="2133360" cy="456840"/>
          </a:xfrm>
          <a:prstGeom prst="rect">
            <a:avLst/>
          </a:prstGeom>
        </p:spPr>
        <p:txBody>
          <a:bodyPr anchor="b">
            <a:noAutofit/>
          </a:bodyPr>
          <a:lstStyle/>
          <a:p>
            <a:pPr algn="r">
              <a:lnSpc>
                <a:spcPct val="100000"/>
              </a:lnSpc>
            </a:pPr>
            <a:fld id="{9DAEDD58-82CE-443F-9170-217AEA4DAED8}" type="slidenum">
              <a:rPr lang="en-US" sz="1200" b="0" strike="noStrike" spc="-1">
                <a:solidFill>
                  <a:srgbClr val="000000"/>
                </a:solidFill>
                <a:latin typeface="Garamond"/>
                <a:ea typeface="MS PGothic"/>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4" name="CustomShape 1"/>
          <p:cNvSpPr/>
          <p:nvPr/>
        </p:nvSpPr>
        <p:spPr>
          <a:xfrm>
            <a:off x="380880" y="228600"/>
            <a:ext cx="8229240" cy="609120"/>
          </a:xfrm>
          <a:custGeom>
            <a:avLst/>
            <a:gdLst/>
            <a:ahLst/>
            <a:cxnLst/>
            <a:rect l="l" t="t" r="r" b="b"/>
            <a:pathLst>
              <a:path w="1000" h="1000">
                <a:moveTo>
                  <a:pt x="0" y="1000"/>
                </a:moveTo>
                <a:lnTo>
                  <a:pt x="0" y="0"/>
                </a:lnTo>
                <a:lnTo>
                  <a:pt x="1000" y="0"/>
                </a:lnTo>
              </a:path>
            </a:pathLst>
          </a:custGeom>
          <a:noFill/>
          <a:ln w="19080">
            <a:solidFill>
              <a:schemeClr val="accent1"/>
            </a:solidFill>
            <a:miter/>
          </a:ln>
        </p:spPr>
        <p:style>
          <a:lnRef idx="0">
            <a:scrgbClr r="0" g="0" b="0"/>
          </a:lnRef>
          <a:fillRef idx="0">
            <a:scrgbClr r="0" g="0" b="0"/>
          </a:fillRef>
          <a:effectRef idx="0">
            <a:scrgbClr r="0" g="0" b="0"/>
          </a:effectRef>
          <a:fontRef idx="minor"/>
        </p:style>
      </p:sp>
      <p:sp>
        <p:nvSpPr>
          <p:cNvPr id="355" name="Line 2"/>
          <p:cNvSpPr/>
          <p:nvPr/>
        </p:nvSpPr>
        <p:spPr>
          <a:xfrm>
            <a:off x="457200" y="6172200"/>
            <a:ext cx="8229600" cy="360"/>
          </a:xfrm>
          <a:prstGeom prst="line">
            <a:avLst/>
          </a:prstGeom>
          <a:ln w="19080">
            <a:solidFill>
              <a:schemeClr val="accent1"/>
            </a:solidFill>
            <a:round/>
          </a:ln>
        </p:spPr>
        <p:style>
          <a:lnRef idx="0">
            <a:scrgbClr r="0" g="0" b="0"/>
          </a:lnRef>
          <a:fillRef idx="0">
            <a:scrgbClr r="0" g="0" b="0"/>
          </a:fillRef>
          <a:effectRef idx="0">
            <a:scrgbClr r="0" g="0" b="0"/>
          </a:effectRef>
          <a:fontRef idx="minor"/>
        </p:style>
      </p:sp>
      <p:sp>
        <p:nvSpPr>
          <p:cNvPr id="356" name="PlaceHolder 3"/>
          <p:cNvSpPr>
            <a:spLocks noGrp="1"/>
          </p:cNvSpPr>
          <p:nvPr>
            <p:ph type="body"/>
          </p:nvPr>
        </p:nvSpPr>
        <p:spPr>
          <a:xfrm>
            <a:off x="457200" y="277920"/>
            <a:ext cx="8229240" cy="5852880"/>
          </a:xfrm>
          <a:prstGeom prst="rect">
            <a:avLst/>
          </a:prstGeom>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Click to edit Master text styles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Second level</a:t>
            </a:r>
            <a:endParaRPr lang="en-GB" sz="2600" b="0" strike="noStrike" spc="-1">
              <a:solidFill>
                <a:srgbClr val="000000"/>
              </a:solidFill>
              <a:latin typeface="Arial"/>
            </a:endParaRPr>
          </a:p>
          <a:p>
            <a:pPr marL="1022400" lvl="2" indent="-350640">
              <a:lnSpc>
                <a:spcPct val="100000"/>
              </a:lnSpc>
              <a:spcBef>
                <a:spcPts val="439"/>
              </a:spcBef>
              <a:buClr>
                <a:srgbClr val="CC9900"/>
              </a:buClr>
              <a:buSzPct val="65000"/>
              <a:buFont typeface="Wingdings" charset="2"/>
              <a:buChar char=""/>
            </a:pPr>
            <a:r>
              <a:rPr lang="en-GB" sz="2200" b="0" strike="noStrike" spc="-1">
                <a:solidFill>
                  <a:srgbClr val="000000"/>
                </a:solidFill>
                <a:latin typeface="Arial"/>
                <a:ea typeface="MS PGothic"/>
              </a:rPr>
              <a:t>Third level</a:t>
            </a:r>
            <a:endParaRPr lang="en-GB" sz="2200" b="0" strike="noStrike" spc="-1">
              <a:solidFill>
                <a:srgbClr val="000000"/>
              </a:solidFill>
              <a:latin typeface="Arial"/>
            </a:endParaRPr>
          </a:p>
          <a:p>
            <a:pPr marL="1339920" lvl="3" indent="-315720">
              <a:lnSpc>
                <a:spcPct val="100000"/>
              </a:lnSpc>
              <a:spcBef>
                <a:spcPts val="400"/>
              </a:spcBef>
              <a:buClr>
                <a:srgbClr val="3B812F"/>
              </a:buClr>
              <a:buSzPct val="70000"/>
              <a:buFont typeface="Wingdings" charset="2"/>
              <a:buChar char=""/>
            </a:pPr>
            <a:r>
              <a:rPr lang="en-GB" sz="2000" b="0" strike="noStrike" spc="-1">
                <a:solidFill>
                  <a:srgbClr val="000000"/>
                </a:solidFill>
                <a:latin typeface="Arial"/>
                <a:ea typeface="MS PGothic"/>
              </a:rPr>
              <a:t>Fourth level</a:t>
            </a:r>
            <a:endParaRPr lang="en-GB" sz="2000" b="0" strike="noStrike" spc="-1">
              <a:solidFill>
                <a:srgbClr val="000000"/>
              </a:solidFill>
              <a:latin typeface="Arial"/>
            </a:endParaRPr>
          </a:p>
          <a:p>
            <a:pPr marL="1681200" lvl="4" indent="-339480">
              <a:lnSpc>
                <a:spcPct val="100000"/>
              </a:lnSpc>
              <a:spcBef>
                <a:spcPts val="400"/>
              </a:spcBef>
              <a:buClr>
                <a:srgbClr val="CC9900"/>
              </a:buClr>
              <a:buSzPct val="75000"/>
              <a:buFont typeface="Wingdings" charset="2"/>
              <a:buChar char=""/>
            </a:pPr>
            <a:r>
              <a:rPr lang="en-GB" sz="2000" b="0" strike="noStrike" spc="-1">
                <a:solidFill>
                  <a:srgbClr val="000000"/>
                </a:solidFill>
                <a:latin typeface="Arial"/>
                <a:ea typeface="MS PGothic"/>
              </a:rPr>
              <a:t>Fifth level</a:t>
            </a:r>
            <a:endParaRPr lang="en-GB" sz="2000" b="0" strike="noStrike" spc="-1">
              <a:solidFill>
                <a:srgbClr val="000000"/>
              </a:solidFill>
              <a:latin typeface="Arial"/>
            </a:endParaRPr>
          </a:p>
        </p:txBody>
      </p:sp>
      <p:sp>
        <p:nvSpPr>
          <p:cNvPr id="357" name="PlaceHolder 4"/>
          <p:cNvSpPr>
            <a:spLocks noGrp="1"/>
          </p:cNvSpPr>
          <p:nvPr>
            <p:ph type="dt"/>
          </p:nvPr>
        </p:nvSpPr>
        <p:spPr>
          <a:xfrm>
            <a:off x="457200" y="6243480"/>
            <a:ext cx="2133360" cy="456840"/>
          </a:xfrm>
          <a:prstGeom prst="rect">
            <a:avLst/>
          </a:prstGeom>
        </p:spPr>
        <p:txBody>
          <a:bodyPr anchor="b">
            <a:noAutofit/>
          </a:bodyPr>
          <a:lstStyle/>
          <a:p>
            <a:endParaRPr lang="en-US" sz="2400" b="0" strike="noStrike" spc="-1">
              <a:latin typeface="Times New Roman"/>
            </a:endParaRPr>
          </a:p>
        </p:txBody>
      </p:sp>
      <p:sp>
        <p:nvSpPr>
          <p:cNvPr id="358" name="PlaceHolder 5"/>
          <p:cNvSpPr>
            <a:spLocks noGrp="1"/>
          </p:cNvSpPr>
          <p:nvPr>
            <p:ph type="ftr"/>
          </p:nvPr>
        </p:nvSpPr>
        <p:spPr>
          <a:xfrm>
            <a:off x="3124080" y="6248520"/>
            <a:ext cx="2895120" cy="456840"/>
          </a:xfrm>
          <a:prstGeom prst="rect">
            <a:avLst/>
          </a:prstGeom>
        </p:spPr>
        <p:txBody>
          <a:bodyPr anchor="b">
            <a:noAutofit/>
          </a:bodyPr>
          <a:lstStyle/>
          <a:p>
            <a:endParaRPr lang="en-US" sz="2400" b="0" strike="noStrike" spc="-1">
              <a:latin typeface="Times New Roman"/>
            </a:endParaRPr>
          </a:p>
        </p:txBody>
      </p:sp>
      <p:sp>
        <p:nvSpPr>
          <p:cNvPr id="359" name="PlaceHolder 6"/>
          <p:cNvSpPr>
            <a:spLocks noGrp="1"/>
          </p:cNvSpPr>
          <p:nvPr>
            <p:ph type="sldNum"/>
          </p:nvPr>
        </p:nvSpPr>
        <p:spPr>
          <a:xfrm>
            <a:off x="6553080" y="6243480"/>
            <a:ext cx="2133360" cy="456840"/>
          </a:xfrm>
          <a:prstGeom prst="rect">
            <a:avLst/>
          </a:prstGeom>
        </p:spPr>
        <p:txBody>
          <a:bodyPr anchor="b">
            <a:noAutofit/>
          </a:bodyPr>
          <a:lstStyle/>
          <a:p>
            <a:pPr algn="r">
              <a:lnSpc>
                <a:spcPct val="100000"/>
              </a:lnSpc>
            </a:pPr>
            <a:fld id="{A404CFED-905C-4C17-B5E5-AA2F2D899C0F}" type="slidenum">
              <a:rPr lang="en-US" sz="1200" b="0" strike="noStrike" spc="-1">
                <a:solidFill>
                  <a:srgbClr val="000000"/>
                </a:solidFill>
                <a:latin typeface="Garamond"/>
                <a:ea typeface="MS PGothic"/>
              </a:rPr>
              <a:t>‹#›</a:t>
            </a:fld>
            <a:endParaRPr lang="en-US" sz="1200" b="0" strike="noStrike" spc="-1">
              <a:latin typeface="Times New Roman"/>
            </a:endParaRPr>
          </a:p>
        </p:txBody>
      </p:sp>
      <p:sp>
        <p:nvSpPr>
          <p:cNvPr id="360" name="PlaceHolder 7"/>
          <p:cNvSpPr>
            <a:spLocks noGrp="1"/>
          </p:cNvSpPr>
          <p:nvPr>
            <p:ph type="title"/>
          </p:nvPr>
        </p:nvSpPr>
        <p:spPr>
          <a:xfrm>
            <a:off x="457200" y="273600"/>
            <a:ext cx="8229240" cy="1144800"/>
          </a:xfrm>
          <a:prstGeom prst="rect">
            <a:avLst/>
          </a:prstGeom>
        </p:spPr>
        <p:txBody>
          <a:bodyPr lIns="0" tIns="0" rIns="0" bIns="0" anchor="ctr">
            <a:noAutofit/>
          </a:bodyPr>
          <a:lstStyle/>
          <a:p>
            <a:r>
              <a:rPr lang="en-GB" sz="4200" b="0" strike="noStrike" spc="-1">
                <a:solidFill>
                  <a:srgbClr val="000000"/>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8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88.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4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1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14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8.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652320" y="546120"/>
            <a:ext cx="7837200" cy="4992480"/>
          </a:xfrm>
          <a:prstGeom prst="rect">
            <a:avLst/>
          </a:prstGeom>
          <a:noFill/>
          <a:ln>
            <a:noFill/>
          </a:ln>
        </p:spPr>
        <p:style>
          <a:lnRef idx="0">
            <a:scrgbClr r="0" g="0" b="0"/>
          </a:lnRef>
          <a:fillRef idx="0">
            <a:scrgbClr r="0" g="0" b="0"/>
          </a:fillRef>
          <a:effectRef idx="0">
            <a:scrgbClr r="0" g="0" b="0"/>
          </a:effectRef>
          <a:fontRef idx="minor"/>
        </p:style>
        <p:txBody>
          <a:bodyPr lIns="0" tIns="28080" rIns="0" bIns="0" anchor="ctr">
            <a:noAutofit/>
          </a:bodyPr>
          <a:lstStyle/>
          <a:p>
            <a:pPr algn="ctr">
              <a:lnSpc>
                <a:spcPct val="93000"/>
              </a:lnSpc>
            </a:pPr>
            <a:endParaRPr lang="en-US" sz="1800" b="0" strike="noStrike" spc="-1">
              <a:latin typeface="Arial"/>
            </a:endParaRPr>
          </a:p>
          <a:p>
            <a:pPr algn="r">
              <a:lnSpc>
                <a:spcPct val="95000"/>
              </a:lnSpc>
            </a:pPr>
            <a:endParaRPr lang="en-US" sz="1800" b="0" strike="noStrike" spc="-1">
              <a:latin typeface="Arial"/>
            </a:endParaRPr>
          </a:p>
          <a:p>
            <a:pPr algn="r">
              <a:lnSpc>
                <a:spcPct val="95000"/>
              </a:lnSpc>
            </a:pPr>
            <a:endParaRPr lang="en-US" sz="1800" b="0" strike="noStrike" spc="-1">
              <a:latin typeface="Arial"/>
            </a:endParaRPr>
          </a:p>
          <a:p>
            <a:pPr algn="r">
              <a:lnSpc>
                <a:spcPct val="95000"/>
              </a:lnSpc>
            </a:pPr>
            <a:endParaRPr lang="en-US" sz="1800" b="0" strike="noStrike" spc="-1">
              <a:latin typeface="Arial"/>
            </a:endParaRPr>
          </a:p>
          <a:p>
            <a:pPr algn="r">
              <a:lnSpc>
                <a:spcPct val="95000"/>
              </a:lnSpc>
            </a:pPr>
            <a:endParaRPr lang="en-US" sz="1800" b="0" strike="noStrike" spc="-1">
              <a:latin typeface="Arial"/>
            </a:endParaRPr>
          </a:p>
          <a:p>
            <a:pPr algn="ctr">
              <a:lnSpc>
                <a:spcPct val="95000"/>
              </a:lnSpc>
            </a:pPr>
            <a:r>
              <a:rPr lang="en-US" sz="4000" b="1" strike="noStrike" spc="-1">
                <a:solidFill>
                  <a:srgbClr val="3B812F"/>
                </a:solidFill>
                <a:latin typeface="Garamond"/>
                <a:ea typeface="MS PGothic"/>
              </a:rPr>
              <a:t>Multivariate OLS Regressions</a:t>
            </a:r>
            <a:endParaRPr lang="en-US" sz="4000" b="0" strike="noStrike" spc="-1">
              <a:latin typeface="Arial"/>
            </a:endParaRPr>
          </a:p>
          <a:p>
            <a:pPr algn="ctr">
              <a:lnSpc>
                <a:spcPct val="95000"/>
              </a:lnSpc>
            </a:pPr>
            <a:r>
              <a:rPr lang="en-US" sz="4000" b="1" strike="noStrike" spc="-1">
                <a:solidFill>
                  <a:srgbClr val="3B812F"/>
                </a:solidFill>
                <a:latin typeface="Garamond"/>
                <a:ea typeface="MS PGothic"/>
              </a:rPr>
              <a:t>&amp; OLS Regression with Log DV</a:t>
            </a:r>
            <a:endParaRPr lang="en-US" sz="4000" b="0" strike="noStrike" spc="-1">
              <a:latin typeface="Arial"/>
            </a:endParaRPr>
          </a:p>
          <a:p>
            <a:pPr algn="r">
              <a:lnSpc>
                <a:spcPct val="95000"/>
              </a:lnSpc>
            </a:pPr>
            <a:endParaRPr lang="en-US" sz="4000" b="0" strike="noStrike" spc="-1">
              <a:latin typeface="Arial"/>
            </a:endParaRPr>
          </a:p>
          <a:p>
            <a:pPr algn="r">
              <a:lnSpc>
                <a:spcPct val="95000"/>
              </a:lnSpc>
            </a:pPr>
            <a:r>
              <a:rPr lang="en-US" sz="2200" b="0" strike="noStrike" spc="-1">
                <a:solidFill>
                  <a:srgbClr val="000000"/>
                </a:solidFill>
                <a:latin typeface="Garamond"/>
                <a:ea typeface="MS PGothic"/>
              </a:rPr>
              <a:t>Research Informed Practice II</a:t>
            </a:r>
            <a:endParaRPr lang="en-US" sz="22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TextShape 1"/>
          <p:cNvSpPr txBox="1"/>
          <p:nvPr/>
        </p:nvSpPr>
        <p:spPr>
          <a:xfrm>
            <a:off x="457200" y="304920"/>
            <a:ext cx="8229240" cy="761760"/>
          </a:xfrm>
          <a:prstGeom prst="rect">
            <a:avLst/>
          </a:prstGeom>
          <a:noFill/>
          <a:ln>
            <a:noFill/>
          </a:ln>
        </p:spPr>
        <p:txBody>
          <a:bodyPr>
            <a:noAutofit/>
          </a:bodyPr>
          <a:lstStyle/>
          <a:p>
            <a:pPr>
              <a:lnSpc>
                <a:spcPct val="100000"/>
              </a:lnSpc>
            </a:pPr>
            <a:r>
              <a:rPr lang="en-GB" sz="3800" b="1" strike="noStrike" spc="-1">
                <a:solidFill>
                  <a:srgbClr val="006633"/>
                </a:solidFill>
                <a:latin typeface="Garamond"/>
                <a:ea typeface="ＭＳ Ｐゴシック"/>
              </a:rPr>
              <a:t>Income &amp; education for different ages</a:t>
            </a:r>
            <a:endParaRPr lang="en-GB" sz="3800" b="0" strike="noStrike" spc="-1">
              <a:solidFill>
                <a:srgbClr val="000000"/>
              </a:solidFill>
              <a:latin typeface="Arial"/>
            </a:endParaRPr>
          </a:p>
        </p:txBody>
      </p:sp>
      <p:pic>
        <p:nvPicPr>
          <p:cNvPr id="556" name="Picture 13"/>
          <p:cNvPicPr/>
          <p:nvPr/>
        </p:nvPicPr>
        <p:blipFill>
          <a:blip r:embed="rId3"/>
          <a:stretch/>
        </p:blipFill>
        <p:spPr>
          <a:xfrm>
            <a:off x="457200" y="1447920"/>
            <a:ext cx="4038120" cy="1939680"/>
          </a:xfrm>
          <a:prstGeom prst="rect">
            <a:avLst/>
          </a:prstGeom>
          <a:ln>
            <a:noFill/>
          </a:ln>
        </p:spPr>
      </p:pic>
      <p:pic>
        <p:nvPicPr>
          <p:cNvPr id="557" name="Picture 14"/>
          <p:cNvPicPr/>
          <p:nvPr/>
        </p:nvPicPr>
        <p:blipFill>
          <a:blip r:embed="rId4"/>
          <a:stretch/>
        </p:blipFill>
        <p:spPr>
          <a:xfrm>
            <a:off x="457200" y="3809880"/>
            <a:ext cx="4038120" cy="1937880"/>
          </a:xfrm>
          <a:prstGeom prst="rect">
            <a:avLst/>
          </a:prstGeom>
          <a:ln>
            <a:noFill/>
          </a:ln>
        </p:spPr>
      </p:pic>
      <p:pic>
        <p:nvPicPr>
          <p:cNvPr id="558" name="Picture 15"/>
          <p:cNvPicPr/>
          <p:nvPr/>
        </p:nvPicPr>
        <p:blipFill>
          <a:blip r:embed="rId5"/>
          <a:stretch/>
        </p:blipFill>
        <p:spPr>
          <a:xfrm>
            <a:off x="4648320" y="1676520"/>
            <a:ext cx="4038120" cy="1728360"/>
          </a:xfrm>
          <a:prstGeom prst="rect">
            <a:avLst/>
          </a:prstGeom>
          <a:ln>
            <a:noFill/>
          </a:ln>
        </p:spPr>
      </p:pic>
      <p:pic>
        <p:nvPicPr>
          <p:cNvPr id="559" name="Picture 16"/>
          <p:cNvPicPr/>
          <p:nvPr/>
        </p:nvPicPr>
        <p:blipFill>
          <a:blip r:embed="rId6"/>
          <a:stretch/>
        </p:blipFill>
        <p:spPr>
          <a:xfrm>
            <a:off x="4910040" y="4495680"/>
            <a:ext cx="3514320" cy="9108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TextShape 1"/>
          <p:cNvSpPr txBox="1"/>
          <p:nvPr/>
        </p:nvSpPr>
        <p:spPr>
          <a:xfrm>
            <a:off x="457200" y="380880"/>
            <a:ext cx="4038120" cy="5749560"/>
          </a:xfrm>
          <a:prstGeom prst="rect">
            <a:avLst/>
          </a:prstGeom>
          <a:noFill/>
          <a:ln>
            <a:noFill/>
          </a:ln>
        </p:spPr>
        <p:txBody>
          <a:bodyPr>
            <a:normAutofit fontScale="92500" lnSpcReduction="10000"/>
          </a:bodyPr>
          <a:lstStyle/>
          <a:p>
            <a:pPr marL="343080" indent="-342720">
              <a:lnSpc>
                <a:spcPct val="100000"/>
              </a:lnSpc>
              <a:spcBef>
                <a:spcPts val="561"/>
              </a:spcBef>
              <a:buClr>
                <a:srgbClr val="CC9900"/>
              </a:buClr>
              <a:buSzPct val="65000"/>
              <a:buFont typeface="Wingdings" charset="2"/>
              <a:buChar char=""/>
            </a:pPr>
            <a:r>
              <a:rPr lang="en-GB" sz="2800" b="0" strike="noStrike" spc="-1" dirty="0">
                <a:solidFill>
                  <a:srgbClr val="000000"/>
                </a:solidFill>
                <a:latin typeface="Arial"/>
                <a:ea typeface="MS PGothic"/>
              </a:rPr>
              <a:t>Sometimes our two independent variables relate to both each other and the DV.</a:t>
            </a:r>
            <a:endParaRPr lang="en-GB" sz="2800" b="0" strike="noStrike" spc="-1" dirty="0">
              <a:solidFill>
                <a:srgbClr val="000000"/>
              </a:solidFill>
              <a:latin typeface="Arial"/>
            </a:endParaRPr>
          </a:p>
          <a:p>
            <a:pPr>
              <a:lnSpc>
                <a:spcPct val="100000"/>
              </a:lnSpc>
              <a:spcBef>
                <a:spcPts val="561"/>
              </a:spcBef>
            </a:pPr>
            <a:endParaRPr lang="en-GB" sz="2800" b="0" strike="noStrike" spc="-1" dirty="0">
              <a:solidFill>
                <a:srgbClr val="000000"/>
              </a:solidFill>
              <a:latin typeface="Arial"/>
            </a:endParaRPr>
          </a:p>
          <a:p>
            <a:pPr marL="343080" indent="-342720">
              <a:lnSpc>
                <a:spcPct val="100000"/>
              </a:lnSpc>
              <a:spcBef>
                <a:spcPts val="561"/>
              </a:spcBef>
              <a:buClr>
                <a:srgbClr val="CC9900"/>
              </a:buClr>
              <a:buSzPct val="65000"/>
              <a:buFont typeface="Wingdings" charset="2"/>
              <a:buChar char=""/>
            </a:pPr>
            <a:r>
              <a:rPr lang="en-GB" sz="2800" b="0" strike="noStrike" spc="-1" dirty="0">
                <a:solidFill>
                  <a:srgbClr val="000000"/>
                </a:solidFill>
                <a:latin typeface="Arial"/>
                <a:ea typeface="MS PGothic"/>
              </a:rPr>
              <a:t>In this case X1 would be Education and X2 would be Age with Y being Income.</a:t>
            </a:r>
            <a:endParaRPr lang="en-GB" sz="2800" b="0" strike="noStrike" spc="-1" dirty="0">
              <a:solidFill>
                <a:srgbClr val="000000"/>
              </a:solidFill>
              <a:latin typeface="Arial"/>
            </a:endParaRPr>
          </a:p>
          <a:p>
            <a:pPr>
              <a:lnSpc>
                <a:spcPct val="100000"/>
              </a:lnSpc>
              <a:spcBef>
                <a:spcPts val="561"/>
              </a:spcBef>
            </a:pPr>
            <a:endParaRPr lang="en-GB" sz="2800" b="0" strike="noStrike" spc="-1" dirty="0">
              <a:solidFill>
                <a:srgbClr val="000000"/>
              </a:solidFill>
              <a:latin typeface="Arial"/>
            </a:endParaRPr>
          </a:p>
          <a:p>
            <a:pPr marL="343080" indent="-342720">
              <a:lnSpc>
                <a:spcPct val="100000"/>
              </a:lnSpc>
              <a:spcBef>
                <a:spcPts val="561"/>
              </a:spcBef>
              <a:buClr>
                <a:srgbClr val="CC9900"/>
              </a:buClr>
              <a:buSzPct val="65000"/>
              <a:buFont typeface="Wingdings" charset="2"/>
              <a:buChar char=""/>
            </a:pPr>
            <a:r>
              <a:rPr lang="en-GB" sz="2800" b="0" strike="noStrike" spc="-1" dirty="0">
                <a:solidFill>
                  <a:srgbClr val="000000"/>
                </a:solidFill>
                <a:latin typeface="Arial"/>
                <a:ea typeface="MS PGothic"/>
              </a:rPr>
              <a:t>By including both variables in the model we are able to have a more accurate prediction.</a:t>
            </a:r>
            <a:endParaRPr lang="en-GB" sz="2800" b="0" strike="noStrike" spc="-1" dirty="0">
              <a:solidFill>
                <a:srgbClr val="000000"/>
              </a:solidFill>
              <a:latin typeface="Arial"/>
            </a:endParaRPr>
          </a:p>
        </p:txBody>
      </p:sp>
      <p:pic>
        <p:nvPicPr>
          <p:cNvPr id="561" name="Content Placeholder 4"/>
          <p:cNvPicPr/>
          <p:nvPr/>
        </p:nvPicPr>
        <p:blipFill>
          <a:blip r:embed="rId3"/>
          <a:stretch/>
        </p:blipFill>
        <p:spPr>
          <a:xfrm>
            <a:off x="4648320" y="2269440"/>
            <a:ext cx="4038120" cy="31921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TextShape 1"/>
          <p:cNvSpPr txBox="1"/>
          <p:nvPr/>
        </p:nvSpPr>
        <p:spPr>
          <a:xfrm>
            <a:off x="457200" y="277920"/>
            <a:ext cx="8229240" cy="864720"/>
          </a:xfrm>
          <a:prstGeom prst="rect">
            <a:avLst/>
          </a:prstGeom>
          <a:noFill/>
          <a:ln>
            <a:noFill/>
          </a:ln>
        </p:spPr>
        <p:txBody>
          <a:bodyPr>
            <a:noAutofit/>
          </a:bodyPr>
          <a:lstStyle/>
          <a:p>
            <a:pPr>
              <a:lnSpc>
                <a:spcPct val="100000"/>
              </a:lnSpc>
            </a:pPr>
            <a:r>
              <a:rPr lang="en-GB" sz="3600" b="1" strike="noStrike" spc="-1">
                <a:solidFill>
                  <a:srgbClr val="006633"/>
                </a:solidFill>
                <a:latin typeface="Garamond"/>
                <a:ea typeface="ＭＳ Ｐゴシック"/>
              </a:rPr>
              <a:t>Income &amp; education, controlling for age</a:t>
            </a:r>
            <a:endParaRPr lang="en-GB" sz="3600" b="0" strike="noStrike" spc="-1">
              <a:solidFill>
                <a:srgbClr val="000000"/>
              </a:solidFill>
              <a:latin typeface="Arial"/>
            </a:endParaRPr>
          </a:p>
        </p:txBody>
      </p:sp>
      <p:sp>
        <p:nvSpPr>
          <p:cNvPr id="563" name="TextShape 2"/>
          <p:cNvSpPr txBox="1"/>
          <p:nvPr/>
        </p:nvSpPr>
        <p:spPr>
          <a:xfrm>
            <a:off x="457200" y="1371600"/>
            <a:ext cx="3580920" cy="4758840"/>
          </a:xfrm>
          <a:prstGeom prst="rect">
            <a:avLst/>
          </a:prstGeom>
          <a:noFill/>
          <a:ln>
            <a:noFill/>
          </a:ln>
        </p:spPr>
        <p:txBody>
          <a:bodyPr>
            <a:noAutofit/>
          </a:bodyPr>
          <a:lstStyle/>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Bivariate (all)</a:t>
            </a:r>
            <a:endParaRPr lang="en-GB" sz="26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ＭＳ Ｐゴシック"/>
              </a:rPr>
              <a:t>Negative relationship</a:t>
            </a:r>
            <a:endParaRPr lang="en-GB" sz="20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ＭＳ Ｐゴシック"/>
              </a:rPr>
              <a:t>Not significant</a:t>
            </a:r>
            <a:endParaRPr lang="en-GB" sz="2000" b="0" strike="noStrike" spc="-1">
              <a:solidFill>
                <a:srgbClr val="000000"/>
              </a:solidFill>
              <a:latin typeface="Arial"/>
            </a:endParaRPr>
          </a:p>
          <a:p>
            <a:pPr marL="343080" indent="-342720">
              <a:lnSpc>
                <a:spcPct val="100000"/>
              </a:lnSpc>
              <a:spcBef>
                <a:spcPts val="400"/>
              </a:spcBef>
            </a:pPr>
            <a:endParaRPr lang="en-GB" sz="20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Controlling for age (all)</a:t>
            </a:r>
            <a:endParaRPr lang="en-GB" sz="2600" b="0" strike="noStrike" spc="-1">
              <a:solidFill>
                <a:srgbClr val="000000"/>
              </a:solidFill>
              <a:latin typeface="Arial"/>
            </a:endParaRPr>
          </a:p>
          <a:p>
            <a:pPr marL="669960" lvl="1" indent="-325080">
              <a:lnSpc>
                <a:spcPct val="100000"/>
              </a:lnSpc>
              <a:spcBef>
                <a:spcPts val="439"/>
              </a:spcBef>
              <a:buClr>
                <a:srgbClr val="3B812F"/>
              </a:buClr>
              <a:buSzPct val="60000"/>
              <a:buFont typeface="Wingdings" charset="2"/>
              <a:buChar char=""/>
            </a:pPr>
            <a:r>
              <a:rPr lang="en-GB" sz="2200" b="0" strike="noStrike" spc="-1">
                <a:solidFill>
                  <a:srgbClr val="000000"/>
                </a:solidFill>
                <a:latin typeface="Garamond"/>
                <a:ea typeface="ＭＳ Ｐゴシック"/>
              </a:rPr>
              <a:t>Education</a:t>
            </a:r>
            <a:endParaRPr lang="en-GB" sz="2200" b="0" strike="noStrike" spc="-1">
              <a:solidFill>
                <a:srgbClr val="000000"/>
              </a:solidFill>
              <a:latin typeface="Arial"/>
            </a:endParaRPr>
          </a:p>
          <a:p>
            <a:pPr marL="1022400" lvl="2" indent="-350640">
              <a:lnSpc>
                <a:spcPct val="100000"/>
              </a:lnSpc>
              <a:spcBef>
                <a:spcPts val="400"/>
              </a:spcBef>
              <a:buClr>
                <a:srgbClr val="CC9900"/>
              </a:buClr>
              <a:buSzPct val="65000"/>
              <a:buFont typeface="Wingdings" charset="2"/>
              <a:buChar char=""/>
            </a:pPr>
            <a:r>
              <a:rPr lang="en-GB" sz="2000" b="0" strike="noStrike" spc="-1">
                <a:solidFill>
                  <a:srgbClr val="000000"/>
                </a:solidFill>
                <a:latin typeface="Garamond"/>
                <a:ea typeface="ＭＳ Ｐゴシック"/>
              </a:rPr>
              <a:t>Positive relationship</a:t>
            </a:r>
            <a:endParaRPr lang="en-GB" sz="2000" b="0" strike="noStrike" spc="-1">
              <a:solidFill>
                <a:srgbClr val="000000"/>
              </a:solidFill>
              <a:latin typeface="Arial"/>
            </a:endParaRPr>
          </a:p>
          <a:p>
            <a:pPr marL="1022400" lvl="2" indent="-350640">
              <a:lnSpc>
                <a:spcPct val="100000"/>
              </a:lnSpc>
              <a:spcBef>
                <a:spcPts val="400"/>
              </a:spcBef>
              <a:buClr>
                <a:srgbClr val="CC9900"/>
              </a:buClr>
              <a:buSzPct val="65000"/>
              <a:buFont typeface="Wingdings" charset="2"/>
              <a:buChar char=""/>
            </a:pPr>
            <a:r>
              <a:rPr lang="en-GB" sz="2000" b="0" strike="noStrike" spc="-1">
                <a:solidFill>
                  <a:srgbClr val="000000"/>
                </a:solidFill>
                <a:latin typeface="Garamond"/>
                <a:ea typeface="ＭＳ Ｐゴシック"/>
              </a:rPr>
              <a:t>Significant</a:t>
            </a:r>
            <a:endParaRPr lang="en-GB" sz="2000" b="0" strike="noStrike" spc="-1">
              <a:solidFill>
                <a:srgbClr val="000000"/>
              </a:solidFill>
              <a:latin typeface="Arial"/>
            </a:endParaRPr>
          </a:p>
          <a:p>
            <a:pPr marL="669960" lvl="1" indent="-325080">
              <a:lnSpc>
                <a:spcPct val="100000"/>
              </a:lnSpc>
              <a:spcBef>
                <a:spcPts val="439"/>
              </a:spcBef>
              <a:buClr>
                <a:srgbClr val="3B812F"/>
              </a:buClr>
              <a:buSzPct val="60000"/>
              <a:buFont typeface="Wingdings" charset="2"/>
              <a:buChar char=""/>
            </a:pPr>
            <a:r>
              <a:rPr lang="en-GB" sz="2200" b="0" strike="noStrike" spc="-1">
                <a:solidFill>
                  <a:srgbClr val="000000"/>
                </a:solidFill>
                <a:latin typeface="Garamond"/>
                <a:ea typeface="ＭＳ Ｐゴシック"/>
              </a:rPr>
              <a:t>Age </a:t>
            </a:r>
            <a:endParaRPr lang="en-GB" sz="2200" b="0" strike="noStrike" spc="-1">
              <a:solidFill>
                <a:srgbClr val="000000"/>
              </a:solidFill>
              <a:latin typeface="Arial"/>
            </a:endParaRPr>
          </a:p>
          <a:p>
            <a:pPr marL="1022400" lvl="2" indent="-350640">
              <a:lnSpc>
                <a:spcPct val="100000"/>
              </a:lnSpc>
              <a:spcBef>
                <a:spcPts val="400"/>
              </a:spcBef>
              <a:buClr>
                <a:srgbClr val="CC9900"/>
              </a:buClr>
              <a:buSzPct val="65000"/>
              <a:buFont typeface="Wingdings" charset="2"/>
              <a:buChar char=""/>
            </a:pPr>
            <a:r>
              <a:rPr lang="en-GB" sz="2000" b="0" strike="noStrike" spc="-1">
                <a:solidFill>
                  <a:srgbClr val="000000"/>
                </a:solidFill>
                <a:latin typeface="Garamond"/>
                <a:ea typeface="ＭＳ Ｐゴシック"/>
              </a:rPr>
              <a:t>Positive relationship</a:t>
            </a:r>
            <a:endParaRPr lang="en-GB" sz="2000" b="0" strike="noStrike" spc="-1">
              <a:solidFill>
                <a:srgbClr val="000000"/>
              </a:solidFill>
              <a:latin typeface="Arial"/>
            </a:endParaRPr>
          </a:p>
          <a:p>
            <a:pPr marL="1022400" lvl="2" indent="-350640">
              <a:lnSpc>
                <a:spcPct val="100000"/>
              </a:lnSpc>
              <a:spcBef>
                <a:spcPts val="400"/>
              </a:spcBef>
              <a:buClr>
                <a:srgbClr val="CC9900"/>
              </a:buClr>
              <a:buSzPct val="65000"/>
              <a:buFont typeface="Wingdings" charset="2"/>
              <a:buChar char=""/>
            </a:pPr>
            <a:r>
              <a:rPr lang="en-GB" sz="2000" b="0" strike="noStrike" spc="-1">
                <a:solidFill>
                  <a:srgbClr val="000000"/>
                </a:solidFill>
                <a:latin typeface="Garamond"/>
                <a:ea typeface="ＭＳ Ｐゴシック"/>
              </a:rPr>
              <a:t>Significant</a:t>
            </a:r>
            <a:endParaRPr lang="en-GB" sz="2000" b="0" strike="noStrike" spc="-1">
              <a:solidFill>
                <a:srgbClr val="000000"/>
              </a:solidFill>
              <a:latin typeface="Arial"/>
            </a:endParaRPr>
          </a:p>
        </p:txBody>
      </p:sp>
      <p:pic>
        <p:nvPicPr>
          <p:cNvPr id="564" name="Picture 7"/>
          <p:cNvPicPr/>
          <p:nvPr/>
        </p:nvPicPr>
        <p:blipFill>
          <a:blip r:embed="rId3"/>
          <a:stretch/>
        </p:blipFill>
        <p:spPr>
          <a:xfrm>
            <a:off x="4267080" y="3505320"/>
            <a:ext cx="4419360" cy="2252160"/>
          </a:xfrm>
          <a:prstGeom prst="rect">
            <a:avLst/>
          </a:prstGeom>
          <a:ln>
            <a:noFill/>
          </a:ln>
        </p:spPr>
      </p:pic>
      <p:pic>
        <p:nvPicPr>
          <p:cNvPr id="565" name="Picture 8"/>
          <p:cNvPicPr/>
          <p:nvPr/>
        </p:nvPicPr>
        <p:blipFill>
          <a:blip r:embed="rId4"/>
          <a:stretch/>
        </p:blipFill>
        <p:spPr>
          <a:xfrm>
            <a:off x="4038480" y="1371600"/>
            <a:ext cx="4647960" cy="18126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TextShape 1"/>
          <p:cNvSpPr txBox="1"/>
          <p:nvPr/>
        </p:nvSpPr>
        <p:spPr>
          <a:xfrm>
            <a:off x="457200" y="277920"/>
            <a:ext cx="8229240" cy="1139400"/>
          </a:xfrm>
          <a:prstGeom prst="rect">
            <a:avLst/>
          </a:prstGeom>
          <a:noFill/>
          <a:ln>
            <a:noFill/>
          </a:ln>
        </p:spPr>
        <p:txBody>
          <a:bodyPr>
            <a:noAutofit/>
          </a:bodyPr>
          <a:lstStyle/>
          <a:p>
            <a:pPr>
              <a:lnSpc>
                <a:spcPct val="100000"/>
              </a:lnSpc>
            </a:pPr>
            <a:r>
              <a:rPr lang="en-GB" sz="3800" b="0" strike="noStrike" spc="-1">
                <a:solidFill>
                  <a:srgbClr val="006633"/>
                </a:solidFill>
                <a:latin typeface="Garamond"/>
                <a:ea typeface="ＭＳ Ｐゴシック"/>
              </a:rPr>
              <a:t>Steps for Interpreting Multiple Regression Output </a:t>
            </a:r>
            <a:endParaRPr lang="en-GB" sz="3800" b="0" strike="noStrike" spc="-1">
              <a:solidFill>
                <a:srgbClr val="000000"/>
              </a:solidFill>
              <a:latin typeface="Arial"/>
            </a:endParaRPr>
          </a:p>
        </p:txBody>
      </p:sp>
      <p:sp>
        <p:nvSpPr>
          <p:cNvPr id="567" name="TextShape 2"/>
          <p:cNvSpPr txBox="1"/>
          <p:nvPr/>
        </p:nvSpPr>
        <p:spPr>
          <a:xfrm>
            <a:off x="457200" y="1371600"/>
            <a:ext cx="8229240" cy="5257440"/>
          </a:xfrm>
          <a:prstGeom prst="rect">
            <a:avLst/>
          </a:prstGeom>
          <a:noFill/>
          <a:ln>
            <a:noFill/>
          </a:ln>
        </p:spPr>
        <p:txBody>
          <a:bodyPr>
            <a:noAutofit/>
          </a:bodyPr>
          <a:lstStyle/>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MS PGothic"/>
              </a:rPr>
              <a:t>Step 1:  Model Summary - What is the </a:t>
            </a:r>
            <a:r>
              <a:rPr lang="en-GB" sz="2600" b="0" u="sng" strike="noStrike" spc="-1">
                <a:solidFill>
                  <a:srgbClr val="000000"/>
                </a:solidFill>
                <a:uFillTx/>
                <a:latin typeface="Garamond"/>
                <a:ea typeface="MS PGothic"/>
              </a:rPr>
              <a:t>Adjusted r</a:t>
            </a:r>
            <a:r>
              <a:rPr lang="en-GB" sz="2600" b="0" u="sng" strike="noStrike" spc="-1" baseline="30000">
                <a:solidFill>
                  <a:srgbClr val="000000"/>
                </a:solidFill>
                <a:uFillTx/>
                <a:latin typeface="Garamond"/>
                <a:ea typeface="MS PGothic"/>
              </a:rPr>
              <a:t>2</a:t>
            </a:r>
            <a:r>
              <a:rPr lang="en-GB" sz="2600" b="0" strike="noStrike" spc="-1">
                <a:solidFill>
                  <a:srgbClr val="000000"/>
                </a:solidFill>
                <a:latin typeface="Garamond"/>
                <a:ea typeface="MS PGothic"/>
              </a:rPr>
              <a:t> value? What % of the DV is this </a:t>
            </a:r>
            <a:r>
              <a:rPr lang="en-GB" sz="2600" b="0" u="sng" strike="noStrike" spc="-1">
                <a:solidFill>
                  <a:srgbClr val="000000"/>
                </a:solidFill>
                <a:uFillTx/>
                <a:latin typeface="Garamond"/>
                <a:ea typeface="MS PGothic"/>
              </a:rPr>
              <a:t>set of IVs</a:t>
            </a:r>
            <a:r>
              <a:rPr lang="en-GB" sz="2600" b="0" strike="noStrike" spc="-1">
                <a:solidFill>
                  <a:srgbClr val="000000"/>
                </a:solidFill>
                <a:latin typeface="Garamond"/>
                <a:ea typeface="MS PGothic"/>
              </a:rPr>
              <a:t> explaining?</a:t>
            </a:r>
            <a:endParaRPr lang="en-GB" sz="26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MS PGothic"/>
              </a:rPr>
              <a:t>Step 2: ANOVA (F-test) – Is r</a:t>
            </a:r>
            <a:r>
              <a:rPr lang="en-GB" sz="2600" b="0" strike="noStrike" spc="-1" baseline="30000">
                <a:solidFill>
                  <a:srgbClr val="000000"/>
                </a:solidFill>
                <a:latin typeface="Garamond"/>
                <a:ea typeface="MS PGothic"/>
              </a:rPr>
              <a:t>2</a:t>
            </a:r>
            <a:r>
              <a:rPr lang="en-GB" sz="2600" b="0" strike="noStrike" spc="-1">
                <a:solidFill>
                  <a:srgbClr val="000000"/>
                </a:solidFill>
                <a:latin typeface="Garamond"/>
                <a:ea typeface="MS PGothic"/>
              </a:rPr>
              <a:t> significant?  Does </a:t>
            </a:r>
            <a:r>
              <a:rPr lang="en-GB" sz="2600" b="0" u="sng" strike="noStrike" spc="-1">
                <a:solidFill>
                  <a:srgbClr val="000000"/>
                </a:solidFill>
                <a:uFillTx/>
                <a:latin typeface="Garamond"/>
                <a:ea typeface="MS PGothic"/>
              </a:rPr>
              <a:t>this set of IVs or “the model”</a:t>
            </a:r>
            <a:r>
              <a:rPr lang="en-GB" sz="2600" b="0" strike="noStrike" spc="-1">
                <a:solidFill>
                  <a:srgbClr val="000000"/>
                </a:solidFill>
                <a:latin typeface="Garamond"/>
                <a:ea typeface="MS PGothic"/>
              </a:rPr>
              <a:t> explain “enough” of the DV?</a:t>
            </a:r>
            <a:endParaRPr lang="en-GB" sz="26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MS PGothic"/>
              </a:rPr>
              <a:t>Step 3:  Sample size?  If not given, then N=  Df +1</a:t>
            </a:r>
            <a:endParaRPr lang="en-GB" sz="2600" b="0" strike="noStrike" spc="-1">
              <a:solidFill>
                <a:srgbClr val="000000"/>
              </a:solidFill>
              <a:latin typeface="Arial"/>
            </a:endParaRPr>
          </a:p>
          <a:p>
            <a:pPr>
              <a:lnSpc>
                <a:spcPct val="100000"/>
              </a:lnSpc>
              <a:spcBef>
                <a:spcPts val="519"/>
              </a:spcBef>
            </a:pPr>
            <a:endParaRPr lang="en-GB" sz="2600" b="0" strike="noStrike" spc="-1">
              <a:solidFill>
                <a:srgbClr val="000000"/>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TextShape 1"/>
          <p:cNvSpPr txBox="1"/>
          <p:nvPr/>
        </p:nvSpPr>
        <p:spPr>
          <a:xfrm>
            <a:off x="457200" y="277920"/>
            <a:ext cx="8229240" cy="1139400"/>
          </a:xfrm>
          <a:prstGeom prst="rect">
            <a:avLst/>
          </a:prstGeom>
          <a:noFill/>
          <a:ln>
            <a:noFill/>
          </a:ln>
        </p:spPr>
        <p:txBody>
          <a:bodyPr>
            <a:noAutofit/>
          </a:bodyPr>
          <a:lstStyle/>
          <a:p>
            <a:pPr>
              <a:lnSpc>
                <a:spcPct val="100000"/>
              </a:lnSpc>
            </a:pPr>
            <a:r>
              <a:rPr lang="en-GB" sz="4000" b="0" strike="noStrike" spc="-1">
                <a:solidFill>
                  <a:srgbClr val="006633"/>
                </a:solidFill>
                <a:latin typeface="Garamond"/>
                <a:ea typeface="MS PGothic"/>
              </a:rPr>
              <a:t>Steps for Interpreting Multiple Regression Output</a:t>
            </a:r>
            <a:endParaRPr lang="en-GB" sz="4000" b="0" strike="noStrike" spc="-1">
              <a:solidFill>
                <a:srgbClr val="000000"/>
              </a:solidFill>
              <a:latin typeface="Arial"/>
            </a:endParaRPr>
          </a:p>
        </p:txBody>
      </p:sp>
      <p:sp>
        <p:nvSpPr>
          <p:cNvPr id="569" name="TextShape 2"/>
          <p:cNvSpPr txBox="1"/>
          <p:nvPr/>
        </p:nvSpPr>
        <p:spPr>
          <a:xfrm>
            <a:off x="457200" y="1600200"/>
            <a:ext cx="8229240" cy="4530240"/>
          </a:xfrm>
          <a:prstGeom prst="rect">
            <a:avLst/>
          </a:prstGeom>
          <a:noFill/>
          <a:ln>
            <a:noFill/>
          </a:ln>
        </p:spPr>
        <p:txBody>
          <a:bodyPr>
            <a:noAutofit/>
          </a:bodyPr>
          <a:lstStyle/>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MS PGothic"/>
              </a:rPr>
              <a:t>Step 4: Coefficients Column B – Get values for the Intercept or Constant (a) and </a:t>
            </a:r>
            <a:r>
              <a:rPr lang="en-GB" sz="2600" b="0" u="sng" strike="noStrike" spc="-1">
                <a:solidFill>
                  <a:srgbClr val="000000"/>
                </a:solidFill>
                <a:uFillTx/>
                <a:latin typeface="Garamond"/>
                <a:ea typeface="MS PGothic"/>
              </a:rPr>
              <a:t>all IVs B-coefficients</a:t>
            </a:r>
            <a:endParaRPr lang="en-GB" sz="26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MS PGothic"/>
              </a:rPr>
              <a:t>Step 5:  Coefficients Column Sig. – Is this IV’s B-coefficient significant while controlling for all other variables ?</a:t>
            </a:r>
            <a:endParaRPr lang="en-GB" sz="26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MS PGothic"/>
              </a:rPr>
              <a:t>Step 6:  Use regression equation to make predictions </a:t>
            </a:r>
            <a:endParaRPr lang="en-GB" sz="26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MS PGothic"/>
              </a:rPr>
              <a:t> Y’ = a + b</a:t>
            </a:r>
            <a:r>
              <a:rPr lang="en-GB" sz="2000" b="0" strike="noStrike" spc="-1" baseline="-25000">
                <a:solidFill>
                  <a:srgbClr val="000000"/>
                </a:solidFill>
                <a:latin typeface="Garamond"/>
                <a:ea typeface="MS PGothic"/>
              </a:rPr>
              <a:t>1</a:t>
            </a:r>
            <a:r>
              <a:rPr lang="en-GB" sz="2000" b="0" strike="noStrike" spc="-1">
                <a:solidFill>
                  <a:srgbClr val="000000"/>
                </a:solidFill>
                <a:latin typeface="Garamond"/>
                <a:ea typeface="MS PGothic"/>
              </a:rPr>
              <a:t>x</a:t>
            </a:r>
            <a:r>
              <a:rPr lang="en-GB" sz="2000" b="0" strike="noStrike" spc="-1" baseline="-25000">
                <a:solidFill>
                  <a:srgbClr val="000000"/>
                </a:solidFill>
                <a:latin typeface="Garamond"/>
                <a:ea typeface="MS PGothic"/>
              </a:rPr>
              <a:t>1</a:t>
            </a:r>
            <a:r>
              <a:rPr lang="en-GB" sz="2000" b="0" strike="noStrike" spc="-1">
                <a:solidFill>
                  <a:srgbClr val="000000"/>
                </a:solidFill>
                <a:latin typeface="Garamond"/>
                <a:ea typeface="MS PGothic"/>
              </a:rPr>
              <a:t> + b</a:t>
            </a:r>
            <a:r>
              <a:rPr lang="en-GB" sz="2000" b="0" strike="noStrike" spc="-1" baseline="-25000">
                <a:solidFill>
                  <a:srgbClr val="000000"/>
                </a:solidFill>
                <a:latin typeface="Garamond"/>
                <a:ea typeface="MS PGothic"/>
              </a:rPr>
              <a:t>2</a:t>
            </a:r>
            <a:r>
              <a:rPr lang="en-GB" sz="2000" b="0" strike="noStrike" spc="-1">
                <a:solidFill>
                  <a:srgbClr val="000000"/>
                </a:solidFill>
                <a:latin typeface="Garamond"/>
                <a:ea typeface="MS PGothic"/>
              </a:rPr>
              <a:t>x</a:t>
            </a:r>
            <a:r>
              <a:rPr lang="en-GB" sz="2000" b="0" strike="noStrike" spc="-1" baseline="-25000">
                <a:solidFill>
                  <a:srgbClr val="000000"/>
                </a:solidFill>
                <a:latin typeface="Garamond"/>
                <a:ea typeface="MS PGothic"/>
              </a:rPr>
              <a:t>2</a:t>
            </a:r>
            <a:r>
              <a:rPr lang="en-GB" sz="2000" b="0" strike="noStrike" spc="-1">
                <a:solidFill>
                  <a:srgbClr val="000000"/>
                </a:solidFill>
                <a:latin typeface="Garamond"/>
                <a:ea typeface="MS PGothic"/>
              </a:rPr>
              <a:t> + b</a:t>
            </a:r>
            <a:r>
              <a:rPr lang="en-GB" sz="2000" b="0" strike="noStrike" spc="-1" baseline="-25000">
                <a:solidFill>
                  <a:srgbClr val="000000"/>
                </a:solidFill>
                <a:latin typeface="Garamond"/>
                <a:ea typeface="MS PGothic"/>
              </a:rPr>
              <a:t>3</a:t>
            </a:r>
            <a:r>
              <a:rPr lang="en-GB" sz="2000" b="0" strike="noStrike" spc="-1">
                <a:solidFill>
                  <a:srgbClr val="000000"/>
                </a:solidFill>
                <a:latin typeface="Garamond"/>
                <a:ea typeface="MS PGothic"/>
              </a:rPr>
              <a:t>x</a:t>
            </a:r>
            <a:r>
              <a:rPr lang="en-GB" sz="2000" b="0" strike="noStrike" spc="-1" baseline="-25000">
                <a:solidFill>
                  <a:srgbClr val="000000"/>
                </a:solidFill>
                <a:latin typeface="Garamond"/>
                <a:ea typeface="MS PGothic"/>
              </a:rPr>
              <a:t>3</a:t>
            </a:r>
            <a:r>
              <a:rPr lang="en-GB" sz="2000" b="0" strike="noStrike" spc="-1">
                <a:solidFill>
                  <a:srgbClr val="000000"/>
                </a:solidFill>
                <a:latin typeface="Garamond"/>
                <a:ea typeface="MS PGothic"/>
              </a:rPr>
              <a:t> + …..</a:t>
            </a:r>
            <a:endParaRPr lang="en-GB" sz="2000" b="0" strike="noStrike" spc="-1">
              <a:solidFill>
                <a:srgbClr val="000000"/>
              </a:solidFill>
              <a:latin typeface="Arial"/>
            </a:endParaRPr>
          </a:p>
          <a:p>
            <a:pPr>
              <a:lnSpc>
                <a:spcPct val="100000"/>
              </a:lnSpc>
              <a:spcBef>
                <a:spcPts val="601"/>
              </a:spcBef>
            </a:pPr>
            <a:endParaRPr lang="en-GB" sz="2000" b="0" strike="noStrike" spc="-1">
              <a:solidFill>
                <a:srgbClr val="000000"/>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 name="Picture 6"/>
          <p:cNvPicPr/>
          <p:nvPr/>
        </p:nvPicPr>
        <p:blipFill>
          <a:blip r:embed="rId3"/>
          <a:stretch/>
        </p:blipFill>
        <p:spPr>
          <a:xfrm>
            <a:off x="1293840" y="277920"/>
            <a:ext cx="6554520" cy="5852880"/>
          </a:xfrm>
          <a:prstGeom prst="rect">
            <a:avLst/>
          </a:prstGeom>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TextShape 1"/>
          <p:cNvSpPr txBox="1"/>
          <p:nvPr/>
        </p:nvSpPr>
        <p:spPr>
          <a:xfrm>
            <a:off x="457200" y="277920"/>
            <a:ext cx="8229240" cy="86472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ＭＳ Ｐゴシック"/>
              </a:rPr>
              <a:t>Adjusted R</a:t>
            </a:r>
            <a:r>
              <a:rPr lang="en-GB" sz="4200" b="1" strike="noStrike" spc="-1" baseline="30000">
                <a:solidFill>
                  <a:srgbClr val="006633"/>
                </a:solidFill>
                <a:latin typeface="Garamond"/>
                <a:ea typeface="ＭＳ Ｐゴシック"/>
              </a:rPr>
              <a:t>2 </a:t>
            </a:r>
            <a:r>
              <a:rPr lang="en-GB" sz="4200" b="1" strike="noStrike" spc="-1">
                <a:solidFill>
                  <a:srgbClr val="006633"/>
                </a:solidFill>
                <a:latin typeface="Garamond"/>
                <a:ea typeface="ＭＳ Ｐゴシック"/>
              </a:rPr>
              <a:t>Instead of R</a:t>
            </a:r>
            <a:r>
              <a:rPr lang="en-GB" sz="4200" b="1" strike="noStrike" spc="-1" baseline="30000">
                <a:solidFill>
                  <a:srgbClr val="006633"/>
                </a:solidFill>
                <a:latin typeface="Garamond"/>
                <a:ea typeface="ＭＳ Ｐゴシック"/>
              </a:rPr>
              <a:t>2</a:t>
            </a:r>
            <a:endParaRPr lang="en-GB" sz="4200" b="0" strike="noStrike" spc="-1">
              <a:solidFill>
                <a:srgbClr val="000000"/>
              </a:solidFill>
              <a:latin typeface="Arial"/>
            </a:endParaRPr>
          </a:p>
        </p:txBody>
      </p:sp>
      <p:sp>
        <p:nvSpPr>
          <p:cNvPr id="572" name="TextShape 2"/>
          <p:cNvSpPr txBox="1"/>
          <p:nvPr/>
        </p:nvSpPr>
        <p:spPr>
          <a:xfrm>
            <a:off x="457200" y="1371600"/>
            <a:ext cx="8229240" cy="4758840"/>
          </a:xfrm>
          <a:prstGeom prst="rect">
            <a:avLst/>
          </a:prstGeom>
          <a:noFill/>
          <a:ln>
            <a:noFill/>
          </a:ln>
        </p:spPr>
        <p:txBody>
          <a:bodyPr>
            <a:noAutofit/>
          </a:bodyPr>
          <a:lstStyle/>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Amount of variation in the dependent variable explained by the </a:t>
            </a:r>
            <a:r>
              <a:rPr lang="en-GB" sz="2600" b="0" u="sng" strike="noStrike" spc="-1">
                <a:solidFill>
                  <a:srgbClr val="000000"/>
                </a:solidFill>
                <a:uFillTx/>
                <a:latin typeface="Garamond"/>
                <a:ea typeface="ＭＳ Ｐゴシック"/>
              </a:rPr>
              <a:t>set</a:t>
            </a:r>
            <a:r>
              <a:rPr lang="en-GB" sz="2600" b="0" strike="noStrike" spc="-1">
                <a:solidFill>
                  <a:srgbClr val="000000"/>
                </a:solidFill>
                <a:latin typeface="Garamond"/>
                <a:ea typeface="ＭＳ Ｐゴシック"/>
              </a:rPr>
              <a:t> of independent variables</a:t>
            </a:r>
            <a:endParaRPr lang="en-GB" sz="26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ＭＳ Ｐゴシック"/>
              </a:rPr>
              <a:t>Impact of their combined variation on the DV</a:t>
            </a:r>
            <a:endParaRPr lang="en-GB" sz="20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i="1" strike="noStrike" spc="-1">
                <a:solidFill>
                  <a:srgbClr val="000000"/>
                </a:solidFill>
                <a:latin typeface="Garamond"/>
                <a:ea typeface="ＭＳ Ｐゴシック"/>
              </a:rPr>
              <a:t>(R^2*100)% of the variation in the dependent variable is explained by the set of variables (or the variables included in the model)</a:t>
            </a:r>
            <a:endParaRPr lang="en-GB" sz="20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When adding variables, R</a:t>
            </a:r>
            <a:r>
              <a:rPr lang="en-GB" sz="2600" b="0" strike="noStrike" spc="-1" baseline="30000">
                <a:solidFill>
                  <a:srgbClr val="000000"/>
                </a:solidFill>
                <a:latin typeface="Garamond"/>
                <a:ea typeface="ＭＳ Ｐゴシック"/>
              </a:rPr>
              <a:t>2</a:t>
            </a:r>
            <a:r>
              <a:rPr lang="en-GB" sz="2600" b="0" strike="noStrike" spc="-1">
                <a:solidFill>
                  <a:srgbClr val="000000"/>
                </a:solidFill>
                <a:latin typeface="Garamond"/>
                <a:ea typeface="ＭＳ Ｐゴシック"/>
              </a:rPr>
              <a:t> may increase </a:t>
            </a:r>
            <a:endParaRPr lang="en-GB" sz="26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ＭＳ Ｐゴシック"/>
              </a:rPr>
              <a:t>High R</a:t>
            </a:r>
            <a:r>
              <a:rPr lang="en-GB" sz="2000" b="0" strike="noStrike" spc="-1" baseline="30000">
                <a:solidFill>
                  <a:srgbClr val="000000"/>
                </a:solidFill>
                <a:latin typeface="Garamond"/>
                <a:ea typeface="ＭＳ Ｐゴシック"/>
              </a:rPr>
              <a:t>2</a:t>
            </a:r>
            <a:r>
              <a:rPr lang="en-GB" sz="2000" b="0" strike="noStrike" spc="-1">
                <a:solidFill>
                  <a:srgbClr val="000000"/>
                </a:solidFill>
                <a:latin typeface="Garamond"/>
                <a:ea typeface="ＭＳ Ｐゴシック"/>
              </a:rPr>
              <a:t>  = model doing a good job predicting value of DV</a:t>
            </a:r>
            <a:endParaRPr lang="en-GB" sz="20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Adjusted R</a:t>
            </a:r>
            <a:r>
              <a:rPr lang="en-GB" sz="2600" b="0" strike="noStrike" spc="-1" baseline="30000">
                <a:solidFill>
                  <a:srgbClr val="000000"/>
                </a:solidFill>
                <a:latin typeface="Garamond"/>
                <a:ea typeface="ＭＳ Ｐゴシック"/>
              </a:rPr>
              <a:t>2 </a:t>
            </a:r>
            <a:endParaRPr lang="en-GB" sz="26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ＭＳ Ｐゴシック"/>
              </a:rPr>
              <a:t>Takes into account how much a new variable is adding</a:t>
            </a:r>
            <a:endParaRPr lang="en-GB" sz="20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ＭＳ Ｐゴシック"/>
              </a:rPr>
              <a:t>Will decrease if new variable not adding much</a:t>
            </a:r>
            <a:endParaRPr lang="en-GB" sz="20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ＭＳ Ｐゴシック"/>
              </a:rPr>
              <a:t>If quite different from R</a:t>
            </a:r>
            <a:r>
              <a:rPr lang="en-GB" sz="2000" b="0" strike="noStrike" spc="-1" baseline="30000">
                <a:solidFill>
                  <a:srgbClr val="000000"/>
                </a:solidFill>
                <a:latin typeface="Garamond"/>
                <a:ea typeface="ＭＳ Ｐゴシック"/>
              </a:rPr>
              <a:t>2</a:t>
            </a:r>
            <a:r>
              <a:rPr lang="en-GB" sz="2000" b="0" strike="noStrike" spc="-1">
                <a:solidFill>
                  <a:srgbClr val="000000"/>
                </a:solidFill>
                <a:latin typeface="Garamond"/>
                <a:ea typeface="ＭＳ Ｐゴシック"/>
              </a:rPr>
              <a:t>, then there may be many superfluous variables in the model</a:t>
            </a:r>
            <a:endParaRPr lang="en-GB" sz="2000" b="0" strike="noStrike" spc="-1">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TextShape 1"/>
          <p:cNvSpPr txBox="1"/>
          <p:nvPr/>
        </p:nvSpPr>
        <p:spPr>
          <a:xfrm>
            <a:off x="457200" y="277920"/>
            <a:ext cx="8229240" cy="86472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ＭＳ Ｐゴシック"/>
              </a:rPr>
              <a:t>Model significance (F-test)</a:t>
            </a:r>
            <a:endParaRPr lang="en-GB" sz="4200" b="0" strike="noStrike" spc="-1">
              <a:solidFill>
                <a:srgbClr val="000000"/>
              </a:solidFill>
              <a:latin typeface="Arial"/>
            </a:endParaRPr>
          </a:p>
        </p:txBody>
      </p:sp>
      <p:sp>
        <p:nvSpPr>
          <p:cNvPr id="574" name="TextShape 2"/>
          <p:cNvSpPr txBox="1"/>
          <p:nvPr/>
        </p:nvSpPr>
        <p:spPr>
          <a:xfrm>
            <a:off x="457200" y="1371600"/>
            <a:ext cx="8229240" cy="4758840"/>
          </a:xfrm>
          <a:prstGeom prst="rect">
            <a:avLst/>
          </a:prstGeom>
          <a:noFill/>
          <a:ln>
            <a:noFill/>
          </a:ln>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Garamond"/>
                <a:ea typeface="MS PGothic"/>
              </a:rPr>
              <a:t>Testing significance of R</a:t>
            </a:r>
            <a:r>
              <a:rPr lang="en-GB" sz="3000" b="0" strike="noStrike" spc="-1" baseline="30000">
                <a:solidFill>
                  <a:srgbClr val="000000"/>
                </a:solidFill>
                <a:latin typeface="Garamond"/>
                <a:ea typeface="MS PGothic"/>
              </a:rPr>
              <a:t>2</a:t>
            </a:r>
            <a:endParaRPr lang="en-GB" sz="3000" b="0" strike="noStrike" spc="-1">
              <a:solidFill>
                <a:srgbClr val="000000"/>
              </a:solidFill>
              <a:latin typeface="Arial"/>
            </a:endParaRPr>
          </a:p>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Garamond"/>
                <a:ea typeface="MS PGothic"/>
              </a:rPr>
              <a:t>H0 – Value of R</a:t>
            </a:r>
            <a:r>
              <a:rPr lang="en-GB" sz="3000" b="0" strike="noStrike" spc="-1" baseline="30000">
                <a:solidFill>
                  <a:srgbClr val="000000"/>
                </a:solidFill>
                <a:latin typeface="Garamond"/>
                <a:ea typeface="MS PGothic"/>
              </a:rPr>
              <a:t>2 </a:t>
            </a:r>
            <a:r>
              <a:rPr lang="en-GB" sz="3000" b="0" strike="noStrike" spc="-1">
                <a:solidFill>
                  <a:srgbClr val="000000"/>
                </a:solidFill>
                <a:latin typeface="Garamond"/>
                <a:ea typeface="MS PGothic"/>
              </a:rPr>
              <a:t>occurred by chance</a:t>
            </a:r>
            <a:endParaRPr lang="en-GB" sz="3000" b="0" strike="noStrike" spc="-1">
              <a:solidFill>
                <a:srgbClr val="000000"/>
              </a:solidFill>
              <a:latin typeface="Arial"/>
            </a:endParaRPr>
          </a:p>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Garamond"/>
                <a:ea typeface="MS PGothic"/>
              </a:rPr>
              <a:t>Test</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Garamond"/>
                <a:ea typeface="MS PGothic"/>
              </a:rPr>
              <a:t>Calculate test statistic (f)</a:t>
            </a:r>
            <a:endParaRPr lang="en-GB" sz="26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Garamond"/>
                <a:ea typeface="MS PGothic"/>
              </a:rPr>
              <a:t>Determine whether enough units away from the H0 for significance</a:t>
            </a:r>
            <a:endParaRPr lang="en-GB" sz="2600" b="0" strike="noStrike" spc="-1">
              <a:solidFill>
                <a:srgbClr val="000000"/>
              </a:solidFill>
              <a:latin typeface="Arial"/>
            </a:endParaRPr>
          </a:p>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Garamond"/>
                <a:ea typeface="MS PGothic"/>
              </a:rPr>
              <a:t>Look at ANOVA significance</a:t>
            </a:r>
            <a:endParaRPr lang="en-GB" sz="3000" b="0" strike="noStrike" spc="-1">
              <a:solidFill>
                <a:srgbClr val="000000"/>
              </a:solidFill>
              <a:latin typeface="Arial"/>
            </a:endParaRPr>
          </a:p>
          <a:p>
            <a:endParaRPr lang="en-GB" sz="3000" b="0" strike="noStrike" spc="-1">
              <a:solidFill>
                <a:srgbClr val="000000"/>
              </a:solidFill>
              <a:latin typeface="Arial"/>
            </a:endParaRPr>
          </a:p>
          <a:p>
            <a:pPr>
              <a:lnSpc>
                <a:spcPct val="100000"/>
              </a:lnSpc>
              <a:spcBef>
                <a:spcPts val="519"/>
              </a:spcBef>
            </a:pPr>
            <a:endParaRPr lang="en-GB" sz="3000" b="0" strike="noStrike" spc="-1">
              <a:solidFill>
                <a:srgbClr val="000000"/>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TextShape 1"/>
          <p:cNvSpPr txBox="1"/>
          <p:nvPr/>
        </p:nvSpPr>
        <p:spPr>
          <a:xfrm>
            <a:off x="457200" y="277920"/>
            <a:ext cx="8229240" cy="113940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ＭＳ Ｐゴシック"/>
              </a:rPr>
              <a:t>R</a:t>
            </a:r>
            <a:r>
              <a:rPr lang="en-GB" sz="4200" b="1" strike="noStrike" spc="-1" baseline="30000">
                <a:solidFill>
                  <a:srgbClr val="006633"/>
                </a:solidFill>
                <a:latin typeface="Garamond"/>
                <a:ea typeface="ＭＳ Ｐゴシック"/>
              </a:rPr>
              <a:t>2</a:t>
            </a:r>
            <a:r>
              <a:rPr lang="en-GB" sz="4200" b="1" strike="noStrike" spc="-1">
                <a:solidFill>
                  <a:srgbClr val="006633"/>
                </a:solidFill>
                <a:latin typeface="Garamond"/>
                <a:ea typeface="ＭＳ Ｐゴシック"/>
              </a:rPr>
              <a:t> and F across two models</a:t>
            </a:r>
            <a:endParaRPr lang="en-GB" sz="4200" b="0" strike="noStrike" spc="-1">
              <a:solidFill>
                <a:srgbClr val="000000"/>
              </a:solidFill>
              <a:latin typeface="Arial"/>
            </a:endParaRPr>
          </a:p>
        </p:txBody>
      </p:sp>
      <p:pic>
        <p:nvPicPr>
          <p:cNvPr id="576" name="Picture 8"/>
          <p:cNvPicPr/>
          <p:nvPr/>
        </p:nvPicPr>
        <p:blipFill>
          <a:blip r:embed="rId3"/>
          <a:stretch/>
        </p:blipFill>
        <p:spPr>
          <a:xfrm>
            <a:off x="457200" y="1752480"/>
            <a:ext cx="4038120" cy="3492000"/>
          </a:xfrm>
          <a:prstGeom prst="rect">
            <a:avLst/>
          </a:prstGeom>
          <a:ln>
            <a:noFill/>
          </a:ln>
        </p:spPr>
      </p:pic>
      <p:pic>
        <p:nvPicPr>
          <p:cNvPr id="577" name="Picture 11"/>
          <p:cNvPicPr/>
          <p:nvPr/>
        </p:nvPicPr>
        <p:blipFill>
          <a:blip r:embed="rId4"/>
          <a:stretch/>
        </p:blipFill>
        <p:spPr>
          <a:xfrm>
            <a:off x="4648320" y="1676520"/>
            <a:ext cx="4038120" cy="3676320"/>
          </a:xfrm>
          <a:prstGeom prst="rect">
            <a:avLst/>
          </a:prstGeom>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TextShape 1"/>
          <p:cNvSpPr txBox="1"/>
          <p:nvPr/>
        </p:nvSpPr>
        <p:spPr>
          <a:xfrm>
            <a:off x="457200" y="277920"/>
            <a:ext cx="8229240" cy="113940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MS PGothic"/>
              </a:rPr>
              <a:t>And a third….</a:t>
            </a:r>
            <a:endParaRPr lang="en-GB" sz="4200" b="0" strike="noStrike" spc="-1">
              <a:solidFill>
                <a:srgbClr val="000000"/>
              </a:solidFill>
              <a:latin typeface="Arial"/>
            </a:endParaRPr>
          </a:p>
        </p:txBody>
      </p:sp>
      <p:sp>
        <p:nvSpPr>
          <p:cNvPr id="579" name="TextShape 2"/>
          <p:cNvSpPr txBox="1"/>
          <p:nvPr/>
        </p:nvSpPr>
        <p:spPr>
          <a:xfrm>
            <a:off x="4648320" y="1600200"/>
            <a:ext cx="4038120" cy="4530240"/>
          </a:xfrm>
          <a:prstGeom prst="rect">
            <a:avLst/>
          </a:prstGeom>
          <a:noFill/>
          <a:ln>
            <a:noFill/>
          </a:ln>
        </p:spPr>
        <p:txBody>
          <a:bodyPr>
            <a:noAutofit/>
          </a:bodyPr>
          <a:lstStyle/>
          <a:p>
            <a:pPr marL="343080" indent="-342720">
              <a:lnSpc>
                <a:spcPct val="100000"/>
              </a:lnSpc>
              <a:spcBef>
                <a:spcPts val="400"/>
              </a:spcBef>
              <a:buClr>
                <a:srgbClr val="CC9900"/>
              </a:buClr>
              <a:buSzPct val="65000"/>
              <a:buFont typeface="Wingdings" charset="2"/>
              <a:buChar char=""/>
            </a:pPr>
            <a:r>
              <a:rPr lang="en-GB" sz="2000" b="0" strike="noStrike" spc="-1">
                <a:solidFill>
                  <a:srgbClr val="000000"/>
                </a:solidFill>
                <a:latin typeface="Garamond"/>
                <a:ea typeface="ＭＳ Ｐゴシック"/>
              </a:rPr>
              <a:t>Kids</a:t>
            </a:r>
            <a:endParaRPr lang="en-GB" sz="2000" b="0" strike="noStrike" spc="-1">
              <a:solidFill>
                <a:srgbClr val="000000"/>
              </a:solidFill>
              <a:latin typeface="Arial"/>
            </a:endParaRPr>
          </a:p>
          <a:p>
            <a:pPr marL="669960" lvl="1" indent="-325080">
              <a:lnSpc>
                <a:spcPct val="100000"/>
              </a:lnSpc>
              <a:spcBef>
                <a:spcPts val="320"/>
              </a:spcBef>
              <a:buClr>
                <a:srgbClr val="3B812F"/>
              </a:buClr>
              <a:buSzPct val="60000"/>
              <a:buFont typeface="Wingdings" charset="2"/>
              <a:buChar char=""/>
            </a:pPr>
            <a:r>
              <a:rPr lang="en-GB" sz="1600" b="0" strike="noStrike" spc="-1">
                <a:solidFill>
                  <a:srgbClr val="000000"/>
                </a:solidFill>
                <a:latin typeface="Garamond"/>
                <a:ea typeface="ＭＳ Ｐゴシック"/>
              </a:rPr>
              <a:t>R</a:t>
            </a:r>
            <a:r>
              <a:rPr lang="en-GB" sz="1600" b="0" strike="noStrike" spc="-1" baseline="30000">
                <a:solidFill>
                  <a:srgbClr val="000000"/>
                </a:solidFill>
                <a:latin typeface="Garamond"/>
                <a:ea typeface="ＭＳ Ｐゴシック"/>
              </a:rPr>
              <a:t>2</a:t>
            </a:r>
            <a:r>
              <a:rPr lang="en-GB" sz="1600" b="0" strike="noStrike" spc="-1">
                <a:solidFill>
                  <a:srgbClr val="000000"/>
                </a:solidFill>
                <a:latin typeface="Garamond"/>
                <a:ea typeface="ＭＳ Ｐゴシック"/>
              </a:rPr>
              <a:t> = .004 (Adj R</a:t>
            </a:r>
            <a:r>
              <a:rPr lang="en-GB" sz="1600" b="0" strike="noStrike" spc="-1" baseline="30000">
                <a:solidFill>
                  <a:srgbClr val="000000"/>
                </a:solidFill>
                <a:latin typeface="Garamond"/>
                <a:ea typeface="ＭＳ Ｐゴシック"/>
              </a:rPr>
              <a:t>2</a:t>
            </a:r>
            <a:r>
              <a:rPr lang="en-GB" sz="1600" b="0" strike="noStrike" spc="-1">
                <a:solidFill>
                  <a:srgbClr val="000000"/>
                </a:solidFill>
                <a:latin typeface="Garamond"/>
                <a:ea typeface="ＭＳ Ｐゴシック"/>
              </a:rPr>
              <a:t> = .004)</a:t>
            </a:r>
            <a:endParaRPr lang="en-GB" sz="1600" b="0" strike="noStrike" spc="-1">
              <a:solidFill>
                <a:srgbClr val="000000"/>
              </a:solidFill>
              <a:latin typeface="Arial"/>
            </a:endParaRPr>
          </a:p>
          <a:p>
            <a:pPr marL="669960" lvl="1" indent="-325080">
              <a:lnSpc>
                <a:spcPct val="100000"/>
              </a:lnSpc>
              <a:spcBef>
                <a:spcPts val="320"/>
              </a:spcBef>
              <a:buClr>
                <a:srgbClr val="3B812F"/>
              </a:buClr>
              <a:buSzPct val="60000"/>
              <a:buFont typeface="Wingdings" charset="2"/>
              <a:buChar char=""/>
            </a:pPr>
            <a:r>
              <a:rPr lang="en-GB" sz="1600" b="0" strike="noStrike" spc="-1">
                <a:solidFill>
                  <a:srgbClr val="000000"/>
                </a:solidFill>
                <a:latin typeface="Garamond"/>
                <a:ea typeface="ＭＳ Ｐゴシック"/>
              </a:rPr>
              <a:t>F = 18.45 (Sig = .000)</a:t>
            </a:r>
            <a:endParaRPr lang="en-GB" sz="1600" b="0" strike="noStrike" spc="-1">
              <a:solidFill>
                <a:srgbClr val="000000"/>
              </a:solidFill>
              <a:latin typeface="Arial"/>
            </a:endParaRPr>
          </a:p>
          <a:p>
            <a:pPr marL="669960" indent="-325080">
              <a:lnSpc>
                <a:spcPct val="100000"/>
              </a:lnSpc>
              <a:spcBef>
                <a:spcPts val="320"/>
              </a:spcBef>
            </a:pPr>
            <a:endParaRPr lang="en-GB" sz="1600" b="0" strike="noStrike" spc="-1">
              <a:solidFill>
                <a:srgbClr val="000000"/>
              </a:solidFill>
              <a:latin typeface="Arial"/>
            </a:endParaRPr>
          </a:p>
          <a:p>
            <a:pPr marL="343080" indent="-342720">
              <a:lnSpc>
                <a:spcPct val="100000"/>
              </a:lnSpc>
              <a:spcBef>
                <a:spcPts val="400"/>
              </a:spcBef>
              <a:buClr>
                <a:srgbClr val="CC9900"/>
              </a:buClr>
              <a:buSzPct val="65000"/>
              <a:buFont typeface="Wingdings" charset="2"/>
              <a:buChar char=""/>
            </a:pPr>
            <a:r>
              <a:rPr lang="en-GB" sz="2000" b="0" strike="noStrike" spc="-1">
                <a:solidFill>
                  <a:srgbClr val="000000"/>
                </a:solidFill>
                <a:latin typeface="Garamond"/>
                <a:ea typeface="ＭＳ Ｐゴシック"/>
              </a:rPr>
              <a:t>Kids, years of ed</a:t>
            </a:r>
            <a:endParaRPr lang="en-GB" sz="2000" b="0" strike="noStrike" spc="-1">
              <a:solidFill>
                <a:srgbClr val="000000"/>
              </a:solidFill>
              <a:latin typeface="Arial"/>
            </a:endParaRPr>
          </a:p>
          <a:p>
            <a:pPr marL="669960" lvl="1" indent="-325080">
              <a:lnSpc>
                <a:spcPct val="100000"/>
              </a:lnSpc>
              <a:spcBef>
                <a:spcPts val="320"/>
              </a:spcBef>
              <a:buClr>
                <a:srgbClr val="3B812F"/>
              </a:buClr>
              <a:buSzPct val="60000"/>
              <a:buFont typeface="Wingdings" charset="2"/>
              <a:buChar char=""/>
            </a:pPr>
            <a:r>
              <a:rPr lang="en-GB" sz="1600" b="0" strike="noStrike" spc="-1">
                <a:solidFill>
                  <a:srgbClr val="000000"/>
                </a:solidFill>
                <a:latin typeface="Garamond"/>
                <a:ea typeface="ＭＳ Ｐゴシック"/>
              </a:rPr>
              <a:t>R</a:t>
            </a:r>
            <a:r>
              <a:rPr lang="en-GB" sz="1600" b="0" strike="noStrike" spc="-1" baseline="30000">
                <a:solidFill>
                  <a:srgbClr val="000000"/>
                </a:solidFill>
                <a:latin typeface="Garamond"/>
                <a:ea typeface="ＭＳ Ｐゴシック"/>
              </a:rPr>
              <a:t>2</a:t>
            </a:r>
            <a:r>
              <a:rPr lang="en-GB" sz="1600" b="0" strike="noStrike" spc="-1">
                <a:solidFill>
                  <a:srgbClr val="000000"/>
                </a:solidFill>
                <a:latin typeface="Garamond"/>
                <a:ea typeface="ＭＳ Ｐゴシック"/>
              </a:rPr>
              <a:t> = .10 (Adj R</a:t>
            </a:r>
            <a:r>
              <a:rPr lang="en-GB" sz="1600" b="0" strike="noStrike" spc="-1" baseline="30000">
                <a:solidFill>
                  <a:srgbClr val="000000"/>
                </a:solidFill>
                <a:latin typeface="Garamond"/>
                <a:ea typeface="ＭＳ Ｐゴシック"/>
              </a:rPr>
              <a:t>2</a:t>
            </a:r>
            <a:r>
              <a:rPr lang="en-GB" sz="1600" b="0" strike="noStrike" spc="-1">
                <a:solidFill>
                  <a:srgbClr val="000000"/>
                </a:solidFill>
                <a:latin typeface="Garamond"/>
                <a:ea typeface="ＭＳ Ｐゴシック"/>
              </a:rPr>
              <a:t> = .10)</a:t>
            </a:r>
            <a:endParaRPr lang="en-GB" sz="1600" b="0" strike="noStrike" spc="-1">
              <a:solidFill>
                <a:srgbClr val="000000"/>
              </a:solidFill>
              <a:latin typeface="Arial"/>
            </a:endParaRPr>
          </a:p>
          <a:p>
            <a:pPr marL="669960" lvl="1" indent="-325080">
              <a:lnSpc>
                <a:spcPct val="100000"/>
              </a:lnSpc>
              <a:spcBef>
                <a:spcPts val="320"/>
              </a:spcBef>
              <a:buClr>
                <a:srgbClr val="3B812F"/>
              </a:buClr>
              <a:buSzPct val="60000"/>
              <a:buFont typeface="Wingdings" charset="2"/>
              <a:buChar char=""/>
            </a:pPr>
            <a:r>
              <a:rPr lang="en-GB" sz="1600" b="0" strike="noStrike" spc="-1">
                <a:solidFill>
                  <a:srgbClr val="000000"/>
                </a:solidFill>
                <a:latin typeface="Garamond"/>
                <a:ea typeface="ＭＳ Ｐゴシック"/>
              </a:rPr>
              <a:t>F = 271 (Sig = .000)</a:t>
            </a:r>
            <a:endParaRPr lang="en-GB" sz="1600" b="0" strike="noStrike" spc="-1">
              <a:solidFill>
                <a:srgbClr val="000000"/>
              </a:solidFill>
              <a:latin typeface="Arial"/>
            </a:endParaRPr>
          </a:p>
          <a:p>
            <a:pPr>
              <a:lnSpc>
                <a:spcPct val="100000"/>
              </a:lnSpc>
              <a:spcBef>
                <a:spcPts val="400"/>
              </a:spcBef>
            </a:pPr>
            <a:endParaRPr lang="en-GB" sz="1600" b="0" strike="noStrike" spc="-1">
              <a:solidFill>
                <a:srgbClr val="000000"/>
              </a:solidFill>
              <a:latin typeface="Arial"/>
            </a:endParaRPr>
          </a:p>
          <a:p>
            <a:pPr marL="343080" indent="-342720">
              <a:lnSpc>
                <a:spcPct val="100000"/>
              </a:lnSpc>
              <a:spcBef>
                <a:spcPts val="400"/>
              </a:spcBef>
              <a:buClr>
                <a:srgbClr val="CC9900"/>
              </a:buClr>
              <a:buSzPct val="65000"/>
              <a:buFont typeface="Wingdings" charset="2"/>
              <a:buChar char=""/>
            </a:pPr>
            <a:r>
              <a:rPr lang="en-GB" sz="2000" b="0" strike="noStrike" spc="-1">
                <a:solidFill>
                  <a:srgbClr val="000000"/>
                </a:solidFill>
                <a:latin typeface="Garamond"/>
                <a:ea typeface="ＭＳ Ｐゴシック"/>
              </a:rPr>
              <a:t>Kids, years of ed, unemployment rate</a:t>
            </a:r>
            <a:endParaRPr lang="en-GB" sz="2000" b="0" strike="noStrike" spc="-1">
              <a:solidFill>
                <a:srgbClr val="000000"/>
              </a:solidFill>
              <a:latin typeface="Arial"/>
            </a:endParaRPr>
          </a:p>
          <a:p>
            <a:pPr marL="669960" lvl="1" indent="-325080">
              <a:lnSpc>
                <a:spcPct val="100000"/>
              </a:lnSpc>
              <a:spcBef>
                <a:spcPts val="320"/>
              </a:spcBef>
              <a:buClr>
                <a:srgbClr val="3B812F"/>
              </a:buClr>
              <a:buSzPct val="60000"/>
              <a:buFont typeface="Wingdings" charset="2"/>
              <a:buChar char=""/>
            </a:pPr>
            <a:r>
              <a:rPr lang="en-GB" sz="1600" b="0" strike="noStrike" spc="-1">
                <a:solidFill>
                  <a:srgbClr val="000000"/>
                </a:solidFill>
                <a:latin typeface="Garamond"/>
                <a:ea typeface="ＭＳ Ｐゴシック"/>
              </a:rPr>
              <a:t>R</a:t>
            </a:r>
            <a:r>
              <a:rPr lang="en-GB" sz="1600" b="0" strike="noStrike" spc="-1" baseline="30000">
                <a:solidFill>
                  <a:srgbClr val="000000"/>
                </a:solidFill>
                <a:latin typeface="Garamond"/>
                <a:ea typeface="ＭＳ Ｐゴシック"/>
              </a:rPr>
              <a:t>2</a:t>
            </a:r>
            <a:r>
              <a:rPr lang="en-GB" sz="1600" b="0" strike="noStrike" spc="-1">
                <a:solidFill>
                  <a:srgbClr val="000000"/>
                </a:solidFill>
                <a:latin typeface="Garamond"/>
                <a:ea typeface="ＭＳ Ｐゴシック"/>
              </a:rPr>
              <a:t> = .11 (Adj R</a:t>
            </a:r>
            <a:r>
              <a:rPr lang="en-GB" sz="1600" b="0" strike="noStrike" spc="-1" baseline="30000">
                <a:solidFill>
                  <a:srgbClr val="000000"/>
                </a:solidFill>
                <a:latin typeface="Garamond"/>
                <a:ea typeface="ＭＳ Ｐゴシック"/>
              </a:rPr>
              <a:t>2</a:t>
            </a:r>
            <a:r>
              <a:rPr lang="en-GB" sz="1600" b="0" strike="noStrike" spc="-1">
                <a:solidFill>
                  <a:srgbClr val="000000"/>
                </a:solidFill>
                <a:latin typeface="Garamond"/>
                <a:ea typeface="ＭＳ Ｐゴシック"/>
              </a:rPr>
              <a:t> = .11)</a:t>
            </a:r>
            <a:endParaRPr lang="en-GB" sz="1600" b="0" strike="noStrike" spc="-1">
              <a:solidFill>
                <a:srgbClr val="000000"/>
              </a:solidFill>
              <a:latin typeface="Arial"/>
            </a:endParaRPr>
          </a:p>
          <a:p>
            <a:pPr marL="669960" lvl="1" indent="-325080">
              <a:lnSpc>
                <a:spcPct val="100000"/>
              </a:lnSpc>
              <a:spcBef>
                <a:spcPts val="320"/>
              </a:spcBef>
              <a:buClr>
                <a:srgbClr val="3B812F"/>
              </a:buClr>
              <a:buSzPct val="60000"/>
              <a:buFont typeface="Wingdings" charset="2"/>
              <a:buChar char=""/>
            </a:pPr>
            <a:r>
              <a:rPr lang="en-GB" sz="1600" b="0" strike="noStrike" spc="-1">
                <a:solidFill>
                  <a:srgbClr val="000000"/>
                </a:solidFill>
                <a:latin typeface="Garamond"/>
                <a:ea typeface="ＭＳ Ｐゴシック"/>
              </a:rPr>
              <a:t>F = 200.62 (Sig = .000)</a:t>
            </a:r>
            <a:endParaRPr lang="en-GB" sz="1600" b="0" strike="noStrike" spc="-1">
              <a:solidFill>
                <a:srgbClr val="000000"/>
              </a:solidFill>
              <a:latin typeface="Arial"/>
            </a:endParaRPr>
          </a:p>
        </p:txBody>
      </p:sp>
      <p:pic>
        <p:nvPicPr>
          <p:cNvPr id="580" name="Picture 7"/>
          <p:cNvPicPr/>
          <p:nvPr/>
        </p:nvPicPr>
        <p:blipFill>
          <a:blip r:embed="rId3"/>
          <a:stretch/>
        </p:blipFill>
        <p:spPr>
          <a:xfrm>
            <a:off x="457200" y="1523880"/>
            <a:ext cx="4038120" cy="3877920"/>
          </a:xfrm>
          <a:prstGeom prst="rect">
            <a:avLst/>
          </a:prstGeom>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TextShape 1"/>
          <p:cNvSpPr txBox="1"/>
          <p:nvPr/>
        </p:nvSpPr>
        <p:spPr>
          <a:xfrm>
            <a:off x="457200" y="277920"/>
            <a:ext cx="8229240" cy="1139400"/>
          </a:xfrm>
          <a:prstGeom prst="rect">
            <a:avLst/>
          </a:prstGeom>
          <a:noFill/>
          <a:ln>
            <a:noFill/>
          </a:ln>
        </p:spPr>
        <p:txBody>
          <a:bodyPr>
            <a:noAutofit/>
          </a:bodyPr>
          <a:lstStyle/>
          <a:p>
            <a:pPr>
              <a:lnSpc>
                <a:spcPct val="100000"/>
              </a:lnSpc>
            </a:pPr>
            <a:r>
              <a:rPr lang="en-GB" sz="4200" b="0" strike="noStrike" spc="-1">
                <a:solidFill>
                  <a:srgbClr val="006633"/>
                </a:solidFill>
                <a:latin typeface="Garamond"/>
                <a:ea typeface="MS PGothic"/>
              </a:rPr>
              <a:t>Agenda</a:t>
            </a:r>
            <a:endParaRPr lang="en-GB" sz="4200" b="0" strike="noStrike" spc="-1">
              <a:solidFill>
                <a:srgbClr val="000000"/>
              </a:solidFill>
              <a:latin typeface="Arial"/>
            </a:endParaRPr>
          </a:p>
        </p:txBody>
      </p:sp>
      <p:sp>
        <p:nvSpPr>
          <p:cNvPr id="537" name="TextShape 2"/>
          <p:cNvSpPr txBox="1"/>
          <p:nvPr/>
        </p:nvSpPr>
        <p:spPr>
          <a:xfrm>
            <a:off x="457200" y="1600200"/>
            <a:ext cx="8229240" cy="4530240"/>
          </a:xfrm>
          <a:prstGeom prst="rect">
            <a:avLst/>
          </a:prstGeom>
          <a:noFill/>
          <a:ln>
            <a:noFill/>
          </a:ln>
        </p:spPr>
        <p:txBody>
          <a:bodyPr>
            <a:noAutofit/>
          </a:bodyPr>
          <a:lstStyle/>
          <a:p>
            <a:pPr>
              <a:lnSpc>
                <a:spcPct val="100000"/>
              </a:lnSpc>
              <a:spcBef>
                <a:spcPts val="601"/>
              </a:spcBef>
            </a:pPr>
            <a:endParaRPr lang="en-GB" sz="3000" b="0" strike="noStrike" spc="-1" dirty="0">
              <a:solidFill>
                <a:srgbClr val="000000"/>
              </a:solidFill>
              <a:latin typeface="Arial"/>
            </a:endParaRPr>
          </a:p>
          <a:p>
            <a:pPr marL="343080" indent="-342720">
              <a:lnSpc>
                <a:spcPct val="100000"/>
              </a:lnSpc>
              <a:spcBef>
                <a:spcPts val="601"/>
              </a:spcBef>
              <a:buClr>
                <a:srgbClr val="CC9900"/>
              </a:buClr>
              <a:buSzPct val="65000"/>
              <a:buFont typeface="Wingdings" charset="2"/>
              <a:buChar char=""/>
            </a:pPr>
            <a:r>
              <a:rPr lang="en-GB" sz="3000" b="0" strike="noStrike" spc="-1" dirty="0">
                <a:solidFill>
                  <a:srgbClr val="000000"/>
                </a:solidFill>
                <a:latin typeface="Arial"/>
                <a:ea typeface="MS PGothic"/>
              </a:rPr>
              <a:t>Multivariate-OLS Regressions</a:t>
            </a:r>
            <a:endParaRPr lang="en-GB" sz="3000" b="0" strike="noStrike" spc="-1" dirty="0">
              <a:solidFill>
                <a:srgbClr val="000000"/>
              </a:solidFill>
              <a:latin typeface="Arial"/>
            </a:endParaRPr>
          </a:p>
          <a:p>
            <a:pPr marL="343080" indent="-342720">
              <a:lnSpc>
                <a:spcPct val="100000"/>
              </a:lnSpc>
              <a:spcBef>
                <a:spcPts val="601"/>
              </a:spcBef>
              <a:buClr>
                <a:srgbClr val="CC9900"/>
              </a:buClr>
              <a:buSzPct val="65000"/>
              <a:buFont typeface="Wingdings" charset="2"/>
              <a:buChar char=""/>
            </a:pPr>
            <a:r>
              <a:rPr lang="en-GB" sz="3000" b="0" strike="noStrike" spc="-1" dirty="0">
                <a:solidFill>
                  <a:srgbClr val="000000"/>
                </a:solidFill>
                <a:latin typeface="Arial"/>
                <a:ea typeface="MS PGothic"/>
              </a:rPr>
              <a:t>Class Practice (computer assignment)</a:t>
            </a:r>
            <a:endParaRPr lang="en-GB" sz="3000" b="0" strike="noStrike" spc="-1" dirty="0">
              <a:solidFill>
                <a:srgbClr val="000000"/>
              </a:solidFill>
              <a:latin typeface="Arial"/>
            </a:endParaRPr>
          </a:p>
          <a:p>
            <a:pPr marL="343080" indent="-342720">
              <a:lnSpc>
                <a:spcPct val="100000"/>
              </a:lnSpc>
              <a:spcBef>
                <a:spcPts val="601"/>
              </a:spcBef>
              <a:buClr>
                <a:srgbClr val="CC9900"/>
              </a:buClr>
              <a:buSzPct val="65000"/>
              <a:buFont typeface="Wingdings" charset="2"/>
              <a:buChar char=""/>
            </a:pPr>
            <a:r>
              <a:rPr lang="en-GB" sz="3000" b="0" strike="noStrike" spc="-1" dirty="0">
                <a:solidFill>
                  <a:srgbClr val="000000"/>
                </a:solidFill>
                <a:latin typeface="Arial"/>
                <a:ea typeface="MS PGothic"/>
              </a:rPr>
              <a:t>OLS Regressions with Log DV</a:t>
            </a:r>
            <a:endParaRPr lang="en-GB" sz="3000" b="0" strike="noStrike" spc="-1" dirty="0">
              <a:solidFill>
                <a:srgbClr val="000000"/>
              </a:solidFill>
              <a:latin typeface="Arial"/>
            </a:endParaRPr>
          </a:p>
          <a:p>
            <a:pPr marL="343080" indent="-342720">
              <a:lnSpc>
                <a:spcPct val="100000"/>
              </a:lnSpc>
              <a:spcBef>
                <a:spcPts val="601"/>
              </a:spcBef>
              <a:buClr>
                <a:srgbClr val="CC9900"/>
              </a:buClr>
              <a:buSzPct val="65000"/>
              <a:buFont typeface="Wingdings" charset="2"/>
              <a:buChar char=""/>
            </a:pPr>
            <a:r>
              <a:rPr lang="en-GB" sz="3000" b="0" strike="noStrike" spc="-1" dirty="0">
                <a:solidFill>
                  <a:srgbClr val="000000"/>
                </a:solidFill>
                <a:latin typeface="Arial"/>
                <a:ea typeface="MS PGothic"/>
              </a:rPr>
              <a:t>Article Example</a:t>
            </a:r>
          </a:p>
          <a:p>
            <a:pPr marL="343080" indent="-342720">
              <a:lnSpc>
                <a:spcPct val="100000"/>
              </a:lnSpc>
              <a:spcBef>
                <a:spcPts val="601"/>
              </a:spcBef>
              <a:buClr>
                <a:srgbClr val="CC9900"/>
              </a:buClr>
              <a:buSzPct val="65000"/>
              <a:buFont typeface="Wingdings" charset="2"/>
              <a:buChar char=""/>
            </a:pPr>
            <a:r>
              <a:rPr lang="en-GB" sz="3000" spc="-1" dirty="0">
                <a:solidFill>
                  <a:srgbClr val="000000"/>
                </a:solidFill>
                <a:latin typeface="Arial"/>
                <a:ea typeface="MS PGothic"/>
              </a:rPr>
              <a:t>Extra Practice </a:t>
            </a:r>
            <a:endParaRPr lang="en-GB" sz="3000" b="0" strike="noStrike" spc="-1" dirty="0">
              <a:solidFill>
                <a:srgbClr val="000000"/>
              </a:solidFill>
              <a:latin typeface="Arial"/>
            </a:endParaRPr>
          </a:p>
          <a:p>
            <a:pPr>
              <a:lnSpc>
                <a:spcPct val="100000"/>
              </a:lnSpc>
              <a:spcBef>
                <a:spcPts val="601"/>
              </a:spcBef>
            </a:pPr>
            <a:endParaRPr lang="en-GB" sz="30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TextShape 1"/>
          <p:cNvSpPr txBox="1"/>
          <p:nvPr/>
        </p:nvSpPr>
        <p:spPr>
          <a:xfrm>
            <a:off x="457200" y="277920"/>
            <a:ext cx="8229240" cy="788760"/>
          </a:xfrm>
          <a:prstGeom prst="rect">
            <a:avLst/>
          </a:prstGeom>
          <a:noFill/>
          <a:ln>
            <a:noFill/>
          </a:ln>
        </p:spPr>
        <p:txBody>
          <a:bodyPr>
            <a:noAutofit/>
          </a:bodyPr>
          <a:lstStyle/>
          <a:p>
            <a:pPr>
              <a:lnSpc>
                <a:spcPct val="100000"/>
              </a:lnSpc>
            </a:pPr>
            <a:r>
              <a:rPr lang="en-GB" sz="3800" b="1" strike="noStrike" spc="-1">
                <a:solidFill>
                  <a:srgbClr val="006633"/>
                </a:solidFill>
                <a:latin typeface="Garamond"/>
                <a:ea typeface="MS PGothic"/>
              </a:rPr>
              <a:t>Slope (b) – I/R independent variables</a:t>
            </a:r>
            <a:endParaRPr lang="en-GB" sz="3800" b="0" strike="noStrike" spc="-1">
              <a:solidFill>
                <a:srgbClr val="000000"/>
              </a:solidFill>
              <a:latin typeface="Arial"/>
            </a:endParaRPr>
          </a:p>
        </p:txBody>
      </p:sp>
      <p:sp>
        <p:nvSpPr>
          <p:cNvPr id="582" name="TextShape 2"/>
          <p:cNvSpPr txBox="1"/>
          <p:nvPr/>
        </p:nvSpPr>
        <p:spPr>
          <a:xfrm>
            <a:off x="457200" y="1219320"/>
            <a:ext cx="8229240" cy="2569680"/>
          </a:xfrm>
          <a:prstGeom prst="rect">
            <a:avLst/>
          </a:prstGeom>
          <a:noFill/>
          <a:ln>
            <a:noFill/>
          </a:ln>
        </p:spPr>
        <p:txBody>
          <a:bodyPr>
            <a:noAutofit/>
          </a:bodyPr>
          <a:lstStyle/>
          <a:p>
            <a:pPr marL="343080" indent="-342720">
              <a:lnSpc>
                <a:spcPct val="100000"/>
              </a:lnSpc>
              <a:spcBef>
                <a:spcPts val="439"/>
              </a:spcBef>
              <a:buClr>
                <a:srgbClr val="CC9900"/>
              </a:buClr>
              <a:buSzPct val="65000"/>
              <a:buFont typeface="Wingdings" charset="2"/>
              <a:buChar char=""/>
            </a:pPr>
            <a:r>
              <a:rPr lang="en-GB" sz="2200" b="0" strike="noStrike" spc="-1">
                <a:solidFill>
                  <a:srgbClr val="000000"/>
                </a:solidFill>
                <a:latin typeface="Garamond"/>
                <a:ea typeface="MS PGothic"/>
              </a:rPr>
              <a:t>Amount and direction of the change in y (DV) for each unit change in x (IV)</a:t>
            </a:r>
            <a:endParaRPr lang="en-GB" sz="22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MS PGothic"/>
              </a:rPr>
              <a:t>Positive b = x ↑, y ↑</a:t>
            </a:r>
            <a:endParaRPr lang="en-GB" sz="20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MS PGothic"/>
              </a:rPr>
              <a:t>Negative b = x ↑, y ↓</a:t>
            </a:r>
            <a:endParaRPr lang="en-GB" sz="2000" b="0" strike="noStrike" spc="-1">
              <a:solidFill>
                <a:srgbClr val="000000"/>
              </a:solidFill>
              <a:latin typeface="Arial"/>
            </a:endParaRPr>
          </a:p>
          <a:p>
            <a:pPr marL="343080" indent="-342720">
              <a:lnSpc>
                <a:spcPct val="100000"/>
              </a:lnSpc>
              <a:spcBef>
                <a:spcPts val="439"/>
              </a:spcBef>
              <a:buClr>
                <a:srgbClr val="CC9900"/>
              </a:buClr>
              <a:buSzPct val="65000"/>
              <a:buFont typeface="Wingdings" charset="2"/>
              <a:buChar char=""/>
            </a:pPr>
            <a:r>
              <a:rPr lang="en-GB" sz="2200" b="0" strike="noStrike" spc="-1">
                <a:solidFill>
                  <a:srgbClr val="000000"/>
                </a:solidFill>
                <a:latin typeface="Garamond"/>
                <a:ea typeface="MS PGothic"/>
              </a:rPr>
              <a:t>b = $206.294</a:t>
            </a:r>
            <a:endParaRPr lang="en-GB" sz="2200" b="0" strike="noStrike" spc="-1">
              <a:solidFill>
                <a:srgbClr val="000000"/>
              </a:solidFill>
              <a:latin typeface="Arial"/>
            </a:endParaRPr>
          </a:p>
          <a:p>
            <a:pPr marL="343080" indent="-342720">
              <a:lnSpc>
                <a:spcPct val="100000"/>
              </a:lnSpc>
              <a:spcBef>
                <a:spcPts val="439"/>
              </a:spcBef>
              <a:buClr>
                <a:srgbClr val="CC9900"/>
              </a:buClr>
              <a:buSzPct val="65000"/>
              <a:buFont typeface="Wingdings" charset="2"/>
              <a:buChar char=""/>
            </a:pPr>
            <a:r>
              <a:rPr lang="en-GB" sz="2200" b="0" strike="noStrike" spc="-1">
                <a:solidFill>
                  <a:srgbClr val="000000"/>
                </a:solidFill>
                <a:latin typeface="Garamond"/>
                <a:ea typeface="MS PGothic"/>
              </a:rPr>
              <a:t>For each year increase in education, an individual is predicted to earn $206.30 more. </a:t>
            </a:r>
            <a:endParaRPr lang="en-GB" sz="2200" b="0" strike="noStrike" spc="-1">
              <a:solidFill>
                <a:srgbClr val="000000"/>
              </a:solidFill>
              <a:latin typeface="Arial"/>
            </a:endParaRPr>
          </a:p>
        </p:txBody>
      </p:sp>
      <p:pic>
        <p:nvPicPr>
          <p:cNvPr id="583" name="Picture 8"/>
          <p:cNvPicPr/>
          <p:nvPr/>
        </p:nvPicPr>
        <p:blipFill>
          <a:blip r:embed="rId3"/>
          <a:stretch/>
        </p:blipFill>
        <p:spPr>
          <a:xfrm>
            <a:off x="1263600" y="3941640"/>
            <a:ext cx="6616440" cy="2188800"/>
          </a:xfrm>
          <a:prstGeom prst="rect">
            <a:avLst/>
          </a:prstGeom>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TextShape 1"/>
          <p:cNvSpPr txBox="1"/>
          <p:nvPr/>
        </p:nvSpPr>
        <p:spPr>
          <a:xfrm>
            <a:off x="457200" y="277920"/>
            <a:ext cx="8229240" cy="113940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ＭＳ Ｐゴシック"/>
              </a:rPr>
              <a:t>Dummy variables in regressions</a:t>
            </a:r>
            <a:endParaRPr lang="en-GB" sz="4200" b="0" strike="noStrike" spc="-1">
              <a:solidFill>
                <a:srgbClr val="000000"/>
              </a:solidFill>
              <a:latin typeface="Arial"/>
            </a:endParaRPr>
          </a:p>
        </p:txBody>
      </p:sp>
      <p:sp>
        <p:nvSpPr>
          <p:cNvPr id="585" name="TextShape 2"/>
          <p:cNvSpPr txBox="1"/>
          <p:nvPr/>
        </p:nvSpPr>
        <p:spPr>
          <a:xfrm>
            <a:off x="457200" y="1600200"/>
            <a:ext cx="4343040" cy="4530240"/>
          </a:xfrm>
          <a:prstGeom prst="rect">
            <a:avLst/>
          </a:prstGeom>
          <a:noFill/>
          <a:ln>
            <a:noFill/>
          </a:ln>
        </p:spPr>
        <p:txBody>
          <a:bodyPr>
            <a:noAutofit/>
          </a:bodyPr>
          <a:lstStyle/>
          <a:p>
            <a:pPr marL="343080" indent="-342720">
              <a:lnSpc>
                <a:spcPct val="100000"/>
              </a:lnSpc>
              <a:spcBef>
                <a:spcPts val="400"/>
              </a:spcBef>
              <a:buClr>
                <a:srgbClr val="CC9900"/>
              </a:buClr>
              <a:buSzPct val="65000"/>
              <a:buFont typeface="Wingdings" charset="2"/>
              <a:buChar char=""/>
            </a:pPr>
            <a:r>
              <a:rPr lang="en-GB" sz="2000" b="0" strike="noStrike" spc="-1">
                <a:solidFill>
                  <a:srgbClr val="000000"/>
                </a:solidFill>
                <a:latin typeface="Garamond"/>
                <a:ea typeface="ＭＳ Ｐゴシック"/>
              </a:rPr>
              <a:t>Variable has values of 0 and 1 </a:t>
            </a:r>
            <a:endParaRPr lang="en-GB" sz="2000" b="0" strike="noStrike" spc="-1">
              <a:solidFill>
                <a:srgbClr val="000000"/>
              </a:solidFill>
              <a:latin typeface="Arial"/>
            </a:endParaRPr>
          </a:p>
          <a:p>
            <a:pPr marL="669960" lvl="1" indent="-325080">
              <a:lnSpc>
                <a:spcPct val="100000"/>
              </a:lnSpc>
              <a:spcBef>
                <a:spcPts val="320"/>
              </a:spcBef>
              <a:buClr>
                <a:srgbClr val="3B812F"/>
              </a:buClr>
              <a:buSzPct val="60000"/>
              <a:buFont typeface="Wingdings" charset="2"/>
              <a:buChar char=""/>
            </a:pPr>
            <a:r>
              <a:rPr lang="en-GB" sz="1600" b="0" strike="noStrike" spc="-1">
                <a:solidFill>
                  <a:srgbClr val="000000"/>
                </a:solidFill>
                <a:latin typeface="Garamond"/>
                <a:ea typeface="ＭＳ Ｐゴシック"/>
              </a:rPr>
              <a:t>1= included &amp; 0=excluded</a:t>
            </a:r>
            <a:endParaRPr lang="en-GB" sz="1600" b="0" strike="noStrike" spc="-1">
              <a:solidFill>
                <a:srgbClr val="000000"/>
              </a:solidFill>
              <a:latin typeface="Arial"/>
            </a:endParaRPr>
          </a:p>
          <a:p>
            <a:pPr marL="343080" indent="-342720">
              <a:lnSpc>
                <a:spcPct val="100000"/>
              </a:lnSpc>
              <a:spcBef>
                <a:spcPts val="400"/>
              </a:spcBef>
              <a:buClr>
                <a:srgbClr val="CC9900"/>
              </a:buClr>
              <a:buSzPct val="65000"/>
              <a:buFont typeface="Wingdings" charset="2"/>
              <a:buChar char=""/>
            </a:pPr>
            <a:r>
              <a:rPr lang="en-GB" sz="2000" b="0" strike="noStrike" spc="-1">
                <a:solidFill>
                  <a:srgbClr val="000000"/>
                </a:solidFill>
                <a:latin typeface="Garamond"/>
                <a:ea typeface="ＭＳ Ｐゴシック"/>
              </a:rPr>
              <a:t>Comparing DV mean values for both groups </a:t>
            </a:r>
            <a:endParaRPr lang="en-GB" sz="2000" b="0" strike="noStrike" spc="-1">
              <a:solidFill>
                <a:srgbClr val="000000"/>
              </a:solidFill>
              <a:latin typeface="Arial"/>
            </a:endParaRPr>
          </a:p>
          <a:p>
            <a:pPr marL="669960" lvl="1" indent="-325080">
              <a:lnSpc>
                <a:spcPct val="100000"/>
              </a:lnSpc>
              <a:spcBef>
                <a:spcPts val="320"/>
              </a:spcBef>
              <a:buClr>
                <a:srgbClr val="3B812F"/>
              </a:buClr>
              <a:buSzPct val="60000"/>
              <a:buFont typeface="Wingdings" charset="2"/>
              <a:buChar char=""/>
            </a:pPr>
            <a:r>
              <a:rPr lang="en-GB" sz="1600" b="0" strike="noStrike" spc="-1">
                <a:solidFill>
                  <a:srgbClr val="000000"/>
                </a:solidFill>
                <a:latin typeface="Garamond"/>
                <a:ea typeface="ＭＳ Ｐゴシック"/>
              </a:rPr>
              <a:t>Those included in the model vs. those excluded from the model</a:t>
            </a:r>
            <a:endParaRPr lang="en-GB" sz="1600" b="0" strike="noStrike" spc="-1">
              <a:solidFill>
                <a:srgbClr val="000000"/>
              </a:solidFill>
              <a:latin typeface="Arial"/>
            </a:endParaRPr>
          </a:p>
          <a:p>
            <a:pPr marL="669960" lvl="1" indent="-325080">
              <a:lnSpc>
                <a:spcPct val="100000"/>
              </a:lnSpc>
              <a:spcBef>
                <a:spcPts val="320"/>
              </a:spcBef>
              <a:buClr>
                <a:srgbClr val="3B812F"/>
              </a:buClr>
              <a:buSzPct val="60000"/>
              <a:buFont typeface="Wingdings" charset="2"/>
              <a:buChar char=""/>
            </a:pPr>
            <a:r>
              <a:rPr lang="en-GB" sz="1600" b="0" strike="noStrike" spc="-1">
                <a:solidFill>
                  <a:srgbClr val="000000"/>
                </a:solidFill>
                <a:latin typeface="Garamond"/>
                <a:ea typeface="ＭＳ Ｐゴシック"/>
              </a:rPr>
              <a:t>Cross y axis at different places</a:t>
            </a:r>
            <a:endParaRPr lang="en-GB" sz="1600" b="0" strike="noStrike" spc="-1">
              <a:solidFill>
                <a:srgbClr val="000000"/>
              </a:solidFill>
              <a:latin typeface="Arial"/>
            </a:endParaRPr>
          </a:p>
          <a:p>
            <a:pPr marL="669960" lvl="1" indent="-325080">
              <a:lnSpc>
                <a:spcPct val="100000"/>
              </a:lnSpc>
              <a:spcBef>
                <a:spcPts val="320"/>
              </a:spcBef>
              <a:buClr>
                <a:srgbClr val="3B812F"/>
              </a:buClr>
              <a:buSzPct val="60000"/>
              <a:buFont typeface="Wingdings" charset="2"/>
              <a:buChar char=""/>
            </a:pPr>
            <a:r>
              <a:rPr lang="en-GB" sz="1600" b="0" strike="noStrike" spc="-1">
                <a:solidFill>
                  <a:srgbClr val="000000"/>
                </a:solidFill>
                <a:latin typeface="Garamond"/>
                <a:ea typeface="ＭＳ Ｐゴシック"/>
              </a:rPr>
              <a:t>Same slope</a:t>
            </a:r>
            <a:endParaRPr lang="en-GB" sz="1600" b="0" strike="noStrike" spc="-1">
              <a:solidFill>
                <a:srgbClr val="000000"/>
              </a:solidFill>
              <a:latin typeface="Arial"/>
            </a:endParaRPr>
          </a:p>
          <a:p>
            <a:pPr marL="343080" indent="-342720">
              <a:lnSpc>
                <a:spcPct val="100000"/>
              </a:lnSpc>
              <a:spcBef>
                <a:spcPts val="400"/>
              </a:spcBef>
              <a:buClr>
                <a:srgbClr val="CC9900"/>
              </a:buClr>
              <a:buSzPct val="65000"/>
              <a:buFont typeface="Wingdings" charset="2"/>
              <a:buChar char=""/>
            </a:pPr>
            <a:r>
              <a:rPr lang="en-GB" sz="2000" b="0" strike="noStrike" spc="-1">
                <a:solidFill>
                  <a:srgbClr val="000000"/>
                </a:solidFill>
                <a:latin typeface="Garamond"/>
                <a:ea typeface="ＭＳ Ｐゴシック"/>
              </a:rPr>
              <a:t>b = Change in mean value for included group </a:t>
            </a:r>
            <a:endParaRPr lang="en-GB" sz="2000" b="0" strike="noStrike" spc="-1">
              <a:solidFill>
                <a:srgbClr val="000000"/>
              </a:solidFill>
              <a:latin typeface="Arial"/>
            </a:endParaRPr>
          </a:p>
          <a:p>
            <a:pPr marL="669960" lvl="1" indent="-325080">
              <a:lnSpc>
                <a:spcPct val="100000"/>
              </a:lnSpc>
              <a:spcBef>
                <a:spcPts val="320"/>
              </a:spcBef>
              <a:buClr>
                <a:srgbClr val="3B812F"/>
              </a:buClr>
              <a:buSzPct val="60000"/>
              <a:buFont typeface="Wingdings" charset="2"/>
              <a:buChar char=""/>
            </a:pPr>
            <a:r>
              <a:rPr lang="en-GB" sz="1600" b="0" strike="noStrike" spc="-1">
                <a:solidFill>
                  <a:srgbClr val="000000"/>
                </a:solidFill>
                <a:latin typeface="Garamond"/>
                <a:ea typeface="ＭＳ Ｐゴシック"/>
              </a:rPr>
              <a:t>Intercept for included group</a:t>
            </a:r>
            <a:endParaRPr lang="en-GB" sz="1600" b="0" strike="noStrike" spc="-1">
              <a:solidFill>
                <a:srgbClr val="000000"/>
              </a:solidFill>
              <a:latin typeface="Arial"/>
            </a:endParaRPr>
          </a:p>
          <a:p>
            <a:pPr marL="669960" lvl="1" indent="-325080">
              <a:lnSpc>
                <a:spcPct val="100000"/>
              </a:lnSpc>
              <a:spcBef>
                <a:spcPts val="320"/>
              </a:spcBef>
              <a:buClr>
                <a:srgbClr val="3B812F"/>
              </a:buClr>
              <a:buSzPct val="60000"/>
              <a:buFont typeface="Wingdings" charset="2"/>
              <a:buChar char=""/>
            </a:pPr>
            <a:r>
              <a:rPr lang="en-GB" sz="1600" b="0" strike="noStrike" spc="-1">
                <a:solidFill>
                  <a:srgbClr val="000000"/>
                </a:solidFill>
                <a:latin typeface="Garamond"/>
                <a:ea typeface="ＭＳ Ｐゴシック"/>
              </a:rPr>
              <a:t>IV value = 1 (x = 1)</a:t>
            </a:r>
            <a:endParaRPr lang="en-GB" sz="1600" b="0" strike="noStrike" spc="-1">
              <a:solidFill>
                <a:srgbClr val="000000"/>
              </a:solidFill>
              <a:latin typeface="Arial"/>
            </a:endParaRPr>
          </a:p>
        </p:txBody>
      </p:sp>
      <p:pic>
        <p:nvPicPr>
          <p:cNvPr id="586" name="Picture 4"/>
          <p:cNvPicPr/>
          <p:nvPr/>
        </p:nvPicPr>
        <p:blipFill>
          <a:blip r:embed="rId3"/>
          <a:stretch/>
        </p:blipFill>
        <p:spPr>
          <a:xfrm>
            <a:off x="4876920" y="2590920"/>
            <a:ext cx="3776400" cy="2401560"/>
          </a:xfrm>
          <a:prstGeom prst="rect">
            <a:avLst/>
          </a:prstGeom>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TextShape 1"/>
          <p:cNvSpPr txBox="1"/>
          <p:nvPr/>
        </p:nvSpPr>
        <p:spPr>
          <a:xfrm>
            <a:off x="457200" y="277920"/>
            <a:ext cx="8229240" cy="788760"/>
          </a:xfrm>
          <a:prstGeom prst="rect">
            <a:avLst/>
          </a:prstGeom>
          <a:noFill/>
          <a:ln>
            <a:noFill/>
          </a:ln>
        </p:spPr>
        <p:txBody>
          <a:bodyPr>
            <a:noAutofit/>
          </a:bodyPr>
          <a:lstStyle/>
          <a:p>
            <a:pPr>
              <a:lnSpc>
                <a:spcPct val="100000"/>
              </a:lnSpc>
            </a:pPr>
            <a:r>
              <a:rPr lang="en-GB" sz="3800" b="1" strike="noStrike" spc="-1">
                <a:solidFill>
                  <a:srgbClr val="006633"/>
                </a:solidFill>
                <a:latin typeface="Garamond"/>
                <a:ea typeface="MS PGothic"/>
              </a:rPr>
              <a:t>Dummy variables – Interpreting results</a:t>
            </a:r>
            <a:endParaRPr lang="en-GB" sz="3800" b="0" strike="noStrike" spc="-1">
              <a:solidFill>
                <a:srgbClr val="000000"/>
              </a:solidFill>
              <a:latin typeface="Arial"/>
            </a:endParaRPr>
          </a:p>
        </p:txBody>
      </p:sp>
      <p:sp>
        <p:nvSpPr>
          <p:cNvPr id="588" name="TextShape 2"/>
          <p:cNvSpPr txBox="1"/>
          <p:nvPr/>
        </p:nvSpPr>
        <p:spPr>
          <a:xfrm>
            <a:off x="457200" y="1219320"/>
            <a:ext cx="8229240" cy="3123720"/>
          </a:xfrm>
          <a:prstGeom prst="rect">
            <a:avLst/>
          </a:prstGeom>
          <a:noFill/>
          <a:ln>
            <a:noFill/>
          </a:ln>
        </p:spPr>
        <p:txBody>
          <a:bodyPr>
            <a:noAutofit/>
          </a:bodyPr>
          <a:lstStyle/>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MS PGothic"/>
              </a:rPr>
              <a:t>Single Parent Households (excluded)</a:t>
            </a:r>
            <a:endParaRPr lang="en-GB" sz="2600" b="0" strike="noStrike" spc="-1">
              <a:solidFill>
                <a:srgbClr val="000000"/>
              </a:solidFill>
              <a:latin typeface="Arial"/>
            </a:endParaRPr>
          </a:p>
          <a:p>
            <a:pPr marL="669960" lvl="1" indent="-325080">
              <a:lnSpc>
                <a:spcPct val="100000"/>
              </a:lnSpc>
              <a:spcBef>
                <a:spcPts val="360"/>
              </a:spcBef>
              <a:buClr>
                <a:srgbClr val="3B812F"/>
              </a:buClr>
              <a:buSzPct val="60000"/>
              <a:buFont typeface="Wingdings" charset="2"/>
              <a:buChar char=""/>
            </a:pPr>
            <a:r>
              <a:rPr lang="en-GB" sz="1800" b="0" strike="noStrike" spc="-1">
                <a:solidFill>
                  <a:srgbClr val="000000"/>
                </a:solidFill>
                <a:latin typeface="Garamond"/>
                <a:ea typeface="MS PGothic"/>
              </a:rPr>
              <a:t>Single Parent Households are predicted to receive $369.53 in food stamp income. </a:t>
            </a:r>
            <a:endParaRPr lang="en-GB" sz="1800" b="0" strike="noStrike" spc="-1">
              <a:solidFill>
                <a:srgbClr val="000000"/>
              </a:solidFill>
              <a:latin typeface="Arial"/>
            </a:endParaRPr>
          </a:p>
          <a:p>
            <a:pPr marL="669960" lvl="1" indent="-325080">
              <a:lnSpc>
                <a:spcPct val="100000"/>
              </a:lnSpc>
              <a:spcBef>
                <a:spcPts val="360"/>
              </a:spcBef>
              <a:buClr>
                <a:srgbClr val="3B812F"/>
              </a:buClr>
              <a:buSzPct val="60000"/>
              <a:buFont typeface="Wingdings" charset="2"/>
              <a:buChar char=""/>
            </a:pPr>
            <a:r>
              <a:rPr lang="en-GB" sz="1800" b="0" strike="noStrike" spc="-1">
                <a:solidFill>
                  <a:srgbClr val="000000"/>
                </a:solidFill>
                <a:latin typeface="Garamond"/>
                <a:ea typeface="MS PGothic"/>
              </a:rPr>
              <a:t>Y’ (FSI For SPH) = 369.53 + -304.74(0) = 369.53</a:t>
            </a:r>
            <a:endParaRPr lang="en-GB" sz="18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MS PGothic"/>
              </a:rPr>
              <a:t>Two Parent Households (included)</a:t>
            </a:r>
            <a:endParaRPr lang="en-GB" sz="2600" b="0" strike="noStrike" spc="-1">
              <a:solidFill>
                <a:srgbClr val="000000"/>
              </a:solidFill>
              <a:latin typeface="Arial"/>
            </a:endParaRPr>
          </a:p>
          <a:p>
            <a:pPr marL="669960" lvl="1" indent="-325080">
              <a:lnSpc>
                <a:spcPct val="100000"/>
              </a:lnSpc>
              <a:spcBef>
                <a:spcPts val="360"/>
              </a:spcBef>
              <a:buClr>
                <a:srgbClr val="3B812F"/>
              </a:buClr>
              <a:buSzPct val="60000"/>
              <a:buFont typeface="Wingdings" charset="2"/>
              <a:buChar char=""/>
            </a:pPr>
            <a:r>
              <a:rPr lang="en-GB" sz="1800" b="0" strike="noStrike" spc="-1">
                <a:solidFill>
                  <a:srgbClr val="000000"/>
                </a:solidFill>
                <a:latin typeface="Garamond"/>
                <a:ea typeface="MS PGothic"/>
              </a:rPr>
              <a:t>Two parent households are predicted to receive $304.74 less in food stamp income compared to single parent households. </a:t>
            </a:r>
            <a:endParaRPr lang="en-GB" sz="1800" b="0" strike="noStrike" spc="-1">
              <a:solidFill>
                <a:srgbClr val="000000"/>
              </a:solidFill>
              <a:latin typeface="Arial"/>
            </a:endParaRPr>
          </a:p>
          <a:p>
            <a:pPr marL="669960" lvl="1" indent="-325080">
              <a:lnSpc>
                <a:spcPct val="100000"/>
              </a:lnSpc>
              <a:spcBef>
                <a:spcPts val="360"/>
              </a:spcBef>
              <a:buClr>
                <a:srgbClr val="3B812F"/>
              </a:buClr>
              <a:buSzPct val="60000"/>
              <a:buFont typeface="Wingdings" charset="2"/>
              <a:buChar char=""/>
            </a:pPr>
            <a:r>
              <a:rPr lang="en-GB" sz="1800" b="0" strike="noStrike" spc="-1">
                <a:solidFill>
                  <a:srgbClr val="000000"/>
                </a:solidFill>
                <a:latin typeface="Garamond"/>
                <a:ea typeface="MS PGothic"/>
              </a:rPr>
              <a:t>Y’ (FSI for TPH) = 369.53 + -304.74(1) = 64.79</a:t>
            </a:r>
            <a:endParaRPr lang="en-GB" sz="1800" b="0" strike="noStrike" spc="-1">
              <a:solidFill>
                <a:srgbClr val="000000"/>
              </a:solidFill>
              <a:latin typeface="Arial"/>
            </a:endParaRPr>
          </a:p>
          <a:p>
            <a:pPr marL="669960" lvl="1" indent="-325080">
              <a:lnSpc>
                <a:spcPct val="100000"/>
              </a:lnSpc>
              <a:spcBef>
                <a:spcPts val="360"/>
              </a:spcBef>
              <a:buClr>
                <a:srgbClr val="3B812F"/>
              </a:buClr>
              <a:buSzPct val="60000"/>
              <a:buFont typeface="Wingdings" charset="2"/>
              <a:buChar char=""/>
            </a:pPr>
            <a:r>
              <a:rPr lang="en-GB" sz="1800" b="0" strike="noStrike" spc="-1">
                <a:solidFill>
                  <a:srgbClr val="000000"/>
                </a:solidFill>
                <a:latin typeface="Garamond"/>
                <a:ea typeface="MS PGothic"/>
              </a:rPr>
              <a:t>Two parent households are predicted to receive $64.70 in food stamp income.</a:t>
            </a:r>
            <a:endParaRPr lang="en-GB" sz="1800" b="0" strike="noStrike" spc="-1">
              <a:solidFill>
                <a:srgbClr val="000000"/>
              </a:solidFill>
              <a:latin typeface="Arial"/>
            </a:endParaRPr>
          </a:p>
        </p:txBody>
      </p:sp>
      <p:pic>
        <p:nvPicPr>
          <p:cNvPr id="589" name="Content Placeholder 5"/>
          <p:cNvPicPr/>
          <p:nvPr/>
        </p:nvPicPr>
        <p:blipFill>
          <a:blip r:embed="rId3"/>
          <a:stretch/>
        </p:blipFill>
        <p:spPr>
          <a:xfrm>
            <a:off x="1238400" y="4495680"/>
            <a:ext cx="6667200" cy="1561680"/>
          </a:xfrm>
          <a:prstGeom prst="rect">
            <a:avLst/>
          </a:prstGeom>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TextShape 1"/>
          <p:cNvSpPr txBox="1"/>
          <p:nvPr/>
        </p:nvSpPr>
        <p:spPr>
          <a:xfrm>
            <a:off x="457200" y="277920"/>
            <a:ext cx="8229240" cy="78876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ＭＳ Ｐゴシック"/>
              </a:rPr>
              <a:t>Dummies with 2+ value options</a:t>
            </a:r>
            <a:endParaRPr lang="en-GB" sz="4200" b="0" strike="noStrike" spc="-1">
              <a:solidFill>
                <a:srgbClr val="000000"/>
              </a:solidFill>
              <a:latin typeface="Arial"/>
            </a:endParaRPr>
          </a:p>
        </p:txBody>
      </p:sp>
      <p:sp>
        <p:nvSpPr>
          <p:cNvPr id="591" name="TextShape 2"/>
          <p:cNvSpPr txBox="1"/>
          <p:nvPr/>
        </p:nvSpPr>
        <p:spPr>
          <a:xfrm>
            <a:off x="457200" y="1295280"/>
            <a:ext cx="8229240" cy="2493720"/>
          </a:xfrm>
          <a:prstGeom prst="rect">
            <a:avLst/>
          </a:prstGeom>
          <a:noFill/>
          <a:ln>
            <a:noFill/>
          </a:ln>
        </p:spPr>
        <p:txBody>
          <a:bodyPr>
            <a:noAutofit/>
          </a:bodyPr>
          <a:lstStyle/>
          <a:p>
            <a:pPr marL="343080" indent="-342720">
              <a:lnSpc>
                <a:spcPct val="90000"/>
              </a:lnSpc>
              <a:spcBef>
                <a:spcPts val="479"/>
              </a:spcBef>
            </a:pPr>
            <a:r>
              <a:rPr lang="en-GB" sz="2400" b="0" strike="noStrike" spc="-1">
                <a:solidFill>
                  <a:srgbClr val="000000"/>
                </a:solidFill>
                <a:latin typeface="Garamond"/>
                <a:ea typeface="MS PGothic"/>
              </a:rPr>
              <a:t>IV = region (South, North Central, Northeast, Northwest)</a:t>
            </a:r>
            <a:endParaRPr lang="en-GB" sz="2400" b="0" strike="noStrike" spc="-1">
              <a:solidFill>
                <a:srgbClr val="000000"/>
              </a:solidFill>
              <a:latin typeface="Arial"/>
            </a:endParaRPr>
          </a:p>
          <a:p>
            <a:pPr marL="1022400" lvl="2" indent="-350640">
              <a:lnSpc>
                <a:spcPct val="90000"/>
              </a:lnSpc>
              <a:spcBef>
                <a:spcPts val="439"/>
              </a:spcBef>
              <a:buClr>
                <a:srgbClr val="CC9900"/>
              </a:buClr>
              <a:buSzPct val="65000"/>
              <a:buFont typeface="Wingdings" charset="2"/>
              <a:buChar char=""/>
            </a:pPr>
            <a:r>
              <a:rPr lang="en-GB" sz="2200" b="0" strike="noStrike" spc="-1">
                <a:solidFill>
                  <a:srgbClr val="000000"/>
                </a:solidFill>
                <a:latin typeface="Garamond"/>
                <a:ea typeface="MS PGothic"/>
              </a:rPr>
              <a:t>Northwest – excluded, comparison group</a:t>
            </a:r>
            <a:endParaRPr lang="en-GB" sz="2200" b="0" strike="noStrike" spc="-1">
              <a:solidFill>
                <a:srgbClr val="000000"/>
              </a:solidFill>
              <a:latin typeface="Arial"/>
            </a:endParaRPr>
          </a:p>
          <a:p>
            <a:pPr marL="343080" indent="-342720">
              <a:lnSpc>
                <a:spcPct val="90000"/>
              </a:lnSpc>
              <a:spcBef>
                <a:spcPts val="340"/>
              </a:spcBef>
            </a:pPr>
            <a:r>
              <a:rPr lang="en-GB" sz="1700" b="0" strike="noStrike" spc="-1">
                <a:solidFill>
                  <a:srgbClr val="000000"/>
                </a:solidFill>
                <a:latin typeface="Garamond"/>
                <a:ea typeface="MS PGothic"/>
              </a:rPr>
              <a:t>Those who live in the south are predicted to have food stamp income that is $96.93 more than those in the northwest. </a:t>
            </a:r>
            <a:endParaRPr lang="en-GB" sz="1700" b="0" strike="noStrike" spc="-1">
              <a:solidFill>
                <a:srgbClr val="000000"/>
              </a:solidFill>
              <a:latin typeface="Arial"/>
            </a:endParaRPr>
          </a:p>
          <a:p>
            <a:pPr marL="343080" indent="-342720">
              <a:lnSpc>
                <a:spcPct val="90000"/>
              </a:lnSpc>
              <a:spcBef>
                <a:spcPts val="340"/>
              </a:spcBef>
            </a:pPr>
            <a:r>
              <a:rPr lang="en-GB" sz="1700" b="0" strike="noStrike" spc="-1">
                <a:solidFill>
                  <a:srgbClr val="000000"/>
                </a:solidFill>
                <a:latin typeface="Garamond"/>
                <a:ea typeface="MS PGothic"/>
              </a:rPr>
              <a:t>Those who live in north central are predicted to have food stamp income that is $60.74 more than those who live in the northwest. </a:t>
            </a:r>
            <a:endParaRPr lang="en-GB" sz="1700" b="0" strike="noStrike" spc="-1">
              <a:solidFill>
                <a:srgbClr val="000000"/>
              </a:solidFill>
              <a:latin typeface="Arial"/>
            </a:endParaRPr>
          </a:p>
          <a:p>
            <a:pPr marL="343080" indent="-342720">
              <a:lnSpc>
                <a:spcPct val="90000"/>
              </a:lnSpc>
              <a:spcBef>
                <a:spcPts val="340"/>
              </a:spcBef>
            </a:pPr>
            <a:r>
              <a:rPr lang="en-GB" sz="1700" b="0" strike="noStrike" spc="-1">
                <a:solidFill>
                  <a:srgbClr val="000000"/>
                </a:solidFill>
                <a:latin typeface="Garamond"/>
                <a:ea typeface="MS PGothic"/>
              </a:rPr>
              <a:t>Those who live in the northeast are predicted to have food stamp income that is $19.89 more than those who in the northwest. </a:t>
            </a:r>
            <a:endParaRPr lang="en-GB" sz="1700" b="0" strike="noStrike" spc="-1">
              <a:solidFill>
                <a:srgbClr val="000000"/>
              </a:solidFill>
              <a:latin typeface="Arial"/>
            </a:endParaRPr>
          </a:p>
        </p:txBody>
      </p:sp>
      <p:pic>
        <p:nvPicPr>
          <p:cNvPr id="592" name="Picture 6"/>
          <p:cNvPicPr/>
          <p:nvPr/>
        </p:nvPicPr>
        <p:blipFill>
          <a:blip r:embed="rId3"/>
          <a:stretch/>
        </p:blipFill>
        <p:spPr>
          <a:xfrm>
            <a:off x="2104920" y="4043520"/>
            <a:ext cx="4932000" cy="1983960"/>
          </a:xfrm>
          <a:prstGeom prst="rect">
            <a:avLst/>
          </a:prstGeom>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TextShape 1"/>
          <p:cNvSpPr txBox="1"/>
          <p:nvPr/>
        </p:nvSpPr>
        <p:spPr>
          <a:xfrm>
            <a:off x="457200" y="277920"/>
            <a:ext cx="8229240" cy="788760"/>
          </a:xfrm>
          <a:prstGeom prst="rect">
            <a:avLst/>
          </a:prstGeom>
          <a:noFill/>
          <a:ln>
            <a:noFill/>
          </a:ln>
        </p:spPr>
        <p:txBody>
          <a:bodyPr>
            <a:noAutofit/>
          </a:bodyPr>
          <a:lstStyle/>
          <a:p>
            <a:pPr>
              <a:lnSpc>
                <a:spcPct val="100000"/>
              </a:lnSpc>
            </a:pPr>
            <a:r>
              <a:rPr lang="en-GB" sz="3600" b="1" strike="noStrike" spc="-1">
                <a:solidFill>
                  <a:srgbClr val="006633"/>
                </a:solidFill>
                <a:latin typeface="Garamond"/>
                <a:ea typeface="ＭＳ Ｐゴシック"/>
              </a:rPr>
              <a:t>Interval-Ratio &amp; Dummy B-coefficients</a:t>
            </a:r>
            <a:r>
              <a:rPr lang="en-GB" sz="3600" b="0" strike="noStrike" spc="-1">
                <a:solidFill>
                  <a:srgbClr val="006633"/>
                </a:solidFill>
                <a:latin typeface="Garamond"/>
                <a:ea typeface="ＭＳ Ｐゴシック"/>
              </a:rPr>
              <a:t> </a:t>
            </a:r>
            <a:endParaRPr lang="en-GB" sz="3600" b="0" strike="noStrike" spc="-1">
              <a:solidFill>
                <a:srgbClr val="000000"/>
              </a:solidFill>
              <a:latin typeface="Arial"/>
            </a:endParaRPr>
          </a:p>
        </p:txBody>
      </p:sp>
      <p:sp>
        <p:nvSpPr>
          <p:cNvPr id="594" name="TextShape 2"/>
          <p:cNvSpPr txBox="1"/>
          <p:nvPr/>
        </p:nvSpPr>
        <p:spPr>
          <a:xfrm>
            <a:off x="457200" y="3941640"/>
            <a:ext cx="8229240" cy="2188800"/>
          </a:xfrm>
          <a:prstGeom prst="rect">
            <a:avLst/>
          </a:prstGeom>
          <a:noFill/>
          <a:ln>
            <a:noFill/>
          </a:ln>
        </p:spPr>
        <p:txBody>
          <a:bodyPr>
            <a:noAutofit/>
          </a:bodyPr>
          <a:lstStyle/>
          <a:p>
            <a:pPr marL="343080" indent="-342720">
              <a:lnSpc>
                <a:spcPct val="100000"/>
              </a:lnSpc>
              <a:spcBef>
                <a:spcPts val="360"/>
              </a:spcBef>
              <a:buClr>
                <a:srgbClr val="CC9900"/>
              </a:buClr>
              <a:buSzPct val="65000"/>
              <a:buFont typeface="Wingdings" charset="2"/>
              <a:buChar char=""/>
            </a:pPr>
            <a:r>
              <a:rPr lang="en-GB" sz="1800" b="0" strike="noStrike" spc="-1">
                <a:solidFill>
                  <a:srgbClr val="000000"/>
                </a:solidFill>
                <a:latin typeface="Garamond"/>
                <a:ea typeface="MS PGothic"/>
              </a:rPr>
              <a:t>Those in female-headed households are predicted to earn $21,345 less than those who are not in female-headed households, controlling for all other variables in the model. </a:t>
            </a:r>
            <a:endParaRPr lang="en-GB" sz="1800" b="0" strike="noStrike" spc="-1">
              <a:solidFill>
                <a:srgbClr val="000000"/>
              </a:solidFill>
              <a:latin typeface="Arial"/>
            </a:endParaRPr>
          </a:p>
          <a:p>
            <a:pPr marL="343080" indent="-342720">
              <a:lnSpc>
                <a:spcPct val="100000"/>
              </a:lnSpc>
              <a:spcBef>
                <a:spcPts val="360"/>
              </a:spcBef>
              <a:buClr>
                <a:srgbClr val="CC9900"/>
              </a:buClr>
              <a:buSzPct val="65000"/>
              <a:buFont typeface="Wingdings" charset="2"/>
              <a:buChar char=""/>
            </a:pPr>
            <a:r>
              <a:rPr lang="en-GB" sz="1800" b="0" strike="noStrike" spc="-1">
                <a:solidFill>
                  <a:srgbClr val="000000"/>
                </a:solidFill>
                <a:latin typeface="Garamond"/>
                <a:ea typeface="MS PGothic"/>
              </a:rPr>
              <a:t>For each additional year of education, income is predicted to increase by $4,893.66, controlling for all other variables in the model. </a:t>
            </a:r>
            <a:endParaRPr lang="en-GB" sz="1800" b="0" strike="noStrike" spc="-1">
              <a:solidFill>
                <a:srgbClr val="000000"/>
              </a:solidFill>
              <a:latin typeface="Arial"/>
            </a:endParaRPr>
          </a:p>
          <a:p>
            <a:pPr marL="343080" indent="-342720">
              <a:lnSpc>
                <a:spcPct val="100000"/>
              </a:lnSpc>
              <a:spcBef>
                <a:spcPts val="360"/>
              </a:spcBef>
              <a:buClr>
                <a:srgbClr val="CC9900"/>
              </a:buClr>
              <a:buSzPct val="65000"/>
              <a:buFont typeface="Wingdings" charset="2"/>
              <a:buChar char=""/>
            </a:pPr>
            <a:r>
              <a:rPr lang="en-GB" sz="1800" b="0" strike="noStrike" spc="-1">
                <a:solidFill>
                  <a:srgbClr val="000000"/>
                </a:solidFill>
                <a:latin typeface="Garamond"/>
                <a:ea typeface="MS PGothic"/>
              </a:rPr>
              <a:t>For each additional % increase in the county unemployment rate, income is predicted to decrease by $300.05, controlling for all other variables in the model. </a:t>
            </a:r>
            <a:endParaRPr lang="en-GB" sz="1800" b="0" strike="noStrike" spc="-1">
              <a:solidFill>
                <a:srgbClr val="000000"/>
              </a:solidFill>
              <a:latin typeface="Arial"/>
            </a:endParaRPr>
          </a:p>
          <a:p>
            <a:pPr marL="343080" indent="-342720">
              <a:lnSpc>
                <a:spcPct val="100000"/>
              </a:lnSpc>
              <a:spcBef>
                <a:spcPts val="360"/>
              </a:spcBef>
              <a:buClr>
                <a:srgbClr val="CC9900"/>
              </a:buClr>
              <a:buSzPct val="65000"/>
              <a:buFont typeface="Wingdings" charset="2"/>
              <a:buChar char=""/>
            </a:pPr>
            <a:r>
              <a:rPr lang="en-GB" sz="1800" b="0" strike="noStrike" spc="-1">
                <a:solidFill>
                  <a:srgbClr val="000000"/>
                </a:solidFill>
                <a:latin typeface="Garamond"/>
                <a:ea typeface="MS PGothic"/>
              </a:rPr>
              <a:t>Do not interpret grew up poor variable – not significant</a:t>
            </a:r>
            <a:endParaRPr lang="en-GB" sz="1800" b="0" strike="noStrike" spc="-1">
              <a:solidFill>
                <a:srgbClr val="000000"/>
              </a:solidFill>
              <a:latin typeface="Arial"/>
            </a:endParaRPr>
          </a:p>
        </p:txBody>
      </p:sp>
      <p:pic>
        <p:nvPicPr>
          <p:cNvPr id="595" name="Picture 4"/>
          <p:cNvPicPr/>
          <p:nvPr/>
        </p:nvPicPr>
        <p:blipFill>
          <a:blip r:embed="rId3"/>
          <a:stretch/>
        </p:blipFill>
        <p:spPr>
          <a:xfrm>
            <a:off x="2089080" y="1219320"/>
            <a:ext cx="4965480" cy="2545920"/>
          </a:xfrm>
          <a:prstGeom prst="rect">
            <a:avLst/>
          </a:prstGeom>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TextShape 1"/>
          <p:cNvSpPr txBox="1"/>
          <p:nvPr/>
        </p:nvSpPr>
        <p:spPr>
          <a:xfrm>
            <a:off x="457200" y="277920"/>
            <a:ext cx="8457840" cy="864720"/>
          </a:xfrm>
          <a:prstGeom prst="rect">
            <a:avLst/>
          </a:prstGeom>
          <a:noFill/>
          <a:ln>
            <a:noFill/>
          </a:ln>
        </p:spPr>
        <p:txBody>
          <a:bodyPr>
            <a:noAutofit/>
          </a:bodyPr>
          <a:lstStyle/>
          <a:p>
            <a:pPr>
              <a:lnSpc>
                <a:spcPct val="100000"/>
              </a:lnSpc>
            </a:pPr>
            <a:r>
              <a:rPr lang="en-GB" sz="4000" b="1" strike="noStrike" spc="-1">
                <a:solidFill>
                  <a:srgbClr val="006633"/>
                </a:solidFill>
                <a:latin typeface="Garamond"/>
                <a:ea typeface="ＭＳ Ｐゴシック"/>
              </a:rPr>
              <a:t>Significance of B-coefficients </a:t>
            </a:r>
            <a:endParaRPr lang="en-GB" sz="4000" b="0" strike="noStrike" spc="-1">
              <a:solidFill>
                <a:srgbClr val="000000"/>
              </a:solidFill>
              <a:latin typeface="Arial"/>
            </a:endParaRPr>
          </a:p>
        </p:txBody>
      </p:sp>
      <p:sp>
        <p:nvSpPr>
          <p:cNvPr id="597" name="TextShape 2"/>
          <p:cNvSpPr txBox="1"/>
          <p:nvPr/>
        </p:nvSpPr>
        <p:spPr>
          <a:xfrm>
            <a:off x="457200" y="1295280"/>
            <a:ext cx="8229240" cy="4835160"/>
          </a:xfrm>
          <a:prstGeom prst="rect">
            <a:avLst/>
          </a:prstGeom>
          <a:noFill/>
          <a:ln>
            <a:noFill/>
          </a:ln>
        </p:spPr>
        <p:txBody>
          <a:bodyPr>
            <a:noAutofit/>
          </a:bodyPr>
          <a:lstStyle/>
          <a:p>
            <a:pPr marL="343080" indent="-342720">
              <a:lnSpc>
                <a:spcPct val="80000"/>
              </a:lnSpc>
              <a:spcBef>
                <a:spcPts val="561"/>
              </a:spcBef>
              <a:buClr>
                <a:srgbClr val="CC9900"/>
              </a:buClr>
              <a:buSzPct val="65000"/>
              <a:buFont typeface="Wingdings" charset="2"/>
              <a:buChar char=""/>
            </a:pPr>
            <a:r>
              <a:rPr lang="en-GB" sz="2800" b="0" strike="noStrike" spc="-1">
                <a:solidFill>
                  <a:srgbClr val="000000"/>
                </a:solidFill>
                <a:latin typeface="Garamond"/>
                <a:ea typeface="MS PGothic"/>
              </a:rPr>
              <a:t>Standard error </a:t>
            </a:r>
            <a:endParaRPr lang="en-GB" sz="2800" b="0" strike="noStrike" spc="-1">
              <a:solidFill>
                <a:srgbClr val="000000"/>
              </a:solidFill>
              <a:latin typeface="Arial"/>
            </a:endParaRPr>
          </a:p>
          <a:p>
            <a:pPr marL="669960" lvl="1" indent="-325080">
              <a:lnSpc>
                <a:spcPct val="80000"/>
              </a:lnSpc>
              <a:spcBef>
                <a:spcPts val="400"/>
              </a:spcBef>
              <a:buClr>
                <a:srgbClr val="3B812F"/>
              </a:buClr>
              <a:buSzPct val="60000"/>
              <a:buFont typeface="Wingdings" charset="2"/>
              <a:buChar char=""/>
            </a:pPr>
            <a:r>
              <a:rPr lang="en-GB" sz="2000" b="0" strike="noStrike" spc="-1">
                <a:solidFill>
                  <a:srgbClr val="000000"/>
                </a:solidFill>
                <a:latin typeface="Garamond"/>
                <a:ea typeface="MS PGothic"/>
              </a:rPr>
              <a:t>Amount of variation around regression line</a:t>
            </a:r>
            <a:endParaRPr lang="en-GB" sz="2000" b="0" strike="noStrike" spc="-1">
              <a:solidFill>
                <a:srgbClr val="000000"/>
              </a:solidFill>
              <a:latin typeface="Arial"/>
            </a:endParaRPr>
          </a:p>
          <a:p>
            <a:pPr marL="343080" indent="-342720">
              <a:lnSpc>
                <a:spcPct val="80000"/>
              </a:lnSpc>
              <a:spcBef>
                <a:spcPts val="561"/>
              </a:spcBef>
              <a:buClr>
                <a:srgbClr val="CC9900"/>
              </a:buClr>
              <a:buSzPct val="65000"/>
              <a:buFont typeface="Wingdings" charset="2"/>
              <a:buChar char=""/>
            </a:pPr>
            <a:r>
              <a:rPr lang="en-GB" sz="2800" b="0" strike="noStrike" spc="-1">
                <a:solidFill>
                  <a:srgbClr val="000000"/>
                </a:solidFill>
                <a:latin typeface="Garamond"/>
                <a:ea typeface="MS PGothic"/>
              </a:rPr>
              <a:t>Test statistic (t) </a:t>
            </a:r>
            <a:endParaRPr lang="en-GB" sz="2800" b="0" strike="noStrike" spc="-1">
              <a:solidFill>
                <a:srgbClr val="000000"/>
              </a:solidFill>
              <a:latin typeface="Arial"/>
            </a:endParaRPr>
          </a:p>
          <a:p>
            <a:pPr marL="669960" lvl="1" indent="-325080">
              <a:lnSpc>
                <a:spcPct val="80000"/>
              </a:lnSpc>
              <a:spcBef>
                <a:spcPts val="400"/>
              </a:spcBef>
              <a:buClr>
                <a:srgbClr val="3B812F"/>
              </a:buClr>
              <a:buSzPct val="60000"/>
              <a:buFont typeface="Wingdings" charset="2"/>
              <a:buChar char=""/>
            </a:pPr>
            <a:r>
              <a:rPr lang="en-GB" sz="2000" b="0" strike="noStrike" spc="-1">
                <a:solidFill>
                  <a:srgbClr val="000000"/>
                </a:solidFill>
                <a:latin typeface="Garamond"/>
                <a:ea typeface="MS PGothic"/>
              </a:rPr>
              <a:t># of standard error units from H0</a:t>
            </a:r>
            <a:endParaRPr lang="en-GB" sz="2000" b="0" strike="noStrike" spc="-1">
              <a:solidFill>
                <a:srgbClr val="000000"/>
              </a:solidFill>
              <a:latin typeface="Arial"/>
            </a:endParaRPr>
          </a:p>
          <a:p>
            <a:pPr marL="669960" lvl="1" indent="-325080">
              <a:lnSpc>
                <a:spcPct val="80000"/>
              </a:lnSpc>
              <a:spcBef>
                <a:spcPts val="400"/>
              </a:spcBef>
              <a:buClr>
                <a:srgbClr val="3B812F"/>
              </a:buClr>
              <a:buSzPct val="60000"/>
              <a:buFont typeface="Wingdings" charset="2"/>
              <a:buChar char=""/>
            </a:pPr>
            <a:r>
              <a:rPr lang="en-GB" sz="2000" b="0" strike="noStrike" spc="-1">
                <a:solidFill>
                  <a:srgbClr val="000000"/>
                </a:solidFill>
                <a:latin typeface="Garamond"/>
                <a:ea typeface="MS PGothic"/>
              </a:rPr>
              <a:t>H0 = IV is not helpful in predicting the value of the DV</a:t>
            </a:r>
            <a:endParaRPr lang="en-GB" sz="2000" b="0" strike="noStrike" spc="-1">
              <a:solidFill>
                <a:srgbClr val="000000"/>
              </a:solidFill>
              <a:latin typeface="Arial"/>
            </a:endParaRPr>
          </a:p>
          <a:p>
            <a:pPr marL="669960" lvl="1" indent="-325080">
              <a:lnSpc>
                <a:spcPct val="80000"/>
              </a:lnSpc>
              <a:spcBef>
                <a:spcPts val="400"/>
              </a:spcBef>
              <a:buClr>
                <a:srgbClr val="3B812F"/>
              </a:buClr>
              <a:buSzPct val="60000"/>
              <a:buFont typeface="Wingdings" charset="2"/>
              <a:buChar char=""/>
            </a:pPr>
            <a:r>
              <a:rPr lang="en-GB" sz="2000" b="0" strike="noStrike" spc="-1">
                <a:solidFill>
                  <a:srgbClr val="000000"/>
                </a:solidFill>
                <a:latin typeface="Garamond"/>
                <a:ea typeface="MS PGothic"/>
              </a:rPr>
              <a:t>T</a:t>
            </a:r>
            <a:r>
              <a:rPr lang="en-GB" sz="2000" b="0" strike="noStrike" spc="-1" baseline="-25000">
                <a:solidFill>
                  <a:srgbClr val="000000"/>
                </a:solidFill>
                <a:latin typeface="Garamond"/>
                <a:ea typeface="MS PGothic"/>
              </a:rPr>
              <a:t>n-k-1</a:t>
            </a:r>
            <a:r>
              <a:rPr lang="en-GB" sz="2000" b="0" strike="noStrike" spc="-1">
                <a:solidFill>
                  <a:srgbClr val="000000"/>
                </a:solidFill>
                <a:latin typeface="Garamond"/>
                <a:ea typeface="MS PGothic"/>
              </a:rPr>
              <a:t> = b/SE</a:t>
            </a:r>
            <a:r>
              <a:rPr lang="en-GB" sz="2000" b="0" strike="noStrike" spc="-1" baseline="-25000">
                <a:solidFill>
                  <a:srgbClr val="000000"/>
                </a:solidFill>
                <a:latin typeface="Garamond"/>
                <a:ea typeface="MS PGothic"/>
              </a:rPr>
              <a:t>b</a:t>
            </a:r>
            <a:endParaRPr lang="en-GB" sz="2000" b="0" strike="noStrike" spc="-1">
              <a:solidFill>
                <a:srgbClr val="000000"/>
              </a:solidFill>
              <a:latin typeface="Arial"/>
            </a:endParaRPr>
          </a:p>
          <a:p>
            <a:pPr marL="343080" indent="-342720">
              <a:lnSpc>
                <a:spcPct val="80000"/>
              </a:lnSpc>
              <a:spcBef>
                <a:spcPts val="561"/>
              </a:spcBef>
              <a:buClr>
                <a:srgbClr val="CC9900"/>
              </a:buClr>
              <a:buSzPct val="65000"/>
              <a:buFont typeface="Wingdings" charset="2"/>
              <a:buChar char=""/>
            </a:pPr>
            <a:r>
              <a:rPr lang="en-GB" sz="2800" b="0" strike="noStrike" spc="-1">
                <a:solidFill>
                  <a:srgbClr val="000000"/>
                </a:solidFill>
                <a:latin typeface="Garamond"/>
                <a:ea typeface="MS PGothic"/>
              </a:rPr>
              <a:t>Low standard error = easier to find significance</a:t>
            </a:r>
            <a:endParaRPr lang="en-GB" sz="2800" b="0" strike="noStrike" spc="-1">
              <a:solidFill>
                <a:srgbClr val="000000"/>
              </a:solidFill>
              <a:latin typeface="Arial"/>
            </a:endParaRPr>
          </a:p>
          <a:p>
            <a:pPr marL="669960" lvl="1" indent="-325080">
              <a:lnSpc>
                <a:spcPct val="80000"/>
              </a:lnSpc>
              <a:spcBef>
                <a:spcPts val="400"/>
              </a:spcBef>
              <a:buClr>
                <a:srgbClr val="3B812F"/>
              </a:buClr>
              <a:buSzPct val="60000"/>
              <a:buFont typeface="Wingdings" charset="2"/>
              <a:buChar char=""/>
            </a:pPr>
            <a:r>
              <a:rPr lang="en-GB" sz="2000" b="0" strike="noStrike" spc="-1">
                <a:solidFill>
                  <a:srgbClr val="000000"/>
                </a:solidFill>
                <a:latin typeface="Garamond"/>
                <a:ea typeface="MS PGothic"/>
              </a:rPr>
              <a:t>Less variation, easier to find relationship if it exists</a:t>
            </a:r>
            <a:endParaRPr lang="en-GB" sz="2000" b="0" strike="noStrike" spc="-1">
              <a:solidFill>
                <a:srgbClr val="000000"/>
              </a:solidFill>
              <a:latin typeface="Arial"/>
            </a:endParaRPr>
          </a:p>
          <a:p>
            <a:pPr marL="669960" lvl="1" indent="-325080">
              <a:lnSpc>
                <a:spcPct val="80000"/>
              </a:lnSpc>
              <a:spcBef>
                <a:spcPts val="400"/>
              </a:spcBef>
              <a:buClr>
                <a:srgbClr val="3B812F"/>
              </a:buClr>
              <a:buSzPct val="60000"/>
              <a:buFont typeface="Wingdings" charset="2"/>
              <a:buChar char=""/>
            </a:pPr>
            <a:r>
              <a:rPr lang="en-GB" sz="2000" b="0" strike="noStrike" spc="-1">
                <a:solidFill>
                  <a:srgbClr val="000000"/>
                </a:solidFill>
                <a:latin typeface="Garamond"/>
                <a:ea typeface="MS PGothic"/>
              </a:rPr>
              <a:t>b divided by lower number → t becomes larger → easier to surpass critical value</a:t>
            </a:r>
            <a:endParaRPr lang="en-GB" sz="2000" b="0" strike="noStrike" spc="-1">
              <a:solidFill>
                <a:srgbClr val="000000"/>
              </a:solidFill>
              <a:latin typeface="Arial"/>
            </a:endParaRPr>
          </a:p>
          <a:p>
            <a:pPr marL="343080" indent="-342720">
              <a:lnSpc>
                <a:spcPct val="80000"/>
              </a:lnSpc>
              <a:spcBef>
                <a:spcPts val="561"/>
              </a:spcBef>
              <a:buClr>
                <a:srgbClr val="CC9900"/>
              </a:buClr>
              <a:buSzPct val="65000"/>
              <a:buFont typeface="Wingdings" charset="2"/>
              <a:buChar char=""/>
            </a:pPr>
            <a:r>
              <a:rPr lang="en-GB" sz="2800" b="0" strike="noStrike" spc="-1">
                <a:solidFill>
                  <a:srgbClr val="000000"/>
                </a:solidFill>
                <a:latin typeface="Garamond"/>
                <a:ea typeface="MS PGothic"/>
              </a:rPr>
              <a:t>High standard error = hard to find significance</a:t>
            </a:r>
            <a:endParaRPr lang="en-GB" sz="2800" b="0" strike="noStrike" spc="-1">
              <a:solidFill>
                <a:srgbClr val="000000"/>
              </a:solidFill>
              <a:latin typeface="Arial"/>
            </a:endParaRPr>
          </a:p>
          <a:p>
            <a:pPr marL="669960" lvl="1" indent="-325080">
              <a:lnSpc>
                <a:spcPct val="80000"/>
              </a:lnSpc>
              <a:spcBef>
                <a:spcPts val="400"/>
              </a:spcBef>
              <a:buClr>
                <a:srgbClr val="3B812F"/>
              </a:buClr>
              <a:buSzPct val="60000"/>
              <a:buFont typeface="Wingdings" charset="2"/>
              <a:buChar char=""/>
            </a:pPr>
            <a:r>
              <a:rPr lang="en-GB" sz="2000" b="0" strike="noStrike" spc="-1">
                <a:solidFill>
                  <a:srgbClr val="000000"/>
                </a:solidFill>
                <a:latin typeface="Garamond"/>
                <a:ea typeface="MS PGothic"/>
              </a:rPr>
              <a:t>More variation, harder to find relationship if it exists</a:t>
            </a:r>
            <a:endParaRPr lang="en-GB" sz="2000" b="0" strike="noStrike" spc="-1">
              <a:solidFill>
                <a:srgbClr val="000000"/>
              </a:solidFill>
              <a:latin typeface="Arial"/>
            </a:endParaRPr>
          </a:p>
          <a:p>
            <a:pPr marL="669960" lvl="1" indent="-325080">
              <a:lnSpc>
                <a:spcPct val="80000"/>
              </a:lnSpc>
              <a:spcBef>
                <a:spcPts val="400"/>
              </a:spcBef>
              <a:buClr>
                <a:srgbClr val="3B812F"/>
              </a:buClr>
              <a:buSzPct val="60000"/>
              <a:buFont typeface="Wingdings" charset="2"/>
              <a:buChar char=""/>
            </a:pPr>
            <a:r>
              <a:rPr lang="en-GB" sz="2000" b="0" strike="noStrike" spc="-1">
                <a:solidFill>
                  <a:srgbClr val="000000"/>
                </a:solidFill>
                <a:latin typeface="Garamond"/>
                <a:ea typeface="MS PGothic"/>
              </a:rPr>
              <a:t>b divided by higher number → t becomes smaller → harder to surpass critical value</a:t>
            </a:r>
            <a:endParaRPr lang="en-GB" sz="2000" b="0" strike="noStrike" spc="-1">
              <a:solidFill>
                <a:srgbClr val="000000"/>
              </a:solidFill>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TextShape 1"/>
          <p:cNvSpPr txBox="1"/>
          <p:nvPr/>
        </p:nvSpPr>
        <p:spPr>
          <a:xfrm>
            <a:off x="457200" y="277920"/>
            <a:ext cx="8229240" cy="1139400"/>
          </a:xfrm>
          <a:prstGeom prst="rect">
            <a:avLst/>
          </a:prstGeom>
          <a:noFill/>
          <a:ln>
            <a:noFill/>
          </a:ln>
        </p:spPr>
        <p:txBody>
          <a:bodyPr>
            <a:noAutofit/>
          </a:bodyPr>
          <a:lstStyle/>
          <a:p>
            <a:pPr>
              <a:lnSpc>
                <a:spcPct val="100000"/>
              </a:lnSpc>
            </a:pPr>
            <a:r>
              <a:rPr lang="en-GB" sz="4400" b="1" strike="noStrike" spc="-1">
                <a:solidFill>
                  <a:srgbClr val="006633"/>
                </a:solidFill>
                <a:latin typeface="Garamond"/>
                <a:ea typeface="MS PGothic"/>
              </a:rPr>
              <a:t>Significance of B-coefficients </a:t>
            </a:r>
            <a:endParaRPr lang="en-GB" sz="4400" b="0" strike="noStrike" spc="-1">
              <a:solidFill>
                <a:srgbClr val="000000"/>
              </a:solidFill>
              <a:latin typeface="Arial"/>
            </a:endParaRPr>
          </a:p>
        </p:txBody>
      </p:sp>
      <p:sp>
        <p:nvSpPr>
          <p:cNvPr id="599" name="TextShape 2"/>
          <p:cNvSpPr txBox="1"/>
          <p:nvPr/>
        </p:nvSpPr>
        <p:spPr>
          <a:xfrm>
            <a:off x="457200" y="1600200"/>
            <a:ext cx="8229240" cy="4530240"/>
          </a:xfrm>
          <a:prstGeom prst="rect">
            <a:avLst/>
          </a:prstGeom>
          <a:noFill/>
          <a:ln>
            <a:noFill/>
          </a:ln>
        </p:spPr>
        <p:txBody>
          <a:bodyPr>
            <a:noAutofit/>
          </a:bodyPr>
          <a:lstStyle/>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Look in the “Sig” column for the p–value</a:t>
            </a:r>
            <a:endParaRPr lang="en-GB" sz="3000" b="0" strike="noStrike" spc="-1">
              <a:solidFill>
                <a:srgbClr val="000000"/>
              </a:solidFill>
              <a:latin typeface="Arial"/>
            </a:endParaRPr>
          </a:p>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Compare the p-value to critical p-values</a:t>
            </a:r>
            <a:endParaRPr lang="en-GB" sz="30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.05</a:t>
            </a:r>
            <a:endParaRPr lang="en-GB" sz="26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.01</a:t>
            </a:r>
            <a:endParaRPr lang="en-GB" sz="2600" b="0" strike="noStrike" spc="-1">
              <a:solidFill>
                <a:srgbClr val="000000"/>
              </a:solidFill>
              <a:latin typeface="Arial"/>
            </a:endParaRPr>
          </a:p>
          <a:p>
            <a:pPr marL="669960" lvl="1" indent="-325080">
              <a:lnSpc>
                <a:spcPct val="100000"/>
              </a:lnSpc>
              <a:spcBef>
                <a:spcPts val="519"/>
              </a:spcBef>
              <a:buClr>
                <a:srgbClr val="3B812F"/>
              </a:buClr>
              <a:buSzPct val="60000"/>
              <a:buFont typeface="Wingdings" charset="2"/>
              <a:buChar char=""/>
            </a:pPr>
            <a:r>
              <a:rPr lang="en-GB" sz="2600" b="0" strike="noStrike" spc="-1">
                <a:solidFill>
                  <a:srgbClr val="000000"/>
                </a:solidFill>
                <a:latin typeface="Arial"/>
                <a:ea typeface="MS PGothic"/>
              </a:rPr>
              <a:t>.001</a:t>
            </a:r>
            <a:endParaRPr lang="en-GB" sz="2600" b="0" strike="noStrike" spc="-1">
              <a:solidFill>
                <a:srgbClr val="000000"/>
              </a:solidFill>
              <a:latin typeface="Arial"/>
            </a:endParaRPr>
          </a:p>
          <a:p>
            <a:pPr marL="343080" indent="-342720">
              <a:lnSpc>
                <a:spcPct val="100000"/>
              </a:lnSpc>
              <a:spcBef>
                <a:spcPts val="601"/>
              </a:spcBef>
              <a:buClr>
                <a:srgbClr val="CC9900"/>
              </a:buClr>
              <a:buSzPct val="65000"/>
              <a:buFont typeface="Wingdings" charset="2"/>
              <a:buChar char=""/>
            </a:pPr>
            <a:r>
              <a:rPr lang="en-GB" sz="3000" b="0" strike="noStrike" spc="-1">
                <a:solidFill>
                  <a:srgbClr val="000000"/>
                </a:solidFill>
                <a:latin typeface="Arial"/>
                <a:ea typeface="MS PGothic"/>
              </a:rPr>
              <a:t>If our p-value is less than the critical p–values we can reject the H0.</a:t>
            </a:r>
            <a:endParaRPr lang="en-GB" sz="3000" b="0" strike="noStrike" spc="-1">
              <a:solidFill>
                <a:srgbClr val="000000"/>
              </a:solidFill>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TextShape 1"/>
          <p:cNvSpPr txBox="1"/>
          <p:nvPr/>
        </p:nvSpPr>
        <p:spPr>
          <a:xfrm>
            <a:off x="457200" y="277920"/>
            <a:ext cx="8229240" cy="86472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ＭＳ Ｐゴシック"/>
              </a:rPr>
              <a:t>Predictions</a:t>
            </a:r>
            <a:endParaRPr lang="en-GB" sz="4200" b="0" strike="noStrike" spc="-1">
              <a:solidFill>
                <a:srgbClr val="000000"/>
              </a:solidFill>
              <a:latin typeface="Arial"/>
            </a:endParaRPr>
          </a:p>
        </p:txBody>
      </p:sp>
      <p:pic>
        <p:nvPicPr>
          <p:cNvPr id="601" name="Picture 5"/>
          <p:cNvPicPr/>
          <p:nvPr/>
        </p:nvPicPr>
        <p:blipFill>
          <a:blip r:embed="rId3"/>
          <a:stretch/>
        </p:blipFill>
        <p:spPr>
          <a:xfrm>
            <a:off x="914400" y="1295280"/>
            <a:ext cx="7605360" cy="4250880"/>
          </a:xfrm>
          <a:prstGeom prst="rect">
            <a:avLst/>
          </a:prstGeom>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TextShape 1"/>
          <p:cNvSpPr txBox="1"/>
          <p:nvPr/>
        </p:nvSpPr>
        <p:spPr>
          <a:xfrm>
            <a:off x="457200" y="277920"/>
            <a:ext cx="8229240" cy="788760"/>
          </a:xfrm>
          <a:prstGeom prst="rect">
            <a:avLst/>
          </a:prstGeom>
          <a:noFill/>
          <a:ln>
            <a:noFill/>
          </a:ln>
        </p:spPr>
        <p:txBody>
          <a:bodyPr>
            <a:noAutofit/>
          </a:bodyPr>
          <a:lstStyle/>
          <a:p>
            <a:pPr>
              <a:lnSpc>
                <a:spcPct val="100000"/>
              </a:lnSpc>
            </a:pPr>
            <a:r>
              <a:rPr lang="en-GB" sz="3600" b="1" strike="noStrike" spc="-1">
                <a:solidFill>
                  <a:srgbClr val="006633"/>
                </a:solidFill>
                <a:latin typeface="Garamond"/>
                <a:ea typeface="MS PGothic"/>
              </a:rPr>
              <a:t>Example – Income (DV)</a:t>
            </a:r>
            <a:endParaRPr lang="en-GB" sz="3600" b="0" strike="noStrike" spc="-1">
              <a:solidFill>
                <a:srgbClr val="000000"/>
              </a:solidFill>
              <a:latin typeface="Arial"/>
            </a:endParaRPr>
          </a:p>
        </p:txBody>
      </p:sp>
      <p:sp>
        <p:nvSpPr>
          <p:cNvPr id="603" name="TextShape 2"/>
          <p:cNvSpPr txBox="1"/>
          <p:nvPr/>
        </p:nvSpPr>
        <p:spPr>
          <a:xfrm>
            <a:off x="457200" y="3886200"/>
            <a:ext cx="8229240" cy="2244240"/>
          </a:xfrm>
          <a:prstGeom prst="rect">
            <a:avLst/>
          </a:prstGeom>
          <a:noFill/>
          <a:ln>
            <a:noFill/>
          </a:ln>
        </p:spPr>
        <p:txBody>
          <a:bodyPr>
            <a:noAutofit/>
          </a:bodyPr>
          <a:lstStyle/>
          <a:p>
            <a:pPr marL="343080" indent="-342720">
              <a:lnSpc>
                <a:spcPct val="90000"/>
              </a:lnSpc>
              <a:spcBef>
                <a:spcPts val="360"/>
              </a:spcBef>
              <a:buClr>
                <a:srgbClr val="CC9900"/>
              </a:buClr>
              <a:buSzPct val="65000"/>
              <a:buFont typeface="Wingdings" charset="2"/>
              <a:buChar char=""/>
            </a:pPr>
            <a:r>
              <a:rPr lang="en-GB" sz="1800" b="0" strike="noStrike" spc="-1">
                <a:solidFill>
                  <a:srgbClr val="000000"/>
                </a:solidFill>
                <a:latin typeface="Garamond"/>
                <a:ea typeface="MS PGothic"/>
              </a:rPr>
              <a:t>Predicted income for someone in </a:t>
            </a:r>
            <a:r>
              <a:rPr lang="en-GB" sz="1800" b="0" strike="noStrike" spc="-1">
                <a:solidFill>
                  <a:srgbClr val="00B050"/>
                </a:solidFill>
                <a:latin typeface="Garamond"/>
                <a:ea typeface="MS PGothic"/>
              </a:rPr>
              <a:t>female-headed household</a:t>
            </a:r>
            <a:r>
              <a:rPr lang="en-GB" sz="1800" b="0" strike="noStrike" spc="-1">
                <a:solidFill>
                  <a:srgbClr val="000000"/>
                </a:solidFill>
                <a:latin typeface="Garamond"/>
                <a:ea typeface="MS PGothic"/>
              </a:rPr>
              <a:t>, </a:t>
            </a:r>
            <a:r>
              <a:rPr lang="en-GB" sz="1800" b="0" strike="noStrike" spc="-1">
                <a:solidFill>
                  <a:srgbClr val="7030A0"/>
                </a:solidFill>
                <a:latin typeface="Garamond"/>
                <a:ea typeface="MS PGothic"/>
              </a:rPr>
              <a:t>14 years of ed</a:t>
            </a:r>
            <a:r>
              <a:rPr lang="en-GB" sz="1800" b="0" strike="noStrike" spc="-1">
                <a:solidFill>
                  <a:srgbClr val="000000"/>
                </a:solidFill>
                <a:latin typeface="Garamond"/>
                <a:ea typeface="MS PGothic"/>
              </a:rPr>
              <a:t>, living in community with </a:t>
            </a:r>
            <a:r>
              <a:rPr lang="en-GB" sz="1800" b="0" strike="noStrike" spc="-1">
                <a:solidFill>
                  <a:srgbClr val="0070C0"/>
                </a:solidFill>
                <a:latin typeface="Garamond"/>
                <a:ea typeface="MS PGothic"/>
              </a:rPr>
              <a:t>7% unemployment rate. </a:t>
            </a:r>
            <a:r>
              <a:rPr lang="en-GB" sz="1600" b="0" strike="noStrike" spc="-1">
                <a:solidFill>
                  <a:srgbClr val="000000"/>
                </a:solidFill>
                <a:latin typeface="Garamond"/>
                <a:ea typeface="MS PGothic"/>
              </a:rPr>
              <a:t>(we did not include ”GUPOOR” because it is not significant. </a:t>
            </a:r>
            <a:endParaRPr lang="en-GB" sz="1600" b="0" strike="noStrike" spc="-1">
              <a:solidFill>
                <a:srgbClr val="000000"/>
              </a:solidFill>
              <a:latin typeface="Arial"/>
            </a:endParaRPr>
          </a:p>
          <a:p>
            <a:pPr marL="343080" indent="-342720">
              <a:lnSpc>
                <a:spcPct val="90000"/>
              </a:lnSpc>
              <a:spcBef>
                <a:spcPts val="360"/>
              </a:spcBef>
              <a:buClr>
                <a:srgbClr val="CC9900"/>
              </a:buClr>
              <a:buSzPct val="65000"/>
              <a:buFont typeface="Wingdings" charset="2"/>
              <a:buChar char=""/>
            </a:pPr>
            <a:r>
              <a:rPr lang="en-GB" sz="1800" b="0" strike="noStrike" spc="-1">
                <a:solidFill>
                  <a:srgbClr val="000000"/>
                </a:solidFill>
                <a:latin typeface="Garamond"/>
                <a:ea typeface="MS PGothic"/>
              </a:rPr>
              <a:t>Y’ = -12,878.4 + (-21,345.10)(</a:t>
            </a:r>
            <a:r>
              <a:rPr lang="en-GB" sz="1800" b="0" strike="noStrike" spc="-1">
                <a:solidFill>
                  <a:srgbClr val="00B050"/>
                </a:solidFill>
                <a:latin typeface="Garamond"/>
                <a:ea typeface="MS PGothic"/>
              </a:rPr>
              <a:t>hdfem</a:t>
            </a:r>
            <a:r>
              <a:rPr lang="en-GB" sz="1800" b="0" strike="noStrike" spc="-1">
                <a:solidFill>
                  <a:srgbClr val="000000"/>
                </a:solidFill>
                <a:latin typeface="Garamond"/>
                <a:ea typeface="MS PGothic"/>
              </a:rPr>
              <a:t>) + 4,893.66(</a:t>
            </a:r>
            <a:r>
              <a:rPr lang="en-GB" sz="1800" b="0" strike="noStrike" spc="-1">
                <a:solidFill>
                  <a:srgbClr val="7030A0"/>
                </a:solidFill>
                <a:latin typeface="Garamond"/>
                <a:ea typeface="MS PGothic"/>
              </a:rPr>
              <a:t>ed</a:t>
            </a:r>
            <a:r>
              <a:rPr lang="en-GB" sz="1800" b="0" strike="noStrike" spc="-1">
                <a:solidFill>
                  <a:srgbClr val="000000"/>
                </a:solidFill>
                <a:latin typeface="Garamond"/>
                <a:ea typeface="MS PGothic"/>
              </a:rPr>
              <a:t>) + (-300.05)(</a:t>
            </a:r>
            <a:r>
              <a:rPr lang="en-GB" sz="1800" b="0" strike="noStrike" spc="-1">
                <a:solidFill>
                  <a:srgbClr val="0070C0"/>
                </a:solidFill>
                <a:latin typeface="Garamond"/>
                <a:ea typeface="MS PGothic"/>
              </a:rPr>
              <a:t>uncy</a:t>
            </a:r>
            <a:r>
              <a:rPr lang="en-GB" sz="1800" b="0" strike="noStrike" spc="-1">
                <a:solidFill>
                  <a:srgbClr val="000000"/>
                </a:solidFill>
                <a:latin typeface="Garamond"/>
                <a:ea typeface="MS PGothic"/>
              </a:rPr>
              <a:t>)</a:t>
            </a:r>
            <a:endParaRPr lang="en-GB" sz="1800" b="0" strike="noStrike" spc="-1">
              <a:solidFill>
                <a:srgbClr val="000000"/>
              </a:solidFill>
              <a:latin typeface="Arial"/>
            </a:endParaRPr>
          </a:p>
          <a:p>
            <a:pPr marL="343080" indent="-342720">
              <a:lnSpc>
                <a:spcPct val="90000"/>
              </a:lnSpc>
              <a:spcBef>
                <a:spcPts val="360"/>
              </a:spcBef>
              <a:buClr>
                <a:srgbClr val="CC9900"/>
              </a:buClr>
              <a:buSzPct val="65000"/>
              <a:buFont typeface="Wingdings" charset="2"/>
              <a:buChar char=""/>
            </a:pPr>
            <a:r>
              <a:rPr lang="en-GB" sz="1800" b="0" strike="noStrike" spc="-1">
                <a:solidFill>
                  <a:srgbClr val="000000"/>
                </a:solidFill>
                <a:latin typeface="Garamond"/>
                <a:ea typeface="MS PGothic"/>
              </a:rPr>
              <a:t>Y’ = -12,878.4 + (-21,345.10)(</a:t>
            </a:r>
            <a:r>
              <a:rPr lang="en-GB" sz="1800" b="0" strike="noStrike" spc="-1">
                <a:solidFill>
                  <a:srgbClr val="00B050"/>
                </a:solidFill>
                <a:latin typeface="Garamond"/>
                <a:ea typeface="MS PGothic"/>
              </a:rPr>
              <a:t>1</a:t>
            </a:r>
            <a:r>
              <a:rPr lang="en-GB" sz="1800" b="0" strike="noStrike" spc="-1">
                <a:solidFill>
                  <a:srgbClr val="000000"/>
                </a:solidFill>
                <a:latin typeface="Garamond"/>
                <a:ea typeface="MS PGothic"/>
              </a:rPr>
              <a:t>) + 4,893.66(</a:t>
            </a:r>
            <a:r>
              <a:rPr lang="en-GB" sz="1800" b="0" strike="noStrike" spc="-1">
                <a:solidFill>
                  <a:srgbClr val="7030A0"/>
                </a:solidFill>
                <a:latin typeface="Garamond"/>
                <a:ea typeface="MS PGothic"/>
              </a:rPr>
              <a:t>14</a:t>
            </a:r>
            <a:r>
              <a:rPr lang="en-GB" sz="1800" b="0" strike="noStrike" spc="-1">
                <a:solidFill>
                  <a:srgbClr val="000000"/>
                </a:solidFill>
                <a:latin typeface="Garamond"/>
                <a:ea typeface="MS PGothic"/>
              </a:rPr>
              <a:t>) + (-300.05)(</a:t>
            </a:r>
            <a:r>
              <a:rPr lang="en-GB" sz="1800" b="0" strike="noStrike" spc="-1">
                <a:solidFill>
                  <a:srgbClr val="0070C0"/>
                </a:solidFill>
                <a:latin typeface="Garamond"/>
                <a:ea typeface="MS PGothic"/>
              </a:rPr>
              <a:t>7</a:t>
            </a:r>
            <a:r>
              <a:rPr lang="en-GB" sz="1800" b="0" strike="noStrike" spc="-1">
                <a:solidFill>
                  <a:srgbClr val="000000"/>
                </a:solidFill>
                <a:latin typeface="Garamond"/>
                <a:ea typeface="MS PGothic"/>
              </a:rPr>
              <a:t>)</a:t>
            </a:r>
            <a:endParaRPr lang="en-GB" sz="1800" b="0" strike="noStrike" spc="-1">
              <a:solidFill>
                <a:srgbClr val="000000"/>
              </a:solidFill>
              <a:latin typeface="Arial"/>
            </a:endParaRPr>
          </a:p>
          <a:p>
            <a:pPr marL="343080" indent="-342720">
              <a:lnSpc>
                <a:spcPct val="90000"/>
              </a:lnSpc>
              <a:spcBef>
                <a:spcPts val="360"/>
              </a:spcBef>
              <a:buClr>
                <a:srgbClr val="CC9900"/>
              </a:buClr>
              <a:buSzPct val="65000"/>
              <a:buFont typeface="Wingdings" charset="2"/>
              <a:buChar char=""/>
            </a:pPr>
            <a:r>
              <a:rPr lang="en-GB" sz="1800" b="0" strike="noStrike" spc="-1">
                <a:solidFill>
                  <a:srgbClr val="000000"/>
                </a:solidFill>
                <a:latin typeface="Garamond"/>
                <a:ea typeface="MS PGothic"/>
              </a:rPr>
              <a:t>Y’ = -12,878.4 – </a:t>
            </a:r>
            <a:r>
              <a:rPr lang="en-GB" sz="1800" b="0" strike="noStrike" spc="-1">
                <a:solidFill>
                  <a:srgbClr val="00B050"/>
                </a:solidFill>
                <a:latin typeface="Garamond"/>
                <a:ea typeface="MS PGothic"/>
              </a:rPr>
              <a:t>21,345.10</a:t>
            </a:r>
            <a:r>
              <a:rPr lang="en-GB" sz="1800" b="0" strike="noStrike" spc="-1">
                <a:solidFill>
                  <a:srgbClr val="000000"/>
                </a:solidFill>
                <a:latin typeface="Garamond"/>
                <a:ea typeface="MS PGothic"/>
              </a:rPr>
              <a:t> + </a:t>
            </a:r>
            <a:r>
              <a:rPr lang="en-GB" sz="1800" b="0" strike="noStrike" spc="-1">
                <a:solidFill>
                  <a:srgbClr val="7030A0"/>
                </a:solidFill>
                <a:latin typeface="Garamond"/>
                <a:ea typeface="MS PGothic"/>
              </a:rPr>
              <a:t>68,511.24</a:t>
            </a:r>
            <a:r>
              <a:rPr lang="en-GB" sz="1800" b="0" strike="noStrike" spc="-1">
                <a:solidFill>
                  <a:srgbClr val="000000"/>
                </a:solidFill>
                <a:latin typeface="Garamond"/>
                <a:ea typeface="MS PGothic"/>
              </a:rPr>
              <a:t> – </a:t>
            </a:r>
            <a:r>
              <a:rPr lang="en-GB" sz="1800" b="0" strike="noStrike" spc="-1">
                <a:solidFill>
                  <a:srgbClr val="0070C0"/>
                </a:solidFill>
                <a:latin typeface="Garamond"/>
                <a:ea typeface="MS PGothic"/>
              </a:rPr>
              <a:t>2,100.35</a:t>
            </a:r>
            <a:endParaRPr lang="en-GB" sz="1800" b="0" strike="noStrike" spc="-1">
              <a:solidFill>
                <a:srgbClr val="000000"/>
              </a:solidFill>
              <a:latin typeface="Arial"/>
            </a:endParaRPr>
          </a:p>
          <a:p>
            <a:pPr marL="343080" indent="-342720">
              <a:lnSpc>
                <a:spcPct val="90000"/>
              </a:lnSpc>
              <a:spcBef>
                <a:spcPts val="360"/>
              </a:spcBef>
              <a:buClr>
                <a:srgbClr val="CC9900"/>
              </a:buClr>
              <a:buSzPct val="65000"/>
              <a:buFont typeface="Wingdings" charset="2"/>
              <a:buChar char=""/>
            </a:pPr>
            <a:r>
              <a:rPr lang="en-GB" sz="1800" b="0" strike="noStrike" spc="-1">
                <a:solidFill>
                  <a:srgbClr val="000000"/>
                </a:solidFill>
                <a:latin typeface="Garamond"/>
                <a:ea typeface="MS PGothic"/>
              </a:rPr>
              <a:t>Y’ = $32,187.39</a:t>
            </a:r>
            <a:endParaRPr lang="en-GB" sz="1800" b="0" strike="noStrike" spc="-1">
              <a:solidFill>
                <a:srgbClr val="000000"/>
              </a:solidFill>
              <a:latin typeface="Arial"/>
            </a:endParaRPr>
          </a:p>
        </p:txBody>
      </p:sp>
      <p:pic>
        <p:nvPicPr>
          <p:cNvPr id="604" name="Picture 6"/>
          <p:cNvPicPr/>
          <p:nvPr/>
        </p:nvPicPr>
        <p:blipFill>
          <a:blip r:embed="rId3"/>
          <a:stretch/>
        </p:blipFill>
        <p:spPr>
          <a:xfrm>
            <a:off x="1676520" y="1219320"/>
            <a:ext cx="5422680" cy="2437920"/>
          </a:xfrm>
          <a:prstGeom prst="rect">
            <a:avLst/>
          </a:prstGeom>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TextShape 1"/>
          <p:cNvSpPr txBox="1"/>
          <p:nvPr/>
        </p:nvSpPr>
        <p:spPr>
          <a:xfrm>
            <a:off x="457200" y="277920"/>
            <a:ext cx="8229240" cy="113940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MS PGothic"/>
              </a:rPr>
              <a:t>Predictions – 2+ dummy categories</a:t>
            </a:r>
            <a:endParaRPr lang="en-GB" sz="4200" b="0" strike="noStrike" spc="-1">
              <a:solidFill>
                <a:srgbClr val="000000"/>
              </a:solidFill>
              <a:latin typeface="Arial"/>
            </a:endParaRPr>
          </a:p>
        </p:txBody>
      </p:sp>
      <p:sp>
        <p:nvSpPr>
          <p:cNvPr id="606" name="TextShape 2"/>
          <p:cNvSpPr txBox="1"/>
          <p:nvPr/>
        </p:nvSpPr>
        <p:spPr>
          <a:xfrm>
            <a:off x="457200" y="3941640"/>
            <a:ext cx="8229240" cy="2188800"/>
          </a:xfrm>
          <a:prstGeom prst="rect">
            <a:avLst/>
          </a:prstGeom>
          <a:noFill/>
          <a:ln>
            <a:noFill/>
          </a:ln>
        </p:spPr>
        <p:txBody>
          <a:bodyPr>
            <a:noAutofit/>
          </a:bodyPr>
          <a:lstStyle/>
          <a:p>
            <a:pPr marL="343080" indent="-342720">
              <a:lnSpc>
                <a:spcPct val="90000"/>
              </a:lnSpc>
              <a:spcBef>
                <a:spcPts val="439"/>
              </a:spcBef>
              <a:buClr>
                <a:srgbClr val="CC9900"/>
              </a:buClr>
              <a:buSzPct val="65000"/>
              <a:buFont typeface="Wingdings" charset="2"/>
              <a:buChar char=""/>
            </a:pPr>
            <a:r>
              <a:rPr lang="en-GB" sz="2200" b="0" strike="noStrike" spc="-1">
                <a:solidFill>
                  <a:srgbClr val="000000"/>
                </a:solidFill>
                <a:latin typeface="Garamond"/>
                <a:ea typeface="MS PGothic"/>
              </a:rPr>
              <a:t>Y’ = a + b</a:t>
            </a:r>
            <a:r>
              <a:rPr lang="en-GB" sz="2200" b="0" strike="noStrike" spc="-1" baseline="-25000">
                <a:solidFill>
                  <a:srgbClr val="000000"/>
                </a:solidFill>
                <a:latin typeface="Garamond"/>
                <a:ea typeface="MS PGothic"/>
              </a:rPr>
              <a:t>1</a:t>
            </a:r>
            <a:r>
              <a:rPr lang="en-GB" sz="2200" b="0" strike="noStrike" spc="-1">
                <a:solidFill>
                  <a:srgbClr val="000000"/>
                </a:solidFill>
                <a:latin typeface="Garamond"/>
                <a:ea typeface="MS PGothic"/>
              </a:rPr>
              <a:t>x</a:t>
            </a:r>
            <a:r>
              <a:rPr lang="en-GB" sz="2200" b="0" strike="noStrike" spc="-1" baseline="-25000">
                <a:solidFill>
                  <a:srgbClr val="000000"/>
                </a:solidFill>
                <a:latin typeface="Garamond"/>
                <a:ea typeface="MS PGothic"/>
              </a:rPr>
              <a:t>1</a:t>
            </a:r>
            <a:r>
              <a:rPr lang="en-GB" sz="2200" b="0" strike="noStrike" spc="-1">
                <a:solidFill>
                  <a:srgbClr val="000000"/>
                </a:solidFill>
                <a:latin typeface="Garamond"/>
                <a:ea typeface="MS PGothic"/>
              </a:rPr>
              <a:t> + b</a:t>
            </a:r>
            <a:r>
              <a:rPr lang="en-GB" sz="2200" b="0" strike="noStrike" spc="-1" baseline="-25000">
                <a:solidFill>
                  <a:srgbClr val="000000"/>
                </a:solidFill>
                <a:latin typeface="Garamond"/>
                <a:ea typeface="MS PGothic"/>
              </a:rPr>
              <a:t>2</a:t>
            </a:r>
            <a:r>
              <a:rPr lang="en-GB" sz="2200" b="0" strike="noStrike" spc="-1">
                <a:solidFill>
                  <a:srgbClr val="000000"/>
                </a:solidFill>
                <a:latin typeface="Garamond"/>
                <a:ea typeface="MS PGothic"/>
              </a:rPr>
              <a:t>x</a:t>
            </a:r>
            <a:r>
              <a:rPr lang="en-GB" sz="2200" b="0" strike="noStrike" spc="-1" baseline="-25000">
                <a:solidFill>
                  <a:srgbClr val="000000"/>
                </a:solidFill>
                <a:latin typeface="Garamond"/>
                <a:ea typeface="MS PGothic"/>
              </a:rPr>
              <a:t>2</a:t>
            </a:r>
            <a:r>
              <a:rPr lang="en-GB" sz="2200" b="0" strike="noStrike" spc="-1">
                <a:solidFill>
                  <a:srgbClr val="000000"/>
                </a:solidFill>
                <a:latin typeface="Garamond"/>
                <a:ea typeface="MS PGothic"/>
              </a:rPr>
              <a:t> + b</a:t>
            </a:r>
            <a:r>
              <a:rPr lang="en-GB" sz="2200" b="0" strike="noStrike" spc="-1" baseline="-25000">
                <a:solidFill>
                  <a:srgbClr val="000000"/>
                </a:solidFill>
                <a:latin typeface="Garamond"/>
                <a:ea typeface="MS PGothic"/>
              </a:rPr>
              <a:t>3</a:t>
            </a:r>
            <a:r>
              <a:rPr lang="en-GB" sz="2200" b="0" strike="noStrike" spc="-1">
                <a:solidFill>
                  <a:srgbClr val="000000"/>
                </a:solidFill>
                <a:latin typeface="Garamond"/>
                <a:ea typeface="MS PGothic"/>
              </a:rPr>
              <a:t>x</a:t>
            </a:r>
            <a:r>
              <a:rPr lang="en-GB" sz="2200" b="0" strike="noStrike" spc="-1" baseline="-25000">
                <a:solidFill>
                  <a:srgbClr val="000000"/>
                </a:solidFill>
                <a:latin typeface="Garamond"/>
                <a:ea typeface="MS PGothic"/>
              </a:rPr>
              <a:t>3</a:t>
            </a:r>
            <a:endParaRPr lang="en-GB" sz="2200" b="0" strike="noStrike" spc="-1">
              <a:solidFill>
                <a:srgbClr val="000000"/>
              </a:solidFill>
              <a:latin typeface="Arial"/>
            </a:endParaRPr>
          </a:p>
          <a:p>
            <a:pPr marL="343080" indent="-342720">
              <a:lnSpc>
                <a:spcPct val="90000"/>
              </a:lnSpc>
              <a:spcBef>
                <a:spcPts val="439"/>
              </a:spcBef>
              <a:buClr>
                <a:srgbClr val="CC9900"/>
              </a:buClr>
              <a:buSzPct val="65000"/>
              <a:buFont typeface="Wingdings" charset="2"/>
              <a:buChar char=""/>
            </a:pPr>
            <a:r>
              <a:rPr lang="en-GB" sz="2200" b="0" strike="noStrike" spc="-1">
                <a:solidFill>
                  <a:srgbClr val="000000"/>
                </a:solidFill>
                <a:latin typeface="Garamond"/>
                <a:ea typeface="MS PGothic"/>
              </a:rPr>
              <a:t>Y’ (south) = 59.94 + 96.93(1) + 60.74(0) + 19.89(0) = $156.87</a:t>
            </a:r>
            <a:endParaRPr lang="en-GB" sz="2200" b="0" strike="noStrike" spc="-1">
              <a:solidFill>
                <a:srgbClr val="000000"/>
              </a:solidFill>
              <a:latin typeface="Arial"/>
            </a:endParaRPr>
          </a:p>
          <a:p>
            <a:pPr marL="343080" indent="-342720">
              <a:lnSpc>
                <a:spcPct val="90000"/>
              </a:lnSpc>
              <a:spcBef>
                <a:spcPts val="439"/>
              </a:spcBef>
              <a:buClr>
                <a:srgbClr val="CC9900"/>
              </a:buClr>
              <a:buSzPct val="65000"/>
              <a:buFont typeface="Wingdings" charset="2"/>
              <a:buChar char=""/>
            </a:pPr>
            <a:r>
              <a:rPr lang="en-GB" sz="2200" b="0" strike="noStrike" spc="-1">
                <a:solidFill>
                  <a:srgbClr val="000000"/>
                </a:solidFill>
                <a:latin typeface="Garamond"/>
                <a:ea typeface="MS PGothic"/>
              </a:rPr>
              <a:t>Y’ (nc) = 59.94 + 96.93(0) + 60.74(1) + 19.89(0) = $120.68</a:t>
            </a:r>
            <a:endParaRPr lang="en-GB" sz="2200" b="0" strike="noStrike" spc="-1">
              <a:solidFill>
                <a:srgbClr val="000000"/>
              </a:solidFill>
              <a:latin typeface="Arial"/>
            </a:endParaRPr>
          </a:p>
          <a:p>
            <a:pPr marL="343080" indent="-342720">
              <a:lnSpc>
                <a:spcPct val="90000"/>
              </a:lnSpc>
              <a:spcBef>
                <a:spcPts val="439"/>
              </a:spcBef>
              <a:buClr>
                <a:srgbClr val="CC9900"/>
              </a:buClr>
              <a:buSzPct val="65000"/>
              <a:buFont typeface="Wingdings" charset="2"/>
              <a:buChar char=""/>
            </a:pPr>
            <a:r>
              <a:rPr lang="en-GB" sz="2200" b="0" strike="noStrike" spc="-1">
                <a:solidFill>
                  <a:srgbClr val="000000"/>
                </a:solidFill>
                <a:latin typeface="Garamond"/>
                <a:ea typeface="MS PGothic"/>
              </a:rPr>
              <a:t>Y’ (nore) = 59.94 + 96.93(0) + 60.74(0) + 19.89(1) = $79.83</a:t>
            </a:r>
            <a:endParaRPr lang="en-GB" sz="2200" b="0" strike="noStrike" spc="-1">
              <a:solidFill>
                <a:srgbClr val="000000"/>
              </a:solidFill>
              <a:latin typeface="Arial"/>
            </a:endParaRPr>
          </a:p>
          <a:p>
            <a:pPr marL="343080" indent="-342720">
              <a:lnSpc>
                <a:spcPct val="90000"/>
              </a:lnSpc>
              <a:spcBef>
                <a:spcPts val="439"/>
              </a:spcBef>
              <a:buClr>
                <a:srgbClr val="CC9900"/>
              </a:buClr>
              <a:buSzPct val="65000"/>
              <a:buFont typeface="Wingdings" charset="2"/>
              <a:buChar char=""/>
            </a:pPr>
            <a:r>
              <a:rPr lang="en-GB" sz="2200" b="0" strike="noStrike" spc="-1">
                <a:solidFill>
                  <a:srgbClr val="000000"/>
                </a:solidFill>
                <a:latin typeface="Garamond"/>
                <a:ea typeface="MS PGothic"/>
              </a:rPr>
              <a:t>Y’ (norw) = 59.94 + 96.93(0) + 60.74(0) + 19.89(0) = $59.94 </a:t>
            </a:r>
            <a:r>
              <a:rPr lang="en-GB" sz="1600" b="0" strike="noStrike" spc="-1">
                <a:solidFill>
                  <a:srgbClr val="000000"/>
                </a:solidFill>
                <a:latin typeface="Garamond"/>
                <a:ea typeface="MS PGothic"/>
              </a:rPr>
              <a:t>(intercept)</a:t>
            </a:r>
            <a:endParaRPr lang="en-GB" sz="1600" b="0" strike="noStrike" spc="-1">
              <a:solidFill>
                <a:srgbClr val="000000"/>
              </a:solidFill>
              <a:latin typeface="Arial"/>
            </a:endParaRPr>
          </a:p>
          <a:p>
            <a:pPr>
              <a:lnSpc>
                <a:spcPct val="90000"/>
              </a:lnSpc>
              <a:spcBef>
                <a:spcPts val="439"/>
              </a:spcBef>
            </a:pPr>
            <a:endParaRPr lang="en-GB" sz="1600" b="0" strike="noStrike" spc="-1">
              <a:solidFill>
                <a:srgbClr val="000000"/>
              </a:solidFill>
              <a:latin typeface="Arial"/>
            </a:endParaRPr>
          </a:p>
        </p:txBody>
      </p:sp>
      <p:pic>
        <p:nvPicPr>
          <p:cNvPr id="607" name="Picture 7"/>
          <p:cNvPicPr/>
          <p:nvPr/>
        </p:nvPicPr>
        <p:blipFill>
          <a:blip r:embed="rId3"/>
          <a:stretch/>
        </p:blipFill>
        <p:spPr>
          <a:xfrm>
            <a:off x="2104920" y="1701720"/>
            <a:ext cx="4932000" cy="1983960"/>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TextShape 1"/>
          <p:cNvSpPr txBox="1"/>
          <p:nvPr/>
        </p:nvSpPr>
        <p:spPr>
          <a:xfrm>
            <a:off x="457200" y="277920"/>
            <a:ext cx="8229240" cy="113940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ＭＳ Ｐゴシック"/>
              </a:rPr>
              <a:t>OLS regression</a:t>
            </a:r>
            <a:endParaRPr lang="en-GB" sz="4200" b="0" strike="noStrike" spc="-1">
              <a:solidFill>
                <a:srgbClr val="000000"/>
              </a:solidFill>
              <a:latin typeface="Arial"/>
            </a:endParaRPr>
          </a:p>
        </p:txBody>
      </p:sp>
      <p:sp>
        <p:nvSpPr>
          <p:cNvPr id="539" name="TextShape 2"/>
          <p:cNvSpPr txBox="1"/>
          <p:nvPr/>
        </p:nvSpPr>
        <p:spPr>
          <a:xfrm>
            <a:off x="457200" y="1600200"/>
            <a:ext cx="8229240" cy="4530240"/>
          </a:xfrm>
          <a:prstGeom prst="rect">
            <a:avLst/>
          </a:prstGeom>
          <a:noFill/>
          <a:ln>
            <a:noFill/>
          </a:ln>
        </p:spPr>
        <p:txBody>
          <a:bodyPr>
            <a:noAutofit/>
          </a:bodyPr>
          <a:lstStyle/>
          <a:p>
            <a:pPr marL="343080" indent="-342720">
              <a:lnSpc>
                <a:spcPct val="90000"/>
              </a:lnSpc>
              <a:spcBef>
                <a:spcPts val="479"/>
              </a:spcBef>
              <a:buClr>
                <a:srgbClr val="CC9900"/>
              </a:buClr>
              <a:buSzPct val="65000"/>
              <a:buFont typeface="Wingdings" charset="2"/>
              <a:buChar char=""/>
            </a:pPr>
            <a:r>
              <a:rPr lang="en-GB" sz="2400" b="0" strike="noStrike" spc="-1">
                <a:solidFill>
                  <a:srgbClr val="000000"/>
                </a:solidFill>
                <a:latin typeface="Garamond"/>
                <a:ea typeface="MS PGothic"/>
              </a:rPr>
              <a:t>Use </a:t>
            </a:r>
            <a:r>
              <a:rPr lang="en-GB" sz="2400" b="0" u="sng" strike="noStrike" spc="-1">
                <a:solidFill>
                  <a:srgbClr val="000000"/>
                </a:solidFill>
                <a:uFillTx/>
                <a:latin typeface="Garamond"/>
                <a:ea typeface="MS PGothic"/>
              </a:rPr>
              <a:t>regression line</a:t>
            </a:r>
            <a:r>
              <a:rPr lang="en-GB" sz="2400" b="0" strike="noStrike" spc="-1">
                <a:solidFill>
                  <a:srgbClr val="000000"/>
                </a:solidFill>
                <a:latin typeface="Garamond"/>
                <a:ea typeface="MS PGothic"/>
              </a:rPr>
              <a:t> (line of best fit) to make predictions</a:t>
            </a:r>
            <a:endParaRPr lang="en-GB" sz="2400" b="0" strike="noStrike" spc="-1">
              <a:solidFill>
                <a:srgbClr val="000000"/>
              </a:solidFill>
              <a:latin typeface="Arial"/>
            </a:endParaRPr>
          </a:p>
          <a:p>
            <a:pPr marL="343080" indent="-342720">
              <a:lnSpc>
                <a:spcPct val="90000"/>
              </a:lnSpc>
              <a:spcBef>
                <a:spcPts val="479"/>
              </a:spcBef>
              <a:buClr>
                <a:srgbClr val="CC9900"/>
              </a:buClr>
              <a:buSzPct val="65000"/>
              <a:buFont typeface="Wingdings" charset="2"/>
              <a:buChar char=""/>
            </a:pPr>
            <a:r>
              <a:rPr lang="en-GB" sz="2400" b="0" strike="noStrike" spc="-1">
                <a:solidFill>
                  <a:srgbClr val="000000"/>
                </a:solidFill>
                <a:latin typeface="Garamond"/>
                <a:ea typeface="MS PGothic"/>
              </a:rPr>
              <a:t>Determine where line crosses y axis (</a:t>
            </a:r>
            <a:r>
              <a:rPr lang="en-GB" sz="2400" b="0" u="sng" strike="noStrike" spc="-1">
                <a:solidFill>
                  <a:srgbClr val="000000"/>
                </a:solidFill>
                <a:uFillTx/>
                <a:latin typeface="Garamond"/>
                <a:ea typeface="MS PGothic"/>
              </a:rPr>
              <a:t>a, intercept</a:t>
            </a:r>
            <a:r>
              <a:rPr lang="en-GB" sz="2400" b="0" strike="noStrike" spc="-1">
                <a:solidFill>
                  <a:srgbClr val="000000"/>
                </a:solidFill>
                <a:latin typeface="Garamond"/>
                <a:ea typeface="MS PGothic"/>
              </a:rPr>
              <a:t>)</a:t>
            </a:r>
            <a:endParaRPr lang="en-GB" sz="2400" b="0" strike="noStrike" spc="-1">
              <a:solidFill>
                <a:srgbClr val="000000"/>
              </a:solidFill>
              <a:latin typeface="Arial"/>
            </a:endParaRPr>
          </a:p>
          <a:p>
            <a:pPr marL="669960" lvl="1" indent="-325080">
              <a:lnSpc>
                <a:spcPct val="90000"/>
              </a:lnSpc>
              <a:spcBef>
                <a:spcPts val="420"/>
              </a:spcBef>
              <a:buClr>
                <a:srgbClr val="3B812F"/>
              </a:buClr>
              <a:buSzPct val="60000"/>
              <a:buFont typeface="Wingdings" charset="2"/>
              <a:buChar char=""/>
            </a:pPr>
            <a:r>
              <a:rPr lang="en-GB" sz="2100" b="0" strike="noStrike" spc="-1">
                <a:solidFill>
                  <a:srgbClr val="000000"/>
                </a:solidFill>
                <a:latin typeface="Garamond"/>
                <a:ea typeface="MS PGothic"/>
              </a:rPr>
              <a:t>The value of the DV when the value of the IV is 0.</a:t>
            </a:r>
            <a:endParaRPr lang="en-GB" sz="2100" b="0" strike="noStrike" spc="-1">
              <a:solidFill>
                <a:srgbClr val="000000"/>
              </a:solidFill>
              <a:latin typeface="Arial"/>
            </a:endParaRPr>
          </a:p>
          <a:p>
            <a:pPr marL="343080" indent="-342720">
              <a:lnSpc>
                <a:spcPct val="90000"/>
              </a:lnSpc>
              <a:spcBef>
                <a:spcPts val="479"/>
              </a:spcBef>
              <a:buClr>
                <a:srgbClr val="CC9900"/>
              </a:buClr>
              <a:buSzPct val="65000"/>
              <a:buFont typeface="Wingdings" charset="2"/>
              <a:buChar char=""/>
            </a:pPr>
            <a:r>
              <a:rPr lang="en-GB" sz="2400" b="0" strike="noStrike" spc="-1">
                <a:solidFill>
                  <a:srgbClr val="000000"/>
                </a:solidFill>
                <a:latin typeface="Garamond"/>
                <a:ea typeface="MS PGothic"/>
              </a:rPr>
              <a:t>Determine the </a:t>
            </a:r>
            <a:r>
              <a:rPr lang="en-GB" sz="2400" b="0" u="sng" strike="noStrike" spc="-1">
                <a:solidFill>
                  <a:srgbClr val="000000"/>
                </a:solidFill>
                <a:uFillTx/>
                <a:latin typeface="Garamond"/>
                <a:ea typeface="MS PGothic"/>
              </a:rPr>
              <a:t>slope</a:t>
            </a:r>
            <a:r>
              <a:rPr lang="en-GB" sz="2400" b="0" strike="noStrike" spc="-1">
                <a:solidFill>
                  <a:srgbClr val="000000"/>
                </a:solidFill>
                <a:latin typeface="Garamond"/>
                <a:ea typeface="MS PGothic"/>
              </a:rPr>
              <a:t> of the line (</a:t>
            </a:r>
            <a:r>
              <a:rPr lang="en-GB" sz="2400" b="0" u="sng" strike="noStrike" spc="-1">
                <a:solidFill>
                  <a:srgbClr val="000000"/>
                </a:solidFill>
                <a:uFillTx/>
                <a:latin typeface="Garamond"/>
                <a:ea typeface="MS PGothic"/>
              </a:rPr>
              <a:t>b</a:t>
            </a:r>
            <a:r>
              <a:rPr lang="en-GB" sz="2400" b="0" strike="noStrike" spc="-1">
                <a:solidFill>
                  <a:srgbClr val="000000"/>
                </a:solidFill>
                <a:latin typeface="Garamond"/>
                <a:ea typeface="MS PGothic"/>
              </a:rPr>
              <a:t>)</a:t>
            </a:r>
            <a:endParaRPr lang="en-GB" sz="2400" b="0" strike="noStrike" spc="-1">
              <a:solidFill>
                <a:srgbClr val="000000"/>
              </a:solidFill>
              <a:latin typeface="Arial"/>
            </a:endParaRPr>
          </a:p>
          <a:p>
            <a:pPr marL="669960" lvl="1" indent="-325080">
              <a:lnSpc>
                <a:spcPct val="90000"/>
              </a:lnSpc>
              <a:spcBef>
                <a:spcPts val="400"/>
              </a:spcBef>
              <a:buClr>
                <a:srgbClr val="3B812F"/>
              </a:buClr>
              <a:buSzPct val="60000"/>
              <a:buFont typeface="Wingdings" charset="2"/>
              <a:buChar char=""/>
            </a:pPr>
            <a:r>
              <a:rPr lang="en-GB" sz="2000" b="1" strike="noStrike" spc="-1">
                <a:solidFill>
                  <a:srgbClr val="000000"/>
                </a:solidFill>
                <a:latin typeface="Garamond"/>
                <a:ea typeface="MS PGothic"/>
              </a:rPr>
              <a:t>I/R: </a:t>
            </a:r>
            <a:r>
              <a:rPr lang="en-GB" sz="2000" b="0" strike="noStrike" spc="-1">
                <a:solidFill>
                  <a:srgbClr val="000000"/>
                </a:solidFill>
                <a:latin typeface="Garamond"/>
                <a:ea typeface="MS PGothic"/>
              </a:rPr>
              <a:t>For every unit increase in [IV], [DV] is predicted to increase/decrease by [b amount].</a:t>
            </a:r>
            <a:endParaRPr lang="en-GB" sz="2000" b="0" strike="noStrike" spc="-1">
              <a:solidFill>
                <a:srgbClr val="000000"/>
              </a:solidFill>
              <a:latin typeface="Arial"/>
            </a:endParaRPr>
          </a:p>
          <a:p>
            <a:pPr marL="669960" lvl="1" indent="-325080">
              <a:lnSpc>
                <a:spcPct val="90000"/>
              </a:lnSpc>
              <a:spcBef>
                <a:spcPts val="400"/>
              </a:spcBef>
              <a:buClr>
                <a:srgbClr val="3B812F"/>
              </a:buClr>
              <a:buSzPct val="60000"/>
              <a:buFont typeface="Wingdings" charset="2"/>
              <a:buChar char=""/>
            </a:pPr>
            <a:r>
              <a:rPr lang="en-GB" sz="2000" b="1" strike="noStrike" spc="-1">
                <a:solidFill>
                  <a:srgbClr val="000000"/>
                </a:solidFill>
                <a:latin typeface="Garamond"/>
                <a:ea typeface="MS PGothic"/>
              </a:rPr>
              <a:t>Nominal: </a:t>
            </a:r>
            <a:r>
              <a:rPr lang="en-GB" sz="2000" b="0" strike="noStrike" spc="-1">
                <a:solidFill>
                  <a:srgbClr val="000000"/>
                </a:solidFill>
                <a:latin typeface="Garamond"/>
                <a:ea typeface="MS PGothic"/>
              </a:rPr>
              <a:t>[Those who are included in the model] are predicted to have [DV] value that is [b  amount] higher/lower compared to [those who are excluded]. </a:t>
            </a:r>
            <a:endParaRPr lang="en-GB" sz="2000" b="0" strike="noStrike" spc="-1">
              <a:solidFill>
                <a:srgbClr val="000000"/>
              </a:solidFill>
              <a:latin typeface="Arial"/>
            </a:endParaRPr>
          </a:p>
          <a:p>
            <a:pPr marL="343080" indent="-342720">
              <a:lnSpc>
                <a:spcPct val="90000"/>
              </a:lnSpc>
              <a:spcBef>
                <a:spcPts val="479"/>
              </a:spcBef>
              <a:buClr>
                <a:srgbClr val="CC9900"/>
              </a:buClr>
              <a:buSzPct val="65000"/>
              <a:buFont typeface="Wingdings" charset="2"/>
              <a:buChar char=""/>
            </a:pPr>
            <a:r>
              <a:rPr lang="en-GB" sz="2400" b="0" strike="noStrike" spc="-1">
                <a:solidFill>
                  <a:srgbClr val="000000"/>
                </a:solidFill>
                <a:latin typeface="Garamond"/>
                <a:ea typeface="MS PGothic"/>
              </a:rPr>
              <a:t>Determine </a:t>
            </a:r>
            <a:r>
              <a:rPr lang="en-GB" sz="2400" b="0" u="sng" strike="noStrike" spc="-1">
                <a:solidFill>
                  <a:srgbClr val="000000"/>
                </a:solidFill>
                <a:uFillTx/>
                <a:latin typeface="Garamond"/>
                <a:ea typeface="MS PGothic"/>
              </a:rPr>
              <a:t>significance</a:t>
            </a:r>
            <a:r>
              <a:rPr lang="en-GB" sz="2400" b="0" strike="noStrike" spc="-1">
                <a:solidFill>
                  <a:srgbClr val="000000"/>
                </a:solidFill>
                <a:latin typeface="Garamond"/>
                <a:ea typeface="MS PGothic"/>
              </a:rPr>
              <a:t> of slope/b</a:t>
            </a:r>
            <a:endParaRPr lang="en-GB" sz="2400" b="0" strike="noStrike" spc="-1">
              <a:solidFill>
                <a:srgbClr val="000000"/>
              </a:solidFill>
              <a:latin typeface="Arial"/>
            </a:endParaRPr>
          </a:p>
          <a:p>
            <a:pPr marL="669960" lvl="1" indent="-325080">
              <a:lnSpc>
                <a:spcPct val="90000"/>
              </a:lnSpc>
              <a:spcBef>
                <a:spcPts val="400"/>
              </a:spcBef>
              <a:buClr>
                <a:srgbClr val="3B812F"/>
              </a:buClr>
              <a:buSzPct val="60000"/>
              <a:buFont typeface="Wingdings" charset="2"/>
              <a:buChar char=""/>
            </a:pPr>
            <a:r>
              <a:rPr lang="en-GB" sz="2000" b="0" strike="noStrike" spc="-1">
                <a:solidFill>
                  <a:srgbClr val="000000"/>
                </a:solidFill>
                <a:latin typeface="Garamond"/>
                <a:ea typeface="MS PGothic"/>
              </a:rPr>
              <a:t>Is the IV helpful in predicting the value of the DV?</a:t>
            </a:r>
            <a:endParaRPr lang="en-GB" sz="2000" b="0" strike="noStrike" spc="-1">
              <a:solidFill>
                <a:srgbClr val="000000"/>
              </a:solidFill>
              <a:latin typeface="Arial"/>
            </a:endParaRPr>
          </a:p>
          <a:p>
            <a:pPr marL="343080" indent="-342720">
              <a:lnSpc>
                <a:spcPct val="90000"/>
              </a:lnSpc>
              <a:spcBef>
                <a:spcPts val="479"/>
              </a:spcBef>
              <a:buClr>
                <a:srgbClr val="CC9900"/>
              </a:buClr>
              <a:buSzPct val="65000"/>
              <a:buFont typeface="Wingdings" charset="2"/>
              <a:buChar char=""/>
            </a:pPr>
            <a:r>
              <a:rPr lang="en-GB" sz="2400" b="0" strike="noStrike" spc="-1">
                <a:solidFill>
                  <a:srgbClr val="000000"/>
                </a:solidFill>
                <a:latin typeface="Garamond"/>
                <a:ea typeface="MS PGothic"/>
              </a:rPr>
              <a:t>Use </a:t>
            </a:r>
            <a:r>
              <a:rPr lang="en-GB" sz="2400" b="0" u="sng" strike="noStrike" spc="-1">
                <a:solidFill>
                  <a:srgbClr val="000000"/>
                </a:solidFill>
                <a:uFillTx/>
                <a:latin typeface="Garamond"/>
                <a:ea typeface="MS PGothic"/>
              </a:rPr>
              <a:t>regression equation</a:t>
            </a:r>
            <a:r>
              <a:rPr lang="en-GB" sz="2400" b="0" strike="noStrike" spc="-1">
                <a:solidFill>
                  <a:srgbClr val="000000"/>
                </a:solidFill>
                <a:latin typeface="Garamond"/>
                <a:ea typeface="MS PGothic"/>
              </a:rPr>
              <a:t> to make predictions </a:t>
            </a:r>
            <a:endParaRPr lang="en-GB" sz="2400" b="0" strike="noStrike" spc="-1">
              <a:solidFill>
                <a:srgbClr val="000000"/>
              </a:solidFill>
              <a:latin typeface="Arial"/>
            </a:endParaRPr>
          </a:p>
          <a:p>
            <a:pPr marL="669960" lvl="1" indent="-325080">
              <a:lnSpc>
                <a:spcPct val="90000"/>
              </a:lnSpc>
              <a:spcBef>
                <a:spcPts val="400"/>
              </a:spcBef>
              <a:buClr>
                <a:srgbClr val="3B812F"/>
              </a:buClr>
              <a:buSzPct val="60000"/>
              <a:buFont typeface="Wingdings" charset="2"/>
              <a:buChar char=""/>
            </a:pPr>
            <a:r>
              <a:rPr lang="en-GB" sz="2000" b="0" strike="noStrike" spc="-1">
                <a:solidFill>
                  <a:srgbClr val="000000"/>
                </a:solidFill>
                <a:latin typeface="Garamond"/>
                <a:ea typeface="MS PGothic"/>
              </a:rPr>
              <a:t>Y’ = a + b(x)</a:t>
            </a:r>
            <a:endParaRPr lang="en-GB"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TextShape 1"/>
          <p:cNvSpPr txBox="1"/>
          <p:nvPr/>
        </p:nvSpPr>
        <p:spPr>
          <a:xfrm>
            <a:off x="914400" y="1523880"/>
            <a:ext cx="7622640" cy="1752120"/>
          </a:xfrm>
          <a:prstGeom prst="rect">
            <a:avLst/>
          </a:prstGeom>
          <a:noFill/>
          <a:ln>
            <a:noFill/>
          </a:ln>
        </p:spPr>
        <p:txBody>
          <a:bodyPr>
            <a:noAutofit/>
          </a:bodyPr>
          <a:lstStyle/>
          <a:p>
            <a:pPr>
              <a:lnSpc>
                <a:spcPct val="100000"/>
              </a:lnSpc>
            </a:pPr>
            <a:r>
              <a:rPr lang="en-GB" sz="5000" b="1" strike="noStrike" spc="-1">
                <a:solidFill>
                  <a:srgbClr val="006633"/>
                </a:solidFill>
                <a:latin typeface="Garamond"/>
                <a:ea typeface="ＭＳ Ｐゴシック"/>
              </a:rPr>
              <a:t>Log transformations</a:t>
            </a:r>
            <a:endParaRPr lang="en-GB" sz="5000" b="0" strike="noStrike" spc="-1">
              <a:solidFill>
                <a:srgbClr val="000000"/>
              </a:solidFill>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TextShape 1"/>
          <p:cNvSpPr txBox="1"/>
          <p:nvPr/>
        </p:nvSpPr>
        <p:spPr>
          <a:xfrm>
            <a:off x="457200" y="277920"/>
            <a:ext cx="8229240" cy="113940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ＭＳ Ｐゴシック"/>
              </a:rPr>
              <a:t>Log transformations</a:t>
            </a:r>
            <a:endParaRPr lang="en-GB" sz="4200" b="0" strike="noStrike" spc="-1">
              <a:solidFill>
                <a:srgbClr val="000000"/>
              </a:solidFill>
              <a:latin typeface="Arial"/>
            </a:endParaRPr>
          </a:p>
        </p:txBody>
      </p:sp>
      <p:sp>
        <p:nvSpPr>
          <p:cNvPr id="610" name="TextShape 2"/>
          <p:cNvSpPr txBox="1"/>
          <p:nvPr/>
        </p:nvSpPr>
        <p:spPr>
          <a:xfrm>
            <a:off x="457200" y="1600200"/>
            <a:ext cx="4038120" cy="4530240"/>
          </a:xfrm>
          <a:prstGeom prst="rect">
            <a:avLst/>
          </a:prstGeom>
          <a:noFill/>
          <a:ln>
            <a:noFill/>
          </a:ln>
        </p:spPr>
        <p:txBody>
          <a:bodyPr>
            <a:noAutofit/>
          </a:bodyPr>
          <a:lstStyle/>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Pulls in outliers to minimize their effects</a:t>
            </a:r>
            <a:endParaRPr lang="en-GB" sz="26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Make scales more meaningful to interpret.</a:t>
            </a:r>
            <a:endParaRPr lang="en-GB" sz="26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Convert b to %</a:t>
            </a:r>
            <a:endParaRPr lang="en-GB" sz="2600" b="0" strike="noStrike" spc="-1">
              <a:solidFill>
                <a:srgbClr val="000000"/>
              </a:solidFill>
              <a:latin typeface="Arial"/>
            </a:endParaRPr>
          </a:p>
          <a:p>
            <a:pPr marL="669960" lvl="1" indent="-325080">
              <a:lnSpc>
                <a:spcPct val="100000"/>
              </a:lnSpc>
              <a:spcBef>
                <a:spcPts val="439"/>
              </a:spcBef>
              <a:buClr>
                <a:srgbClr val="3B812F"/>
              </a:buClr>
              <a:buSzPct val="60000"/>
              <a:buFont typeface="Wingdings" charset="2"/>
              <a:buChar char=""/>
            </a:pPr>
            <a:r>
              <a:rPr lang="en-GB" sz="2200" b="0" strike="noStrike" spc="-1">
                <a:solidFill>
                  <a:srgbClr val="000000"/>
                </a:solidFill>
                <a:latin typeface="Garamond"/>
                <a:ea typeface="ＭＳ Ｐゴシック"/>
              </a:rPr>
              <a:t>Multiply b by 100</a:t>
            </a:r>
            <a:endParaRPr lang="en-GB" sz="2200" b="0" strike="noStrike" spc="-1">
              <a:solidFill>
                <a:srgbClr val="000000"/>
              </a:solidFill>
              <a:latin typeface="Arial"/>
            </a:endParaRPr>
          </a:p>
          <a:p>
            <a:pPr marL="343080" indent="-342720">
              <a:lnSpc>
                <a:spcPct val="100000"/>
              </a:lnSpc>
              <a:spcBef>
                <a:spcPts val="400"/>
              </a:spcBef>
            </a:pPr>
            <a:r>
              <a:rPr lang="en-GB" sz="2000" b="0" i="1" strike="noStrike" spc="-1">
                <a:solidFill>
                  <a:srgbClr val="000000"/>
                </a:solidFill>
                <a:latin typeface="Garamond"/>
                <a:ea typeface="ＭＳ Ｐゴシック"/>
              </a:rPr>
              <a:t>Example: </a:t>
            </a:r>
            <a:endParaRPr lang="en-GB" sz="2000" b="0" strike="noStrike" spc="-1">
              <a:solidFill>
                <a:srgbClr val="000000"/>
              </a:solidFill>
              <a:latin typeface="Arial"/>
            </a:endParaRPr>
          </a:p>
          <a:p>
            <a:pPr marL="343080" indent="-342720">
              <a:lnSpc>
                <a:spcPct val="100000"/>
              </a:lnSpc>
              <a:spcBef>
                <a:spcPts val="400"/>
              </a:spcBef>
            </a:pPr>
            <a:r>
              <a:rPr lang="en-GB" sz="2000" b="0" strike="noStrike" spc="-1">
                <a:solidFill>
                  <a:srgbClr val="000000"/>
                </a:solidFill>
                <a:latin typeface="Garamond"/>
                <a:ea typeface="ＭＳ Ｐゴシック"/>
              </a:rPr>
              <a:t>For each additional kid, income is predicted to increase by 12%. </a:t>
            </a:r>
            <a:endParaRPr lang="en-GB" sz="2000" b="0" strike="noStrike" spc="-1">
              <a:solidFill>
                <a:srgbClr val="000000"/>
              </a:solidFill>
              <a:latin typeface="Arial"/>
            </a:endParaRPr>
          </a:p>
          <a:p>
            <a:pPr marL="343080" indent="-342720">
              <a:lnSpc>
                <a:spcPct val="100000"/>
              </a:lnSpc>
              <a:spcBef>
                <a:spcPts val="400"/>
              </a:spcBef>
            </a:pPr>
            <a:r>
              <a:rPr lang="en-GB" sz="2000" b="0" strike="noStrike" spc="-1">
                <a:solidFill>
                  <a:srgbClr val="000000"/>
                </a:solidFill>
                <a:latin typeface="Garamond"/>
                <a:ea typeface="ＭＳ Ｐゴシック"/>
              </a:rPr>
              <a:t>Those who have kids are predicted to have income that is 3% lower than those who do not have kids. </a:t>
            </a:r>
            <a:endParaRPr lang="en-GB" sz="2000" b="0" strike="noStrike" spc="-1">
              <a:solidFill>
                <a:srgbClr val="000000"/>
              </a:solidFill>
              <a:latin typeface="Arial"/>
            </a:endParaRPr>
          </a:p>
        </p:txBody>
      </p:sp>
      <p:pic>
        <p:nvPicPr>
          <p:cNvPr id="611" name="Picture 4"/>
          <p:cNvPicPr/>
          <p:nvPr/>
        </p:nvPicPr>
        <p:blipFill>
          <a:blip r:embed="rId3"/>
          <a:stretch/>
        </p:blipFill>
        <p:spPr>
          <a:xfrm>
            <a:off x="4648320" y="2133720"/>
            <a:ext cx="4038120" cy="2420640"/>
          </a:xfrm>
          <a:prstGeom prst="rect">
            <a:avLst/>
          </a:prstGeom>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TextShape 1"/>
          <p:cNvSpPr txBox="1"/>
          <p:nvPr/>
        </p:nvSpPr>
        <p:spPr>
          <a:xfrm>
            <a:off x="457200" y="277920"/>
            <a:ext cx="8229240" cy="78876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ＭＳ Ｐゴシック"/>
              </a:rPr>
              <a:t>Log example 1  - Dummy</a:t>
            </a:r>
            <a:endParaRPr lang="en-GB" sz="4200" b="0" strike="noStrike" spc="-1">
              <a:solidFill>
                <a:srgbClr val="000000"/>
              </a:solidFill>
              <a:latin typeface="Arial"/>
            </a:endParaRPr>
          </a:p>
        </p:txBody>
      </p:sp>
      <p:pic>
        <p:nvPicPr>
          <p:cNvPr id="613" name="Picture 3"/>
          <p:cNvPicPr/>
          <p:nvPr/>
        </p:nvPicPr>
        <p:blipFill>
          <a:blip r:embed="rId3"/>
          <a:stretch/>
        </p:blipFill>
        <p:spPr>
          <a:xfrm>
            <a:off x="1295280" y="1371600"/>
            <a:ext cx="6392520" cy="2247480"/>
          </a:xfrm>
          <a:prstGeom prst="rect">
            <a:avLst/>
          </a:prstGeom>
          <a:ln>
            <a:noFill/>
          </a:ln>
        </p:spPr>
      </p:pic>
      <p:sp>
        <p:nvSpPr>
          <p:cNvPr id="614" name="TextShape 2"/>
          <p:cNvSpPr txBox="1"/>
          <p:nvPr/>
        </p:nvSpPr>
        <p:spPr>
          <a:xfrm>
            <a:off x="457200" y="3809880"/>
            <a:ext cx="8229240" cy="2320560"/>
          </a:xfrm>
          <a:prstGeom prst="rect">
            <a:avLst/>
          </a:prstGeom>
          <a:noFill/>
          <a:ln>
            <a:noFill/>
          </a:ln>
        </p:spPr>
        <p:txBody>
          <a:bodyPr>
            <a:noAutofit/>
          </a:bodyPr>
          <a:lstStyle/>
          <a:p>
            <a:pPr marL="343080" indent="-342720">
              <a:lnSpc>
                <a:spcPct val="100000"/>
              </a:lnSpc>
              <a:spcBef>
                <a:spcPts val="439"/>
              </a:spcBef>
              <a:buClr>
                <a:srgbClr val="CC9900"/>
              </a:buClr>
              <a:buSzPct val="65000"/>
              <a:buFont typeface="Wingdings" charset="2"/>
              <a:buChar char=""/>
            </a:pPr>
            <a:r>
              <a:rPr lang="en-GB" sz="2200" b="0" strike="noStrike" spc="-1">
                <a:solidFill>
                  <a:srgbClr val="000000"/>
                </a:solidFill>
                <a:latin typeface="Garamond"/>
                <a:ea typeface="MS PGothic"/>
              </a:rPr>
              <a:t>Effects of living in a female-headed household on children’s behavioral problems (higher BPI values = more problems)</a:t>
            </a:r>
            <a:endParaRPr lang="en-GB" sz="2200" b="0" strike="noStrike" spc="-1">
              <a:solidFill>
                <a:srgbClr val="000000"/>
              </a:solidFill>
              <a:latin typeface="Arial"/>
            </a:endParaRPr>
          </a:p>
          <a:p>
            <a:pPr marL="343080" indent="-342720">
              <a:lnSpc>
                <a:spcPct val="100000"/>
              </a:lnSpc>
              <a:spcBef>
                <a:spcPts val="439"/>
              </a:spcBef>
              <a:buClr>
                <a:srgbClr val="CC9900"/>
              </a:buClr>
              <a:buSzPct val="65000"/>
              <a:buFont typeface="Wingdings" charset="2"/>
              <a:buChar char=""/>
            </a:pPr>
            <a:r>
              <a:rPr lang="en-GB" sz="2200" b="0" strike="noStrike" spc="-1">
                <a:solidFill>
                  <a:srgbClr val="000000"/>
                </a:solidFill>
                <a:latin typeface="Garamond"/>
                <a:ea typeface="MS PGothic"/>
              </a:rPr>
              <a:t>b = .187  →  .187 x 100 = 18.7%</a:t>
            </a:r>
            <a:endParaRPr lang="en-GB" sz="2200" b="0" strike="noStrike" spc="-1">
              <a:solidFill>
                <a:srgbClr val="000000"/>
              </a:solidFill>
              <a:latin typeface="Arial"/>
            </a:endParaRPr>
          </a:p>
          <a:p>
            <a:pPr marL="343080" indent="-342720">
              <a:lnSpc>
                <a:spcPct val="100000"/>
              </a:lnSpc>
              <a:spcBef>
                <a:spcPts val="439"/>
              </a:spcBef>
              <a:buClr>
                <a:srgbClr val="CC9900"/>
              </a:buClr>
              <a:buSzPct val="65000"/>
              <a:buFont typeface="Wingdings" charset="2"/>
              <a:buChar char=""/>
            </a:pPr>
            <a:r>
              <a:rPr lang="en-GB" sz="2200" b="0" strike="noStrike" spc="-1">
                <a:solidFill>
                  <a:srgbClr val="000000"/>
                </a:solidFill>
                <a:latin typeface="Garamond"/>
                <a:ea typeface="MS PGothic"/>
              </a:rPr>
              <a:t>Children in female-headed households are predicted to have BPI scores that are 18.7% higher than children who are not in female-headed households.</a:t>
            </a:r>
            <a:r>
              <a:rPr lang="en-GB" sz="2200" b="0" strike="noStrike" spc="-1">
                <a:solidFill>
                  <a:srgbClr val="000000"/>
                </a:solidFill>
                <a:latin typeface="Arial"/>
                <a:ea typeface="MS PGothic"/>
              </a:rPr>
              <a:t> </a:t>
            </a:r>
            <a:endParaRPr lang="en-GB" sz="2200" b="0" strike="noStrike" spc="-1">
              <a:solidFill>
                <a:srgbClr val="000000"/>
              </a:solidFill>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TextShape 1"/>
          <p:cNvSpPr txBox="1"/>
          <p:nvPr/>
        </p:nvSpPr>
        <p:spPr>
          <a:xfrm>
            <a:off x="457200" y="277920"/>
            <a:ext cx="8229240" cy="86472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MS PGothic"/>
              </a:rPr>
              <a:t>Log example 2 – I/R and Dummy</a:t>
            </a:r>
            <a:endParaRPr lang="en-GB" sz="4200" b="0" strike="noStrike" spc="-1">
              <a:solidFill>
                <a:srgbClr val="000000"/>
              </a:solidFill>
              <a:latin typeface="Arial"/>
            </a:endParaRPr>
          </a:p>
        </p:txBody>
      </p:sp>
      <p:sp>
        <p:nvSpPr>
          <p:cNvPr id="616" name="TextShape 2"/>
          <p:cNvSpPr txBox="1"/>
          <p:nvPr/>
        </p:nvSpPr>
        <p:spPr>
          <a:xfrm>
            <a:off x="457200" y="4419720"/>
            <a:ext cx="8229240" cy="1711080"/>
          </a:xfrm>
          <a:prstGeom prst="rect">
            <a:avLst/>
          </a:prstGeom>
          <a:noFill/>
          <a:ln>
            <a:noFill/>
          </a:ln>
        </p:spPr>
        <p:txBody>
          <a:bodyPr>
            <a:noAutofit/>
          </a:bodyPr>
          <a:lstStyle/>
          <a:p>
            <a:pPr marL="343080" indent="-342720">
              <a:lnSpc>
                <a:spcPct val="90000"/>
              </a:lnSpc>
              <a:spcBef>
                <a:spcPts val="360"/>
              </a:spcBef>
              <a:buClr>
                <a:srgbClr val="CC9900"/>
              </a:buClr>
              <a:buSzPct val="65000"/>
              <a:buFont typeface="Wingdings" charset="2"/>
              <a:buChar char=""/>
            </a:pPr>
            <a:r>
              <a:rPr lang="en-GB" sz="1800" b="0" strike="noStrike" spc="-1">
                <a:solidFill>
                  <a:srgbClr val="000000"/>
                </a:solidFill>
                <a:latin typeface="Garamond"/>
                <a:ea typeface="MS PGothic"/>
              </a:rPr>
              <a:t>For each unit increase in the child’s BMI, BPI scores are predicted to increase by .9%.</a:t>
            </a:r>
            <a:endParaRPr lang="en-GB" sz="1800" b="0" strike="noStrike" spc="-1">
              <a:solidFill>
                <a:srgbClr val="000000"/>
              </a:solidFill>
              <a:latin typeface="Arial"/>
            </a:endParaRPr>
          </a:p>
          <a:p>
            <a:pPr marL="343080" indent="-342720">
              <a:lnSpc>
                <a:spcPct val="90000"/>
              </a:lnSpc>
              <a:spcBef>
                <a:spcPts val="360"/>
              </a:spcBef>
              <a:buClr>
                <a:srgbClr val="CC9900"/>
              </a:buClr>
              <a:buSzPct val="65000"/>
              <a:buFont typeface="Wingdings" charset="2"/>
              <a:buChar char=""/>
            </a:pPr>
            <a:r>
              <a:rPr lang="en-GB" sz="1800" b="0" strike="noStrike" spc="-1">
                <a:solidFill>
                  <a:srgbClr val="000000"/>
                </a:solidFill>
                <a:latin typeface="Garamond"/>
                <a:ea typeface="MS PGothic"/>
              </a:rPr>
              <a:t>Children in female-headed households are predicted to have BPI scores that are 18% higher than children who are not in female headed households.</a:t>
            </a:r>
            <a:endParaRPr lang="en-GB" sz="1800" b="0" strike="noStrike" spc="-1">
              <a:solidFill>
                <a:srgbClr val="000000"/>
              </a:solidFill>
              <a:latin typeface="Arial"/>
            </a:endParaRPr>
          </a:p>
          <a:p>
            <a:pPr marL="343080" indent="-342720">
              <a:lnSpc>
                <a:spcPct val="90000"/>
              </a:lnSpc>
              <a:spcBef>
                <a:spcPts val="360"/>
              </a:spcBef>
              <a:buClr>
                <a:srgbClr val="CC9900"/>
              </a:buClr>
              <a:buSzPct val="65000"/>
              <a:buFont typeface="Wingdings" charset="2"/>
              <a:buChar char=""/>
            </a:pPr>
            <a:r>
              <a:rPr lang="en-GB" sz="1800" b="0" strike="noStrike" spc="-1">
                <a:solidFill>
                  <a:srgbClr val="000000"/>
                </a:solidFill>
                <a:latin typeface="Garamond"/>
                <a:ea typeface="MS PGothic"/>
              </a:rPr>
              <a:t>For each unit increase in total family income, BPI scores are predicted to decrease by .000000428% OR for every $10,000 increase in family income, BPI scores are predicted to decrease by .00428%.</a:t>
            </a:r>
            <a:endParaRPr lang="en-GB" sz="1800" b="0" strike="noStrike" spc="-1">
              <a:solidFill>
                <a:srgbClr val="000000"/>
              </a:solidFill>
              <a:latin typeface="Arial"/>
            </a:endParaRPr>
          </a:p>
        </p:txBody>
      </p:sp>
      <p:pic>
        <p:nvPicPr>
          <p:cNvPr id="617" name="Picture 4"/>
          <p:cNvPicPr/>
          <p:nvPr/>
        </p:nvPicPr>
        <p:blipFill>
          <a:blip r:embed="rId3"/>
          <a:stretch/>
        </p:blipFill>
        <p:spPr>
          <a:xfrm>
            <a:off x="1066680" y="1203480"/>
            <a:ext cx="6582960" cy="3063600"/>
          </a:xfrm>
          <a:prstGeom prst="rect">
            <a:avLst/>
          </a:prstGeom>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TextShape 1"/>
          <p:cNvSpPr txBox="1"/>
          <p:nvPr/>
        </p:nvSpPr>
        <p:spPr>
          <a:xfrm>
            <a:off x="457200" y="277920"/>
            <a:ext cx="8229240" cy="113940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ＭＳ Ｐゴシック"/>
              </a:rPr>
              <a:t>Regression Language</a:t>
            </a:r>
            <a:endParaRPr lang="en-GB" sz="4200" b="0" strike="noStrike" spc="-1">
              <a:solidFill>
                <a:srgbClr val="000000"/>
              </a:solidFill>
              <a:latin typeface="Arial"/>
            </a:endParaRPr>
          </a:p>
        </p:txBody>
      </p:sp>
      <p:sp>
        <p:nvSpPr>
          <p:cNvPr id="619" name="TextShape 2"/>
          <p:cNvSpPr txBox="1"/>
          <p:nvPr/>
        </p:nvSpPr>
        <p:spPr>
          <a:xfrm>
            <a:off x="304920" y="1219320"/>
            <a:ext cx="8534160" cy="5105160"/>
          </a:xfrm>
          <a:prstGeom prst="rect">
            <a:avLst/>
          </a:prstGeom>
          <a:noFill/>
          <a:ln>
            <a:noFill/>
          </a:ln>
        </p:spPr>
        <p:txBody>
          <a:bodyPr>
            <a:noAutofit/>
          </a:bodyPr>
          <a:lstStyle/>
          <a:p>
            <a:pPr marL="343080" indent="-342720">
              <a:lnSpc>
                <a:spcPct val="90000"/>
              </a:lnSpc>
              <a:spcBef>
                <a:spcPts val="601"/>
              </a:spcBef>
              <a:buClr>
                <a:srgbClr val="CC9900"/>
              </a:buClr>
              <a:buSzPct val="65000"/>
              <a:buFont typeface="Wingdings" charset="2"/>
              <a:buChar char=""/>
            </a:pPr>
            <a:r>
              <a:rPr lang="en-GB" sz="3000" b="1" strike="noStrike" spc="-1">
                <a:solidFill>
                  <a:srgbClr val="000000"/>
                </a:solidFill>
                <a:latin typeface="Garamond"/>
                <a:ea typeface="ＭＳ Ｐゴシック"/>
              </a:rPr>
              <a:t>OLS (interval/ratio DV)</a:t>
            </a:r>
            <a:endParaRPr lang="en-GB" sz="3000" b="0" strike="noStrike" spc="-1">
              <a:solidFill>
                <a:srgbClr val="000000"/>
              </a:solidFill>
              <a:latin typeface="Arial"/>
            </a:endParaRPr>
          </a:p>
          <a:p>
            <a:pPr marL="669960" lvl="1" indent="-325080">
              <a:lnSpc>
                <a:spcPct val="90000"/>
              </a:lnSpc>
              <a:spcBef>
                <a:spcPts val="479"/>
              </a:spcBef>
              <a:buClr>
                <a:srgbClr val="3B812F"/>
              </a:buClr>
              <a:buSzPct val="60000"/>
              <a:buFont typeface="Wingdings" charset="2"/>
              <a:buChar char=""/>
            </a:pPr>
            <a:r>
              <a:rPr lang="en-GB" sz="2400" b="0" strike="noStrike" spc="-1">
                <a:solidFill>
                  <a:srgbClr val="000000"/>
                </a:solidFill>
                <a:latin typeface="Garamond"/>
                <a:ea typeface="ＭＳ Ｐゴシック"/>
              </a:rPr>
              <a:t>I/R IVs - For each unit increase in X, Y is predicted to [decrease or increase] by [b coefficient]</a:t>
            </a:r>
            <a:endParaRPr lang="en-GB" sz="2400" b="0" strike="noStrike" spc="-1">
              <a:solidFill>
                <a:srgbClr val="000000"/>
              </a:solidFill>
              <a:latin typeface="Arial"/>
            </a:endParaRPr>
          </a:p>
          <a:p>
            <a:pPr marL="669960" lvl="1" indent="-325080">
              <a:lnSpc>
                <a:spcPct val="90000"/>
              </a:lnSpc>
              <a:spcBef>
                <a:spcPts val="479"/>
              </a:spcBef>
              <a:buClr>
                <a:srgbClr val="3B812F"/>
              </a:buClr>
              <a:buSzPct val="60000"/>
              <a:buFont typeface="Wingdings" charset="2"/>
              <a:buChar char=""/>
            </a:pPr>
            <a:r>
              <a:rPr lang="en-GB" sz="2400" b="0" strike="noStrike" spc="-1">
                <a:solidFill>
                  <a:srgbClr val="000000"/>
                </a:solidFill>
                <a:latin typeface="Garamond"/>
                <a:ea typeface="ＭＳ Ｐゴシック"/>
              </a:rPr>
              <a:t>Dummy IVs - Those in [included group] are predicted to have a Y value that is [b coefficient] [higher or lower] than [excluded group]</a:t>
            </a:r>
            <a:endParaRPr lang="en-GB" sz="2400" b="0" strike="noStrike" spc="-1">
              <a:solidFill>
                <a:srgbClr val="000000"/>
              </a:solidFill>
              <a:latin typeface="Arial"/>
            </a:endParaRPr>
          </a:p>
          <a:p>
            <a:endParaRPr lang="en-GB" sz="2400" b="0" strike="noStrike" spc="-1">
              <a:solidFill>
                <a:srgbClr val="000000"/>
              </a:solidFill>
              <a:latin typeface="Arial"/>
            </a:endParaRPr>
          </a:p>
          <a:p>
            <a:pPr marL="343080" indent="-342720">
              <a:lnSpc>
                <a:spcPct val="90000"/>
              </a:lnSpc>
              <a:spcBef>
                <a:spcPts val="601"/>
              </a:spcBef>
              <a:buClr>
                <a:srgbClr val="CC9900"/>
              </a:buClr>
              <a:buSzPct val="65000"/>
              <a:buFont typeface="Wingdings" charset="2"/>
              <a:buChar char=""/>
            </a:pPr>
            <a:r>
              <a:rPr lang="en-GB" sz="3000" b="1" strike="noStrike" spc="-1">
                <a:solidFill>
                  <a:srgbClr val="000000"/>
                </a:solidFill>
                <a:latin typeface="Garamond"/>
                <a:ea typeface="ＭＳ Ｐゴシック"/>
              </a:rPr>
              <a:t>OLS with log dependent variables (log DV – would be noted as “log”)</a:t>
            </a:r>
            <a:endParaRPr lang="en-GB" sz="3000" b="0" strike="noStrike" spc="-1">
              <a:solidFill>
                <a:srgbClr val="000000"/>
              </a:solidFill>
              <a:latin typeface="Arial"/>
            </a:endParaRPr>
          </a:p>
          <a:p>
            <a:pPr marL="669960" lvl="1" indent="-325080">
              <a:lnSpc>
                <a:spcPct val="90000"/>
              </a:lnSpc>
              <a:spcBef>
                <a:spcPts val="479"/>
              </a:spcBef>
              <a:buClr>
                <a:srgbClr val="3B812F"/>
              </a:buClr>
              <a:buSzPct val="60000"/>
              <a:buFont typeface="Wingdings" charset="2"/>
              <a:buChar char=""/>
            </a:pPr>
            <a:r>
              <a:rPr lang="en-GB" sz="2400" b="0" strike="noStrike" spc="-1">
                <a:solidFill>
                  <a:srgbClr val="000000"/>
                </a:solidFill>
                <a:latin typeface="Garamond"/>
                <a:ea typeface="ＭＳ Ｐゴシック"/>
              </a:rPr>
              <a:t>Same basic language as regular OLS  BUT</a:t>
            </a:r>
            <a:endParaRPr lang="en-GB" sz="2400" b="0" strike="noStrike" spc="-1">
              <a:solidFill>
                <a:srgbClr val="000000"/>
              </a:solidFill>
              <a:latin typeface="Arial"/>
            </a:endParaRPr>
          </a:p>
          <a:p>
            <a:pPr marL="669960" lvl="1" indent="-325080">
              <a:lnSpc>
                <a:spcPct val="90000"/>
              </a:lnSpc>
              <a:spcBef>
                <a:spcPts val="479"/>
              </a:spcBef>
              <a:buClr>
                <a:srgbClr val="3B812F"/>
              </a:buClr>
              <a:buSzPct val="60000"/>
              <a:buFont typeface="Wingdings" charset="2"/>
              <a:buChar char=""/>
            </a:pPr>
            <a:r>
              <a:rPr lang="en-GB" sz="2000" b="0" strike="noStrike" spc="-1">
                <a:solidFill>
                  <a:srgbClr val="000000"/>
                </a:solidFill>
                <a:latin typeface="Garamond"/>
                <a:ea typeface="ＭＳ Ｐゴシック"/>
              </a:rPr>
              <a:t>Mult</a:t>
            </a:r>
            <a:r>
              <a:rPr lang="en-GB" sz="2400" b="0" strike="noStrike" spc="-1">
                <a:solidFill>
                  <a:srgbClr val="000000"/>
                </a:solidFill>
                <a:latin typeface="Garamond"/>
                <a:ea typeface="ＭＳ Ｐゴシック"/>
              </a:rPr>
              <a:t>iply b coefficient by 100</a:t>
            </a:r>
            <a:endParaRPr lang="en-GB" sz="2400" b="0" strike="noStrike" spc="-1">
              <a:solidFill>
                <a:srgbClr val="000000"/>
              </a:solidFill>
              <a:latin typeface="Arial"/>
            </a:endParaRPr>
          </a:p>
          <a:p>
            <a:pPr marL="669960" lvl="1" indent="-325080">
              <a:lnSpc>
                <a:spcPct val="90000"/>
              </a:lnSpc>
              <a:spcBef>
                <a:spcPts val="479"/>
              </a:spcBef>
              <a:buClr>
                <a:srgbClr val="3B812F"/>
              </a:buClr>
              <a:buSzPct val="60000"/>
              <a:buFont typeface="Wingdings" charset="2"/>
              <a:buChar char=""/>
            </a:pPr>
            <a:r>
              <a:rPr lang="en-GB" sz="2400" b="0" strike="noStrike" spc="-1">
                <a:solidFill>
                  <a:srgbClr val="000000"/>
                </a:solidFill>
                <a:latin typeface="Garamond"/>
                <a:ea typeface="ＭＳ Ｐゴシック"/>
              </a:rPr>
              <a:t>Interpret as percentage increase or decrease</a:t>
            </a:r>
            <a:endParaRPr lang="en-GB" sz="2400" b="0" strike="noStrike" spc="-1">
              <a:solidFill>
                <a:srgbClr val="000000"/>
              </a:solidFill>
              <a:latin typeface="Arial"/>
            </a:endParaRPr>
          </a:p>
          <a:p>
            <a:endParaRPr lang="en-GB" sz="2400" b="0" strike="noStrike" spc="-1">
              <a:solidFill>
                <a:srgbClr val="000000"/>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TextShape 1"/>
          <p:cNvSpPr txBox="1"/>
          <p:nvPr/>
        </p:nvSpPr>
        <p:spPr>
          <a:xfrm>
            <a:off x="457200" y="277920"/>
            <a:ext cx="8229240" cy="86472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ＭＳ Ｐゴシック"/>
              </a:rPr>
              <a:t>Regression line</a:t>
            </a:r>
            <a:endParaRPr lang="en-GB" sz="4200" b="0" strike="noStrike" spc="-1">
              <a:solidFill>
                <a:srgbClr val="000000"/>
              </a:solidFill>
              <a:latin typeface="Arial"/>
            </a:endParaRPr>
          </a:p>
        </p:txBody>
      </p:sp>
      <p:sp>
        <p:nvSpPr>
          <p:cNvPr id="541" name="TextShape 2"/>
          <p:cNvSpPr txBox="1"/>
          <p:nvPr/>
        </p:nvSpPr>
        <p:spPr>
          <a:xfrm>
            <a:off x="457200" y="1219320"/>
            <a:ext cx="3809520" cy="4911480"/>
          </a:xfrm>
          <a:prstGeom prst="rect">
            <a:avLst/>
          </a:prstGeom>
          <a:noFill/>
          <a:ln>
            <a:noFill/>
          </a:ln>
        </p:spPr>
        <p:txBody>
          <a:bodyPr>
            <a:noAutofit/>
          </a:bodyPr>
          <a:lstStyle/>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Line of best fit</a:t>
            </a:r>
            <a:endParaRPr lang="en-GB" sz="2600" b="0" strike="noStrike" spc="-1">
              <a:solidFill>
                <a:srgbClr val="000000"/>
              </a:solidFill>
              <a:latin typeface="Arial"/>
            </a:endParaRPr>
          </a:p>
          <a:p>
            <a:pPr marL="669960" lvl="1" indent="-325080">
              <a:lnSpc>
                <a:spcPct val="100000"/>
              </a:lnSpc>
              <a:spcBef>
                <a:spcPts val="439"/>
              </a:spcBef>
              <a:buClr>
                <a:srgbClr val="3B812F"/>
              </a:buClr>
              <a:buSzPct val="60000"/>
              <a:buFont typeface="Wingdings" charset="2"/>
              <a:buChar char=""/>
            </a:pPr>
            <a:r>
              <a:rPr lang="en-GB" sz="2200" b="0" strike="noStrike" spc="-1">
                <a:solidFill>
                  <a:srgbClr val="000000"/>
                </a:solidFill>
                <a:latin typeface="Garamond"/>
                <a:ea typeface="ＭＳ Ｐゴシック"/>
              </a:rPr>
              <a:t>Find line that fits all the data points all at once</a:t>
            </a:r>
            <a:endParaRPr lang="en-GB" sz="2200" b="0" strike="noStrike" spc="-1">
              <a:solidFill>
                <a:srgbClr val="000000"/>
              </a:solidFill>
              <a:latin typeface="Arial"/>
            </a:endParaRPr>
          </a:p>
          <a:p>
            <a:pPr marL="1022400" lvl="2" indent="-350640">
              <a:lnSpc>
                <a:spcPct val="100000"/>
              </a:lnSpc>
              <a:spcBef>
                <a:spcPts val="320"/>
              </a:spcBef>
              <a:buClr>
                <a:srgbClr val="CC9900"/>
              </a:buClr>
              <a:buSzPct val="65000"/>
              <a:buFont typeface="Wingdings" charset="2"/>
              <a:buChar char=""/>
            </a:pPr>
            <a:r>
              <a:rPr lang="en-GB" sz="1600" b="0" strike="noStrike" spc="-1">
                <a:solidFill>
                  <a:srgbClr val="000000"/>
                </a:solidFill>
                <a:latin typeface="Garamond"/>
                <a:ea typeface="ＭＳ Ｐゴシック"/>
              </a:rPr>
              <a:t>Sum of squared distance between each data point and line</a:t>
            </a:r>
            <a:endParaRPr lang="en-GB" sz="1600" b="0" strike="noStrike" spc="-1">
              <a:solidFill>
                <a:srgbClr val="000000"/>
              </a:solidFill>
              <a:latin typeface="Arial"/>
            </a:endParaRPr>
          </a:p>
          <a:p>
            <a:pPr marL="1022400" lvl="2" indent="-350640">
              <a:lnSpc>
                <a:spcPct val="100000"/>
              </a:lnSpc>
              <a:spcBef>
                <a:spcPts val="320"/>
              </a:spcBef>
              <a:buClr>
                <a:srgbClr val="CC9900"/>
              </a:buClr>
              <a:buSzPct val="65000"/>
              <a:buFont typeface="Wingdings" charset="2"/>
              <a:buChar char=""/>
            </a:pPr>
            <a:r>
              <a:rPr lang="en-GB" sz="1600" b="0" strike="noStrike" spc="-1">
                <a:solidFill>
                  <a:srgbClr val="000000"/>
                </a:solidFill>
                <a:latin typeface="Garamond"/>
                <a:ea typeface="ＭＳ Ｐゴシック"/>
              </a:rPr>
              <a:t>Use line with least sum of squares</a:t>
            </a:r>
            <a:endParaRPr lang="en-GB" sz="16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Intercept (a) = $18,217</a:t>
            </a:r>
            <a:endParaRPr lang="en-GB" sz="2600" b="0" strike="noStrike" spc="-1">
              <a:solidFill>
                <a:srgbClr val="000000"/>
              </a:solidFill>
              <a:latin typeface="Arial"/>
            </a:endParaRPr>
          </a:p>
          <a:p>
            <a:pPr marL="669960" lvl="1" indent="-325080">
              <a:lnSpc>
                <a:spcPct val="100000"/>
              </a:lnSpc>
              <a:spcBef>
                <a:spcPts val="360"/>
              </a:spcBef>
              <a:buClr>
                <a:srgbClr val="3B812F"/>
              </a:buClr>
              <a:buSzPct val="60000"/>
              <a:buFont typeface="Wingdings" charset="2"/>
              <a:buChar char=""/>
            </a:pPr>
            <a:r>
              <a:rPr lang="en-GB" sz="1800" b="0" strike="noStrike" spc="-1">
                <a:solidFill>
                  <a:srgbClr val="000000"/>
                </a:solidFill>
                <a:latin typeface="Garamond"/>
                <a:ea typeface="ＭＳ Ｐゴシック"/>
              </a:rPr>
              <a:t>In value of DV</a:t>
            </a:r>
            <a:endParaRPr lang="en-GB" sz="18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Slope (b) = $206.29</a:t>
            </a:r>
            <a:endParaRPr lang="en-GB" sz="2600" b="0" strike="noStrike" spc="-1">
              <a:solidFill>
                <a:srgbClr val="000000"/>
              </a:solidFill>
              <a:latin typeface="Arial"/>
            </a:endParaRPr>
          </a:p>
          <a:p>
            <a:pPr marL="669960" lvl="1" indent="-325080">
              <a:lnSpc>
                <a:spcPct val="100000"/>
              </a:lnSpc>
              <a:spcBef>
                <a:spcPts val="360"/>
              </a:spcBef>
              <a:buClr>
                <a:srgbClr val="3B812F"/>
              </a:buClr>
              <a:buSzPct val="60000"/>
              <a:buFont typeface="Wingdings" charset="2"/>
              <a:buChar char=""/>
            </a:pPr>
            <a:r>
              <a:rPr lang="en-GB" sz="1800" b="0" strike="noStrike" spc="-1">
                <a:solidFill>
                  <a:srgbClr val="000000"/>
                </a:solidFill>
                <a:latin typeface="Garamond"/>
                <a:ea typeface="ＭＳ Ｐゴシック"/>
              </a:rPr>
              <a:t>In value of DV</a:t>
            </a:r>
            <a:endParaRPr lang="en-GB" sz="1800" b="0" strike="noStrike" spc="-1">
              <a:solidFill>
                <a:srgbClr val="000000"/>
              </a:solidFill>
              <a:latin typeface="Arial"/>
            </a:endParaRPr>
          </a:p>
          <a:p>
            <a:endParaRPr lang="en-GB" sz="1800" b="0" strike="noStrike" spc="-1">
              <a:solidFill>
                <a:srgbClr val="000000"/>
              </a:solidFill>
              <a:latin typeface="Arial"/>
            </a:endParaRPr>
          </a:p>
        </p:txBody>
      </p:sp>
      <p:pic>
        <p:nvPicPr>
          <p:cNvPr id="542" name="Picture 5"/>
          <p:cNvPicPr/>
          <p:nvPr/>
        </p:nvPicPr>
        <p:blipFill>
          <a:blip r:embed="rId3"/>
          <a:stretch/>
        </p:blipFill>
        <p:spPr>
          <a:xfrm>
            <a:off x="4648320" y="1219320"/>
            <a:ext cx="4038120" cy="44622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TextShape 1"/>
          <p:cNvSpPr txBox="1"/>
          <p:nvPr/>
        </p:nvSpPr>
        <p:spPr>
          <a:xfrm>
            <a:off x="914400" y="1523880"/>
            <a:ext cx="7622640" cy="1752120"/>
          </a:xfrm>
          <a:prstGeom prst="rect">
            <a:avLst/>
          </a:prstGeom>
          <a:noFill/>
          <a:ln>
            <a:noFill/>
          </a:ln>
        </p:spPr>
        <p:txBody>
          <a:bodyPr>
            <a:noAutofit/>
          </a:bodyPr>
          <a:lstStyle/>
          <a:p>
            <a:pPr>
              <a:lnSpc>
                <a:spcPct val="100000"/>
              </a:lnSpc>
            </a:pPr>
            <a:r>
              <a:rPr lang="en-GB" sz="5000" b="1" strike="noStrike" spc="-1">
                <a:solidFill>
                  <a:srgbClr val="006633"/>
                </a:solidFill>
                <a:latin typeface="Garamond"/>
                <a:ea typeface="ＭＳ Ｐゴシック"/>
              </a:rPr>
              <a:t>Multivariate regression (Adding controls)</a:t>
            </a:r>
            <a:endParaRPr lang="en-GB" sz="5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TextShape 1"/>
          <p:cNvSpPr txBox="1"/>
          <p:nvPr/>
        </p:nvSpPr>
        <p:spPr>
          <a:xfrm>
            <a:off x="457200" y="277920"/>
            <a:ext cx="8229240" cy="86472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ＭＳ Ｐゴシック"/>
              </a:rPr>
              <a:t>From bivariate to multivariate</a:t>
            </a:r>
            <a:endParaRPr lang="en-GB" sz="4200" b="0" strike="noStrike" spc="-1">
              <a:solidFill>
                <a:srgbClr val="000000"/>
              </a:solidFill>
              <a:latin typeface="Arial"/>
            </a:endParaRPr>
          </a:p>
        </p:txBody>
      </p:sp>
      <p:sp>
        <p:nvSpPr>
          <p:cNvPr id="545" name="TextShape 2"/>
          <p:cNvSpPr txBox="1"/>
          <p:nvPr/>
        </p:nvSpPr>
        <p:spPr>
          <a:xfrm>
            <a:off x="457200" y="1371600"/>
            <a:ext cx="8229240" cy="4758840"/>
          </a:xfrm>
          <a:prstGeom prst="rect">
            <a:avLst/>
          </a:prstGeom>
          <a:noFill/>
          <a:ln>
            <a:noFill/>
          </a:ln>
        </p:spPr>
        <p:txBody>
          <a:bodyPr>
            <a:noAutofit/>
          </a:bodyPr>
          <a:lstStyle/>
          <a:p>
            <a:pPr marL="343080" indent="-342720">
              <a:lnSpc>
                <a:spcPct val="90000"/>
              </a:lnSpc>
              <a:spcBef>
                <a:spcPts val="561"/>
              </a:spcBef>
              <a:buClr>
                <a:srgbClr val="CC9900"/>
              </a:buClr>
              <a:buSzPct val="65000"/>
              <a:buFont typeface="Wingdings" charset="2"/>
              <a:buChar char=""/>
            </a:pPr>
            <a:r>
              <a:rPr lang="en-GB" sz="2800" b="0" strike="noStrike" spc="-1">
                <a:solidFill>
                  <a:srgbClr val="000000"/>
                </a:solidFill>
                <a:latin typeface="Garamond"/>
                <a:ea typeface="ＭＳ Ｐゴシック"/>
              </a:rPr>
              <a:t>Multiple correlation</a:t>
            </a:r>
            <a:endParaRPr lang="en-GB" sz="2800" b="0" strike="noStrike" spc="-1">
              <a:solidFill>
                <a:srgbClr val="000000"/>
              </a:solidFill>
              <a:latin typeface="Arial"/>
            </a:endParaRPr>
          </a:p>
          <a:p>
            <a:pPr marL="669960" lvl="1" indent="-325080">
              <a:lnSpc>
                <a:spcPct val="90000"/>
              </a:lnSpc>
              <a:spcBef>
                <a:spcPts val="561"/>
              </a:spcBef>
              <a:buClr>
                <a:srgbClr val="3B812F"/>
              </a:buClr>
              <a:buSzPct val="60000"/>
              <a:buFont typeface="Wingdings" charset="2"/>
              <a:buChar char=""/>
            </a:pPr>
            <a:r>
              <a:rPr lang="en-GB" sz="2800" b="0" strike="noStrike" spc="-1">
                <a:solidFill>
                  <a:srgbClr val="000000"/>
                </a:solidFill>
                <a:latin typeface="Garamond"/>
                <a:ea typeface="ＭＳ Ｐゴシック"/>
              </a:rPr>
              <a:t>Amount of variation in dependent variable explained by a </a:t>
            </a:r>
            <a:r>
              <a:rPr lang="en-GB" sz="2800" b="0" u="sng" strike="noStrike" spc="-1">
                <a:solidFill>
                  <a:srgbClr val="000000"/>
                </a:solidFill>
                <a:uFillTx/>
                <a:latin typeface="Garamond"/>
                <a:ea typeface="ＭＳ Ｐゴシック"/>
              </a:rPr>
              <a:t>set</a:t>
            </a:r>
            <a:r>
              <a:rPr lang="en-GB" sz="2800" b="0" strike="noStrike" spc="-1">
                <a:solidFill>
                  <a:srgbClr val="000000"/>
                </a:solidFill>
                <a:latin typeface="Garamond"/>
                <a:ea typeface="ＭＳ Ｐゴシック"/>
              </a:rPr>
              <a:t> of variables</a:t>
            </a:r>
            <a:endParaRPr lang="en-GB" sz="2800" b="0" strike="noStrike" spc="-1">
              <a:solidFill>
                <a:srgbClr val="000000"/>
              </a:solidFill>
              <a:latin typeface="Arial"/>
            </a:endParaRPr>
          </a:p>
          <a:p>
            <a:pPr marL="343080" indent="-342720">
              <a:lnSpc>
                <a:spcPct val="90000"/>
              </a:lnSpc>
              <a:spcBef>
                <a:spcPts val="561"/>
              </a:spcBef>
              <a:buClr>
                <a:srgbClr val="CC9900"/>
              </a:buClr>
              <a:buSzPct val="65000"/>
              <a:buFont typeface="Wingdings" charset="2"/>
              <a:buChar char=""/>
            </a:pPr>
            <a:r>
              <a:rPr lang="en-GB" sz="2800" b="0" strike="noStrike" spc="-1">
                <a:solidFill>
                  <a:srgbClr val="000000"/>
                </a:solidFill>
                <a:latin typeface="Garamond"/>
                <a:ea typeface="ＭＳ Ｐゴシック"/>
              </a:rPr>
              <a:t>Multivariate regression</a:t>
            </a:r>
            <a:endParaRPr lang="en-GB" sz="2800" b="0" strike="noStrike" spc="-1">
              <a:solidFill>
                <a:srgbClr val="000000"/>
              </a:solidFill>
              <a:latin typeface="Arial"/>
            </a:endParaRPr>
          </a:p>
          <a:p>
            <a:pPr marL="669960" lvl="1" indent="-325080">
              <a:lnSpc>
                <a:spcPct val="90000"/>
              </a:lnSpc>
              <a:spcBef>
                <a:spcPts val="561"/>
              </a:spcBef>
              <a:buClr>
                <a:srgbClr val="3B812F"/>
              </a:buClr>
              <a:buSzPct val="60000"/>
              <a:buFont typeface="Wingdings" charset="2"/>
              <a:buChar char=""/>
            </a:pPr>
            <a:r>
              <a:rPr lang="en-GB" sz="2800" b="0" strike="noStrike" spc="-1">
                <a:solidFill>
                  <a:srgbClr val="000000"/>
                </a:solidFill>
                <a:latin typeface="Garamond"/>
                <a:ea typeface="ＭＳ Ｐゴシック"/>
              </a:rPr>
              <a:t>2+ independent variables in the model</a:t>
            </a:r>
            <a:endParaRPr lang="en-GB" sz="2800" b="0" strike="noStrike" spc="-1">
              <a:solidFill>
                <a:srgbClr val="000000"/>
              </a:solidFill>
              <a:latin typeface="Arial"/>
            </a:endParaRPr>
          </a:p>
          <a:p>
            <a:pPr marL="669960" lvl="1" indent="-325080">
              <a:lnSpc>
                <a:spcPct val="90000"/>
              </a:lnSpc>
              <a:spcBef>
                <a:spcPts val="561"/>
              </a:spcBef>
              <a:buClr>
                <a:srgbClr val="3B812F"/>
              </a:buClr>
              <a:buSzPct val="60000"/>
              <a:buFont typeface="Wingdings" charset="2"/>
              <a:buChar char=""/>
            </a:pPr>
            <a:r>
              <a:rPr lang="en-GB" sz="2800" b="0" strike="noStrike" spc="-1">
                <a:solidFill>
                  <a:srgbClr val="000000"/>
                </a:solidFill>
                <a:latin typeface="Garamond"/>
                <a:ea typeface="ＭＳ Ｐゴシック"/>
              </a:rPr>
              <a:t>Control variables (to make estimates more precise)</a:t>
            </a:r>
            <a:endParaRPr lang="en-GB" sz="2800" b="0" strike="noStrike" spc="-1">
              <a:solidFill>
                <a:srgbClr val="000000"/>
              </a:solidFill>
              <a:latin typeface="Arial"/>
            </a:endParaRPr>
          </a:p>
          <a:p>
            <a:pPr marL="669960" lvl="1" indent="-325080">
              <a:lnSpc>
                <a:spcPct val="90000"/>
              </a:lnSpc>
              <a:spcBef>
                <a:spcPts val="561"/>
              </a:spcBef>
              <a:buClr>
                <a:srgbClr val="3B812F"/>
              </a:buClr>
              <a:buSzPct val="60000"/>
              <a:buFont typeface="Wingdings" charset="2"/>
              <a:buChar char=""/>
            </a:pPr>
            <a:r>
              <a:rPr lang="en-GB" sz="2800" b="0" strike="noStrike" spc="-1">
                <a:solidFill>
                  <a:srgbClr val="000000"/>
                </a:solidFill>
                <a:latin typeface="Garamond"/>
                <a:ea typeface="ＭＳ Ｐゴシック"/>
              </a:rPr>
              <a:t>Can include both Interval/Ratio and Dummy IVs</a:t>
            </a:r>
            <a:endParaRPr lang="en-GB" sz="2800" b="0" strike="noStrike" spc="-1">
              <a:solidFill>
                <a:srgbClr val="000000"/>
              </a:solidFill>
              <a:latin typeface="Arial"/>
            </a:endParaRPr>
          </a:p>
          <a:p>
            <a:pPr marL="343080" indent="-342720">
              <a:lnSpc>
                <a:spcPct val="90000"/>
              </a:lnSpc>
              <a:spcBef>
                <a:spcPts val="561"/>
              </a:spcBef>
              <a:buClr>
                <a:srgbClr val="CC9900"/>
              </a:buClr>
              <a:buSzPct val="65000"/>
              <a:buFont typeface="Wingdings" charset="2"/>
              <a:buChar char=""/>
            </a:pPr>
            <a:r>
              <a:rPr lang="en-GB" sz="2800" b="0" strike="noStrike" spc="-1">
                <a:solidFill>
                  <a:srgbClr val="000000"/>
                </a:solidFill>
                <a:latin typeface="Garamond"/>
                <a:ea typeface="ＭＳ Ｐゴシック"/>
              </a:rPr>
              <a:t>Significance of coefficients </a:t>
            </a:r>
            <a:r>
              <a:rPr lang="en-GB" sz="2800" b="0" u="sng" strike="noStrike" spc="-1">
                <a:solidFill>
                  <a:srgbClr val="000000"/>
                </a:solidFill>
                <a:uFillTx/>
                <a:latin typeface="Garamond"/>
                <a:ea typeface="ＭＳ Ｐゴシック"/>
              </a:rPr>
              <a:t>and</a:t>
            </a:r>
            <a:r>
              <a:rPr lang="en-GB" sz="2800" b="0" strike="noStrike" spc="-1">
                <a:solidFill>
                  <a:srgbClr val="000000"/>
                </a:solidFill>
                <a:latin typeface="Garamond"/>
                <a:ea typeface="ＭＳ Ｐゴシック"/>
              </a:rPr>
              <a:t> the model as a whole</a:t>
            </a:r>
            <a:endParaRPr lang="en-GB" sz="2800" b="0" strike="noStrike" spc="-1">
              <a:solidFill>
                <a:srgbClr val="000000"/>
              </a:solidFill>
              <a:latin typeface="Arial"/>
            </a:endParaRPr>
          </a:p>
          <a:p>
            <a:pPr marL="343080" indent="-342720">
              <a:lnSpc>
                <a:spcPct val="90000"/>
              </a:lnSpc>
              <a:spcBef>
                <a:spcPts val="561"/>
              </a:spcBef>
              <a:buClr>
                <a:srgbClr val="CC9900"/>
              </a:buClr>
              <a:buSzPct val="65000"/>
              <a:buFont typeface="Wingdings" charset="2"/>
              <a:buChar char=""/>
            </a:pPr>
            <a:r>
              <a:rPr lang="en-GB" sz="2800" b="0" strike="noStrike" spc="-1">
                <a:solidFill>
                  <a:srgbClr val="000000"/>
                </a:solidFill>
                <a:latin typeface="Garamond"/>
                <a:ea typeface="ＭＳ Ｐゴシック"/>
              </a:rPr>
              <a:t>Make predictions using all the significant variables in the prediction equation</a:t>
            </a:r>
            <a:endParaRPr lang="en-GB" sz="2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TextShape 1"/>
          <p:cNvSpPr txBox="1"/>
          <p:nvPr/>
        </p:nvSpPr>
        <p:spPr>
          <a:xfrm>
            <a:off x="457200" y="277920"/>
            <a:ext cx="8229240" cy="864720"/>
          </a:xfrm>
          <a:prstGeom prst="rect">
            <a:avLst/>
          </a:prstGeom>
          <a:noFill/>
          <a:ln>
            <a:noFill/>
          </a:ln>
        </p:spPr>
        <p:txBody>
          <a:bodyPr>
            <a:noAutofit/>
          </a:bodyPr>
          <a:lstStyle/>
          <a:p>
            <a:pPr>
              <a:lnSpc>
                <a:spcPct val="100000"/>
              </a:lnSpc>
            </a:pPr>
            <a:r>
              <a:rPr lang="en-GB" sz="4200" b="1" strike="noStrike" spc="-1">
                <a:solidFill>
                  <a:srgbClr val="006633"/>
                </a:solidFill>
                <a:latin typeface="Garamond"/>
                <a:ea typeface="ＭＳ Ｐゴシック"/>
              </a:rPr>
              <a:t>Control variables</a:t>
            </a:r>
            <a:endParaRPr lang="en-GB" sz="4200" b="0" strike="noStrike" spc="-1">
              <a:solidFill>
                <a:srgbClr val="000000"/>
              </a:solidFill>
              <a:latin typeface="Arial"/>
            </a:endParaRPr>
          </a:p>
        </p:txBody>
      </p:sp>
      <p:sp>
        <p:nvSpPr>
          <p:cNvPr id="547" name="TextShape 2"/>
          <p:cNvSpPr txBox="1"/>
          <p:nvPr/>
        </p:nvSpPr>
        <p:spPr>
          <a:xfrm>
            <a:off x="457200" y="1295280"/>
            <a:ext cx="8229240" cy="4835160"/>
          </a:xfrm>
          <a:prstGeom prst="rect">
            <a:avLst/>
          </a:prstGeom>
          <a:noFill/>
          <a:ln>
            <a:noFill/>
          </a:ln>
        </p:spPr>
        <p:txBody>
          <a:bodyPr>
            <a:noAutofit/>
          </a:bodyPr>
          <a:lstStyle/>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Other variables that may influence the DV </a:t>
            </a:r>
            <a:endParaRPr lang="en-GB" sz="26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ＭＳ Ｐゴシック"/>
              </a:rPr>
              <a:t>And the relationship between the main IV and DV</a:t>
            </a:r>
            <a:endParaRPr lang="en-GB" sz="20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Partial out the effects of these variables from the other IVs</a:t>
            </a:r>
            <a:endParaRPr lang="en-GB" sz="26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Find a more accurate and less biased b coefficient</a:t>
            </a:r>
            <a:endParaRPr lang="en-GB" sz="26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ＭＳ Ｐゴシック"/>
              </a:rPr>
              <a:t>May uncover or eliminate a relationship</a:t>
            </a:r>
            <a:endParaRPr lang="en-GB" sz="20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ＭＳ Ｐゴシック"/>
              </a:rPr>
              <a:t>May change the direction of a relationship</a:t>
            </a:r>
            <a:endParaRPr lang="en-GB" sz="20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Can influence significance</a:t>
            </a:r>
            <a:endParaRPr lang="en-GB" sz="2600" b="0" strike="noStrike" spc="-1">
              <a:solidFill>
                <a:srgbClr val="000000"/>
              </a:solidFill>
              <a:latin typeface="Arial"/>
            </a:endParaRPr>
          </a:p>
          <a:p>
            <a:pPr marL="343080" indent="-342720">
              <a:lnSpc>
                <a:spcPct val="100000"/>
              </a:lnSpc>
              <a:spcBef>
                <a:spcPts val="519"/>
              </a:spcBef>
              <a:buClr>
                <a:srgbClr val="CC9900"/>
              </a:buClr>
              <a:buSzPct val="65000"/>
              <a:buFont typeface="Wingdings" charset="2"/>
              <a:buChar char=""/>
            </a:pPr>
            <a:r>
              <a:rPr lang="en-GB" sz="2600" b="0" strike="noStrike" spc="-1">
                <a:solidFill>
                  <a:srgbClr val="000000"/>
                </a:solidFill>
                <a:latin typeface="Garamond"/>
                <a:ea typeface="ＭＳ Ｐゴシック"/>
              </a:rPr>
              <a:t>Example: Income and education</a:t>
            </a:r>
            <a:endParaRPr lang="en-GB" sz="26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ＭＳ Ｐゴシック"/>
              </a:rPr>
              <a:t>Predict that more education leads to more income</a:t>
            </a:r>
            <a:endParaRPr lang="en-GB" sz="2000" b="0" strike="noStrike" spc="-1">
              <a:solidFill>
                <a:srgbClr val="000000"/>
              </a:solidFill>
              <a:latin typeface="Arial"/>
            </a:endParaRPr>
          </a:p>
          <a:p>
            <a:pPr marL="669960" lvl="1" indent="-325080">
              <a:lnSpc>
                <a:spcPct val="100000"/>
              </a:lnSpc>
              <a:spcBef>
                <a:spcPts val="400"/>
              </a:spcBef>
              <a:buClr>
                <a:srgbClr val="3B812F"/>
              </a:buClr>
              <a:buSzPct val="60000"/>
              <a:buFont typeface="Wingdings" charset="2"/>
              <a:buChar char=""/>
            </a:pPr>
            <a:r>
              <a:rPr lang="en-GB" sz="2000" b="0" strike="noStrike" spc="-1">
                <a:solidFill>
                  <a:srgbClr val="000000"/>
                </a:solidFill>
                <a:latin typeface="Garamond"/>
                <a:ea typeface="ＭＳ Ｐゴシック"/>
              </a:rPr>
              <a:t>BUT age, gender, and occupation also influence income</a:t>
            </a:r>
            <a:endParaRPr lang="en-GB"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TextShape 1"/>
          <p:cNvSpPr txBox="1"/>
          <p:nvPr/>
        </p:nvSpPr>
        <p:spPr>
          <a:xfrm>
            <a:off x="1792440" y="4800600"/>
            <a:ext cx="5486040" cy="566280"/>
          </a:xfrm>
          <a:prstGeom prst="rect">
            <a:avLst/>
          </a:prstGeom>
          <a:noFill/>
          <a:ln>
            <a:noFill/>
          </a:ln>
        </p:spPr>
        <p:txBody>
          <a:bodyPr anchor="b">
            <a:normAutofit/>
          </a:bodyPr>
          <a:lstStyle/>
          <a:p>
            <a:pPr>
              <a:lnSpc>
                <a:spcPct val="90000"/>
              </a:lnSpc>
            </a:pPr>
            <a:r>
              <a:rPr lang="en-GB" sz="1700" b="1" strike="noStrike" spc="-1">
                <a:solidFill>
                  <a:srgbClr val="006633"/>
                </a:solidFill>
                <a:latin typeface="Garamond"/>
                <a:ea typeface="MS PGothic"/>
              </a:rPr>
              <a:t>We are able to explain more of DV(Y) when we include additional IVs(X)</a:t>
            </a:r>
            <a:endParaRPr lang="en-GB" sz="1700" b="0" strike="noStrike" spc="-1">
              <a:solidFill>
                <a:srgbClr val="000000"/>
              </a:solidFill>
              <a:latin typeface="Arial"/>
            </a:endParaRPr>
          </a:p>
        </p:txBody>
      </p:sp>
      <p:pic>
        <p:nvPicPr>
          <p:cNvPr id="549" name="Content Placeholder 3"/>
          <p:cNvPicPr/>
          <p:nvPr/>
        </p:nvPicPr>
        <p:blipFill>
          <a:blip r:embed="rId3"/>
          <a:stretch/>
        </p:blipFill>
        <p:spPr>
          <a:xfrm>
            <a:off x="2283840" y="612720"/>
            <a:ext cx="4502520" cy="4114440"/>
          </a:xfrm>
          <a:prstGeom prst="rect">
            <a:avLst/>
          </a:prstGeom>
          <a:ln w="19080">
            <a:solidFill>
              <a:schemeClr val="accent1"/>
            </a:solidFill>
            <a:round/>
          </a:ln>
        </p:spPr>
      </p:pic>
      <p:sp>
        <p:nvSpPr>
          <p:cNvPr id="550" name="TextShape 2"/>
          <p:cNvSpPr txBox="1"/>
          <p:nvPr/>
        </p:nvSpPr>
        <p:spPr>
          <a:xfrm>
            <a:off x="1792440" y="5367240"/>
            <a:ext cx="5486040" cy="804600"/>
          </a:xfrm>
          <a:prstGeom prst="rect">
            <a:avLst/>
          </a:prstGeom>
          <a:noFill/>
          <a:ln>
            <a:noFill/>
          </a:ln>
        </p:spPr>
        <p:txBody>
          <a:bodyPr>
            <a:noAutofit/>
          </a:bodyPr>
          <a:lstStyle/>
          <a:p>
            <a:endParaRPr lang="en-GB" sz="3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TextShape 1"/>
          <p:cNvSpPr txBox="1"/>
          <p:nvPr/>
        </p:nvSpPr>
        <p:spPr>
          <a:xfrm>
            <a:off x="457200" y="277920"/>
            <a:ext cx="8229240" cy="864720"/>
          </a:xfrm>
          <a:prstGeom prst="rect">
            <a:avLst/>
          </a:prstGeom>
          <a:noFill/>
          <a:ln>
            <a:noFill/>
          </a:ln>
        </p:spPr>
        <p:txBody>
          <a:bodyPr>
            <a:noAutofit/>
          </a:bodyPr>
          <a:lstStyle/>
          <a:p>
            <a:pPr>
              <a:lnSpc>
                <a:spcPct val="100000"/>
              </a:lnSpc>
            </a:pPr>
            <a:r>
              <a:rPr lang="en-GB" sz="3600" b="1" strike="noStrike" spc="-1">
                <a:solidFill>
                  <a:srgbClr val="006633"/>
                </a:solidFill>
                <a:latin typeface="Garamond"/>
                <a:ea typeface="MS PGothic"/>
              </a:rPr>
              <a:t>Example – Income and Education </a:t>
            </a:r>
            <a:br/>
            <a:r>
              <a:rPr lang="en-GB" sz="2800" b="1" strike="noStrike" spc="-1">
                <a:solidFill>
                  <a:srgbClr val="006633"/>
                </a:solidFill>
                <a:latin typeface="Garamond"/>
                <a:ea typeface="MS PGothic"/>
              </a:rPr>
              <a:t>(w/o age in regression)</a:t>
            </a:r>
            <a:endParaRPr lang="en-GB" sz="2800" b="0" strike="noStrike" spc="-1">
              <a:solidFill>
                <a:srgbClr val="000000"/>
              </a:solidFill>
              <a:latin typeface="Arial"/>
            </a:endParaRPr>
          </a:p>
        </p:txBody>
      </p:sp>
      <p:sp>
        <p:nvSpPr>
          <p:cNvPr id="552" name="TextShape 2"/>
          <p:cNvSpPr txBox="1"/>
          <p:nvPr/>
        </p:nvSpPr>
        <p:spPr>
          <a:xfrm>
            <a:off x="457200" y="1371600"/>
            <a:ext cx="3733560" cy="4758840"/>
          </a:xfrm>
          <a:prstGeom prst="rect">
            <a:avLst/>
          </a:prstGeom>
          <a:noFill/>
          <a:ln>
            <a:noFill/>
          </a:ln>
        </p:spPr>
        <p:txBody>
          <a:bodyPr>
            <a:noAutofit/>
          </a:bodyPr>
          <a:lstStyle/>
          <a:p>
            <a:pPr marL="343080" indent="-342720">
              <a:lnSpc>
                <a:spcPct val="100000"/>
              </a:lnSpc>
              <a:spcBef>
                <a:spcPts val="479"/>
              </a:spcBef>
              <a:buClr>
                <a:srgbClr val="CC9900"/>
              </a:buClr>
              <a:buSzPct val="65000"/>
              <a:buFont typeface="Wingdings" charset="2"/>
              <a:buChar char=""/>
            </a:pPr>
            <a:r>
              <a:rPr lang="en-GB" sz="2400" b="0" strike="noStrike" spc="-1">
                <a:solidFill>
                  <a:srgbClr val="000000"/>
                </a:solidFill>
                <a:latin typeface="Garamond"/>
                <a:ea typeface="ＭＳ Ｐゴシック"/>
              </a:rPr>
              <a:t>Correlation between age and education</a:t>
            </a:r>
            <a:endParaRPr lang="en-GB" sz="2400" b="0" strike="noStrike" spc="-1">
              <a:solidFill>
                <a:srgbClr val="000000"/>
              </a:solidFill>
              <a:latin typeface="Arial"/>
            </a:endParaRPr>
          </a:p>
          <a:p>
            <a:pPr marL="343080" indent="-342720">
              <a:lnSpc>
                <a:spcPct val="100000"/>
              </a:lnSpc>
              <a:spcBef>
                <a:spcPts val="479"/>
              </a:spcBef>
            </a:pPr>
            <a:endParaRPr lang="en-GB" sz="2400" b="0" strike="noStrike" spc="-1">
              <a:solidFill>
                <a:srgbClr val="000000"/>
              </a:solidFill>
              <a:latin typeface="Arial"/>
            </a:endParaRPr>
          </a:p>
          <a:p>
            <a:pPr marL="343080" indent="-342720">
              <a:lnSpc>
                <a:spcPct val="100000"/>
              </a:lnSpc>
              <a:spcBef>
                <a:spcPts val="479"/>
              </a:spcBef>
              <a:buClr>
                <a:srgbClr val="CC9900"/>
              </a:buClr>
              <a:buSzPct val="65000"/>
              <a:buFont typeface="Wingdings" charset="2"/>
              <a:buChar char=""/>
            </a:pPr>
            <a:r>
              <a:rPr lang="en-GB" sz="2400" b="0" strike="noStrike" spc="-1">
                <a:solidFill>
                  <a:srgbClr val="000000"/>
                </a:solidFill>
                <a:latin typeface="Garamond"/>
                <a:ea typeface="ＭＳ Ｐゴシック"/>
              </a:rPr>
              <a:t>Impact of age on the relationship between income and education?</a:t>
            </a:r>
            <a:endParaRPr lang="en-GB" sz="2400" b="0" strike="noStrike" spc="-1">
              <a:solidFill>
                <a:srgbClr val="000000"/>
              </a:solidFill>
              <a:latin typeface="Arial"/>
            </a:endParaRPr>
          </a:p>
          <a:p>
            <a:pPr marL="343080" indent="-342720">
              <a:lnSpc>
                <a:spcPct val="100000"/>
              </a:lnSpc>
              <a:spcBef>
                <a:spcPts val="479"/>
              </a:spcBef>
            </a:pPr>
            <a:endParaRPr lang="en-GB" sz="2400" b="0" strike="noStrike" spc="-1">
              <a:solidFill>
                <a:srgbClr val="000000"/>
              </a:solidFill>
              <a:latin typeface="Arial"/>
            </a:endParaRPr>
          </a:p>
          <a:p>
            <a:pPr marL="343080" indent="-342720">
              <a:lnSpc>
                <a:spcPct val="100000"/>
              </a:lnSpc>
              <a:spcBef>
                <a:spcPts val="479"/>
              </a:spcBef>
              <a:buClr>
                <a:srgbClr val="CC9900"/>
              </a:buClr>
              <a:buSzPct val="65000"/>
              <a:buFont typeface="Wingdings" charset="2"/>
              <a:buChar char=""/>
            </a:pPr>
            <a:r>
              <a:rPr lang="en-GB" sz="2400" b="0" strike="noStrike" spc="-1">
                <a:solidFill>
                  <a:srgbClr val="000000"/>
                </a:solidFill>
                <a:latin typeface="Garamond"/>
                <a:ea typeface="ＭＳ Ｐゴシック"/>
              </a:rPr>
              <a:t>Bivariate regression (all)</a:t>
            </a:r>
            <a:endParaRPr lang="en-GB" sz="2400" b="0" strike="noStrike" spc="-1">
              <a:solidFill>
                <a:srgbClr val="000000"/>
              </a:solidFill>
              <a:latin typeface="Arial"/>
            </a:endParaRPr>
          </a:p>
          <a:p>
            <a:pPr marL="669960" lvl="1" indent="-325080">
              <a:lnSpc>
                <a:spcPct val="100000"/>
              </a:lnSpc>
              <a:spcBef>
                <a:spcPts val="439"/>
              </a:spcBef>
              <a:buClr>
                <a:srgbClr val="3B812F"/>
              </a:buClr>
              <a:buSzPct val="60000"/>
              <a:buFont typeface="Wingdings" charset="2"/>
              <a:buChar char=""/>
            </a:pPr>
            <a:r>
              <a:rPr lang="en-GB" sz="2200" b="0" strike="noStrike" spc="-1">
                <a:solidFill>
                  <a:srgbClr val="000000"/>
                </a:solidFill>
                <a:latin typeface="Garamond"/>
                <a:ea typeface="ＭＳ Ｐゴシック"/>
              </a:rPr>
              <a:t>Education has negative effect on income</a:t>
            </a:r>
            <a:endParaRPr lang="en-GB" sz="2200" b="0" strike="noStrike" spc="-1">
              <a:solidFill>
                <a:srgbClr val="000000"/>
              </a:solidFill>
              <a:latin typeface="Arial"/>
            </a:endParaRPr>
          </a:p>
          <a:p>
            <a:pPr marL="669960" lvl="1" indent="-325080">
              <a:lnSpc>
                <a:spcPct val="100000"/>
              </a:lnSpc>
              <a:spcBef>
                <a:spcPts val="439"/>
              </a:spcBef>
              <a:buClr>
                <a:srgbClr val="3B812F"/>
              </a:buClr>
              <a:buSzPct val="60000"/>
              <a:buFont typeface="Wingdings" charset="2"/>
              <a:buChar char=""/>
            </a:pPr>
            <a:r>
              <a:rPr lang="en-GB" sz="2200" b="0" strike="noStrike" spc="-1">
                <a:solidFill>
                  <a:srgbClr val="000000"/>
                </a:solidFill>
                <a:latin typeface="Garamond"/>
                <a:ea typeface="ＭＳ Ｐゴシック"/>
              </a:rPr>
              <a:t>Not significant</a:t>
            </a:r>
            <a:endParaRPr lang="en-GB" sz="2200" b="0" strike="noStrike" spc="-1">
              <a:solidFill>
                <a:srgbClr val="000000"/>
              </a:solidFill>
              <a:latin typeface="Arial"/>
            </a:endParaRPr>
          </a:p>
        </p:txBody>
      </p:sp>
      <p:pic>
        <p:nvPicPr>
          <p:cNvPr id="553" name="Picture 7"/>
          <p:cNvPicPr/>
          <p:nvPr/>
        </p:nvPicPr>
        <p:blipFill>
          <a:blip r:embed="rId3"/>
          <a:stretch/>
        </p:blipFill>
        <p:spPr>
          <a:xfrm>
            <a:off x="4495680" y="1552680"/>
            <a:ext cx="3968280" cy="2087280"/>
          </a:xfrm>
          <a:prstGeom prst="rect">
            <a:avLst/>
          </a:prstGeom>
          <a:ln>
            <a:noFill/>
          </a:ln>
        </p:spPr>
      </p:pic>
      <p:pic>
        <p:nvPicPr>
          <p:cNvPr id="554" name="Picture 8"/>
          <p:cNvPicPr/>
          <p:nvPr/>
        </p:nvPicPr>
        <p:blipFill>
          <a:blip r:embed="rId4"/>
          <a:stretch/>
        </p:blipFill>
        <p:spPr>
          <a:xfrm>
            <a:off x="4114800" y="3994200"/>
            <a:ext cx="4571640" cy="16840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187</TotalTime>
  <Words>4518</Words>
  <Application>Microsoft Macintosh PowerPoint</Application>
  <PresentationFormat>On-screen Show (4:3)</PresentationFormat>
  <Paragraphs>414</Paragraphs>
  <Slides>34</Slides>
  <Notes>34</Notes>
  <HiddenSlides>0</HiddenSlides>
  <MMClips>0</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34</vt:i4>
      </vt:variant>
    </vt:vector>
  </HeadingPairs>
  <TitlesOfParts>
    <vt:vector size="51" baseType="lpstr">
      <vt:lpstr>Arial</vt:lpstr>
      <vt:lpstr>Garamond</vt:lpstr>
      <vt:lpstr>Symbol</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Lauren Montemuro</dc:creator>
  <dc:description/>
  <cp:lastModifiedBy>Lauren Montemuro</cp:lastModifiedBy>
  <cp:revision>16</cp:revision>
  <cp:lastPrinted>2020-03-26T18:54:01Z</cp:lastPrinted>
  <dcterms:created xsi:type="dcterms:W3CDTF">2020-03-26T13:35:29Z</dcterms:created>
  <dcterms:modified xsi:type="dcterms:W3CDTF">2022-07-14T16:05:01Z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34</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34</vt:i4>
  </property>
</Properties>
</file>