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95" r:id="rId3"/>
    <p:sldId id="291" r:id="rId4"/>
    <p:sldId id="292" r:id="rId5"/>
    <p:sldId id="287" r:id="rId6"/>
    <p:sldId id="289" r:id="rId7"/>
    <p:sldId id="284" r:id="rId8"/>
    <p:sldId id="285" r:id="rId9"/>
    <p:sldId id="290" r:id="rId10"/>
    <p:sldId id="288" r:id="rId11"/>
    <p:sldId id="293" r:id="rId12"/>
    <p:sldId id="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DC660-6C1E-4560-A20A-F00B25D055A6}" v="1" dt="2022-06-27T14:16:38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October" userId="a6582d174e46d236" providerId="LiveId" clId="{498DC660-6C1E-4560-A20A-F00B25D055A6}"/>
    <pc:docChg chg="custSel addSld modSld">
      <pc:chgData name="Andrea October" userId="a6582d174e46d236" providerId="LiveId" clId="{498DC660-6C1E-4560-A20A-F00B25D055A6}" dt="2022-06-27T12:50:58.663" v="240" actId="20577"/>
      <pc:docMkLst>
        <pc:docMk/>
      </pc:docMkLst>
      <pc:sldChg chg="modSp new mod">
        <pc:chgData name="Andrea October" userId="a6582d174e46d236" providerId="LiveId" clId="{498DC660-6C1E-4560-A20A-F00B25D055A6}" dt="2022-06-27T12:50:58.663" v="240" actId="20577"/>
        <pc:sldMkLst>
          <pc:docMk/>
          <pc:sldMk cId="424682845" sldId="295"/>
        </pc:sldMkLst>
        <pc:spChg chg="mod">
          <ac:chgData name="Andrea October" userId="a6582d174e46d236" providerId="LiveId" clId="{498DC660-6C1E-4560-A20A-F00B25D055A6}" dt="2022-06-27T12:50:09.213" v="37" actId="20577"/>
          <ac:spMkLst>
            <pc:docMk/>
            <pc:sldMk cId="424682845" sldId="295"/>
            <ac:spMk id="2" creationId="{7FC3B69E-A8ED-5C33-62C6-1847FA833803}"/>
          </ac:spMkLst>
        </pc:spChg>
        <pc:spChg chg="mod">
          <ac:chgData name="Andrea October" userId="a6582d174e46d236" providerId="LiveId" clId="{498DC660-6C1E-4560-A20A-F00B25D055A6}" dt="2022-06-27T12:50:58.663" v="240" actId="20577"/>
          <ac:spMkLst>
            <pc:docMk/>
            <pc:sldMk cId="424682845" sldId="295"/>
            <ac:spMk id="3" creationId="{CC41DBF1-1FF0-0A23-D94A-D88AC8E1A62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2FE57D-C2E1-48D1-896D-53CC2899ADF1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F60378-0F04-4CE4-9B0D-D37706C88B53}">
      <dgm:prSet/>
      <dgm:spPr/>
      <dgm:t>
        <a:bodyPr/>
        <a:lstStyle/>
        <a:p>
          <a:r>
            <a:rPr lang="en-US"/>
            <a:t>The brain is wired to adapt</a:t>
          </a:r>
        </a:p>
      </dgm:t>
    </dgm:pt>
    <dgm:pt modelId="{ABF04B68-A040-499C-8912-0ED49C7AA5B3}" type="parTrans" cxnId="{F9B95440-FBC5-481B-8D5B-979C73686D0F}">
      <dgm:prSet/>
      <dgm:spPr/>
      <dgm:t>
        <a:bodyPr/>
        <a:lstStyle/>
        <a:p>
          <a:endParaRPr lang="en-US"/>
        </a:p>
      </dgm:t>
    </dgm:pt>
    <dgm:pt modelId="{4D3E685E-110D-4C2D-95B3-11B2AE0EE720}" type="sibTrans" cxnId="{F9B95440-FBC5-481B-8D5B-979C73686D0F}">
      <dgm:prSet/>
      <dgm:spPr/>
      <dgm:t>
        <a:bodyPr/>
        <a:lstStyle/>
        <a:p>
          <a:endParaRPr lang="en-US"/>
        </a:p>
      </dgm:t>
    </dgm:pt>
    <dgm:pt modelId="{73753D27-CD6F-451A-A4D3-CD0D5560E9A9}">
      <dgm:prSet/>
      <dgm:spPr/>
      <dgm:t>
        <a:bodyPr/>
        <a:lstStyle/>
        <a:p>
          <a:r>
            <a:rPr lang="en-US"/>
            <a:t>Kauai study findings reflect experience does not equal destination </a:t>
          </a:r>
        </a:p>
      </dgm:t>
    </dgm:pt>
    <dgm:pt modelId="{A7899FFE-F38F-46CC-96F8-89FB336CFD17}" type="parTrans" cxnId="{C7B341BB-598D-4583-95CD-3B248F036854}">
      <dgm:prSet/>
      <dgm:spPr/>
      <dgm:t>
        <a:bodyPr/>
        <a:lstStyle/>
        <a:p>
          <a:endParaRPr lang="en-US"/>
        </a:p>
      </dgm:t>
    </dgm:pt>
    <dgm:pt modelId="{93CB17B1-95E0-4369-9D8B-E256A7893A2B}" type="sibTrans" cxnId="{C7B341BB-598D-4583-95CD-3B248F036854}">
      <dgm:prSet/>
      <dgm:spPr/>
      <dgm:t>
        <a:bodyPr/>
        <a:lstStyle/>
        <a:p>
          <a:endParaRPr lang="en-US"/>
        </a:p>
      </dgm:t>
    </dgm:pt>
    <dgm:pt modelId="{644014F2-3680-48B7-A852-7A6215A9E8B5}">
      <dgm:prSet/>
      <dgm:spPr/>
      <dgm:t>
        <a:bodyPr/>
        <a:lstStyle/>
        <a:p>
          <a:r>
            <a:rPr lang="en-US"/>
            <a:t>At least one trusted adult is key to fostering resilience</a:t>
          </a:r>
        </a:p>
      </dgm:t>
    </dgm:pt>
    <dgm:pt modelId="{13ADBA5A-3FFF-4A48-A6BC-177F178CBAD3}" type="parTrans" cxnId="{4987950F-3626-4584-80BF-F10857FEEEB5}">
      <dgm:prSet/>
      <dgm:spPr/>
      <dgm:t>
        <a:bodyPr/>
        <a:lstStyle/>
        <a:p>
          <a:endParaRPr lang="en-US"/>
        </a:p>
      </dgm:t>
    </dgm:pt>
    <dgm:pt modelId="{D65B2474-51C7-4FDF-BFF0-3574722D9994}" type="sibTrans" cxnId="{4987950F-3626-4584-80BF-F10857FEEEB5}">
      <dgm:prSet/>
      <dgm:spPr/>
      <dgm:t>
        <a:bodyPr/>
        <a:lstStyle/>
        <a:p>
          <a:endParaRPr lang="en-US"/>
        </a:p>
      </dgm:t>
    </dgm:pt>
    <dgm:pt modelId="{A5B96BB3-EF44-4C62-8316-CD03E6B3B268}">
      <dgm:prSet/>
      <dgm:spPr/>
      <dgm:t>
        <a:bodyPr/>
        <a:lstStyle/>
        <a:p>
          <a:r>
            <a:rPr lang="en-US"/>
            <a:t>Think back to sensitivity vs intrusiveness…how does that foster resilience?</a:t>
          </a:r>
        </a:p>
      </dgm:t>
    </dgm:pt>
    <dgm:pt modelId="{D063C9FF-95E4-4616-823B-D76B4AB7294C}" type="parTrans" cxnId="{F5F3B753-39FE-4381-937E-BE492CF565A5}">
      <dgm:prSet/>
      <dgm:spPr/>
      <dgm:t>
        <a:bodyPr/>
        <a:lstStyle/>
        <a:p>
          <a:endParaRPr lang="en-US"/>
        </a:p>
      </dgm:t>
    </dgm:pt>
    <dgm:pt modelId="{2DA7B58B-762A-4110-B5C2-60C311079A89}" type="sibTrans" cxnId="{F5F3B753-39FE-4381-937E-BE492CF565A5}">
      <dgm:prSet/>
      <dgm:spPr/>
      <dgm:t>
        <a:bodyPr/>
        <a:lstStyle/>
        <a:p>
          <a:endParaRPr lang="en-US"/>
        </a:p>
      </dgm:t>
    </dgm:pt>
    <dgm:pt modelId="{56F2618F-8F3F-4424-AE98-08BE3F979929}">
      <dgm:prSet/>
      <dgm:spPr/>
      <dgm:t>
        <a:bodyPr/>
        <a:lstStyle/>
        <a:p>
          <a:r>
            <a:rPr lang="en-US"/>
            <a:t>School environment can help foster self-regulation (although some may heighten stress levels)</a:t>
          </a:r>
        </a:p>
      </dgm:t>
    </dgm:pt>
    <dgm:pt modelId="{AD5E8494-2372-4945-817C-71024FEA43DE}" type="parTrans" cxnId="{F41F7B13-4A3F-40B4-B857-1AE24AF33E08}">
      <dgm:prSet/>
      <dgm:spPr/>
      <dgm:t>
        <a:bodyPr/>
        <a:lstStyle/>
        <a:p>
          <a:endParaRPr lang="en-US"/>
        </a:p>
      </dgm:t>
    </dgm:pt>
    <dgm:pt modelId="{AACD96F4-0B9B-4BC2-9ECB-DC3C11CD18AE}" type="sibTrans" cxnId="{F41F7B13-4A3F-40B4-B857-1AE24AF33E08}">
      <dgm:prSet/>
      <dgm:spPr/>
      <dgm:t>
        <a:bodyPr/>
        <a:lstStyle/>
        <a:p>
          <a:endParaRPr lang="en-US"/>
        </a:p>
      </dgm:t>
    </dgm:pt>
    <dgm:pt modelId="{04EE70F6-13C5-4340-8553-0F4FE7157A66}">
      <dgm:prSet/>
      <dgm:spPr/>
      <dgm:t>
        <a:bodyPr/>
        <a:lstStyle/>
        <a:p>
          <a:r>
            <a:rPr lang="en-US"/>
            <a:t>Activities that promote critical thinking and problem solving</a:t>
          </a:r>
        </a:p>
      </dgm:t>
    </dgm:pt>
    <dgm:pt modelId="{5C1ED1B7-D322-4C09-840F-94084A174CD7}" type="parTrans" cxnId="{39A749EF-F0AE-48A6-B204-56D832DACCD5}">
      <dgm:prSet/>
      <dgm:spPr/>
      <dgm:t>
        <a:bodyPr/>
        <a:lstStyle/>
        <a:p>
          <a:endParaRPr lang="en-US"/>
        </a:p>
      </dgm:t>
    </dgm:pt>
    <dgm:pt modelId="{6BCC843C-35FD-4D01-91BE-F6D4C7ACCA5C}" type="sibTrans" cxnId="{39A749EF-F0AE-48A6-B204-56D832DACCD5}">
      <dgm:prSet/>
      <dgm:spPr/>
      <dgm:t>
        <a:bodyPr/>
        <a:lstStyle/>
        <a:p>
          <a:endParaRPr lang="en-US"/>
        </a:p>
      </dgm:t>
    </dgm:pt>
    <dgm:pt modelId="{8C31EB48-1534-42DF-A22C-FAFAE3F0164B}">
      <dgm:prSet/>
      <dgm:spPr/>
      <dgm:t>
        <a:bodyPr/>
        <a:lstStyle/>
        <a:p>
          <a:r>
            <a:rPr lang="en-US"/>
            <a:t>Offering opportunities for children to describe, express, and identify emotions</a:t>
          </a:r>
        </a:p>
      </dgm:t>
    </dgm:pt>
    <dgm:pt modelId="{92067070-28D3-4A1D-9D32-269E843B1023}" type="parTrans" cxnId="{D43F827C-167C-4509-A023-3CC691EC9626}">
      <dgm:prSet/>
      <dgm:spPr/>
      <dgm:t>
        <a:bodyPr/>
        <a:lstStyle/>
        <a:p>
          <a:endParaRPr lang="en-US"/>
        </a:p>
      </dgm:t>
    </dgm:pt>
    <dgm:pt modelId="{11D057BD-1560-4498-9EBF-7CEB3F5C63DB}" type="sibTrans" cxnId="{D43F827C-167C-4509-A023-3CC691EC9626}">
      <dgm:prSet/>
      <dgm:spPr/>
      <dgm:t>
        <a:bodyPr/>
        <a:lstStyle/>
        <a:p>
          <a:endParaRPr lang="en-US"/>
        </a:p>
      </dgm:t>
    </dgm:pt>
    <dgm:pt modelId="{3AE36930-8B7F-4274-8918-1B1322A4F4D2}" type="pres">
      <dgm:prSet presAssocID="{752FE57D-C2E1-48D1-896D-53CC2899ADF1}" presName="vert0" presStyleCnt="0">
        <dgm:presLayoutVars>
          <dgm:dir/>
          <dgm:animOne val="branch"/>
          <dgm:animLvl val="lvl"/>
        </dgm:presLayoutVars>
      </dgm:prSet>
      <dgm:spPr/>
    </dgm:pt>
    <dgm:pt modelId="{4533770D-CBFE-45AB-B477-B4D80990C411}" type="pres">
      <dgm:prSet presAssocID="{93F60378-0F04-4CE4-9B0D-D37706C88B53}" presName="thickLine" presStyleLbl="alignNode1" presStyleIdx="0" presStyleCnt="7"/>
      <dgm:spPr/>
    </dgm:pt>
    <dgm:pt modelId="{CE1E5941-4AFD-4377-9A4E-C5CB83E2B011}" type="pres">
      <dgm:prSet presAssocID="{93F60378-0F04-4CE4-9B0D-D37706C88B53}" presName="horz1" presStyleCnt="0"/>
      <dgm:spPr/>
    </dgm:pt>
    <dgm:pt modelId="{D2C814A6-7E1E-48A5-BF2B-4C557F12F934}" type="pres">
      <dgm:prSet presAssocID="{93F60378-0F04-4CE4-9B0D-D37706C88B53}" presName="tx1" presStyleLbl="revTx" presStyleIdx="0" presStyleCnt="7"/>
      <dgm:spPr/>
    </dgm:pt>
    <dgm:pt modelId="{7BDB8DC4-5305-4ECC-B1E1-C6CDFEBC075C}" type="pres">
      <dgm:prSet presAssocID="{93F60378-0F04-4CE4-9B0D-D37706C88B53}" presName="vert1" presStyleCnt="0"/>
      <dgm:spPr/>
    </dgm:pt>
    <dgm:pt modelId="{04D3E4CA-ADD7-4B6F-9F51-564A21972385}" type="pres">
      <dgm:prSet presAssocID="{73753D27-CD6F-451A-A4D3-CD0D5560E9A9}" presName="thickLine" presStyleLbl="alignNode1" presStyleIdx="1" presStyleCnt="7"/>
      <dgm:spPr/>
    </dgm:pt>
    <dgm:pt modelId="{9B71BC2F-3F09-435A-A200-E021EED7C5D9}" type="pres">
      <dgm:prSet presAssocID="{73753D27-CD6F-451A-A4D3-CD0D5560E9A9}" presName="horz1" presStyleCnt="0"/>
      <dgm:spPr/>
    </dgm:pt>
    <dgm:pt modelId="{A6A41D92-D913-441A-BEBF-11C01C0174FD}" type="pres">
      <dgm:prSet presAssocID="{73753D27-CD6F-451A-A4D3-CD0D5560E9A9}" presName="tx1" presStyleLbl="revTx" presStyleIdx="1" presStyleCnt="7"/>
      <dgm:spPr/>
    </dgm:pt>
    <dgm:pt modelId="{889272BF-D0AD-4037-8332-2F91A1342CFE}" type="pres">
      <dgm:prSet presAssocID="{73753D27-CD6F-451A-A4D3-CD0D5560E9A9}" presName="vert1" presStyleCnt="0"/>
      <dgm:spPr/>
    </dgm:pt>
    <dgm:pt modelId="{4D9726C6-AAC0-4BCD-9068-076B4F79C931}" type="pres">
      <dgm:prSet presAssocID="{644014F2-3680-48B7-A852-7A6215A9E8B5}" presName="thickLine" presStyleLbl="alignNode1" presStyleIdx="2" presStyleCnt="7"/>
      <dgm:spPr/>
    </dgm:pt>
    <dgm:pt modelId="{43632BBB-62CD-4FA0-A1EA-E5200039FA93}" type="pres">
      <dgm:prSet presAssocID="{644014F2-3680-48B7-A852-7A6215A9E8B5}" presName="horz1" presStyleCnt="0"/>
      <dgm:spPr/>
    </dgm:pt>
    <dgm:pt modelId="{4E187BBE-583C-4B3D-B2B4-E7B45D9F10BC}" type="pres">
      <dgm:prSet presAssocID="{644014F2-3680-48B7-A852-7A6215A9E8B5}" presName="tx1" presStyleLbl="revTx" presStyleIdx="2" presStyleCnt="7"/>
      <dgm:spPr/>
    </dgm:pt>
    <dgm:pt modelId="{43F89D19-FF46-4A8E-A68E-2BE3058181BA}" type="pres">
      <dgm:prSet presAssocID="{644014F2-3680-48B7-A852-7A6215A9E8B5}" presName="vert1" presStyleCnt="0"/>
      <dgm:spPr/>
    </dgm:pt>
    <dgm:pt modelId="{C6B6DFBD-EDDD-4D03-8714-FAE0A348ACCE}" type="pres">
      <dgm:prSet presAssocID="{A5B96BB3-EF44-4C62-8316-CD03E6B3B268}" presName="thickLine" presStyleLbl="alignNode1" presStyleIdx="3" presStyleCnt="7"/>
      <dgm:spPr/>
    </dgm:pt>
    <dgm:pt modelId="{2C81CEEF-70D2-44CA-8BDB-1858B9FE8609}" type="pres">
      <dgm:prSet presAssocID="{A5B96BB3-EF44-4C62-8316-CD03E6B3B268}" presName="horz1" presStyleCnt="0"/>
      <dgm:spPr/>
    </dgm:pt>
    <dgm:pt modelId="{8BB42DFC-0D27-4AC8-81D7-5EAB59408B04}" type="pres">
      <dgm:prSet presAssocID="{A5B96BB3-EF44-4C62-8316-CD03E6B3B268}" presName="tx1" presStyleLbl="revTx" presStyleIdx="3" presStyleCnt="7"/>
      <dgm:spPr/>
    </dgm:pt>
    <dgm:pt modelId="{AD1F9A1A-C9B2-4975-8E56-CECFBE09961E}" type="pres">
      <dgm:prSet presAssocID="{A5B96BB3-EF44-4C62-8316-CD03E6B3B268}" presName="vert1" presStyleCnt="0"/>
      <dgm:spPr/>
    </dgm:pt>
    <dgm:pt modelId="{58FF4F26-AA90-4CEE-952B-25DE6525F13D}" type="pres">
      <dgm:prSet presAssocID="{56F2618F-8F3F-4424-AE98-08BE3F979929}" presName="thickLine" presStyleLbl="alignNode1" presStyleIdx="4" presStyleCnt="7"/>
      <dgm:spPr/>
    </dgm:pt>
    <dgm:pt modelId="{9CC27BA5-B9BC-4936-A46B-7F6FF66EC862}" type="pres">
      <dgm:prSet presAssocID="{56F2618F-8F3F-4424-AE98-08BE3F979929}" presName="horz1" presStyleCnt="0"/>
      <dgm:spPr/>
    </dgm:pt>
    <dgm:pt modelId="{08360935-9870-4E3A-86AA-C22D0DBE91B8}" type="pres">
      <dgm:prSet presAssocID="{56F2618F-8F3F-4424-AE98-08BE3F979929}" presName="tx1" presStyleLbl="revTx" presStyleIdx="4" presStyleCnt="7"/>
      <dgm:spPr/>
    </dgm:pt>
    <dgm:pt modelId="{5B4B9992-3E0D-4621-BD90-9E8C801C84B3}" type="pres">
      <dgm:prSet presAssocID="{56F2618F-8F3F-4424-AE98-08BE3F979929}" presName="vert1" presStyleCnt="0"/>
      <dgm:spPr/>
    </dgm:pt>
    <dgm:pt modelId="{A73494FA-E016-4A51-AF70-76796E3A3871}" type="pres">
      <dgm:prSet presAssocID="{04EE70F6-13C5-4340-8553-0F4FE7157A66}" presName="thickLine" presStyleLbl="alignNode1" presStyleIdx="5" presStyleCnt="7"/>
      <dgm:spPr/>
    </dgm:pt>
    <dgm:pt modelId="{D57D447C-7C28-46EF-B0CA-C4CF5E633A97}" type="pres">
      <dgm:prSet presAssocID="{04EE70F6-13C5-4340-8553-0F4FE7157A66}" presName="horz1" presStyleCnt="0"/>
      <dgm:spPr/>
    </dgm:pt>
    <dgm:pt modelId="{1AFA0927-3093-4B06-81FA-AD307E4FE919}" type="pres">
      <dgm:prSet presAssocID="{04EE70F6-13C5-4340-8553-0F4FE7157A66}" presName="tx1" presStyleLbl="revTx" presStyleIdx="5" presStyleCnt="7"/>
      <dgm:spPr/>
    </dgm:pt>
    <dgm:pt modelId="{547202F4-4026-44BE-8601-32D973989788}" type="pres">
      <dgm:prSet presAssocID="{04EE70F6-13C5-4340-8553-0F4FE7157A66}" presName="vert1" presStyleCnt="0"/>
      <dgm:spPr/>
    </dgm:pt>
    <dgm:pt modelId="{28E91AA3-1546-4F76-8B57-3D7D7DD04262}" type="pres">
      <dgm:prSet presAssocID="{8C31EB48-1534-42DF-A22C-FAFAE3F0164B}" presName="thickLine" presStyleLbl="alignNode1" presStyleIdx="6" presStyleCnt="7"/>
      <dgm:spPr/>
    </dgm:pt>
    <dgm:pt modelId="{5BBC4299-27E1-456F-BF1E-FBB09DA7BFB4}" type="pres">
      <dgm:prSet presAssocID="{8C31EB48-1534-42DF-A22C-FAFAE3F0164B}" presName="horz1" presStyleCnt="0"/>
      <dgm:spPr/>
    </dgm:pt>
    <dgm:pt modelId="{9FD8E783-D2A9-4B95-B16C-8D877C855D54}" type="pres">
      <dgm:prSet presAssocID="{8C31EB48-1534-42DF-A22C-FAFAE3F0164B}" presName="tx1" presStyleLbl="revTx" presStyleIdx="6" presStyleCnt="7"/>
      <dgm:spPr/>
    </dgm:pt>
    <dgm:pt modelId="{152D4F76-785F-462B-8CAA-601367891404}" type="pres">
      <dgm:prSet presAssocID="{8C31EB48-1534-42DF-A22C-FAFAE3F0164B}" presName="vert1" presStyleCnt="0"/>
      <dgm:spPr/>
    </dgm:pt>
  </dgm:ptLst>
  <dgm:cxnLst>
    <dgm:cxn modelId="{4987950F-3626-4584-80BF-F10857FEEEB5}" srcId="{752FE57D-C2E1-48D1-896D-53CC2899ADF1}" destId="{644014F2-3680-48B7-A852-7A6215A9E8B5}" srcOrd="2" destOrd="0" parTransId="{13ADBA5A-3FFF-4A48-A6BC-177F178CBAD3}" sibTransId="{D65B2474-51C7-4FDF-BFF0-3574722D9994}"/>
    <dgm:cxn modelId="{F41F7B13-4A3F-40B4-B857-1AE24AF33E08}" srcId="{752FE57D-C2E1-48D1-896D-53CC2899ADF1}" destId="{56F2618F-8F3F-4424-AE98-08BE3F979929}" srcOrd="4" destOrd="0" parTransId="{AD5E8494-2372-4945-817C-71024FEA43DE}" sibTransId="{AACD96F4-0B9B-4BC2-9ECB-DC3C11CD18AE}"/>
    <dgm:cxn modelId="{8E102118-7458-4419-B9B7-454BAA6A70A0}" type="presOf" srcId="{8C31EB48-1534-42DF-A22C-FAFAE3F0164B}" destId="{9FD8E783-D2A9-4B95-B16C-8D877C855D54}" srcOrd="0" destOrd="0" presId="urn:microsoft.com/office/officeart/2008/layout/LinedList"/>
    <dgm:cxn modelId="{BA2E4036-77CE-4E0F-B9D2-22562B83C04D}" type="presOf" srcId="{A5B96BB3-EF44-4C62-8316-CD03E6B3B268}" destId="{8BB42DFC-0D27-4AC8-81D7-5EAB59408B04}" srcOrd="0" destOrd="0" presId="urn:microsoft.com/office/officeart/2008/layout/LinedList"/>
    <dgm:cxn modelId="{F9B95440-FBC5-481B-8D5B-979C73686D0F}" srcId="{752FE57D-C2E1-48D1-896D-53CC2899ADF1}" destId="{93F60378-0F04-4CE4-9B0D-D37706C88B53}" srcOrd="0" destOrd="0" parTransId="{ABF04B68-A040-499C-8912-0ED49C7AA5B3}" sibTransId="{4D3E685E-110D-4C2D-95B3-11B2AE0EE720}"/>
    <dgm:cxn modelId="{E8E0E246-8A4E-4AEE-9364-69B57404E6F5}" type="presOf" srcId="{93F60378-0F04-4CE4-9B0D-D37706C88B53}" destId="{D2C814A6-7E1E-48A5-BF2B-4C557F12F934}" srcOrd="0" destOrd="0" presId="urn:microsoft.com/office/officeart/2008/layout/LinedList"/>
    <dgm:cxn modelId="{F5F3B753-39FE-4381-937E-BE492CF565A5}" srcId="{752FE57D-C2E1-48D1-896D-53CC2899ADF1}" destId="{A5B96BB3-EF44-4C62-8316-CD03E6B3B268}" srcOrd="3" destOrd="0" parTransId="{D063C9FF-95E4-4616-823B-D76B4AB7294C}" sibTransId="{2DA7B58B-762A-4110-B5C2-60C311079A89}"/>
    <dgm:cxn modelId="{85219676-647D-4D66-98A3-9101380D2A6D}" type="presOf" srcId="{752FE57D-C2E1-48D1-896D-53CC2899ADF1}" destId="{3AE36930-8B7F-4274-8918-1B1322A4F4D2}" srcOrd="0" destOrd="0" presId="urn:microsoft.com/office/officeart/2008/layout/LinedList"/>
    <dgm:cxn modelId="{D43F827C-167C-4509-A023-3CC691EC9626}" srcId="{752FE57D-C2E1-48D1-896D-53CC2899ADF1}" destId="{8C31EB48-1534-42DF-A22C-FAFAE3F0164B}" srcOrd="6" destOrd="0" parTransId="{92067070-28D3-4A1D-9D32-269E843B1023}" sibTransId="{11D057BD-1560-4498-9EBF-7CEB3F5C63DB}"/>
    <dgm:cxn modelId="{C0026C80-2E8F-4447-BA8C-CB1505BB513B}" type="presOf" srcId="{04EE70F6-13C5-4340-8553-0F4FE7157A66}" destId="{1AFA0927-3093-4B06-81FA-AD307E4FE919}" srcOrd="0" destOrd="0" presId="urn:microsoft.com/office/officeart/2008/layout/LinedList"/>
    <dgm:cxn modelId="{42F131AD-0A83-411A-938D-FB4C713A25E0}" type="presOf" srcId="{56F2618F-8F3F-4424-AE98-08BE3F979929}" destId="{08360935-9870-4E3A-86AA-C22D0DBE91B8}" srcOrd="0" destOrd="0" presId="urn:microsoft.com/office/officeart/2008/layout/LinedList"/>
    <dgm:cxn modelId="{3A9CEAAD-BDC0-4D2E-8595-4CA049524940}" type="presOf" srcId="{73753D27-CD6F-451A-A4D3-CD0D5560E9A9}" destId="{A6A41D92-D913-441A-BEBF-11C01C0174FD}" srcOrd="0" destOrd="0" presId="urn:microsoft.com/office/officeart/2008/layout/LinedList"/>
    <dgm:cxn modelId="{C7B341BB-598D-4583-95CD-3B248F036854}" srcId="{752FE57D-C2E1-48D1-896D-53CC2899ADF1}" destId="{73753D27-CD6F-451A-A4D3-CD0D5560E9A9}" srcOrd="1" destOrd="0" parTransId="{A7899FFE-F38F-46CC-96F8-89FB336CFD17}" sibTransId="{93CB17B1-95E0-4369-9D8B-E256A7893A2B}"/>
    <dgm:cxn modelId="{83ACC5EA-7771-410C-A7B4-DB9996E7CC45}" type="presOf" srcId="{644014F2-3680-48B7-A852-7A6215A9E8B5}" destId="{4E187BBE-583C-4B3D-B2B4-E7B45D9F10BC}" srcOrd="0" destOrd="0" presId="urn:microsoft.com/office/officeart/2008/layout/LinedList"/>
    <dgm:cxn modelId="{39A749EF-F0AE-48A6-B204-56D832DACCD5}" srcId="{752FE57D-C2E1-48D1-896D-53CC2899ADF1}" destId="{04EE70F6-13C5-4340-8553-0F4FE7157A66}" srcOrd="5" destOrd="0" parTransId="{5C1ED1B7-D322-4C09-840F-94084A174CD7}" sibTransId="{6BCC843C-35FD-4D01-91BE-F6D4C7ACCA5C}"/>
    <dgm:cxn modelId="{EAF19DCB-7BA6-4C1B-9FCB-7C2208AE7568}" type="presParOf" srcId="{3AE36930-8B7F-4274-8918-1B1322A4F4D2}" destId="{4533770D-CBFE-45AB-B477-B4D80990C411}" srcOrd="0" destOrd="0" presId="urn:microsoft.com/office/officeart/2008/layout/LinedList"/>
    <dgm:cxn modelId="{7EB37FF6-5303-4FB2-A01A-F2E9DBADA936}" type="presParOf" srcId="{3AE36930-8B7F-4274-8918-1B1322A4F4D2}" destId="{CE1E5941-4AFD-4377-9A4E-C5CB83E2B011}" srcOrd="1" destOrd="0" presId="urn:microsoft.com/office/officeart/2008/layout/LinedList"/>
    <dgm:cxn modelId="{7361EB31-D75F-42E0-926E-C503C6B1B5F0}" type="presParOf" srcId="{CE1E5941-4AFD-4377-9A4E-C5CB83E2B011}" destId="{D2C814A6-7E1E-48A5-BF2B-4C557F12F934}" srcOrd="0" destOrd="0" presId="urn:microsoft.com/office/officeart/2008/layout/LinedList"/>
    <dgm:cxn modelId="{944F5273-7362-4500-B782-DE1E9176A3F5}" type="presParOf" srcId="{CE1E5941-4AFD-4377-9A4E-C5CB83E2B011}" destId="{7BDB8DC4-5305-4ECC-B1E1-C6CDFEBC075C}" srcOrd="1" destOrd="0" presId="urn:microsoft.com/office/officeart/2008/layout/LinedList"/>
    <dgm:cxn modelId="{BEA1B007-B9D4-4E91-9263-D5761835BEAC}" type="presParOf" srcId="{3AE36930-8B7F-4274-8918-1B1322A4F4D2}" destId="{04D3E4CA-ADD7-4B6F-9F51-564A21972385}" srcOrd="2" destOrd="0" presId="urn:microsoft.com/office/officeart/2008/layout/LinedList"/>
    <dgm:cxn modelId="{426AA878-BDE7-4854-AC28-6AFE512FA2AA}" type="presParOf" srcId="{3AE36930-8B7F-4274-8918-1B1322A4F4D2}" destId="{9B71BC2F-3F09-435A-A200-E021EED7C5D9}" srcOrd="3" destOrd="0" presId="urn:microsoft.com/office/officeart/2008/layout/LinedList"/>
    <dgm:cxn modelId="{77F4A7B8-7DFE-4BFD-A538-7A07D53F639D}" type="presParOf" srcId="{9B71BC2F-3F09-435A-A200-E021EED7C5D9}" destId="{A6A41D92-D913-441A-BEBF-11C01C0174FD}" srcOrd="0" destOrd="0" presId="urn:microsoft.com/office/officeart/2008/layout/LinedList"/>
    <dgm:cxn modelId="{0B3D395D-36A2-4A34-A4D9-BA49ADEF2C4D}" type="presParOf" srcId="{9B71BC2F-3F09-435A-A200-E021EED7C5D9}" destId="{889272BF-D0AD-4037-8332-2F91A1342CFE}" srcOrd="1" destOrd="0" presId="urn:microsoft.com/office/officeart/2008/layout/LinedList"/>
    <dgm:cxn modelId="{BCED5857-F167-4264-AA44-31C639278CEC}" type="presParOf" srcId="{3AE36930-8B7F-4274-8918-1B1322A4F4D2}" destId="{4D9726C6-AAC0-4BCD-9068-076B4F79C931}" srcOrd="4" destOrd="0" presId="urn:microsoft.com/office/officeart/2008/layout/LinedList"/>
    <dgm:cxn modelId="{20B7F747-6A5C-459E-9410-352DCE565658}" type="presParOf" srcId="{3AE36930-8B7F-4274-8918-1B1322A4F4D2}" destId="{43632BBB-62CD-4FA0-A1EA-E5200039FA93}" srcOrd="5" destOrd="0" presId="urn:microsoft.com/office/officeart/2008/layout/LinedList"/>
    <dgm:cxn modelId="{A4083335-AC09-4F2F-B6CC-D7BD574119D9}" type="presParOf" srcId="{43632BBB-62CD-4FA0-A1EA-E5200039FA93}" destId="{4E187BBE-583C-4B3D-B2B4-E7B45D9F10BC}" srcOrd="0" destOrd="0" presId="urn:microsoft.com/office/officeart/2008/layout/LinedList"/>
    <dgm:cxn modelId="{1344117F-6E8E-4E81-9BFB-2F3F5AC53B47}" type="presParOf" srcId="{43632BBB-62CD-4FA0-A1EA-E5200039FA93}" destId="{43F89D19-FF46-4A8E-A68E-2BE3058181BA}" srcOrd="1" destOrd="0" presId="urn:microsoft.com/office/officeart/2008/layout/LinedList"/>
    <dgm:cxn modelId="{302F1554-D8CF-47F2-A895-BB552175691C}" type="presParOf" srcId="{3AE36930-8B7F-4274-8918-1B1322A4F4D2}" destId="{C6B6DFBD-EDDD-4D03-8714-FAE0A348ACCE}" srcOrd="6" destOrd="0" presId="urn:microsoft.com/office/officeart/2008/layout/LinedList"/>
    <dgm:cxn modelId="{8093161B-2967-4FF2-96B6-F27E68C9BC73}" type="presParOf" srcId="{3AE36930-8B7F-4274-8918-1B1322A4F4D2}" destId="{2C81CEEF-70D2-44CA-8BDB-1858B9FE8609}" srcOrd="7" destOrd="0" presId="urn:microsoft.com/office/officeart/2008/layout/LinedList"/>
    <dgm:cxn modelId="{1F279B4B-E2E4-4BB0-BC96-091169C9856B}" type="presParOf" srcId="{2C81CEEF-70D2-44CA-8BDB-1858B9FE8609}" destId="{8BB42DFC-0D27-4AC8-81D7-5EAB59408B04}" srcOrd="0" destOrd="0" presId="urn:microsoft.com/office/officeart/2008/layout/LinedList"/>
    <dgm:cxn modelId="{6491B74A-768D-48EF-BA88-DF5A16541F9A}" type="presParOf" srcId="{2C81CEEF-70D2-44CA-8BDB-1858B9FE8609}" destId="{AD1F9A1A-C9B2-4975-8E56-CECFBE09961E}" srcOrd="1" destOrd="0" presId="urn:microsoft.com/office/officeart/2008/layout/LinedList"/>
    <dgm:cxn modelId="{4427157A-E74D-4EF2-8972-0CE161BF358A}" type="presParOf" srcId="{3AE36930-8B7F-4274-8918-1B1322A4F4D2}" destId="{58FF4F26-AA90-4CEE-952B-25DE6525F13D}" srcOrd="8" destOrd="0" presId="urn:microsoft.com/office/officeart/2008/layout/LinedList"/>
    <dgm:cxn modelId="{1F15BAFE-4FBE-4DAF-8860-C6D9F6979DC5}" type="presParOf" srcId="{3AE36930-8B7F-4274-8918-1B1322A4F4D2}" destId="{9CC27BA5-B9BC-4936-A46B-7F6FF66EC862}" srcOrd="9" destOrd="0" presId="urn:microsoft.com/office/officeart/2008/layout/LinedList"/>
    <dgm:cxn modelId="{03DFBC6C-5EFB-4E19-A621-EC2E226E4036}" type="presParOf" srcId="{9CC27BA5-B9BC-4936-A46B-7F6FF66EC862}" destId="{08360935-9870-4E3A-86AA-C22D0DBE91B8}" srcOrd="0" destOrd="0" presId="urn:microsoft.com/office/officeart/2008/layout/LinedList"/>
    <dgm:cxn modelId="{34AC1ACE-D1E7-4755-9F7F-0C4E90F8D7C7}" type="presParOf" srcId="{9CC27BA5-B9BC-4936-A46B-7F6FF66EC862}" destId="{5B4B9992-3E0D-4621-BD90-9E8C801C84B3}" srcOrd="1" destOrd="0" presId="urn:microsoft.com/office/officeart/2008/layout/LinedList"/>
    <dgm:cxn modelId="{99002A38-98F8-49D7-B745-4B5AD4CA74C8}" type="presParOf" srcId="{3AE36930-8B7F-4274-8918-1B1322A4F4D2}" destId="{A73494FA-E016-4A51-AF70-76796E3A3871}" srcOrd="10" destOrd="0" presId="urn:microsoft.com/office/officeart/2008/layout/LinedList"/>
    <dgm:cxn modelId="{8192D5DF-1709-4B34-8462-8D53636C5134}" type="presParOf" srcId="{3AE36930-8B7F-4274-8918-1B1322A4F4D2}" destId="{D57D447C-7C28-46EF-B0CA-C4CF5E633A97}" srcOrd="11" destOrd="0" presId="urn:microsoft.com/office/officeart/2008/layout/LinedList"/>
    <dgm:cxn modelId="{96A9C568-8988-4B99-B464-08E248110230}" type="presParOf" srcId="{D57D447C-7C28-46EF-B0CA-C4CF5E633A97}" destId="{1AFA0927-3093-4B06-81FA-AD307E4FE919}" srcOrd="0" destOrd="0" presId="urn:microsoft.com/office/officeart/2008/layout/LinedList"/>
    <dgm:cxn modelId="{93C44C61-7784-4953-867A-6FBF91316933}" type="presParOf" srcId="{D57D447C-7C28-46EF-B0CA-C4CF5E633A97}" destId="{547202F4-4026-44BE-8601-32D973989788}" srcOrd="1" destOrd="0" presId="urn:microsoft.com/office/officeart/2008/layout/LinedList"/>
    <dgm:cxn modelId="{F858B9B5-F3AB-4DFD-8779-238CFE4950AF}" type="presParOf" srcId="{3AE36930-8B7F-4274-8918-1B1322A4F4D2}" destId="{28E91AA3-1546-4F76-8B57-3D7D7DD04262}" srcOrd="12" destOrd="0" presId="urn:microsoft.com/office/officeart/2008/layout/LinedList"/>
    <dgm:cxn modelId="{0EEC9C8F-386E-41E0-8C98-6F1F19CDEB9B}" type="presParOf" srcId="{3AE36930-8B7F-4274-8918-1B1322A4F4D2}" destId="{5BBC4299-27E1-456F-BF1E-FBB09DA7BFB4}" srcOrd="13" destOrd="0" presId="urn:microsoft.com/office/officeart/2008/layout/LinedList"/>
    <dgm:cxn modelId="{0972094F-E9BB-4308-BF64-C9426C110CB9}" type="presParOf" srcId="{5BBC4299-27E1-456F-BF1E-FBB09DA7BFB4}" destId="{9FD8E783-D2A9-4B95-B16C-8D877C855D54}" srcOrd="0" destOrd="0" presId="urn:microsoft.com/office/officeart/2008/layout/LinedList"/>
    <dgm:cxn modelId="{9ADD215A-5762-4AB8-BADD-8F9D8679C0B8}" type="presParOf" srcId="{5BBC4299-27E1-456F-BF1E-FBB09DA7BFB4}" destId="{152D4F76-785F-462B-8CAA-6013678914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3770D-CBFE-45AB-B477-B4D80990C411}">
      <dsp:nvSpPr>
        <dsp:cNvPr id="0" name=""/>
        <dsp:cNvSpPr/>
      </dsp:nvSpPr>
      <dsp:spPr>
        <a:xfrm>
          <a:off x="0" y="705"/>
          <a:ext cx="666943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C814A6-7E1E-48A5-BF2B-4C557F12F934}">
      <dsp:nvSpPr>
        <dsp:cNvPr id="0" name=""/>
        <dsp:cNvSpPr/>
      </dsp:nvSpPr>
      <dsp:spPr>
        <a:xfrm>
          <a:off x="0" y="705"/>
          <a:ext cx="6669431" cy="82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brain is wired to adapt</a:t>
          </a:r>
        </a:p>
      </dsp:txBody>
      <dsp:txXfrm>
        <a:off x="0" y="705"/>
        <a:ext cx="6669431" cy="825227"/>
      </dsp:txXfrm>
    </dsp:sp>
    <dsp:sp modelId="{04D3E4CA-ADD7-4B6F-9F51-564A21972385}">
      <dsp:nvSpPr>
        <dsp:cNvPr id="0" name=""/>
        <dsp:cNvSpPr/>
      </dsp:nvSpPr>
      <dsp:spPr>
        <a:xfrm>
          <a:off x="0" y="825932"/>
          <a:ext cx="6669431" cy="0"/>
        </a:xfrm>
        <a:prstGeom prst="line">
          <a:avLst/>
        </a:prstGeom>
        <a:solidFill>
          <a:schemeClr val="accent2">
            <a:hueOff val="492739"/>
            <a:satOff val="40"/>
            <a:lumOff val="98"/>
            <a:alphaOff val="0"/>
          </a:schemeClr>
        </a:solidFill>
        <a:ln w="9525" cap="flat" cmpd="sng" algn="ctr">
          <a:solidFill>
            <a:schemeClr val="accent2">
              <a:hueOff val="492739"/>
              <a:satOff val="40"/>
              <a:lumOff val="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41D92-D913-441A-BEBF-11C01C0174FD}">
      <dsp:nvSpPr>
        <dsp:cNvPr id="0" name=""/>
        <dsp:cNvSpPr/>
      </dsp:nvSpPr>
      <dsp:spPr>
        <a:xfrm>
          <a:off x="0" y="825932"/>
          <a:ext cx="6669431" cy="82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Kauai study findings reflect experience does not equal destination </a:t>
          </a:r>
        </a:p>
      </dsp:txBody>
      <dsp:txXfrm>
        <a:off x="0" y="825932"/>
        <a:ext cx="6669431" cy="825227"/>
      </dsp:txXfrm>
    </dsp:sp>
    <dsp:sp modelId="{4D9726C6-AAC0-4BCD-9068-076B4F79C931}">
      <dsp:nvSpPr>
        <dsp:cNvPr id="0" name=""/>
        <dsp:cNvSpPr/>
      </dsp:nvSpPr>
      <dsp:spPr>
        <a:xfrm>
          <a:off x="0" y="1651159"/>
          <a:ext cx="6669431" cy="0"/>
        </a:xfrm>
        <a:prstGeom prst="line">
          <a:avLst/>
        </a:prstGeom>
        <a:solidFill>
          <a:schemeClr val="accent2">
            <a:hueOff val="985478"/>
            <a:satOff val="80"/>
            <a:lumOff val="196"/>
            <a:alphaOff val="0"/>
          </a:schemeClr>
        </a:solidFill>
        <a:ln w="9525" cap="flat" cmpd="sng" algn="ctr">
          <a:solidFill>
            <a:schemeClr val="accent2">
              <a:hueOff val="985478"/>
              <a:satOff val="80"/>
              <a:lumOff val="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187BBE-583C-4B3D-B2B4-E7B45D9F10BC}">
      <dsp:nvSpPr>
        <dsp:cNvPr id="0" name=""/>
        <dsp:cNvSpPr/>
      </dsp:nvSpPr>
      <dsp:spPr>
        <a:xfrm>
          <a:off x="0" y="1651159"/>
          <a:ext cx="6669431" cy="82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At least one trusted adult is key to fostering resilience</a:t>
          </a:r>
        </a:p>
      </dsp:txBody>
      <dsp:txXfrm>
        <a:off x="0" y="1651159"/>
        <a:ext cx="6669431" cy="825227"/>
      </dsp:txXfrm>
    </dsp:sp>
    <dsp:sp modelId="{C6B6DFBD-EDDD-4D03-8714-FAE0A348ACCE}">
      <dsp:nvSpPr>
        <dsp:cNvPr id="0" name=""/>
        <dsp:cNvSpPr/>
      </dsp:nvSpPr>
      <dsp:spPr>
        <a:xfrm>
          <a:off x="0" y="2476386"/>
          <a:ext cx="6669431" cy="0"/>
        </a:xfrm>
        <a:prstGeom prst="line">
          <a:avLst/>
        </a:prstGeom>
        <a:solidFill>
          <a:schemeClr val="accent2">
            <a:hueOff val="1478217"/>
            <a:satOff val="120"/>
            <a:lumOff val="294"/>
            <a:alphaOff val="0"/>
          </a:schemeClr>
        </a:solidFill>
        <a:ln w="9525" cap="flat" cmpd="sng" algn="ctr">
          <a:solidFill>
            <a:schemeClr val="accent2">
              <a:hueOff val="1478217"/>
              <a:satOff val="120"/>
              <a:lumOff val="2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B42DFC-0D27-4AC8-81D7-5EAB59408B04}">
      <dsp:nvSpPr>
        <dsp:cNvPr id="0" name=""/>
        <dsp:cNvSpPr/>
      </dsp:nvSpPr>
      <dsp:spPr>
        <a:xfrm>
          <a:off x="0" y="2476386"/>
          <a:ext cx="6669431" cy="82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Think back to sensitivity vs intrusiveness…how does that foster resilience?</a:t>
          </a:r>
        </a:p>
      </dsp:txBody>
      <dsp:txXfrm>
        <a:off x="0" y="2476386"/>
        <a:ext cx="6669431" cy="825227"/>
      </dsp:txXfrm>
    </dsp:sp>
    <dsp:sp modelId="{58FF4F26-AA90-4CEE-952B-25DE6525F13D}">
      <dsp:nvSpPr>
        <dsp:cNvPr id="0" name=""/>
        <dsp:cNvSpPr/>
      </dsp:nvSpPr>
      <dsp:spPr>
        <a:xfrm>
          <a:off x="0" y="3301613"/>
          <a:ext cx="6669431" cy="0"/>
        </a:xfrm>
        <a:prstGeom prst="line">
          <a:avLst/>
        </a:prstGeom>
        <a:solidFill>
          <a:schemeClr val="accent2">
            <a:hueOff val="1970956"/>
            <a:satOff val="161"/>
            <a:lumOff val="392"/>
            <a:alphaOff val="0"/>
          </a:schemeClr>
        </a:solidFill>
        <a:ln w="9525" cap="flat" cmpd="sng" algn="ctr">
          <a:solidFill>
            <a:schemeClr val="accent2">
              <a:hueOff val="1970956"/>
              <a:satOff val="161"/>
              <a:lumOff val="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360935-9870-4E3A-86AA-C22D0DBE91B8}">
      <dsp:nvSpPr>
        <dsp:cNvPr id="0" name=""/>
        <dsp:cNvSpPr/>
      </dsp:nvSpPr>
      <dsp:spPr>
        <a:xfrm>
          <a:off x="0" y="3301613"/>
          <a:ext cx="6669431" cy="82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School environment can help foster self-regulation (although some may heighten stress levels)</a:t>
          </a:r>
        </a:p>
      </dsp:txBody>
      <dsp:txXfrm>
        <a:off x="0" y="3301613"/>
        <a:ext cx="6669431" cy="825227"/>
      </dsp:txXfrm>
    </dsp:sp>
    <dsp:sp modelId="{A73494FA-E016-4A51-AF70-76796E3A3871}">
      <dsp:nvSpPr>
        <dsp:cNvPr id="0" name=""/>
        <dsp:cNvSpPr/>
      </dsp:nvSpPr>
      <dsp:spPr>
        <a:xfrm>
          <a:off x="0" y="4126840"/>
          <a:ext cx="6669431" cy="0"/>
        </a:xfrm>
        <a:prstGeom prst="line">
          <a:avLst/>
        </a:prstGeom>
        <a:solidFill>
          <a:schemeClr val="accent2">
            <a:hueOff val="2463695"/>
            <a:satOff val="201"/>
            <a:lumOff val="490"/>
            <a:alphaOff val="0"/>
          </a:schemeClr>
        </a:solidFill>
        <a:ln w="9525" cap="flat" cmpd="sng" algn="ctr">
          <a:solidFill>
            <a:schemeClr val="accent2">
              <a:hueOff val="2463695"/>
              <a:satOff val="201"/>
              <a:lumOff val="4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FA0927-3093-4B06-81FA-AD307E4FE919}">
      <dsp:nvSpPr>
        <dsp:cNvPr id="0" name=""/>
        <dsp:cNvSpPr/>
      </dsp:nvSpPr>
      <dsp:spPr>
        <a:xfrm>
          <a:off x="0" y="4126840"/>
          <a:ext cx="6669431" cy="82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Activities that promote critical thinking and problem solving</a:t>
          </a:r>
        </a:p>
      </dsp:txBody>
      <dsp:txXfrm>
        <a:off x="0" y="4126840"/>
        <a:ext cx="6669431" cy="825227"/>
      </dsp:txXfrm>
    </dsp:sp>
    <dsp:sp modelId="{28E91AA3-1546-4F76-8B57-3D7D7DD04262}">
      <dsp:nvSpPr>
        <dsp:cNvPr id="0" name=""/>
        <dsp:cNvSpPr/>
      </dsp:nvSpPr>
      <dsp:spPr>
        <a:xfrm>
          <a:off x="0" y="4952067"/>
          <a:ext cx="6669431" cy="0"/>
        </a:xfrm>
        <a:prstGeom prst="line">
          <a:avLst/>
        </a:prstGeom>
        <a:solidFill>
          <a:schemeClr val="accent2">
            <a:hueOff val="2956434"/>
            <a:satOff val="241"/>
            <a:lumOff val="588"/>
            <a:alphaOff val="0"/>
          </a:schemeClr>
        </a:solidFill>
        <a:ln w="9525" cap="flat" cmpd="sng" algn="ctr">
          <a:solidFill>
            <a:schemeClr val="accent2">
              <a:hueOff val="2956434"/>
              <a:satOff val="241"/>
              <a:lumOff val="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D8E783-D2A9-4B95-B16C-8D877C855D54}">
      <dsp:nvSpPr>
        <dsp:cNvPr id="0" name=""/>
        <dsp:cNvSpPr/>
      </dsp:nvSpPr>
      <dsp:spPr>
        <a:xfrm>
          <a:off x="0" y="4952067"/>
          <a:ext cx="6669431" cy="825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Offering opportunities for children to describe, express, and identify emotions</a:t>
          </a:r>
        </a:p>
      </dsp:txBody>
      <dsp:txXfrm>
        <a:off x="0" y="4952067"/>
        <a:ext cx="6669431" cy="825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C2DAA-F7C0-4042-959A-6E86935C5C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50B67-6B9E-4DA4-8A1D-9874B511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Light"/>
                <a:sym typeface="Nunito Light"/>
              </a:rPr>
              <a:t>11/6/2019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Light"/>
              <a:sym typeface="Nunito Light"/>
            </a:endParaRPr>
          </a:p>
        </p:txBody>
      </p:sp>
      <p:sp>
        <p:nvSpPr>
          <p:cNvPr id="280" name="Google Shape;28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Developer Notes</a:t>
            </a:r>
          </a:p>
          <a:p>
            <a:endParaRPr lang="en-US" dirty="0"/>
          </a:p>
          <a:p>
            <a:r>
              <a:rPr lang="en-US" dirty="0"/>
              <a:t>Write out example questions and have them pop out, can be an opportunity for a knowledge check</a:t>
            </a:r>
          </a:p>
          <a:p>
            <a:r>
              <a:rPr lang="en-US" dirty="0"/>
              <a:t>Example, identify some topics assessed in ACES questionnaire, can mix factual and false question</a:t>
            </a:r>
          </a:p>
          <a:p>
            <a:r>
              <a:rPr lang="en-US" dirty="0"/>
              <a:t>Outline + adult learning principles</a:t>
            </a:r>
          </a:p>
          <a:p>
            <a:endParaRPr lang="en-US" dirty="0"/>
          </a:p>
          <a:p>
            <a:r>
              <a:rPr lang="en-US" dirty="0"/>
              <a:t>Script: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16722-26E1-4C6C-9AC4-60C7B03C1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3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Developer Notes</a:t>
            </a:r>
          </a:p>
          <a:p>
            <a:endParaRPr lang="en-US" dirty="0"/>
          </a:p>
          <a:p>
            <a:r>
              <a:rPr lang="en-US" dirty="0"/>
              <a:t>Photo skyline of Philadelphia w/each stat popping out of it </a:t>
            </a:r>
          </a:p>
          <a:p>
            <a:endParaRPr lang="en-US" dirty="0"/>
          </a:p>
          <a:p>
            <a:r>
              <a:rPr lang="en-US" dirty="0"/>
              <a:t>Script: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16722-26E1-4C6C-9AC4-60C7B03C1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6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Developer Notes</a:t>
            </a:r>
          </a:p>
          <a:p>
            <a:endParaRPr lang="en-US" dirty="0"/>
          </a:p>
          <a:p>
            <a:r>
              <a:rPr lang="en-US" dirty="0"/>
              <a:t>Each layer as a button w/scripting, will have to build each part of the pyramid</a:t>
            </a:r>
          </a:p>
          <a:p>
            <a:r>
              <a:rPr lang="en-US" dirty="0"/>
              <a:t>Separate pyramid as two slides </a:t>
            </a:r>
          </a:p>
          <a:p>
            <a:endParaRPr lang="en-US" dirty="0"/>
          </a:p>
          <a:p>
            <a:r>
              <a:rPr lang="en-US" dirty="0"/>
              <a:t>Script: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16722-26E1-4C6C-9AC4-60C7B03C1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4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1133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0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32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6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9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7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6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6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90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9CIJ74Oxw?start=3&amp;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ndre\OneDrive\Documents\AO-passport%20I-9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35075D9-BACB-5ADB-B60D-03C4523853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86461-65AB-ED9B-0ACC-A44C99C60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Development and Assessment in Childhood: Considering Trauma and Other Developmental Factors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FF910-AA9D-CBF4-C3F5-53BB9B7E0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Andrea October, MSS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3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90D9-3325-B03A-9539-DDF6F337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Neurological coping Resource</a:t>
            </a:r>
          </a:p>
        </p:txBody>
      </p:sp>
      <p:pic>
        <p:nvPicPr>
          <p:cNvPr id="4" name="Online Media 2" title="Dr Daniel Siegel presenting a Hand Model of the Brain">
            <a:hlinkClick r:id="" action="ppaction://media"/>
            <a:extLst>
              <a:ext uri="{FF2B5EF4-FFF2-40B4-BE49-F238E27FC236}">
                <a16:creationId xmlns:a16="http://schemas.microsoft.com/office/drawing/2014/main" id="{4EF070D1-B16A-3592-8FAF-DB242D4CBA4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89760" y="1971238"/>
            <a:ext cx="7044690" cy="39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00D481-D195-18DE-5589-1045AF05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1079500"/>
            <a:ext cx="3322637" cy="4689475"/>
          </a:xfrm>
        </p:spPr>
        <p:txBody>
          <a:bodyPr anchor="ctr">
            <a:normAutofit/>
          </a:bodyPr>
          <a:lstStyle/>
          <a:p>
            <a:pPr algn="ctr"/>
            <a:r>
              <a:rPr lang="en-US" sz="2000"/>
              <a:t>Resilience and Neuroplasticity</a:t>
            </a:r>
          </a:p>
        </p:txBody>
      </p:sp>
      <p:sp>
        <p:nvSpPr>
          <p:cNvPr id="88" name="Rectangle 10">
            <a:extLst>
              <a:ext uri="{FF2B5EF4-FFF2-40B4-BE49-F238E27FC236}">
                <a16:creationId xmlns:a16="http://schemas.microsoft.com/office/drawing/2014/main" id="{8576A6EA-4B09-480F-BB03-96160272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5950" y="-1"/>
            <a:ext cx="7766050" cy="6857993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0BFDC0-4314-ADD8-5588-93A7C86EC2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368257"/>
              </p:ext>
            </p:extLst>
          </p:nvPr>
        </p:nvGraphicFramePr>
        <p:xfrm>
          <a:off x="4981575" y="540000"/>
          <a:ext cx="6669431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159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6DEC6-EB9F-FFC4-2485-68EB70E4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Tools for Screening, Assessment, and Recovery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B6AD8-4E30-B138-1F1A-4A06B27A3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2088874"/>
            <a:ext cx="10026650" cy="3978275"/>
          </a:xfrm>
        </p:spPr>
        <p:txBody>
          <a:bodyPr/>
          <a:lstStyle/>
          <a:p>
            <a:r>
              <a:rPr lang="en-US" dirty="0"/>
              <a:t>Early intervention and head start programs</a:t>
            </a:r>
          </a:p>
          <a:p>
            <a:r>
              <a:rPr lang="en-US" dirty="0">
                <a:hlinkClick r:id="rId2" action="ppaction://hlinkfile"/>
              </a:rPr>
              <a:t>Age-appropriate screening tools </a:t>
            </a:r>
            <a:endParaRPr lang="en-US" dirty="0"/>
          </a:p>
          <a:p>
            <a:r>
              <a:rPr lang="en-US" dirty="0"/>
              <a:t>Community and cultural resources</a:t>
            </a:r>
          </a:p>
          <a:p>
            <a:r>
              <a:rPr lang="en-US" dirty="0"/>
              <a:t>Appropriate caregiver/family responses</a:t>
            </a:r>
          </a:p>
        </p:txBody>
      </p:sp>
    </p:spTree>
    <p:extLst>
      <p:ext uri="{BB962C8B-B14F-4D97-AF65-F5344CB8AC3E}">
        <p14:creationId xmlns:p14="http://schemas.microsoft.com/office/powerpoint/2010/main" val="364304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B69E-A8ED-5C33-62C6-1847FA833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School and Psycho-Social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1DBF1-1FF0-0A23-D94A-D88AC8E1A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build comfort w/secure base separation</a:t>
            </a:r>
          </a:p>
          <a:p>
            <a:r>
              <a:rPr lang="en-US" dirty="0"/>
              <a:t>Assists w/developing pro-social behavior</a:t>
            </a:r>
          </a:p>
          <a:p>
            <a:r>
              <a:rPr lang="en-US" dirty="0"/>
              <a:t>Can raise stress levels and anxiety as adaption occurs </a:t>
            </a:r>
          </a:p>
          <a:p>
            <a:r>
              <a:rPr lang="en-US" dirty="0"/>
              <a:t>Sometimes a source of dysregulation </a:t>
            </a:r>
          </a:p>
        </p:txBody>
      </p:sp>
    </p:spTree>
    <p:extLst>
      <p:ext uri="{BB962C8B-B14F-4D97-AF65-F5344CB8AC3E}">
        <p14:creationId xmlns:p14="http://schemas.microsoft.com/office/powerpoint/2010/main" val="42468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ADD72DC-CC5F-44D6-97D3-79407D4FF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 flipV="1">
            <a:off x="1058433" y="184491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83E179-CF1F-4694-AEAB-6931C9B3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>
            <a:off x="388193" y="3690094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257A7-D071-42C9-8560-75A6EAE2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 flipH="1" flipV="1">
            <a:off x="854399" y="71786"/>
            <a:ext cx="2287608" cy="3673900"/>
            <a:chOff x="-6080955" y="3437416"/>
            <a:chExt cx="2287608" cy="36739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115B20-516B-48FE-ABF8-0300640B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4937151" y="4754133"/>
              <a:ext cx="0" cy="2357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72F2AC0-C134-4522-9F34-10107EC52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-5226554" y="3437416"/>
              <a:ext cx="571820" cy="1316717"/>
            </a:xfrm>
            <a:custGeom>
              <a:avLst/>
              <a:gdLst>
                <a:gd name="connsiteX0" fmla="*/ 282417 w 571820"/>
                <a:gd name="connsiteY0" fmla="*/ 1316717 h 1316717"/>
                <a:gd name="connsiteX1" fmla="*/ 285910 w 571820"/>
                <a:gd name="connsiteY1" fmla="*/ 1313542 h 1316717"/>
                <a:gd name="connsiteX2" fmla="*/ 289403 w 571820"/>
                <a:gd name="connsiteY2" fmla="*/ 1316717 h 1316717"/>
                <a:gd name="connsiteX3" fmla="*/ 289403 w 571820"/>
                <a:gd name="connsiteY3" fmla="*/ 1310368 h 1316717"/>
                <a:gd name="connsiteX4" fmla="*/ 309203 w 571820"/>
                <a:gd name="connsiteY4" fmla="*/ 1292372 h 1316717"/>
                <a:gd name="connsiteX5" fmla="*/ 571820 w 571820"/>
                <a:gd name="connsiteY5" fmla="*/ 658358 h 1316717"/>
                <a:gd name="connsiteX6" fmla="*/ 309203 w 571820"/>
                <a:gd name="connsiteY6" fmla="*/ 24345 h 1316717"/>
                <a:gd name="connsiteX7" fmla="*/ 289403 w 571820"/>
                <a:gd name="connsiteY7" fmla="*/ 6349 h 1316717"/>
                <a:gd name="connsiteX8" fmla="*/ 289403 w 571820"/>
                <a:gd name="connsiteY8" fmla="*/ 0 h 1316717"/>
                <a:gd name="connsiteX9" fmla="*/ 285910 w 571820"/>
                <a:gd name="connsiteY9" fmla="*/ 3175 h 1316717"/>
                <a:gd name="connsiteX10" fmla="*/ 282417 w 571820"/>
                <a:gd name="connsiteY10" fmla="*/ 0 h 1316717"/>
                <a:gd name="connsiteX11" fmla="*/ 282417 w 571820"/>
                <a:gd name="connsiteY11" fmla="*/ 6350 h 1316717"/>
                <a:gd name="connsiteX12" fmla="*/ 262617 w 571820"/>
                <a:gd name="connsiteY12" fmla="*/ 24345 h 1316717"/>
                <a:gd name="connsiteX13" fmla="*/ 0 w 571820"/>
                <a:gd name="connsiteY13" fmla="*/ 658359 h 1316717"/>
                <a:gd name="connsiteX14" fmla="*/ 262617 w 571820"/>
                <a:gd name="connsiteY14" fmla="*/ 1292372 h 1316717"/>
                <a:gd name="connsiteX15" fmla="*/ 282417 w 571820"/>
                <a:gd name="connsiteY15" fmla="*/ 1310368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1820" h="1316717">
                  <a:moveTo>
                    <a:pt x="282417" y="1316717"/>
                  </a:moveTo>
                  <a:lnTo>
                    <a:pt x="285910" y="1313542"/>
                  </a:lnTo>
                  <a:lnTo>
                    <a:pt x="289403" y="1316717"/>
                  </a:lnTo>
                  <a:lnTo>
                    <a:pt x="289403" y="1310368"/>
                  </a:lnTo>
                  <a:lnTo>
                    <a:pt x="309203" y="1292372"/>
                  </a:lnTo>
                  <a:cubicBezTo>
                    <a:pt x="471461" y="1130114"/>
                    <a:pt x="571820" y="905956"/>
                    <a:pt x="571820" y="658358"/>
                  </a:cubicBezTo>
                  <a:cubicBezTo>
                    <a:pt x="571820" y="410761"/>
                    <a:pt x="471461" y="186603"/>
                    <a:pt x="309203" y="24345"/>
                  </a:cubicBezTo>
                  <a:lnTo>
                    <a:pt x="289403" y="6349"/>
                  </a:lnTo>
                  <a:lnTo>
                    <a:pt x="289403" y="0"/>
                  </a:lnTo>
                  <a:lnTo>
                    <a:pt x="285910" y="3175"/>
                  </a:lnTo>
                  <a:lnTo>
                    <a:pt x="282417" y="0"/>
                  </a:lnTo>
                  <a:lnTo>
                    <a:pt x="282417" y="6350"/>
                  </a:lnTo>
                  <a:lnTo>
                    <a:pt x="262617" y="24345"/>
                  </a:lnTo>
                  <a:cubicBezTo>
                    <a:pt x="100359" y="186604"/>
                    <a:pt x="0" y="410761"/>
                    <a:pt x="0" y="658359"/>
                  </a:cubicBezTo>
                  <a:cubicBezTo>
                    <a:pt x="0" y="905956"/>
                    <a:pt x="100359" y="1130114"/>
                    <a:pt x="262617" y="1292372"/>
                  </a:cubicBezTo>
                  <a:lnTo>
                    <a:pt x="282417" y="131036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A2E5B3-77CC-4AA0-A77A-5D95FCDD5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005C810-6BE0-4E85-BA3D-785C45D9B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4ECB930-9F06-48DB-86D3-75A7E6A2C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116707-08B8-43A2-8DCB-845D77ABA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7DC9CC-81EB-48D8-AC44-C99F47742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E2C41B-8946-4545-9CF1-9978182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AD7D35B-560E-435E-B0FD-0F84A2E6C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V="1">
            <a:off x="8942212" y="184491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6C823-4AEE-4D15-A7B7-556599F86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V="1">
            <a:off x="521489" y="5639014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FE368E1-8B21-487B-879D-A96309199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A31684-3F27-4828-8633-A1624B02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6CF5CA-BCE0-446B-990C-62FB772AB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486523" y="3291143"/>
            <a:ext cx="1785983" cy="2208479"/>
            <a:chOff x="2725201" y="4453039"/>
            <a:chExt cx="1785983" cy="220847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91F38DD-D787-4EE5-931B-C8CC2ED92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0" flipH="1">
              <a:off x="3618192" y="4453039"/>
              <a:ext cx="0" cy="2208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4E1D11-C91E-45F4-9A4A-EC0243DE7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738439" y="5243393"/>
              <a:ext cx="17609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3D0A83C-B0AD-4E04-B3FE-48D739F6F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2725201" y="4861779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  <a:gd name="connsiteX0" fmla="*/ 440819 w 1785983"/>
                <a:gd name="connsiteY0" fmla="*/ 59 h 1849891"/>
                <a:gd name="connsiteX1" fmla="*/ 845918 w 1785983"/>
                <a:gd name="connsiteY1" fmla="*/ 261596 h 1849891"/>
                <a:gd name="connsiteX2" fmla="*/ 892992 w 1785983"/>
                <a:gd name="connsiteY2" fmla="*/ 360758 h 1849891"/>
                <a:gd name="connsiteX3" fmla="*/ 892992 w 1785983"/>
                <a:gd name="connsiteY3" fmla="*/ 365372 h 1849891"/>
                <a:gd name="connsiteX4" fmla="*/ 940065 w 1785983"/>
                <a:gd name="connsiteY4" fmla="*/ 266212 h 1849891"/>
                <a:gd name="connsiteX5" fmla="*/ 1406106 w 1785983"/>
                <a:gd name="connsiteY5" fmla="*/ 8338 h 1849891"/>
                <a:gd name="connsiteX6" fmla="*/ 1022901 w 1785983"/>
                <a:gd name="connsiteY6" fmla="*/ 1699451 h 1849891"/>
                <a:gd name="connsiteX7" fmla="*/ 892991 w 1785983"/>
                <a:gd name="connsiteY7" fmla="*/ 1799739 h 1849891"/>
                <a:gd name="connsiteX8" fmla="*/ 838223 w 1785983"/>
                <a:gd name="connsiteY8" fmla="*/ 1849891 h 1849891"/>
                <a:gd name="connsiteX9" fmla="*/ 763082 w 1785983"/>
                <a:gd name="connsiteY9" fmla="*/ 1694835 h 1849891"/>
                <a:gd name="connsiteX10" fmla="*/ 379877 w 1785983"/>
                <a:gd name="connsiteY10" fmla="*/ 3722 h 1849891"/>
                <a:gd name="connsiteX11" fmla="*/ 440819 w 1785983"/>
                <a:gd name="connsiteY11" fmla="*/ 59 h 1849891"/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763082 w 1785983"/>
                <a:gd name="connsiteY8" fmla="*/ 1694835 h 1799739"/>
                <a:gd name="connsiteX9" fmla="*/ 379877 w 1785983"/>
                <a:gd name="connsiteY9" fmla="*/ 3722 h 1799739"/>
                <a:gd name="connsiteX10" fmla="*/ 440819 w 1785983"/>
                <a:gd name="connsiteY10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Bell MT" panose="02020503060305020303" pitchFamily="18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AF60A4C7-053A-4E00-9224-C9C9CAA54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124232" y="5447997"/>
              <a:ext cx="987915" cy="987915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C90A005E-7D6C-4543-AE86-10F5BA1C0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315029" y="5983110"/>
              <a:ext cx="606323" cy="606323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174C2C-9AC5-4D2F-B12B-8AD9BE877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 flipV="1">
            <a:off x="473803" y="5280732"/>
            <a:ext cx="864005" cy="1032464"/>
            <a:chOff x="2207971" y="2384401"/>
            <a:chExt cx="864005" cy="1032464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A1D572-4E75-4B18-83CD-369937018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2207971" y="285630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501448-AAB4-4BDF-81E5-BF4BEF2A4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607238" y="2688467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A5CA3F8-7E28-4253-9221-2849B189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40769" y="2384401"/>
              <a:ext cx="313009" cy="1032464"/>
              <a:chOff x="2440769" y="2384401"/>
              <a:chExt cx="313009" cy="103246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BAD8F42-57F4-4A12-8B47-E199EA17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2440769" y="2516865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BF509FE-DD9E-4AB3-94EE-468C868875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100000" flipH="1">
                <a:off x="2753778" y="2384401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7F45189-997F-4E6B-800E-D17FF116E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10114077" y="3690094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214B40-3523-42BE-856A-2B9047265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V="1">
            <a:off x="9049994" y="71786"/>
            <a:ext cx="2287608" cy="3673900"/>
            <a:chOff x="-6080955" y="3437416"/>
            <a:chExt cx="2287608" cy="36739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26B876-FE3F-403F-B675-FB9415E0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4937151" y="4754133"/>
              <a:ext cx="0" cy="2357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3F8DDE7-4258-4181-9F2B-940B587EE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-5226554" y="3437416"/>
              <a:ext cx="571820" cy="1316717"/>
            </a:xfrm>
            <a:custGeom>
              <a:avLst/>
              <a:gdLst>
                <a:gd name="connsiteX0" fmla="*/ 282417 w 571820"/>
                <a:gd name="connsiteY0" fmla="*/ 1316717 h 1316717"/>
                <a:gd name="connsiteX1" fmla="*/ 285910 w 571820"/>
                <a:gd name="connsiteY1" fmla="*/ 1313542 h 1316717"/>
                <a:gd name="connsiteX2" fmla="*/ 289403 w 571820"/>
                <a:gd name="connsiteY2" fmla="*/ 1316717 h 1316717"/>
                <a:gd name="connsiteX3" fmla="*/ 289403 w 571820"/>
                <a:gd name="connsiteY3" fmla="*/ 1310368 h 1316717"/>
                <a:gd name="connsiteX4" fmla="*/ 309203 w 571820"/>
                <a:gd name="connsiteY4" fmla="*/ 1292372 h 1316717"/>
                <a:gd name="connsiteX5" fmla="*/ 571820 w 571820"/>
                <a:gd name="connsiteY5" fmla="*/ 658358 h 1316717"/>
                <a:gd name="connsiteX6" fmla="*/ 309203 w 571820"/>
                <a:gd name="connsiteY6" fmla="*/ 24345 h 1316717"/>
                <a:gd name="connsiteX7" fmla="*/ 289403 w 571820"/>
                <a:gd name="connsiteY7" fmla="*/ 6349 h 1316717"/>
                <a:gd name="connsiteX8" fmla="*/ 289403 w 571820"/>
                <a:gd name="connsiteY8" fmla="*/ 0 h 1316717"/>
                <a:gd name="connsiteX9" fmla="*/ 285910 w 571820"/>
                <a:gd name="connsiteY9" fmla="*/ 3175 h 1316717"/>
                <a:gd name="connsiteX10" fmla="*/ 282417 w 571820"/>
                <a:gd name="connsiteY10" fmla="*/ 0 h 1316717"/>
                <a:gd name="connsiteX11" fmla="*/ 282417 w 571820"/>
                <a:gd name="connsiteY11" fmla="*/ 6350 h 1316717"/>
                <a:gd name="connsiteX12" fmla="*/ 262617 w 571820"/>
                <a:gd name="connsiteY12" fmla="*/ 24345 h 1316717"/>
                <a:gd name="connsiteX13" fmla="*/ 0 w 571820"/>
                <a:gd name="connsiteY13" fmla="*/ 658359 h 1316717"/>
                <a:gd name="connsiteX14" fmla="*/ 262617 w 571820"/>
                <a:gd name="connsiteY14" fmla="*/ 1292372 h 1316717"/>
                <a:gd name="connsiteX15" fmla="*/ 282417 w 571820"/>
                <a:gd name="connsiteY15" fmla="*/ 1310368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1820" h="1316717">
                  <a:moveTo>
                    <a:pt x="282417" y="1316717"/>
                  </a:moveTo>
                  <a:lnTo>
                    <a:pt x="285910" y="1313542"/>
                  </a:lnTo>
                  <a:lnTo>
                    <a:pt x="289403" y="1316717"/>
                  </a:lnTo>
                  <a:lnTo>
                    <a:pt x="289403" y="1310368"/>
                  </a:lnTo>
                  <a:lnTo>
                    <a:pt x="309203" y="1292372"/>
                  </a:lnTo>
                  <a:cubicBezTo>
                    <a:pt x="471461" y="1130114"/>
                    <a:pt x="571820" y="905956"/>
                    <a:pt x="571820" y="658358"/>
                  </a:cubicBezTo>
                  <a:cubicBezTo>
                    <a:pt x="571820" y="410761"/>
                    <a:pt x="471461" y="186603"/>
                    <a:pt x="309203" y="24345"/>
                  </a:cubicBezTo>
                  <a:lnTo>
                    <a:pt x="289403" y="6349"/>
                  </a:lnTo>
                  <a:lnTo>
                    <a:pt x="289403" y="0"/>
                  </a:lnTo>
                  <a:lnTo>
                    <a:pt x="285910" y="3175"/>
                  </a:lnTo>
                  <a:lnTo>
                    <a:pt x="282417" y="0"/>
                  </a:lnTo>
                  <a:lnTo>
                    <a:pt x="282417" y="6350"/>
                  </a:lnTo>
                  <a:lnTo>
                    <a:pt x="262617" y="24345"/>
                  </a:lnTo>
                  <a:cubicBezTo>
                    <a:pt x="100359" y="186604"/>
                    <a:pt x="0" y="410761"/>
                    <a:pt x="0" y="658359"/>
                  </a:cubicBezTo>
                  <a:cubicBezTo>
                    <a:pt x="0" y="905956"/>
                    <a:pt x="100359" y="1130114"/>
                    <a:pt x="262617" y="1292372"/>
                  </a:cubicBezTo>
                  <a:lnTo>
                    <a:pt x="282417" y="131036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EED88FA-E654-453B-92BF-21196E32B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F3C238A-5CF1-4927-B70F-C99112299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2EAC2EE-4C33-44A6-A62B-6130E320A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2EC395-DF39-4C41-A452-37AF723EA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425D947-0068-4059-B9BE-93A3B27CD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0F2FE05-A04C-4860-B709-2FCBEAE8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DC1D36-DBE0-20E4-D3CE-327A0D29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610" y="1011237"/>
            <a:ext cx="4426782" cy="860400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What Can Play Tell Us?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9E3879-DEEC-1D01-B1B5-9C550EFF7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976" y="2759076"/>
            <a:ext cx="4460874" cy="300989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1700"/>
              <a:t>Developmental exploration</a:t>
            </a:r>
          </a:p>
          <a:p>
            <a:pPr>
              <a:lnSpc>
                <a:spcPct val="115000"/>
              </a:lnSpc>
            </a:pPr>
            <a:r>
              <a:rPr lang="en-US" sz="1700"/>
              <a:t>Sources of role modeling and exposure</a:t>
            </a:r>
          </a:p>
          <a:p>
            <a:pPr>
              <a:lnSpc>
                <a:spcPct val="115000"/>
              </a:lnSpc>
            </a:pPr>
            <a:r>
              <a:rPr lang="en-US" sz="1700"/>
              <a:t>Expression of stress and frustration</a:t>
            </a:r>
          </a:p>
          <a:p>
            <a:pPr>
              <a:lnSpc>
                <a:spcPct val="115000"/>
              </a:lnSpc>
            </a:pPr>
            <a:r>
              <a:rPr lang="en-US" sz="1700"/>
              <a:t>Curiosity and exploration</a:t>
            </a:r>
          </a:p>
          <a:p>
            <a:pPr>
              <a:lnSpc>
                <a:spcPct val="115000"/>
              </a:lnSpc>
            </a:pPr>
            <a:r>
              <a:rPr lang="en-US" sz="1700"/>
              <a:t>Pro-social development, thinking skills, etc.</a:t>
            </a:r>
          </a:p>
          <a:p>
            <a:pPr>
              <a:lnSpc>
                <a:spcPct val="115000"/>
              </a:lnSpc>
            </a:pPr>
            <a:r>
              <a:rPr lang="en-US" sz="1700"/>
              <a:t>Caution regarding gendered assumptions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9D14CB3-B46C-4D52-91C7-9020767C0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 flipH="1" flipV="1">
            <a:off x="10901022" y="5639014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A77D7F4-D3A2-4801-9AC3-6626FDE15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E62BACE-7CE7-442A-BFFB-8BC57C446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95E1464-F8FF-467B-BC7A-2DB63FD73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H="1">
            <a:off x="9919495" y="3291143"/>
            <a:ext cx="1785983" cy="2208479"/>
            <a:chOff x="2725201" y="4453039"/>
            <a:chExt cx="1785983" cy="220847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D9EF77E-636A-4F91-8AC6-2926F2512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0" flipH="1">
              <a:off x="3618192" y="4453039"/>
              <a:ext cx="0" cy="2208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9F8CE5-DA1D-4DAF-A044-400C40169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738439" y="5243393"/>
              <a:ext cx="17609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C47A2FE-4826-4485-B3C0-56DF9A73A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2725201" y="4861779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  <a:gd name="connsiteX0" fmla="*/ 440819 w 1785983"/>
                <a:gd name="connsiteY0" fmla="*/ 59 h 1849891"/>
                <a:gd name="connsiteX1" fmla="*/ 845918 w 1785983"/>
                <a:gd name="connsiteY1" fmla="*/ 261596 h 1849891"/>
                <a:gd name="connsiteX2" fmla="*/ 892992 w 1785983"/>
                <a:gd name="connsiteY2" fmla="*/ 360758 h 1849891"/>
                <a:gd name="connsiteX3" fmla="*/ 892992 w 1785983"/>
                <a:gd name="connsiteY3" fmla="*/ 365372 h 1849891"/>
                <a:gd name="connsiteX4" fmla="*/ 940065 w 1785983"/>
                <a:gd name="connsiteY4" fmla="*/ 266212 h 1849891"/>
                <a:gd name="connsiteX5" fmla="*/ 1406106 w 1785983"/>
                <a:gd name="connsiteY5" fmla="*/ 8338 h 1849891"/>
                <a:gd name="connsiteX6" fmla="*/ 1022901 w 1785983"/>
                <a:gd name="connsiteY6" fmla="*/ 1699451 h 1849891"/>
                <a:gd name="connsiteX7" fmla="*/ 892991 w 1785983"/>
                <a:gd name="connsiteY7" fmla="*/ 1799739 h 1849891"/>
                <a:gd name="connsiteX8" fmla="*/ 838223 w 1785983"/>
                <a:gd name="connsiteY8" fmla="*/ 1849891 h 1849891"/>
                <a:gd name="connsiteX9" fmla="*/ 763082 w 1785983"/>
                <a:gd name="connsiteY9" fmla="*/ 1694835 h 1849891"/>
                <a:gd name="connsiteX10" fmla="*/ 379877 w 1785983"/>
                <a:gd name="connsiteY10" fmla="*/ 3722 h 1849891"/>
                <a:gd name="connsiteX11" fmla="*/ 440819 w 1785983"/>
                <a:gd name="connsiteY11" fmla="*/ 59 h 1849891"/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763082 w 1785983"/>
                <a:gd name="connsiteY8" fmla="*/ 1694835 h 1799739"/>
                <a:gd name="connsiteX9" fmla="*/ 379877 w 1785983"/>
                <a:gd name="connsiteY9" fmla="*/ 3722 h 1799739"/>
                <a:gd name="connsiteX10" fmla="*/ 440819 w 1785983"/>
                <a:gd name="connsiteY10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Bell MT" panose="02020503060305020303" pitchFamily="18" charset="0"/>
              </a:endParaRPr>
            </a:p>
          </p:txBody>
        </p:sp>
        <p:sp>
          <p:nvSpPr>
            <p:cNvPr id="66" name="Rectangle 30">
              <a:extLst>
                <a:ext uri="{FF2B5EF4-FFF2-40B4-BE49-F238E27FC236}">
                  <a16:creationId xmlns:a16="http://schemas.microsoft.com/office/drawing/2014/main" id="{A9D0A0EF-4934-4E46-A33A-95E5D932D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124232" y="5447997"/>
              <a:ext cx="987915" cy="987915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30">
              <a:extLst>
                <a:ext uri="{FF2B5EF4-FFF2-40B4-BE49-F238E27FC236}">
                  <a16:creationId xmlns:a16="http://schemas.microsoft.com/office/drawing/2014/main" id="{EA389321-1892-4D9B-9F10-CA83BC15F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315029" y="5983110"/>
              <a:ext cx="606323" cy="606323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F93B70-A436-473C-A7CE-540999A59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V="1">
            <a:off x="10854193" y="5280732"/>
            <a:ext cx="864005" cy="1032464"/>
            <a:chOff x="2207971" y="2384401"/>
            <a:chExt cx="864005" cy="103246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78ABD64-1B50-4D55-BC1F-146CC4D6E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2207971" y="285630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7FC7EAA-9D36-4047-8A25-796E944D1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607238" y="2688467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C72E6B1-2CDE-4B76-BB57-54923A35B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40769" y="2384401"/>
              <a:ext cx="313009" cy="1032464"/>
              <a:chOff x="2440769" y="2384401"/>
              <a:chExt cx="313009" cy="1032464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A618DA4-FD3B-435B-9077-6643BD6C9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2440769" y="2516865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579CD8F-9756-4DC0-A735-0CA77A8734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100000" flipH="1">
                <a:off x="2753778" y="2384401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3985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DCFBD7-5612-480F-BED3-7820176A5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A9AA8-3575-1525-3A67-22060C8D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666874"/>
            <a:ext cx="4457200" cy="3521075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Examining the Stress Regulation Study (Laurant)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3531A3-FAAF-4F5C-AF87-916460053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0671" y="408462"/>
            <a:ext cx="913428" cy="1032464"/>
            <a:chOff x="999771" y="932104"/>
            <a:chExt cx="913428" cy="10324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9EC0F0-36F6-475A-B313-91019F46E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E720176-168D-4875-B380-1FFAD166C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3DF9F2-65C8-4063-9164-2DBD90E2A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B23F83-9229-4C60-938A-F2CF20C27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0" name="Freeform: Shape 12">
                <a:extLst>
                  <a:ext uri="{FF2B5EF4-FFF2-40B4-BE49-F238E27FC236}">
                    <a16:creationId xmlns:a16="http://schemas.microsoft.com/office/drawing/2014/main" id="{1ED4C557-D730-47E9-AC8A-884190A4E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: Shape 13">
                <a:extLst>
                  <a:ext uri="{FF2B5EF4-FFF2-40B4-BE49-F238E27FC236}">
                    <a16:creationId xmlns:a16="http://schemas.microsoft.com/office/drawing/2014/main" id="{8AA1D3F0-72CD-4C7B-8C03-2A50531F9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2" name="Group 14">
                <a:extLst>
                  <a:ext uri="{FF2B5EF4-FFF2-40B4-BE49-F238E27FC236}">
                    <a16:creationId xmlns:a16="http://schemas.microsoft.com/office/drawing/2014/main" id="{129409EB-5515-4925-83E4-F7C979ED0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E18C444-B7B2-4918-AD29-D6CD204E58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B974E9A-69BC-4453-9A9D-6036790B37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7011B4B-2C62-1686-EC91-734B67798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1350" cy="4689476"/>
          </a:xfrm>
        </p:spPr>
        <p:txBody>
          <a:bodyPr anchor="ctr">
            <a:normAutofit/>
          </a:bodyPr>
          <a:lstStyle/>
          <a:p>
            <a:r>
              <a:rPr lang="en-US"/>
              <a:t>Parents are beneficial to supporting co-regulation</a:t>
            </a:r>
          </a:p>
          <a:p>
            <a:r>
              <a:rPr lang="en-US"/>
              <a:t>Child adaptive responses develop over time and in response to environmental conditions</a:t>
            </a:r>
          </a:p>
          <a:p>
            <a:r>
              <a:rPr lang="en-US"/>
              <a:t>Sensitivity vs intrusiveness matters</a:t>
            </a:r>
          </a:p>
          <a:p>
            <a:r>
              <a:rPr lang="en-US"/>
              <a:t>Theory and this body of research proves the importance of attachment relations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3511A5-69DC-406F-AFE1-A7248A4CE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27954" y="5402020"/>
            <a:ext cx="912571" cy="1032464"/>
            <a:chOff x="5329995" y="4868671"/>
            <a:chExt cx="912571" cy="10324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1B5CB3-BCAF-4109-B9F9-5FC34D383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V="1">
              <a:off x="5376824" y="5010722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A1D338F-12B9-476D-9D9C-E55E4123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5EF7F9B-7A42-4B15-8511-C2968A4FE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952DB7-91C4-4C9C-AEC9-7DBA47F2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 flipV="1">
              <a:off x="5329995" y="4868671"/>
              <a:ext cx="864005" cy="1032464"/>
              <a:chOff x="2207971" y="2384401"/>
              <a:chExt cx="864005" cy="1032464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C2A575A-5190-4DE4-9DFE-F5974353EF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C7150A2-FFA7-4F7C-81C9-2FA3803FA8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7E7BC8E-8EF0-45B0-AE3F-6A6B7316C0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8E09A32-931A-4C38-A558-274FA30070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0988A58-B96D-4381-A625-6822161B21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05178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9F5FE0-EBCF-4A14-AF3D-1ADCD644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D3E8B-6ECD-EB88-3F2A-30F26DEF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11236"/>
            <a:ext cx="4426782" cy="1292662"/>
          </a:xfrm>
        </p:spPr>
        <p:txBody>
          <a:bodyPr anchor="t">
            <a:normAutofit/>
          </a:bodyPr>
          <a:lstStyle/>
          <a:p>
            <a:r>
              <a:rPr lang="en-US"/>
              <a:t>Trauma and Child Development</a:t>
            </a:r>
            <a:endParaRPr lang="en-US" dirty="0"/>
          </a:p>
        </p:txBody>
      </p:sp>
      <p:pic>
        <p:nvPicPr>
          <p:cNvPr id="5" name="Picture 4" descr="Mother holding baby's hand">
            <a:extLst>
              <a:ext uri="{FF2B5EF4-FFF2-40B4-BE49-F238E27FC236}">
                <a16:creationId xmlns:a16="http://schemas.microsoft.com/office/drawing/2014/main" id="{4726569C-415A-7158-162B-609E5661A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" r="-2" b="-2"/>
          <a:stretch/>
        </p:blipFill>
        <p:spPr>
          <a:xfrm>
            <a:off x="1079499" y="2843213"/>
            <a:ext cx="4457701" cy="29257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81501-A383-9100-751F-42C2D54F0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64502"/>
            <a:ext cx="5555012" cy="4781552"/>
          </a:xfrm>
        </p:spPr>
        <p:txBody>
          <a:bodyPr>
            <a:normAutofit/>
          </a:bodyPr>
          <a:lstStyle/>
          <a:p>
            <a:r>
              <a:rPr lang="en-US" dirty="0"/>
              <a:t>Important to note developmental warning signs</a:t>
            </a:r>
          </a:p>
          <a:p>
            <a:r>
              <a:rPr lang="en-US" dirty="0"/>
              <a:t>Can occur as an impact of childhood neglect and abuse</a:t>
            </a:r>
          </a:p>
          <a:p>
            <a:r>
              <a:rPr lang="en-US" dirty="0"/>
              <a:t>ACEs study, most significant large-scale study examining the long-term effects of childhood trauma</a:t>
            </a:r>
          </a:p>
          <a:p>
            <a:r>
              <a:rPr lang="en-US" dirty="0"/>
              <a:t>Can affect cortisol levels</a:t>
            </a:r>
          </a:p>
          <a:p>
            <a:r>
              <a:rPr lang="en-US" dirty="0"/>
              <a:t>Tolerable vs toxic stress</a:t>
            </a:r>
          </a:p>
        </p:txBody>
      </p:sp>
    </p:spTree>
    <p:extLst>
      <p:ext uri="{BB962C8B-B14F-4D97-AF65-F5344CB8AC3E}">
        <p14:creationId xmlns:p14="http://schemas.microsoft.com/office/powerpoint/2010/main" val="2370502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"/>
          <p:cNvSpPr txBox="1">
            <a:spLocks noGrp="1"/>
          </p:cNvSpPr>
          <p:nvPr>
            <p:ph type="title"/>
          </p:nvPr>
        </p:nvSpPr>
        <p:spPr>
          <a:xfrm>
            <a:off x="839570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buSzPts val="8700"/>
            </a:pPr>
            <a:r>
              <a:rPr lang="en-US"/>
              <a:t>ACE Indicators</a:t>
            </a:r>
            <a:endParaRPr/>
          </a:p>
        </p:txBody>
      </p:sp>
      <p:grpSp>
        <p:nvGrpSpPr>
          <p:cNvPr id="283" name="Google Shape;283;p17"/>
          <p:cNvGrpSpPr/>
          <p:nvPr/>
        </p:nvGrpSpPr>
        <p:grpSpPr>
          <a:xfrm>
            <a:off x="804991" y="1690689"/>
            <a:ext cx="10642962" cy="5004026"/>
            <a:chOff x="2599" y="0"/>
            <a:chExt cx="21285924" cy="10008051"/>
          </a:xfrm>
        </p:grpSpPr>
        <p:sp>
          <p:nvSpPr>
            <p:cNvPr id="284" name="Google Shape;284;p17"/>
            <p:cNvSpPr/>
            <p:nvPr/>
          </p:nvSpPr>
          <p:spPr>
            <a:xfrm>
              <a:off x="2599" y="0"/>
              <a:ext cx="6757436" cy="10008051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7"/>
            <p:cNvSpPr txBox="1"/>
            <p:nvPr/>
          </p:nvSpPr>
          <p:spPr>
            <a:xfrm>
              <a:off x="2599" y="0"/>
              <a:ext cx="6757436" cy="3002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123825" rIns="123825" bIns="123825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3250" b="1" kern="0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rPr>
                <a:t>Abuse</a:t>
              </a:r>
              <a:endParaRPr sz="3250" kern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678342" y="3003270"/>
              <a:ext cx="5405949" cy="1966181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7"/>
            <p:cNvSpPr txBox="1"/>
            <p:nvPr/>
          </p:nvSpPr>
          <p:spPr>
            <a:xfrm>
              <a:off x="735929" y="3060857"/>
              <a:ext cx="5290775" cy="185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13" rIns="60950" bIns="45713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2400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Physical</a:t>
              </a:r>
              <a:endParaRPr sz="2400"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678342" y="5271941"/>
              <a:ext cx="5405949" cy="1966181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7"/>
            <p:cNvSpPr txBox="1"/>
            <p:nvPr/>
          </p:nvSpPr>
          <p:spPr>
            <a:xfrm>
              <a:off x="735929" y="5329528"/>
              <a:ext cx="5290775" cy="185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13" rIns="60950" bIns="45713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2400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Emotional</a:t>
              </a:r>
              <a:endParaRPr sz="2400"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678342" y="7540612"/>
              <a:ext cx="5405949" cy="1966181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7"/>
            <p:cNvSpPr txBox="1"/>
            <p:nvPr/>
          </p:nvSpPr>
          <p:spPr>
            <a:xfrm>
              <a:off x="735929" y="7598199"/>
              <a:ext cx="5290775" cy="185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13" rIns="60950" bIns="45713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2400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Sexual</a:t>
              </a:r>
              <a:endParaRPr sz="2400"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7266843" y="0"/>
              <a:ext cx="6757436" cy="10008051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7"/>
            <p:cNvSpPr txBox="1"/>
            <p:nvPr/>
          </p:nvSpPr>
          <p:spPr>
            <a:xfrm>
              <a:off x="7266843" y="0"/>
              <a:ext cx="6757436" cy="3002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123825" rIns="123825" bIns="123825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3250" b="1" kern="0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rPr>
                <a:t>Household Challenges</a:t>
              </a:r>
              <a:endParaRPr sz="3250" kern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7942587" y="3002963"/>
              <a:ext cx="5405949" cy="107997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7"/>
            <p:cNvSpPr txBox="1"/>
            <p:nvPr/>
          </p:nvSpPr>
          <p:spPr>
            <a:xfrm>
              <a:off x="7974218" y="3034594"/>
              <a:ext cx="5342687" cy="1016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34288" rIns="45713" bIns="34288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Mother treated violently</a:t>
              </a:r>
              <a:endParaRPr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7942587" y="4249083"/>
              <a:ext cx="5405949" cy="107997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7"/>
            <p:cNvSpPr txBox="1"/>
            <p:nvPr/>
          </p:nvSpPr>
          <p:spPr>
            <a:xfrm>
              <a:off x="7974218" y="4280714"/>
              <a:ext cx="5342687" cy="1016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34288" rIns="45713" bIns="34288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Substance abuse in the household</a:t>
              </a:r>
              <a:endParaRPr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7942587" y="5495203"/>
              <a:ext cx="5405949" cy="107997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7"/>
            <p:cNvSpPr txBox="1"/>
            <p:nvPr/>
          </p:nvSpPr>
          <p:spPr>
            <a:xfrm>
              <a:off x="7974218" y="5526834"/>
              <a:ext cx="5342687" cy="1016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34288" rIns="45713" bIns="34288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Mental health challenges in the household</a:t>
              </a:r>
              <a:endParaRPr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7942587" y="6741322"/>
              <a:ext cx="5405949" cy="1519658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7"/>
            <p:cNvSpPr txBox="1"/>
            <p:nvPr/>
          </p:nvSpPr>
          <p:spPr>
            <a:xfrm>
              <a:off x="7987096" y="6785831"/>
              <a:ext cx="5316931" cy="1430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34288" rIns="45713" bIns="34288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Separation from parent by divorce, death, or abandonment</a:t>
              </a:r>
              <a:endParaRPr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7942587" y="8427130"/>
              <a:ext cx="5405949" cy="107997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7"/>
            <p:cNvSpPr txBox="1"/>
            <p:nvPr/>
          </p:nvSpPr>
          <p:spPr>
            <a:xfrm>
              <a:off x="7974218" y="8458761"/>
              <a:ext cx="5342687" cy="1016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34288" rIns="45713" bIns="34288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Incarcerated household member</a:t>
              </a:r>
              <a:endParaRPr sz="1600"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14531088" y="0"/>
              <a:ext cx="6757436" cy="10008051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7"/>
            <p:cNvSpPr txBox="1"/>
            <p:nvPr/>
          </p:nvSpPr>
          <p:spPr>
            <a:xfrm>
              <a:off x="14531088" y="0"/>
              <a:ext cx="6757436" cy="3002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825" tIns="123825" rIns="123825" bIns="123825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3250" b="1" kern="0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rPr>
                <a:t>Neglect</a:t>
              </a:r>
              <a:endParaRPr sz="3250" kern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5206831" y="3005347"/>
              <a:ext cx="5405949" cy="30175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7"/>
            <p:cNvSpPr txBox="1"/>
            <p:nvPr/>
          </p:nvSpPr>
          <p:spPr>
            <a:xfrm>
              <a:off x="15295213" y="3093728"/>
              <a:ext cx="5229187" cy="284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13" rIns="60950" bIns="45713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2400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Physical</a:t>
              </a:r>
              <a:endParaRPr sz="2400"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15206831" y="6487152"/>
              <a:ext cx="5405949" cy="30175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7"/>
            <p:cNvSpPr txBox="1"/>
            <p:nvPr/>
          </p:nvSpPr>
          <p:spPr>
            <a:xfrm>
              <a:off x="15295213" y="6575533"/>
              <a:ext cx="5229187" cy="284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13" rIns="60950" bIns="45713" anchor="ctr" anchorCtr="0">
              <a:noAutofit/>
            </a:bodyPr>
            <a:lstStyle/>
            <a:p>
              <a:pPr algn="ctr" defTabSz="457200">
                <a:lnSpc>
                  <a:spcPct val="90000"/>
                </a:lnSpc>
                <a:buClr>
                  <a:srgbClr val="000000"/>
                </a:buClr>
              </a:pPr>
              <a:r>
                <a:rPr lang="en-US" sz="2400" kern="0">
                  <a:solidFill>
                    <a:srgbClr val="0C0C0C"/>
                  </a:solidFill>
                  <a:latin typeface="Candara"/>
                  <a:ea typeface="Candara"/>
                  <a:cs typeface="Candara"/>
                  <a:sym typeface="Candara"/>
                </a:rPr>
                <a:t>Emotional</a:t>
              </a:r>
              <a:endParaRPr sz="2400" kern="0">
                <a:solidFill>
                  <a:srgbClr val="0C0C0C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310" name="Google Shape;310;p17"/>
          <p:cNvSpPr txBox="1">
            <a:spLocks noGrp="1"/>
          </p:cNvSpPr>
          <p:nvPr>
            <p:ph type="sldNum" idx="4294967295"/>
          </p:nvPr>
        </p:nvSpPr>
        <p:spPr>
          <a:xfrm>
            <a:off x="9447928" y="6492875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fld id="{00000000-1234-1234-1234-123412341234}" type="slidenum">
              <a:rPr lang="en-US" kern="0"/>
              <a:pPr defTabSz="457200">
                <a:buClr>
                  <a:srgbClr val="000000"/>
                </a:buClr>
              </a:pPr>
              <a:t>6</a:t>
            </a:fld>
            <a:endParaRPr ker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4A7FCE-4FBF-46CE-8430-540622B76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2577" y="0"/>
            <a:ext cx="7861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4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554F6-1977-4B96-9E55-34E77136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Philadelphia Urban ACES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A06B87-ECD6-480C-9487-C18E11E30685}"/>
              </a:ext>
            </a:extLst>
          </p:cNvPr>
          <p:cNvSpPr/>
          <p:nvPr/>
        </p:nvSpPr>
        <p:spPr>
          <a:xfrm>
            <a:off x="838200" y="1865312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33.2% of adults experienced emotional abuse and 35% experienced physical abuse as children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E43F62D-0B60-43D4-9F85-860354A2E24A}"/>
              </a:ext>
            </a:extLst>
          </p:cNvPr>
          <p:cNvSpPr/>
          <p:nvPr/>
        </p:nvSpPr>
        <p:spPr>
          <a:xfrm>
            <a:off x="4452937" y="1865312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 lived in a household with someone struggling with substance use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0E0950-597D-4D78-980A-D7380F5FB073}"/>
              </a:ext>
            </a:extLst>
          </p:cNvPr>
          <p:cNvSpPr/>
          <p:nvPr/>
        </p:nvSpPr>
        <p:spPr>
          <a:xfrm>
            <a:off x="8067675" y="1865312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40.5% witnessed violence during childhood (i.e. stabbing, shooting, etc.)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A74303-95A8-4718-8A4B-75539553C247}"/>
              </a:ext>
            </a:extLst>
          </p:cNvPr>
          <p:cNvSpPr/>
          <p:nvPr/>
        </p:nvSpPr>
        <p:spPr>
          <a:xfrm>
            <a:off x="838200" y="4165600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34.5% reported experiencing discrimination  based on their race or ethnicity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3C4230-6ADD-4DA1-9B1B-173C9BA6857D}"/>
              </a:ext>
            </a:extLst>
          </p:cNvPr>
          <p:cNvSpPr/>
          <p:nvPr/>
        </p:nvSpPr>
        <p:spPr>
          <a:xfrm>
            <a:off x="4452937" y="4165600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27.3% reported feeling unsafe in their neighborhood or not trusting their neighbor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58622B-807F-44BB-8385-5F596A674FFC}"/>
              </a:ext>
            </a:extLst>
          </p:cNvPr>
          <p:cNvSpPr/>
          <p:nvPr/>
        </p:nvSpPr>
        <p:spPr>
          <a:xfrm>
            <a:off x="8067675" y="4165600"/>
            <a:ext cx="3286125" cy="197167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37% experienced four or more 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35D77-851B-48CF-9CB5-988774814FD3}"/>
              </a:ext>
            </a:extLst>
          </p:cNvPr>
          <p:cNvSpPr txBox="1"/>
          <p:nvPr/>
        </p:nvSpPr>
        <p:spPr>
          <a:xfrm>
            <a:off x="4975412" y="6288650"/>
            <a:ext cx="7216588" cy="33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rPr>
              <a:t>Public Health Management Corporation (PHMC) Research and Evaluation Group (2013)</a:t>
            </a:r>
          </a:p>
        </p:txBody>
      </p:sp>
    </p:spTree>
    <p:extLst>
      <p:ext uri="{BB962C8B-B14F-4D97-AF65-F5344CB8AC3E}">
        <p14:creationId xmlns:p14="http://schemas.microsoft.com/office/powerpoint/2010/main" val="29690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2DDC6C-B781-4B77-ABDD-F009FEDC5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343" y="28292"/>
            <a:ext cx="11771313" cy="68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56908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493</Words>
  <Application>Microsoft Office PowerPoint</Application>
  <PresentationFormat>Widescreen</PresentationFormat>
  <Paragraphs>85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Avenir Next LT Pro Light</vt:lpstr>
      <vt:lpstr>Bell MT</vt:lpstr>
      <vt:lpstr>Calibri</vt:lpstr>
      <vt:lpstr>Candara</vt:lpstr>
      <vt:lpstr>Nunito Light</vt:lpstr>
      <vt:lpstr>Rockwell Nova Light</vt:lpstr>
      <vt:lpstr>Wingdings</vt:lpstr>
      <vt:lpstr>LeafVTI</vt:lpstr>
      <vt:lpstr>Development and Assessment in Childhood: Considering Trauma and Other Developmental Factors</vt:lpstr>
      <vt:lpstr>School and Psycho-Social Development</vt:lpstr>
      <vt:lpstr>What Can Play Tell Us?</vt:lpstr>
      <vt:lpstr>Examining the Stress Regulation Study (Laurant)</vt:lpstr>
      <vt:lpstr>Trauma and Child Development</vt:lpstr>
      <vt:lpstr>ACE Indicators</vt:lpstr>
      <vt:lpstr>PowerPoint Presentation</vt:lpstr>
      <vt:lpstr>Philadelphia Urban ACES</vt:lpstr>
      <vt:lpstr>PowerPoint Presentation</vt:lpstr>
      <vt:lpstr>Neurological coping Resource</vt:lpstr>
      <vt:lpstr>Resilience and Neuroplasticity</vt:lpstr>
      <vt:lpstr>Tools for Screening, Assessment, and Recovery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and Assessment in Childhood: Considering Trauma and Other Developmental Factors</dc:title>
  <dc:creator>Andrea October</dc:creator>
  <cp:lastModifiedBy>Andrea October</cp:lastModifiedBy>
  <cp:revision>1</cp:revision>
  <dcterms:created xsi:type="dcterms:W3CDTF">2022-06-26T16:45:38Z</dcterms:created>
  <dcterms:modified xsi:type="dcterms:W3CDTF">2022-06-27T14:16:49Z</dcterms:modified>
</cp:coreProperties>
</file>