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2" r:id="rId3"/>
    <p:sldId id="257" r:id="rId4"/>
    <p:sldId id="259" r:id="rId5"/>
    <p:sldId id="258" r:id="rId6"/>
    <p:sldId id="263" r:id="rId7"/>
    <p:sldId id="264" r:id="rId8"/>
    <p:sldId id="260" r:id="rId9"/>
    <p:sldId id="261" r:id="rId10"/>
    <p:sldId id="265" r:id="rId11"/>
    <p:sldId id="266" r:id="rId12"/>
    <p:sldId id="269" r:id="rId13"/>
    <p:sldId id="268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6/29/2022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8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6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1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6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5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3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8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9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IO6zqIm88s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lu.org/issues/juvenile-justice/juvenile-justice-school-prison-pipeli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9ADEF-4CA1-4637-A9B0-EE0DAC7B7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3882844" cy="27221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Childhood Diagnoses, Culture, and Neurodiversity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A2CAA-6484-1064-4F99-AA9A9C0D3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3882844" cy="882904"/>
          </a:xfrm>
        </p:spPr>
        <p:txBody>
          <a:bodyPr>
            <a:normAutofit/>
          </a:bodyPr>
          <a:lstStyle/>
          <a:p>
            <a:r>
              <a:rPr lang="en-US"/>
              <a:t>Andrea October, MSS</a:t>
            </a: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9572F0C-A227-04B8-9D60-F3297E269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5" r="-2" b="-2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75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A10A3-33CE-27EB-D9BD-3371E0F7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6" y="1625608"/>
            <a:ext cx="3894376" cy="27221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Two Children, Two Worlds</a:t>
            </a:r>
          </a:p>
        </p:txBody>
      </p:sp>
      <p:pic>
        <p:nvPicPr>
          <p:cNvPr id="4" name="Online Media 3" title="ADHD Child vs. Non-ADHD Child Interview">
            <a:hlinkClick r:id="" action="ppaction://media"/>
            <a:extLst>
              <a:ext uri="{FF2B5EF4-FFF2-40B4-BE49-F238E27FC236}">
                <a16:creationId xmlns:a16="http://schemas.microsoft.com/office/drawing/2014/main" id="{5CFA95A1-6DE9-3AD0-136F-3E8213E2E83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01034" y="1497220"/>
            <a:ext cx="5502973" cy="4127230"/>
          </a:xfrm>
          <a:prstGeom prst="rect">
            <a:avLst/>
          </a:prstGeom>
        </p:spPr>
      </p:pic>
      <p:sp>
        <p:nvSpPr>
          <p:cNvPr id="19" name="Cross 18">
            <a:extLst>
              <a:ext uri="{FF2B5EF4-FFF2-40B4-BE49-F238E27FC236}">
                <a16:creationId xmlns:a16="http://schemas.microsoft.com/office/drawing/2014/main" id="{5FA1B450-DB4E-404E-9C1C-703E4FCC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1776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oup of smiling school children">
            <a:extLst>
              <a:ext uri="{FF2B5EF4-FFF2-40B4-BE49-F238E27FC236}">
                <a16:creationId xmlns:a16="http://schemas.microsoft.com/office/drawing/2014/main" id="{7E4C80F7-9770-D6E9-409F-528DBD98D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0" name="Rectangle">
            <a:extLst>
              <a:ext uri="{FF2B5EF4-FFF2-40B4-BE49-F238E27FC236}">
                <a16:creationId xmlns:a16="http://schemas.microsoft.com/office/drawing/2014/main" id="{53C4D10E-16D3-5D49-A995-1FD27619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9755"/>
            <a:ext cx="10549940" cy="4238245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52" name="Cross 51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E8ADF6-AC2A-3B62-5DFE-5566D9C8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900516"/>
            <a:ext cx="8384945" cy="2143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40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14036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88F6-661A-1672-C781-CA4E8F59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Changes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E952-241C-A2D0-5109-6B0B62E8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ASD moving from specific conditions to a spectrum</a:t>
            </a:r>
          </a:p>
          <a:p>
            <a:r>
              <a:rPr lang="en-US" dirty="0"/>
              <a:t>Conduct D/O previously had symptoms that met criteria for ODD</a:t>
            </a:r>
          </a:p>
          <a:p>
            <a:r>
              <a:rPr lang="en-US" dirty="0"/>
              <a:t>See SAMSAH document for more changes from DSM IV to DSM 5</a:t>
            </a:r>
          </a:p>
        </p:txBody>
      </p:sp>
    </p:spTree>
    <p:extLst>
      <p:ext uri="{BB962C8B-B14F-4D97-AF65-F5344CB8AC3E}">
        <p14:creationId xmlns:p14="http://schemas.microsoft.com/office/powerpoint/2010/main" val="253562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9461E-9FD0-B038-476C-F6C3BAEB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18FDE-F444-5DD1-6DFB-500A88737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850665"/>
            <a:ext cx="8267296" cy="3188586"/>
          </a:xfrm>
        </p:spPr>
        <p:txBody>
          <a:bodyPr/>
          <a:lstStyle/>
          <a:p>
            <a:r>
              <a:rPr lang="en-US" dirty="0"/>
              <a:t>Importance to consider the frequency, consistency, and pervasiveness across environments w/disruptive d/o</a:t>
            </a:r>
          </a:p>
          <a:p>
            <a:r>
              <a:rPr lang="en-US" dirty="0"/>
              <a:t>Concerning behaviors can appear similar to normal growing pains</a:t>
            </a:r>
          </a:p>
          <a:p>
            <a:r>
              <a:rPr lang="en-US" dirty="0"/>
              <a:t>Can this behavior be explained by PIES?</a:t>
            </a:r>
          </a:p>
          <a:p>
            <a:r>
              <a:rPr lang="en-US" dirty="0"/>
              <a:t>Be mindful of nuances w/co-occurring factors</a:t>
            </a:r>
          </a:p>
        </p:txBody>
      </p:sp>
    </p:spTree>
    <p:extLst>
      <p:ext uri="{BB962C8B-B14F-4D97-AF65-F5344CB8AC3E}">
        <p14:creationId xmlns:p14="http://schemas.microsoft.com/office/powerpoint/2010/main" val="352462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2730C-3A46-CC1F-813F-A55E8E01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Gender, Societal, and Racial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BD2A3-49AF-297C-34B1-ABF313B8D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910299"/>
            <a:ext cx="8267296" cy="318858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Black children are more likely to be dx w/ADHD or a learning disorder than Latin or White children (CDC, 2020)</a:t>
            </a:r>
          </a:p>
          <a:p>
            <a:r>
              <a:rPr lang="en-US" dirty="0"/>
              <a:t>Children living in families below the federal poverty line were more likely to be dx w/ADHD or a learning disorder compared to those above the poverty line (19% vs 13%)</a:t>
            </a:r>
          </a:p>
          <a:p>
            <a:r>
              <a:rPr lang="en-US" dirty="0"/>
              <a:t>Girls w/similar levels of ASD-related symptoms were significantly less likely to be dx w/ASD compared to boys (Russell et al., 2011)</a:t>
            </a:r>
          </a:p>
          <a:p>
            <a:r>
              <a:rPr lang="en-US" dirty="0"/>
              <a:t>Consider the internalizing vs externalizing context</a:t>
            </a:r>
          </a:p>
          <a:p>
            <a:r>
              <a:rPr lang="en-US" dirty="0">
                <a:hlinkClick r:id="rId2"/>
              </a:rPr>
              <a:t>School to prison pipeline philosophy</a:t>
            </a:r>
            <a:endParaRPr lang="en-US" dirty="0"/>
          </a:p>
          <a:p>
            <a:r>
              <a:rPr lang="en-US" dirty="0" err="1"/>
              <a:t>Hx</a:t>
            </a:r>
            <a:r>
              <a:rPr lang="en-US" dirty="0"/>
              <a:t> cultural differences in rates of dx for ASD (see DSM section)</a:t>
            </a:r>
          </a:p>
        </p:txBody>
      </p:sp>
    </p:spTree>
    <p:extLst>
      <p:ext uri="{BB962C8B-B14F-4D97-AF65-F5344CB8AC3E}">
        <p14:creationId xmlns:p14="http://schemas.microsoft.com/office/powerpoint/2010/main" val="327625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5CF4-AF8F-197F-92DF-2802CAEB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4D5BB-2F3B-9F87-F2DC-EBEF65B4C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422460"/>
            <a:ext cx="8267296" cy="3188586"/>
          </a:xfrm>
        </p:spPr>
        <p:txBody>
          <a:bodyPr/>
          <a:lstStyle/>
          <a:p>
            <a:r>
              <a:rPr lang="en-US" dirty="0"/>
              <a:t>Can the individual’s physical condition be explained by socioeconomic factors?</a:t>
            </a:r>
          </a:p>
          <a:p>
            <a:r>
              <a:rPr lang="en-US" dirty="0"/>
              <a:t>Think back to prior conversations about diagnosing disparities by race and gender</a:t>
            </a:r>
          </a:p>
          <a:p>
            <a:r>
              <a:rPr lang="en-US" dirty="0"/>
              <a:t>There is value in utilizing person-centered approaches to care and treatment considerations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8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aper files on the table">
            <a:extLst>
              <a:ext uri="{FF2B5EF4-FFF2-40B4-BE49-F238E27FC236}">
                <a16:creationId xmlns:a16="http://schemas.microsoft.com/office/drawing/2014/main" id="{8DA25A9A-5706-97F2-56B5-88415883B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">
            <a:extLst>
              <a:ext uri="{FF2B5EF4-FFF2-40B4-BE49-F238E27FC236}">
                <a16:creationId xmlns:a16="http://schemas.microsoft.com/office/drawing/2014/main" id="{86E439A5-A7E3-5047-A686-06C27A81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11626840" cy="2374362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9408" y="2798169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A4E8DE-8662-BF58-BA8F-17AE5552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26" y="1344273"/>
            <a:ext cx="8037575" cy="14538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800" kern="1200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Neurodevelopmental Disorders in Childhood</a:t>
            </a:r>
          </a:p>
        </p:txBody>
      </p:sp>
    </p:spTree>
    <p:extLst>
      <p:ext uri="{BB962C8B-B14F-4D97-AF65-F5344CB8AC3E}">
        <p14:creationId xmlns:p14="http://schemas.microsoft.com/office/powerpoint/2010/main" val="1783795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857D-5B78-FE3A-7F63-334FF365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Neurodevelopment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4629-0AEC-9933-4D1F-02599E6B8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manifest in early development, prior to school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Deficits or differences can affect school, social interactions, or occupational functioning</a:t>
            </a:r>
          </a:p>
          <a:p>
            <a:r>
              <a:rPr lang="en-US" dirty="0"/>
              <a:t>Frequently co-occur w/other conditions (e.g. ADHD and a learning d/o)</a:t>
            </a:r>
          </a:p>
          <a:p>
            <a:r>
              <a:rPr lang="en-US" dirty="0"/>
              <a:t>Possible delays in developmental milestones</a:t>
            </a:r>
          </a:p>
        </p:txBody>
      </p:sp>
    </p:spTree>
    <p:extLst>
      <p:ext uri="{BB962C8B-B14F-4D97-AF65-F5344CB8AC3E}">
        <p14:creationId xmlns:p14="http://schemas.microsoft.com/office/powerpoint/2010/main" val="225824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D64B-E318-CE0B-5CB9-EC80A0FE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A7C3E-8AC4-8F47-DE9C-B82D9CAB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Language D/O, Speech Sound D/O, Social Pragmatic Communication D/O, Childhood Onset Fluency D/O (stuttering)</a:t>
            </a:r>
          </a:p>
          <a:p>
            <a:r>
              <a:rPr lang="en-US" dirty="0"/>
              <a:t>Begins early in life and can have long-term impairment effects</a:t>
            </a:r>
          </a:p>
          <a:p>
            <a:r>
              <a:rPr lang="en-US" dirty="0"/>
              <a:t>Deficits in the development and use of language/speech/social communication</a:t>
            </a:r>
          </a:p>
          <a:p>
            <a:r>
              <a:rPr lang="en-US" dirty="0"/>
              <a:t>Social communication results in social impairment and cannot be alternatively explained as secondary to ASD, IDD, or low abilities w/structural language</a:t>
            </a:r>
          </a:p>
        </p:txBody>
      </p:sp>
    </p:spTree>
    <p:extLst>
      <p:ext uri="{BB962C8B-B14F-4D97-AF65-F5344CB8AC3E}">
        <p14:creationId xmlns:p14="http://schemas.microsoft.com/office/powerpoint/2010/main" val="132682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610E-39E9-E565-4A1C-2479BAC3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Development Disorders (IDD)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2524-28F0-666B-9118-27852976B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Deficits w/general mental abilities like reasoning, problem solving, learning, thinking, and judgment</a:t>
            </a:r>
          </a:p>
          <a:p>
            <a:r>
              <a:rPr lang="en-US" dirty="0"/>
              <a:t>May compromise independence and social responsibility capacity</a:t>
            </a:r>
          </a:p>
          <a:p>
            <a:r>
              <a:rPr lang="en-US" dirty="0"/>
              <a:t>Global developmental delay: when an individual fails to meet expected milestones in several areas of intellectual functioning-diagnosis used for individuals younger than 5 who cannot receive traditional intellectual assessments</a:t>
            </a:r>
          </a:p>
          <a:p>
            <a:r>
              <a:rPr lang="en-US" dirty="0"/>
              <a:t>Neurocognitive D/O may be diagnosed if IDD is related to a physical injury during early developmental periods (e.g. severe head injury)</a:t>
            </a:r>
          </a:p>
        </p:txBody>
      </p:sp>
    </p:spTree>
    <p:extLst>
      <p:ext uri="{BB962C8B-B14F-4D97-AF65-F5344CB8AC3E}">
        <p14:creationId xmlns:p14="http://schemas.microsoft.com/office/powerpoint/2010/main" val="288682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1C8C-6AE1-957C-7820-F91668B9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Learning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90AE-5482-834A-8A79-7038997E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Specific learning d/o involves challenges processing or perceiving information for academic skills-typically manifests during formal schooling and remains persistent</a:t>
            </a:r>
          </a:p>
          <a:p>
            <a:r>
              <a:rPr lang="en-US" dirty="0"/>
              <a:t>Characterized by persistent difficulties with foundational areas like math, reading, and/or writing</a:t>
            </a:r>
          </a:p>
          <a:p>
            <a:r>
              <a:rPr lang="en-US" dirty="0"/>
              <a:t>Performance within affected learning area is below average for age or requires intensive effort for age-appropriate achievement</a:t>
            </a:r>
          </a:p>
          <a:p>
            <a:r>
              <a:rPr lang="en-US" dirty="0"/>
              <a:t>Can occur in individuals described as “intellectual gifted” and manifest only when learning demands or assessment processes are barriers to their intelligence and abilities</a:t>
            </a:r>
          </a:p>
          <a:p>
            <a:r>
              <a:rPr lang="en-US" dirty="0"/>
              <a:t>Possible lifelong impact including occupational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1470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E2F6-7009-DCB6-38A7-A3D935E3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Neurodevelopmental Motor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CBFF-681C-807F-F5FB-7F65818E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Includes developmental Coordinator Disorder, Stereotypic Movement Disorder, and Tic Disorder</a:t>
            </a:r>
          </a:p>
          <a:p>
            <a:r>
              <a:rPr lang="en-US" dirty="0"/>
              <a:t>Developmental Coordinator Disorder: deficits in acquiring and execution of motor skills, manifested by clumsiness/ slowness/inaccuracy of performing motor skills</a:t>
            </a:r>
          </a:p>
          <a:p>
            <a:r>
              <a:rPr lang="en-US" dirty="0"/>
              <a:t>Stereotypic Movement Disorder: repetitive, seemingly driven and apparently purposeless motor bx (e.g. hand flapping and body rocking)</a:t>
            </a:r>
          </a:p>
          <a:p>
            <a:r>
              <a:rPr lang="en-US" dirty="0"/>
              <a:t>Tic Disorders: Presence of motor or vocal tics which are sudden, rapid, recurrent, nonrhythmic, stereotyped movements or vocalizations</a:t>
            </a:r>
          </a:p>
          <a:p>
            <a:r>
              <a:rPr lang="en-US" dirty="0"/>
              <a:t>Duration, presumed etiology, and clinical presentation define the specific diagnosis (e.g. Tourette’s Disorder criteria)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7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4B95-AE90-81AE-124B-77C2DBF7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 Spectrum Disorder (ASD)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F2122-70EF-8DDD-E6F5-0808AD823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Persistent deficits in social communication and social interactions</a:t>
            </a:r>
          </a:p>
          <a:p>
            <a:r>
              <a:rPr lang="en-US" dirty="0"/>
              <a:t>For diagnosing, requires observing restrictive, repetitive patterns of behaviors, interests, or activities</a:t>
            </a:r>
          </a:p>
          <a:p>
            <a:r>
              <a:rPr lang="en-US" dirty="0"/>
              <a:t>Note symptoms can change over time but </a:t>
            </a:r>
            <a:r>
              <a:rPr lang="en-US" dirty="0" err="1"/>
              <a:t>hx</a:t>
            </a:r>
            <a:r>
              <a:rPr lang="en-US" dirty="0"/>
              <a:t> information can provide diagnostic context and current bx must cause significant impairment</a:t>
            </a:r>
          </a:p>
          <a:p>
            <a:r>
              <a:rPr lang="en-US" dirty="0"/>
              <a:t>Spectrum classification covers a range of conditions (e.g. Asperger’s d/o diagnosed w/o language or intellectual impairment)</a:t>
            </a:r>
          </a:p>
        </p:txBody>
      </p:sp>
    </p:spTree>
    <p:extLst>
      <p:ext uri="{BB962C8B-B14F-4D97-AF65-F5344CB8AC3E}">
        <p14:creationId xmlns:p14="http://schemas.microsoft.com/office/powerpoint/2010/main" val="395930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1444-E111-9E9A-4BEC-CB76C893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Deficit Hyperactivity Disorder (ADHD)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6C7F8-BF0C-5E64-DEB7-A54B0342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800969"/>
            <a:ext cx="8267296" cy="3188586"/>
          </a:xfrm>
        </p:spPr>
        <p:txBody>
          <a:bodyPr/>
          <a:lstStyle/>
          <a:p>
            <a:r>
              <a:rPr lang="en-US" dirty="0"/>
              <a:t>Inattention and disorganization: inability to stay on task, seeming not to listen, losing materials needed for tasks at levels inconsistent w/age or developmental level</a:t>
            </a:r>
          </a:p>
          <a:p>
            <a:r>
              <a:rPr lang="en-US" dirty="0"/>
              <a:t>Hyperactive component: fidgeting, inability to stay seated, intruding into other people’s activities, inability to wait-symptoms are excessive for age or developmental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58635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LightSeedLeftStep">
      <a:dk1>
        <a:srgbClr val="000000"/>
      </a:dk1>
      <a:lt1>
        <a:srgbClr val="FFFFFF"/>
      </a:lt1>
      <a:dk2>
        <a:srgbClr val="412B24"/>
      </a:dk2>
      <a:lt2>
        <a:srgbClr val="E7E8E2"/>
      </a:lt2>
      <a:accent1>
        <a:srgbClr val="9F96C6"/>
      </a:accent1>
      <a:accent2>
        <a:srgbClr val="7F8DBA"/>
      </a:accent2>
      <a:accent3>
        <a:srgbClr val="84A9BD"/>
      </a:accent3>
      <a:accent4>
        <a:srgbClr val="77AFAB"/>
      </a:accent4>
      <a:accent5>
        <a:srgbClr val="83AD99"/>
      </a:accent5>
      <a:accent6>
        <a:srgbClr val="78B07D"/>
      </a:accent6>
      <a:hlink>
        <a:srgbClr val="7E8752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810</Words>
  <Application>Microsoft Office PowerPoint</Application>
  <PresentationFormat>Widescreen</PresentationFormat>
  <Paragraphs>60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Seaford Display</vt:lpstr>
      <vt:lpstr>System Font Regular</vt:lpstr>
      <vt:lpstr>Tenorite</vt:lpstr>
      <vt:lpstr>MadridVTI</vt:lpstr>
      <vt:lpstr>Childhood Diagnoses, Culture, and Neurodiversity</vt:lpstr>
      <vt:lpstr>Neurodevelopmental Disorders in Childhood</vt:lpstr>
      <vt:lpstr>Neurodevelopment Disorders</vt:lpstr>
      <vt:lpstr>Communication Disorders</vt:lpstr>
      <vt:lpstr>Intellectual Development Disorders (IDD)</vt:lpstr>
      <vt:lpstr>Specific Learning Disorder</vt:lpstr>
      <vt:lpstr>Neurodevelopmental Motor Disorders</vt:lpstr>
      <vt:lpstr>Autism Spectrum Disorder (ASD)</vt:lpstr>
      <vt:lpstr>Attention Deficit Hyperactivity Disorder (ADHD)</vt:lpstr>
      <vt:lpstr>Two Children, Two Worlds</vt:lpstr>
      <vt:lpstr>Cultural Considerations</vt:lpstr>
      <vt:lpstr>Diagnostic Changes Over Time</vt:lpstr>
      <vt:lpstr>Signs and Symptoms Considerations</vt:lpstr>
      <vt:lpstr>Gender, Societal, and Racial Disparities</vt:lpstr>
      <vt:lpstr>Cultural Factors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Diagnoses, Culture, and Neurodiversity</dc:title>
  <dc:creator>Andrea October</dc:creator>
  <cp:lastModifiedBy>Andrea October</cp:lastModifiedBy>
  <cp:revision>1</cp:revision>
  <dcterms:created xsi:type="dcterms:W3CDTF">2022-06-29T14:36:05Z</dcterms:created>
  <dcterms:modified xsi:type="dcterms:W3CDTF">2022-06-30T12:50:15Z</dcterms:modified>
</cp:coreProperties>
</file>