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62"/>
  </p:normalViewPr>
  <p:slideViewPr>
    <p:cSldViewPr snapToGrid="0" snapToObjects="1">
      <p:cViewPr varScale="1">
        <p:scale>
          <a:sx n="121" d="100"/>
          <a:sy n="121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(Come up with a better title)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Make a theme/argument more about how art/media is used to present the history that France wants to promote?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Exaggeration in art and omission of the truth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fc85486857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fc85486857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French people fighting back and bringing awareness of the rampant racism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Left: martyrs, light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Right: More official, placed in front of the National assembly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(How fast was the graffiti taken off of the painting versus take off Colbert statue?)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45ebd7bb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045ebd7bb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fc8548685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fc8548685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c8548685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c8548685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France portrayed the colonized people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Weak/complacent/loyal/welcoming/desperate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Language: made it seem like they are simplistic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France portrayed the colonized people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Weak/complacent/loyal/welcoming/desperate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Language: made it seem like they are simplistic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c8548685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c85486857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How colonized people were portrayed as…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It is supposed to be about their freedom but they are shown kneeling with their hands up as if they should be thankful to the white guys.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c8548685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fc8548685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Colbert - how he was portrayed as good person doing great things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books are really big--to show all of his good works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c8548685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c8548685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Films have been censored if they criticized France’s colonial past.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c8548685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fc8548685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Films have been censored if they criticized France’s colonial past.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c8548685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c8548685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Read about this in the link in the document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Modern efforts to show how they are coming to terms with their past (failing at it)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Omitting the second date when slavery was abolished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Blackface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Exaggerated features: Only have exaggerated features on white people (Marianne) to show dominance, while exaggerated features on black are used to mock.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Omitting the white oppressive power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fc8548685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fc8548685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French people fighting back and bringing awareness of the rampant racism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Left: martyrs, light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Right: More official, placed in front of the National assembly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(How fast was the graffiti taken off of the painting versus take off Colbert statue?)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2713" y="333900"/>
            <a:ext cx="7798575" cy="480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912650" y="1915625"/>
            <a:ext cx="5469600" cy="1159800"/>
          </a:xfrm>
          <a:prstGeom prst="rect">
            <a:avLst/>
          </a:prstGeom>
          <a:effectLst>
            <a:outerShdw blurRad="14288" dist="9525" dir="162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1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No book">
  <p:cSld name="BLANK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413350" y="46270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6"/>
                </a:solidFill>
              </a:defRPr>
            </a:lvl1pPr>
            <a:lvl2pPr lvl="1" rtl="0">
              <a:buNone/>
              <a:defRPr>
                <a:solidFill>
                  <a:schemeClr val="accent6"/>
                </a:solidFill>
              </a:defRPr>
            </a:lvl2pPr>
            <a:lvl3pPr lvl="2" rtl="0">
              <a:buNone/>
              <a:defRPr>
                <a:solidFill>
                  <a:schemeClr val="accent6"/>
                </a:solidFill>
              </a:defRPr>
            </a:lvl3pPr>
            <a:lvl4pPr lvl="3" rtl="0">
              <a:buNone/>
              <a:defRPr>
                <a:solidFill>
                  <a:schemeClr val="accent6"/>
                </a:solidFill>
              </a:defRPr>
            </a:lvl4pPr>
            <a:lvl5pPr lvl="4" rtl="0">
              <a:buNone/>
              <a:defRPr>
                <a:solidFill>
                  <a:schemeClr val="accent6"/>
                </a:solidFill>
              </a:defRPr>
            </a:lvl5pPr>
            <a:lvl6pPr lvl="5" rtl="0">
              <a:buNone/>
              <a:defRPr>
                <a:solidFill>
                  <a:schemeClr val="accent6"/>
                </a:solidFill>
              </a:defRPr>
            </a:lvl6pPr>
            <a:lvl7pPr lvl="6" rtl="0">
              <a:buNone/>
              <a:defRPr>
                <a:solidFill>
                  <a:schemeClr val="accent6"/>
                </a:solidFill>
              </a:defRPr>
            </a:lvl7pPr>
            <a:lvl8pPr lvl="7" rtl="0">
              <a:buNone/>
              <a:defRPr>
                <a:solidFill>
                  <a:schemeClr val="accent6"/>
                </a:solidFill>
              </a:defRPr>
            </a:lvl8pPr>
            <a:lvl9pPr lvl="8" rtl="0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sed book">
  <p:cSld name="BLANK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672713" y="333900"/>
            <a:ext cx="7798575" cy="480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809500" y="1476000"/>
            <a:ext cx="61281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◈"/>
              <a:defRPr b="1" i="1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◆"/>
              <a:defRPr b="1" i="1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◇"/>
              <a:defRPr b="1" i="1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⬥"/>
              <a:defRPr b="1" i="1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9pPr>
          </a:lstStyle>
          <a:p>
            <a:endParaRPr/>
          </a:p>
        </p:txBody>
      </p:sp>
      <p:sp>
        <p:nvSpPr>
          <p:cNvPr id="20" name="Google Shape;20;p4"/>
          <p:cNvSpPr txBox="1"/>
          <p:nvPr/>
        </p:nvSpPr>
        <p:spPr>
          <a:xfrm>
            <a:off x="1705475" y="97539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6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rPr>
              <a:t>“</a:t>
            </a:r>
            <a:endParaRPr sz="9600" b="1">
              <a:solidFill>
                <a:srgbClr val="25212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27" name="Google Shape;27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556175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4961272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34" name="Google Shape;34;p6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556175" y="1419658"/>
            <a:ext cx="2132700" cy="3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◈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◆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◇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⬥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3798226" y="1419658"/>
            <a:ext cx="2132700" cy="3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◈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◆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◇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⬥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040277" y="1419658"/>
            <a:ext cx="2132700" cy="3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◈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◆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◇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⬥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42" name="Google Shape;42;p7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47" name="Google Shape;47;p8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52" name="Google Shape;52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right">
  <p:cSld name="CAPTION_ONLY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0" descr="libr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6657400" y="838500"/>
            <a:ext cx="1497600" cy="33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cxnSp>
        <p:nvCxnSpPr>
          <p:cNvPr id="57" name="Google Shape;57;p10"/>
          <p:cNvCxnSpPr/>
          <p:nvPr/>
        </p:nvCxnSpPr>
        <p:spPr>
          <a:xfrm>
            <a:off x="6428800" y="990300"/>
            <a:ext cx="0" cy="31227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nos"/>
              <a:buChar char="◈"/>
              <a:defRPr sz="30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◆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nos"/>
              <a:buChar char="◇"/>
              <a:defRPr sz="24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⬥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nos"/>
              <a:buChar char="⬦"/>
              <a:defRPr sz="1800">
                <a:solidFill>
                  <a:schemeClr val="dk1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3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sL9MWYheCHrwTh_y98vsVJEZiwov4IO/vie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drive.google.com/file/d/1MXlEA690FDAc00Mn2pjGsZdr4L0XBC1j/view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drive.google.com/file/d/1yrTi-5rvZy1MP8mSzrOSIDGzyj9fAS13/view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://drive.google.com/file/d/1JlnLZoGjx1XuuXNh9E_pIOHR5C3rHrC-/vie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K_OAGmdQ7plVLfjOjPyQgKMqxKIH1LRR/view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dochine_(film)" TargetMode="External"/><Relationship Id="rId3" Type="http://schemas.openxmlformats.org/officeDocument/2006/relationships/hyperlink" Target="https://www.e-ir.info/2011/06/11/the-ongoing-relationship-between-france-and-its-former-african-colonies/" TargetMode="External"/><Relationship Id="rId7" Type="http://schemas.openxmlformats.org/officeDocument/2006/relationships/hyperlink" Target="https://www.france24.com/en/20200614-macron-vows-that-france-won-t-take-down-statues-or-erase-histor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theatlantic.com/international/archive/2020/07/france-race-racism-grande-ecoles/613924/" TargetMode="External"/><Relationship Id="rId5" Type="http://schemas.openxmlformats.org/officeDocument/2006/relationships/hyperlink" Target="https://www.newyorker.com/culture/cultural-comment/the-campaign-to-remove-a-shocking-painting-from-the-french-national-assembly" TargetMode="External"/><Relationship Id="rId4" Type="http://schemas.openxmlformats.org/officeDocument/2006/relationships/hyperlink" Target="https://en.wikipedia.org/wiki/Chocolat_" TargetMode="External"/><Relationship Id="rId9" Type="http://schemas.openxmlformats.org/officeDocument/2006/relationships/hyperlink" Target="https://fineartamerica.com/featured/the-abolition-of-slavery-in-the-french-colonies-francois-biard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riam-webster.com/dictionary/olive%20branc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gouvernement.fr/en/marianne-and-the-motto-of-the-republic" TargetMode="External"/><Relationship Id="rId4" Type="http://schemas.openxmlformats.org/officeDocument/2006/relationships/hyperlink" Target="https://www.washingtonpost.com/world/europe/a-paris-art-exhibit-renames-paintings-to-put-the-focus-on-their-black-subjects/2019/03/26/16a48a02-8268-4fee-9173-c20ca860913b_story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drive.google.com/file/d/19tolXAzZVxwSTFbTCJnauIUddXLKQXU0/view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drive.google.com/file/d/1EXOWknzfNl7gCGBqpOjTFmY21b20D8lS/vie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uKwILjSJnIoP8zJOQMkT9HE98reRZSUs/view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drive.google.com/file/d/1Tl5I96ey3xq3vBscVGr9GFDVo7jehcry/vie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wfZZ0yLAUrBZHJaVU42in0HJSQdkgVRD/view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hyperlink" Target="http://drive.google.com/file/d/1sPFm8PRQSj-SXqZeo3vDzVFl963wm9QN/view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drive.google.com/file/d/17MApgtxNO0gctvTdufd33Z8zEq8j2owz/view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://drive.google.com/file/d/1S5IbacEayANzV0yf2nph3QWPiG49_LDl/vie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AsRXYWmFzzHrhtWb1E7_fwLO5bRSGAaF/view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drive.google.com/file/d/1BjtGHhmFz4YH7MEMQcHI1ALbcpGnnKPZ/view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://drive.google.com/file/d/17O0CNtdTaxSkWkyscGnIQz7AtwAXnElq/vie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HY7pH0zd93pH8OtD7GmVzMBU5oQ02aj_/view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drive.google.com/file/d/1FZ5Lg9V_HX7wug9XOAIT6s61dupFvrFW/view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://drive.google.com/file/d/1t9HpMSn8uBuYMk3Ly2RJfQdJBvDIcbUo/vie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mEufL2jITdy2GuY6RiNNyS_adc8GOIiH/view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hyperlink" Target="http://drive.google.com/file/d/13ovlvhx0qus8QGVleUZEzdfxweeaxYai/vie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://drive.google.com/file/d/1kjWa33HzCEutehvefCLJMwYRnbg7z8Zv/vie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V4XEmSqCS05Nl_xIeDYN391E5Hv8m5xM/view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ctrTitle"/>
          </p:nvPr>
        </p:nvSpPr>
        <p:spPr>
          <a:xfrm>
            <a:off x="1410800" y="1915625"/>
            <a:ext cx="5971500" cy="1159800"/>
          </a:xfrm>
          <a:prstGeom prst="rect">
            <a:avLst/>
          </a:prstGeom>
          <a:effectLst>
            <a:outerShdw blurRad="14288" dist="9525" dir="17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Le faux discours du colonialisme Français dans l’art</a:t>
            </a:r>
            <a:endParaRPr dirty="0"/>
          </a:p>
        </p:txBody>
      </p:sp>
      <p:pic>
        <p:nvPicPr>
          <p:cNvPr id="71" name="Google Shape;71;p14" title="Introduction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225" y="9886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 title="Title slide.mp3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225" y="531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ctrTitle" idx="4294967295"/>
          </p:nvPr>
        </p:nvSpPr>
        <p:spPr>
          <a:xfrm>
            <a:off x="1492800" y="140750"/>
            <a:ext cx="3503400" cy="1002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/>
              <a:t>Voix Noires</a:t>
            </a:r>
            <a:endParaRPr sz="2900"/>
          </a:p>
        </p:txBody>
      </p:sp>
      <p:sp>
        <p:nvSpPr>
          <p:cNvPr id="158" name="Google Shape;158;p2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10</a:t>
            </a:fld>
            <a:endParaRPr/>
          </a:p>
        </p:txBody>
      </p:sp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1624" y="1412606"/>
            <a:ext cx="3503399" cy="307941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1350" y="715874"/>
            <a:ext cx="3170976" cy="2747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1" name="Google Shape;161;p23" title="Image 1 Last Slide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87100" y="39528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 title="Image 2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24700" y="35522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 title="Voix noirs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9700" y="6257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ctrTitle" idx="4294967295"/>
          </p:nvPr>
        </p:nvSpPr>
        <p:spPr>
          <a:xfrm>
            <a:off x="962225" y="69350"/>
            <a:ext cx="4629300" cy="1002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/>
              <a:t>Bibliographie</a:t>
            </a:r>
            <a:endParaRPr sz="2900"/>
          </a:p>
        </p:txBody>
      </p:sp>
      <p:sp>
        <p:nvSpPr>
          <p:cNvPr id="169" name="Google Shape;169;p24"/>
          <p:cNvSpPr txBox="1"/>
          <p:nvPr/>
        </p:nvSpPr>
        <p:spPr>
          <a:xfrm>
            <a:off x="1140850" y="1089400"/>
            <a:ext cx="64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774550" y="1079525"/>
            <a:ext cx="7293600" cy="3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Benneyworth, IJ. « The Ongoing Relationship Between France and its Former African Colonies. » </a:t>
            </a:r>
            <a:r>
              <a:rPr lang="fr" sz="900" i="1"/>
              <a:t>E-International Relations. </a:t>
            </a:r>
            <a:r>
              <a:rPr lang="fr" sz="900" i="1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https://www.e-ir.info/2011/06/11/the-ongoing-relationship-between-france-and-its-former-african-colonies/</a:t>
            </a:r>
            <a:r>
              <a:rPr lang="fr" sz="900" i="1"/>
              <a:t> </a:t>
            </a:r>
            <a:r>
              <a:rPr lang="fr" sz="900"/>
              <a:t>Accès 21 novembre 2021.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« Chocolat. » </a:t>
            </a:r>
            <a:r>
              <a:rPr lang="fr" sz="900" i="1"/>
              <a:t>Wikipedia. </a:t>
            </a:r>
            <a:r>
              <a:rPr lang="fr" sz="9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https://en.wikipedia.org/wiki/Chocolat_</a:t>
            </a:r>
            <a:r>
              <a:rPr lang="fr" sz="900"/>
              <a:t>(1988_film. Accès 21 novembre 2021.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Collins, Lauren. « Le Meneur Une Campagne Retirer une Troublant  Peintre De L'assemblée de Français de Nationale. » </a:t>
            </a:r>
            <a:r>
              <a:rPr lang="fr" sz="900" i="1"/>
              <a:t>New Yorker</a:t>
            </a:r>
            <a:endParaRPr sz="900" i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 </a:t>
            </a:r>
            <a:r>
              <a:rPr lang="fr" sz="9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https://www.newyorker.com/culture/cultur al-comment/the-campaign-to-remove-a-shocking-painting-from-the-french-national-assembly</a:t>
            </a:r>
            <a:r>
              <a:rPr lang="fr" sz="900"/>
              <a:t> Accès 22 novembre 2021.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Donadio, Rachel. « France is Officially Color-blind. Reality Isn’t. » </a:t>
            </a:r>
            <a:r>
              <a:rPr lang="fr" sz="900" i="1"/>
              <a:t>The Atlantic. </a:t>
            </a:r>
            <a:r>
              <a:rPr lang="fr" sz="9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https://www.theatlantic.com/international/archive/2020/07/france-race-racism-grande-ecoles/613924/</a:t>
            </a:r>
            <a:r>
              <a:rPr lang="fr" sz="900"/>
              <a:t>. Accès 23 novembre 2021.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« France won’t ‘erase’ history by removing colonial-era statues, Macron says. » </a:t>
            </a:r>
            <a:r>
              <a:rPr lang="fr" sz="900" i="1"/>
              <a:t>France 24. </a:t>
            </a:r>
            <a:r>
              <a:rPr lang="fr" sz="900" u="sng">
                <a:solidFill>
                  <a:srgbClr val="1155C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https://www.france24.com/en/20200614-macron-vows-that-france-won-t-take-down-statues-or-erase-history</a:t>
            </a:r>
            <a:r>
              <a:rPr lang="fr" sz="900"/>
              <a:t>. Accès 23 novembre 2021.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« Indochine. » </a:t>
            </a:r>
            <a:r>
              <a:rPr lang="fr" sz="900" i="1"/>
              <a:t>Wikipedia. </a:t>
            </a:r>
            <a:r>
              <a:rPr lang="fr" sz="900" u="sng">
                <a:solidFill>
                  <a:srgbClr val="1155C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https://en.wikipedia.org/wiki/Indochine_(film)</a:t>
            </a:r>
            <a:r>
              <a:rPr lang="fr" sz="900"/>
              <a:t>  Accès 23 novembre 2021.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« L'abolition de l'esclavagisme dans Les Colonies Français. » </a:t>
            </a:r>
            <a:r>
              <a:rPr lang="fr" sz="900" i="1"/>
              <a:t>fineartamerica.</a:t>
            </a:r>
            <a:r>
              <a:rPr lang="fr" sz="900"/>
              <a:t> </a:t>
            </a:r>
            <a:r>
              <a:rPr lang="fr" sz="900" u="sng">
                <a:solidFill>
                  <a:srgbClr val="1155C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https://fineartamerica.com/featured/the-abolition-of-slavery-in-the-french-colonies-francois-biard.html</a:t>
            </a:r>
            <a:r>
              <a:rPr lang="fr" sz="900"/>
              <a:t> Accès 21 novembre 2021.</a:t>
            </a:r>
            <a:endParaRPr sz="900"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>
            <a:spLocks noGrp="1"/>
          </p:cNvSpPr>
          <p:nvPr>
            <p:ph type="ctrTitle" idx="4294967295"/>
          </p:nvPr>
        </p:nvSpPr>
        <p:spPr>
          <a:xfrm>
            <a:off x="962225" y="69350"/>
            <a:ext cx="4629300" cy="1002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/>
              <a:t>Bibliographie</a:t>
            </a:r>
            <a:endParaRPr sz="2900"/>
          </a:p>
        </p:txBody>
      </p:sp>
      <p:sp>
        <p:nvSpPr>
          <p:cNvPr id="176" name="Google Shape;176;p25"/>
          <p:cNvSpPr txBox="1"/>
          <p:nvPr/>
        </p:nvSpPr>
        <p:spPr>
          <a:xfrm>
            <a:off x="1140850" y="1089400"/>
            <a:ext cx="64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77" name="Google Shape;177;p25"/>
          <p:cNvSpPr txBox="1"/>
          <p:nvPr/>
        </p:nvSpPr>
        <p:spPr>
          <a:xfrm>
            <a:off x="1097275" y="1043500"/>
            <a:ext cx="6734400" cy="19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900"/>
              <a:t>« Le rameau d'Olivier Le Définition et Signification: » </a:t>
            </a:r>
            <a:r>
              <a:rPr lang="fr" sz="900" i="1"/>
              <a:t>Merriam-Webster</a:t>
            </a:r>
            <a:r>
              <a:rPr lang="fr" sz="900"/>
              <a:t>, Merriam-Webster, </a:t>
            </a:r>
            <a:r>
              <a:rPr lang="fr" sz="9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https://www.merriam-webster.com/dictionary/olive%20branch</a:t>
            </a:r>
            <a:r>
              <a:rPr lang="fr" sz="900"/>
              <a:t> Accès novembre 23 2021.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900"/>
              <a:t>McAuley, James. « A Paris art exhibit renames paintings to put the focus on their black subjects. » </a:t>
            </a:r>
            <a:r>
              <a:rPr lang="fr" sz="900" i="1"/>
              <a:t>The Washington Post. </a:t>
            </a:r>
            <a:r>
              <a:rPr lang="fr" sz="900" i="1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https://www.washingtonpost.com/world/europe/a-paris-art-exhibit-renames-paintings-to-put-the-focus-on-their-black-subjects/2019/03/26/16a48a02-8268-4fee-9173-c20ca860913b_story.html</a:t>
            </a:r>
            <a:r>
              <a:rPr lang="fr" sz="900" i="1"/>
              <a:t>. </a:t>
            </a:r>
            <a:r>
              <a:rPr lang="fr" sz="900"/>
              <a:t>Accès novembre 23 2021.</a:t>
            </a:r>
            <a:endParaRPr sz="900" i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« Marianne et le Divise de la République. » </a:t>
            </a:r>
            <a:r>
              <a:rPr lang="fr" sz="900" i="1"/>
              <a:t>Gouvernement. </a:t>
            </a:r>
            <a:r>
              <a:rPr lang="fr" sz="9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https://www.gouvernement.fr/en/marianne-and-the-motto-of-the-republic</a:t>
            </a:r>
            <a:r>
              <a:rPr lang="fr" sz="900"/>
              <a:t>. Accès 20 novembre 2021.</a:t>
            </a:r>
            <a:endParaRPr sz="900"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ctrTitle" idx="4294967295"/>
          </p:nvPr>
        </p:nvSpPr>
        <p:spPr>
          <a:xfrm>
            <a:off x="1551175" y="76700"/>
            <a:ext cx="5632800" cy="1002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/>
              <a:t>Marianne</a:t>
            </a:r>
            <a:endParaRPr sz="2900"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2</a:t>
            </a:fld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478" y="1015174"/>
            <a:ext cx="2790497" cy="33674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2650" y="707175"/>
            <a:ext cx="2790500" cy="3729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1" name="Google Shape;81;p15" title="Marianne 1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1600" y="10790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 title="Marianne 1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6050" y="5579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 title="Marianne 2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99350" y="10790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ctrTitle" idx="4294967295"/>
          </p:nvPr>
        </p:nvSpPr>
        <p:spPr>
          <a:xfrm>
            <a:off x="1322575" y="76700"/>
            <a:ext cx="5632800" cy="1002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/>
              <a:t>La Représentation des Noirs</a:t>
            </a:r>
            <a:endParaRPr sz="2900"/>
          </a:p>
        </p:txBody>
      </p:sp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3</a:t>
            </a:fld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7975" y="1052999"/>
            <a:ext cx="2762776" cy="34003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9525" y="1053000"/>
            <a:ext cx="2201747" cy="328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6" title="Image 1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9450" y="1196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 title="Representation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8725" y="11962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ctrTitle" idx="4294967295"/>
          </p:nvPr>
        </p:nvSpPr>
        <p:spPr>
          <a:xfrm>
            <a:off x="1492800" y="140750"/>
            <a:ext cx="6842100" cy="1002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/>
              <a:t>La Représentation des Noirs</a:t>
            </a:r>
            <a:endParaRPr sz="2900"/>
          </a:p>
        </p:txBody>
      </p:sp>
      <p:sp>
        <p:nvSpPr>
          <p:cNvPr id="99" name="Google Shape;99;p1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4</a:t>
            </a:fld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7424" y="1321675"/>
            <a:ext cx="4421301" cy="2930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1" name="Google Shape;101;p17" title="Painting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7000" y="12487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ctrTitle" idx="4294967295"/>
          </p:nvPr>
        </p:nvSpPr>
        <p:spPr>
          <a:xfrm>
            <a:off x="1416600" y="115025"/>
            <a:ext cx="3503400" cy="1002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/>
              <a:t>Jean-Baptiste Colbert</a:t>
            </a:r>
            <a:endParaRPr sz="2900"/>
          </a:p>
        </p:txBody>
      </p:sp>
      <p:sp>
        <p:nvSpPr>
          <p:cNvPr id="107" name="Google Shape;107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5</a:t>
            </a:fld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201" y="1117325"/>
            <a:ext cx="2950525" cy="3351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6600" y="1298025"/>
            <a:ext cx="3010326" cy="2728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0" name="Google Shape;110;p18" title="Colbert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2075" y="129802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 title="Jean baptiste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9275" y="5612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 title="Colbert 2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1525" y="12281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ctrTitle" idx="4294967295"/>
          </p:nvPr>
        </p:nvSpPr>
        <p:spPr>
          <a:xfrm>
            <a:off x="1492800" y="140750"/>
            <a:ext cx="3503400" cy="1002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/>
              <a:t>Les Films Réalistes</a:t>
            </a:r>
            <a:endParaRPr sz="2900"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6</a:t>
            </a:fld>
            <a:endParaRPr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8550" y="1072800"/>
            <a:ext cx="2511125" cy="34346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6925" y="1072800"/>
            <a:ext cx="2554726" cy="34346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1" name="Google Shape;121;p19" title="Intro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9000" y="6156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title="Film 1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5875" y="131422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 title="Film 2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0050" y="13142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ctrTitle" idx="4294967295"/>
          </p:nvPr>
        </p:nvSpPr>
        <p:spPr>
          <a:xfrm>
            <a:off x="1492800" y="140750"/>
            <a:ext cx="3503400" cy="1002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/>
              <a:t>Les Films Idéalistes</a:t>
            </a:r>
            <a:endParaRPr sz="2900"/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7</a:t>
            </a:fld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8937" y="1066847"/>
            <a:ext cx="2511126" cy="33576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7000" y="855422"/>
            <a:ext cx="2816200" cy="35850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2" name="Google Shape;132;p20" title="Film 1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9000" y="106685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 title="Film 2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3200" y="101372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 title="Film intro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6050" y="60965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ctrTitle" idx="4294967295"/>
          </p:nvPr>
        </p:nvSpPr>
        <p:spPr>
          <a:xfrm>
            <a:off x="1492800" y="140750"/>
            <a:ext cx="3503400" cy="1002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/>
              <a:t>La Fresque </a:t>
            </a:r>
            <a:endParaRPr sz="2900"/>
          </a:p>
        </p:txBody>
      </p:sp>
      <p:sp>
        <p:nvSpPr>
          <p:cNvPr id="140" name="Google Shape;140;p2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</a:t>
            </a:fld>
            <a:endParaRPr/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0025" y="1338725"/>
            <a:ext cx="5225551" cy="28472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2" name="Google Shape;142;p21" title="Fresque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6700" y="13387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ctrTitle" idx="4294967295"/>
          </p:nvPr>
        </p:nvSpPr>
        <p:spPr>
          <a:xfrm>
            <a:off x="1492800" y="140750"/>
            <a:ext cx="3503400" cy="10023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/>
              <a:t>La Résistance</a:t>
            </a:r>
            <a:endParaRPr sz="2900"/>
          </a:p>
        </p:txBody>
      </p:sp>
      <p:sp>
        <p:nvSpPr>
          <p:cNvPr id="148" name="Google Shape;148;p22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9</a:t>
            </a:fld>
            <a:endParaRPr/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5150" y="674925"/>
            <a:ext cx="2855418" cy="37936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0" name="Google Shape;1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3200" y="1861855"/>
            <a:ext cx="3503400" cy="260669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1" name="Google Shape;151;p22" title="Modern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5600" y="13496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 title="La resistance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8500" y="13496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25212A"/>
      </a:dk1>
      <a:lt1>
        <a:srgbClr val="FFFFFF"/>
      </a:lt1>
      <a:dk2>
        <a:srgbClr val="797281"/>
      </a:dk2>
      <a:lt2>
        <a:srgbClr val="E7E6E9"/>
      </a:lt2>
      <a:accent1>
        <a:srgbClr val="B87647"/>
      </a:accent1>
      <a:accent2>
        <a:srgbClr val="A85A5A"/>
      </a:accent2>
      <a:accent3>
        <a:srgbClr val="853E61"/>
      </a:accent3>
      <a:accent4>
        <a:srgbClr val="5C3959"/>
      </a:accent4>
      <a:accent5>
        <a:srgbClr val="CC4125"/>
      </a:accent5>
      <a:accent6>
        <a:srgbClr val="E4B681"/>
      </a:accent6>
      <a:hlink>
        <a:srgbClr val="25212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716</Words>
  <Application>Microsoft Macintosh PowerPoint</Application>
  <PresentationFormat>On-screen Show (16:9)</PresentationFormat>
  <Paragraphs>68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Oswald</vt:lpstr>
      <vt:lpstr>Tinos</vt:lpstr>
      <vt:lpstr>Quintus template</vt:lpstr>
      <vt:lpstr>Le faux discours du colonialisme Français dans l’art</vt:lpstr>
      <vt:lpstr>Marianne</vt:lpstr>
      <vt:lpstr>La Représentation des Noirs</vt:lpstr>
      <vt:lpstr>La Représentation des Noirs</vt:lpstr>
      <vt:lpstr>Jean-Baptiste Colbert</vt:lpstr>
      <vt:lpstr>Les Films Réalistes</vt:lpstr>
      <vt:lpstr>Les Films Idéalistes</vt:lpstr>
      <vt:lpstr>La Fresque </vt:lpstr>
      <vt:lpstr>La Résistance</vt:lpstr>
      <vt:lpstr>Voix Noires</vt:lpstr>
      <vt:lpstr>Bibliographie</vt:lpstr>
      <vt:lpstr>Bibliographie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faux discours du colonialisme Français dans l’art</dc:title>
  <cp:lastModifiedBy>Julien Suaudeau</cp:lastModifiedBy>
  <cp:revision>1</cp:revision>
  <dcterms:modified xsi:type="dcterms:W3CDTF">2022-07-03T15:26:34Z</dcterms:modified>
</cp:coreProperties>
</file>