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October" userId="a6582d174e46d236" providerId="LiveId" clId="{3C0678BE-7BCE-4E59-ACE7-D7C4F8B0F180}"/>
    <pc:docChg chg="modSld">
      <pc:chgData name="Andrea October" userId="a6582d174e46d236" providerId="LiveId" clId="{3C0678BE-7BCE-4E59-ACE7-D7C4F8B0F180}" dt="2022-07-05T12:27:36.336" v="42" actId="20577"/>
      <pc:docMkLst>
        <pc:docMk/>
      </pc:docMkLst>
      <pc:sldChg chg="modSp mod">
        <pc:chgData name="Andrea October" userId="a6582d174e46d236" providerId="LiveId" clId="{3C0678BE-7BCE-4E59-ACE7-D7C4F8B0F180}" dt="2022-07-05T12:27:36.336" v="42" actId="20577"/>
        <pc:sldMkLst>
          <pc:docMk/>
          <pc:sldMk cId="871005809" sldId="259"/>
        </pc:sldMkLst>
        <pc:spChg chg="mod">
          <ac:chgData name="Andrea October" userId="a6582d174e46d236" providerId="LiveId" clId="{3C0678BE-7BCE-4E59-ACE7-D7C4F8B0F180}" dt="2022-07-05T12:27:36.336" v="42" actId="20577"/>
          <ac:spMkLst>
            <pc:docMk/>
            <pc:sldMk cId="871005809" sldId="259"/>
            <ac:spMk id="3" creationId="{36DAD679-692D-7C1A-816E-0AC47ED69757}"/>
          </ac:spMkLst>
        </pc:spChg>
      </pc:sldChg>
      <pc:sldChg chg="modSp mod">
        <pc:chgData name="Andrea October" userId="a6582d174e46d236" providerId="LiveId" clId="{3C0678BE-7BCE-4E59-ACE7-D7C4F8B0F180}" dt="2022-07-04T17:43:17.418" v="3" actId="20577"/>
        <pc:sldMkLst>
          <pc:docMk/>
          <pc:sldMk cId="3056253638" sldId="265"/>
        </pc:sldMkLst>
        <pc:spChg chg="mod">
          <ac:chgData name="Andrea October" userId="a6582d174e46d236" providerId="LiveId" clId="{3C0678BE-7BCE-4E59-ACE7-D7C4F8B0F180}" dt="2022-07-04T17:43:17.418" v="3" actId="20577"/>
          <ac:spMkLst>
            <pc:docMk/>
            <pc:sldMk cId="3056253638" sldId="265"/>
            <ac:spMk id="2" creationId="{CB2838DA-2187-CB5E-D560-7AABF29BF59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86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3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1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173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07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425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05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6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17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18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99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425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QkvRQFQFZ4?feature=oembe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433573-F0C5-834A-1B82-9E3B3BE59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800" b="1" i="0">
                <a:effectLst/>
                <a:latin typeface="Times New Roman" panose="02020603050405020304" pitchFamily="18" charset="0"/>
              </a:rPr>
              <a:t>Development and Assessment in Childhood and Adolescence: Disorders Diagnosed in Adolescence</a:t>
            </a:r>
            <a:endParaRPr lang="en-US" sz="3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EBE985-B242-CC36-FE19-258840522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r>
              <a:rPr lang="en-US"/>
              <a:t>Andrea October, MSS</a:t>
            </a:r>
            <a:endParaRPr lang="en-US" dirty="0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21B950"/>
          </a:solidFill>
          <a:ln w="38100" cap="rnd">
            <a:solidFill>
              <a:srgbClr val="21B95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lose-up of a green leaf&#10;&#10;Description automatically generated with low confidence">
            <a:extLst>
              <a:ext uri="{FF2B5EF4-FFF2-40B4-BE49-F238E27FC236}">
                <a16:creationId xmlns:a16="http://schemas.microsoft.com/office/drawing/2014/main" id="{BECF26C6-A8C2-ED2F-0778-B9BB5428A7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821" r="28925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88213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838DA-2187-CB5E-D560-7AABF29BF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 about MH Recovery</a:t>
            </a:r>
          </a:p>
        </p:txBody>
      </p:sp>
      <p:pic>
        <p:nvPicPr>
          <p:cNvPr id="4" name="Online Media 3" title="No longer alone - A youth mental health story">
            <a:hlinkClick r:id="" action="ppaction://media"/>
            <a:extLst>
              <a:ext uri="{FF2B5EF4-FFF2-40B4-BE49-F238E27FC236}">
                <a16:creationId xmlns:a16="http://schemas.microsoft.com/office/drawing/2014/main" id="{CDC715AD-0F95-3BCC-3D14-1D901132C952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32038" y="1928813"/>
            <a:ext cx="7527925" cy="425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253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1B950"/>
          </a:solidFill>
          <a:ln w="38100" cap="rnd">
            <a:solidFill>
              <a:srgbClr val="21B95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2A7B92-82E2-D26D-F2F9-64F9CB47A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/>
              <a:t>Physical Growth and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6F527-111D-2E96-DAF7-A21DE48C8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“growth spurts”</a:t>
            </a:r>
          </a:p>
          <a:p>
            <a:r>
              <a:rPr lang="en-US" dirty="0"/>
              <a:t>Changes in hair, acne, voice deepening, reproductive organ development, breast development</a:t>
            </a:r>
          </a:p>
          <a:p>
            <a:r>
              <a:rPr lang="en-US" dirty="0"/>
              <a:t>General hormonal shifts</a:t>
            </a:r>
          </a:p>
          <a:p>
            <a:r>
              <a:rPr lang="en-US" dirty="0"/>
              <a:t>Body shape</a:t>
            </a:r>
          </a:p>
          <a:p>
            <a:r>
              <a:rPr lang="en-US" dirty="0"/>
              <a:t>Frontal lobe remains underdeveloped </a:t>
            </a:r>
          </a:p>
        </p:txBody>
      </p:sp>
    </p:spTree>
    <p:extLst>
      <p:ext uri="{BB962C8B-B14F-4D97-AF65-F5344CB8AC3E}">
        <p14:creationId xmlns:p14="http://schemas.microsoft.com/office/powerpoint/2010/main" val="3351913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1B950"/>
          </a:solidFill>
          <a:ln w="38100" cap="rnd">
            <a:solidFill>
              <a:srgbClr val="21B95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A6D89C-D96C-05FB-0609-E0D84AB66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/>
              <a:t>Psycho-social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9B6CD-B7C2-834E-5C54-D3D53465A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Erickson: Identity vs Confusion, greater importance towards peer groups and identity exploration</a:t>
            </a:r>
          </a:p>
          <a:p>
            <a:r>
              <a:rPr lang="en-US" dirty="0"/>
              <a:t>Deeper concern w/oneself</a:t>
            </a:r>
          </a:p>
          <a:p>
            <a:r>
              <a:rPr lang="en-US" dirty="0"/>
              <a:t>Struggle between self-acceptance and gaining the approval of others</a:t>
            </a:r>
          </a:p>
          <a:p>
            <a:r>
              <a:rPr lang="en-US" dirty="0"/>
              <a:t>Interest in love and romance</a:t>
            </a:r>
          </a:p>
          <a:p>
            <a:r>
              <a:rPr lang="en-US" dirty="0"/>
              <a:t>Values emerge separate from parental beliefs</a:t>
            </a:r>
          </a:p>
          <a:p>
            <a:r>
              <a:rPr lang="en-US" dirty="0"/>
              <a:t>May engage in substance use and sexual exploration</a:t>
            </a:r>
          </a:p>
          <a:p>
            <a:r>
              <a:rPr lang="en-US" dirty="0"/>
              <a:t>Potential for gravitating towards socially deviant activities or groups-out of exploration or parental opposition</a:t>
            </a:r>
          </a:p>
        </p:txBody>
      </p:sp>
    </p:spTree>
    <p:extLst>
      <p:ext uri="{BB962C8B-B14F-4D97-AF65-F5344CB8AC3E}">
        <p14:creationId xmlns:p14="http://schemas.microsoft.com/office/powerpoint/2010/main" val="3528304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1B950"/>
          </a:solidFill>
          <a:ln w="38100" cap="rnd">
            <a:solidFill>
              <a:srgbClr val="21B95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E3A421-0718-2DA6-4744-60C28DC9D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/>
              <a:t>Development or Diagnosis?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AD679-692D-7C1A-816E-0AC47ED69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Struggles w/managing emotions and mood</a:t>
            </a:r>
          </a:p>
          <a:p>
            <a:r>
              <a:rPr lang="en-US" dirty="0"/>
              <a:t>Remember frequency, setting, and level of disruption as a guide</a:t>
            </a:r>
          </a:p>
          <a:p>
            <a:r>
              <a:rPr lang="en-US" dirty="0"/>
              <a:t>Impact of hormonal growth and changes</a:t>
            </a:r>
          </a:p>
          <a:p>
            <a:r>
              <a:rPr lang="en-US" dirty="0"/>
              <a:t>Use DSM, PIE, and professional collaborations </a:t>
            </a:r>
          </a:p>
          <a:p>
            <a:r>
              <a:rPr lang="en-US" dirty="0"/>
              <a:t>Give attention to co-occurring factors</a:t>
            </a:r>
          </a:p>
        </p:txBody>
      </p:sp>
    </p:spTree>
    <p:extLst>
      <p:ext uri="{BB962C8B-B14F-4D97-AF65-F5344CB8AC3E}">
        <p14:creationId xmlns:p14="http://schemas.microsoft.com/office/powerpoint/2010/main" val="87100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1B950"/>
          </a:solidFill>
          <a:ln w="38100" cap="rnd">
            <a:solidFill>
              <a:srgbClr val="21B95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C4C915-1370-27B3-20AA-F12B2F7CF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/>
              <a:t>Mental Health Disorders in Adolescence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CBF9F-F6E3-95F2-88BD-146079AFB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Anxiety and Mood Disorders</a:t>
            </a:r>
          </a:p>
          <a:p>
            <a:r>
              <a:rPr lang="en-US" dirty="0"/>
              <a:t>ADHD, Conduct D/O, and ODD</a:t>
            </a:r>
          </a:p>
          <a:p>
            <a:r>
              <a:rPr lang="en-US" dirty="0"/>
              <a:t>New research indicates Borderline Personality Disorder emerges during adolescent </a:t>
            </a:r>
            <a:r>
              <a:rPr lang="en-US" dirty="0" err="1"/>
              <a:t>yrs</a:t>
            </a:r>
            <a:r>
              <a:rPr lang="en-US" dirty="0"/>
              <a:t> but is not formally dx until 18+</a:t>
            </a:r>
          </a:p>
          <a:p>
            <a:r>
              <a:rPr lang="en-US" dirty="0"/>
              <a:t>Suicide risk is a concern, leading cause of death for young people 15-24: important to distinguish suicide from non-suicidal self-injury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391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1B950"/>
          </a:solidFill>
          <a:ln w="38100" cap="rnd">
            <a:solidFill>
              <a:srgbClr val="21B95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497C8-9F8D-D237-7427-85067D5CA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/>
              <a:t>Risk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18892-D5AC-3D45-E5EA-767D69C81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Family </a:t>
            </a:r>
            <a:r>
              <a:rPr lang="en-US" dirty="0" err="1"/>
              <a:t>hx</a:t>
            </a:r>
            <a:r>
              <a:rPr lang="en-US" dirty="0"/>
              <a:t> of mental health</a:t>
            </a:r>
          </a:p>
          <a:p>
            <a:r>
              <a:rPr lang="en-US" dirty="0"/>
              <a:t>Stressful home environment </a:t>
            </a:r>
          </a:p>
          <a:p>
            <a:r>
              <a:rPr lang="en-US" dirty="0"/>
              <a:t>Struggles w/grief, lost, frequent adjustment changes</a:t>
            </a:r>
          </a:p>
          <a:p>
            <a:r>
              <a:rPr lang="en-US" dirty="0"/>
              <a:t>Challenges at school, both academic and social</a:t>
            </a:r>
          </a:p>
          <a:p>
            <a:r>
              <a:rPr lang="en-US" dirty="0"/>
              <a:t>In-utero exposure</a:t>
            </a:r>
          </a:p>
          <a:p>
            <a:r>
              <a:rPr lang="en-US" dirty="0"/>
              <a:t>Neighborhood conditions</a:t>
            </a:r>
          </a:p>
          <a:p>
            <a:r>
              <a:rPr lang="en-US" dirty="0"/>
              <a:t>Minority Stress Theory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990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1B950"/>
          </a:solidFill>
          <a:ln w="38100" cap="rnd">
            <a:solidFill>
              <a:srgbClr val="21B95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233EA7-AC2E-F6AA-D0D5-DA9343674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/>
              <a:t>Culture, Race, and Gender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77A1D-8986-E22D-1D74-E4B5B62C6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Different cultures and communities recognize this development shift in unique ways</a:t>
            </a:r>
          </a:p>
          <a:p>
            <a:r>
              <a:rPr lang="en-US" dirty="0"/>
              <a:t>Challenges w/gender and sexual identity-risk factors for LGBTQIA+ youth</a:t>
            </a:r>
          </a:p>
          <a:p>
            <a:r>
              <a:rPr lang="en-US" dirty="0"/>
              <a:t> Role of unconscious bias w/overdiagnosis of disruptive bx for youth of color (Atkins et al., 2015)</a:t>
            </a:r>
          </a:p>
          <a:p>
            <a:r>
              <a:rPr lang="en-US" dirty="0"/>
              <a:t>Stigma and attitudes towards help-seeking: family influences</a:t>
            </a:r>
          </a:p>
          <a:p>
            <a:r>
              <a:rPr lang="en-US" dirty="0"/>
              <a:t>Gender differences w/internalizing vs externalization as well as risk for mental health stress and help-seeking behaviors</a:t>
            </a:r>
          </a:p>
          <a:p>
            <a:r>
              <a:rPr lang="en-US" dirty="0"/>
              <a:t>Co-occurring dx w/developmental, cognitive, or intellectual conditions </a:t>
            </a:r>
          </a:p>
        </p:txBody>
      </p:sp>
    </p:spTree>
    <p:extLst>
      <p:ext uri="{BB962C8B-B14F-4D97-AF65-F5344CB8AC3E}">
        <p14:creationId xmlns:p14="http://schemas.microsoft.com/office/powerpoint/2010/main" val="3990329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1B950"/>
          </a:solidFill>
          <a:ln w="38100" cap="rnd">
            <a:solidFill>
              <a:srgbClr val="21B95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BD668E-3922-F011-71F6-21E8A1DA7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/>
              <a:t>Treatment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7C7BC-0B30-283F-13F9-6E86F04EC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dirty="0"/>
              <a:t>Psychopharmacology-important to monitor side effects</a:t>
            </a:r>
          </a:p>
          <a:p>
            <a:r>
              <a:rPr lang="en-US" dirty="0"/>
              <a:t>Outpatient MH, Partial Hospitalization Programs, in-patient facilities </a:t>
            </a:r>
          </a:p>
          <a:p>
            <a:r>
              <a:rPr lang="en-US" dirty="0"/>
              <a:t>Evidence-based interventions (e.g. TF-CBT) </a:t>
            </a:r>
          </a:p>
          <a:p>
            <a:r>
              <a:rPr lang="en-US" dirty="0"/>
              <a:t>14+ can make decisions regarding clinical care and medication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753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987050-AFDC-0E4F-7542-14701BF25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7200"/>
              <a:t>Protective factors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21B950"/>
          </a:solidFill>
          <a:ln w="38100" cap="rnd">
            <a:solidFill>
              <a:srgbClr val="21B95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1C990-4AB0-D79F-1747-453AA4665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US" dirty="0"/>
              <a:t>Trauma-informed care practices are helpful (Shapiro et al., 2018)</a:t>
            </a:r>
          </a:p>
          <a:p>
            <a:r>
              <a:rPr lang="en-US" dirty="0"/>
              <a:t>Affirming environments that support/permit identity development</a:t>
            </a:r>
          </a:p>
          <a:p>
            <a:r>
              <a:rPr lang="en-US" dirty="0"/>
              <a:t>Connection w/social spaces outside of school</a:t>
            </a:r>
          </a:p>
          <a:p>
            <a:r>
              <a:rPr lang="en-US" dirty="0"/>
              <a:t>Mentoring and support resources</a:t>
            </a:r>
          </a:p>
          <a:p>
            <a:r>
              <a:rPr lang="en-US" dirty="0"/>
              <a:t>Boundaries and structure </a:t>
            </a:r>
          </a:p>
        </p:txBody>
      </p:sp>
      <p:pic>
        <p:nvPicPr>
          <p:cNvPr id="5" name="Picture 4" descr="Two people holding each other's hands">
            <a:extLst>
              <a:ext uri="{FF2B5EF4-FFF2-40B4-BE49-F238E27FC236}">
                <a16:creationId xmlns:a16="http://schemas.microsoft.com/office/drawing/2014/main" id="{3097D0AE-DB75-BA68-E762-075D22030E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281" r="30388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9675951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3E3423"/>
      </a:dk2>
      <a:lt2>
        <a:srgbClr val="E8E2E6"/>
      </a:lt2>
      <a:accent1>
        <a:srgbClr val="21B950"/>
      </a:accent1>
      <a:accent2>
        <a:srgbClr val="25BA14"/>
      </a:accent2>
      <a:accent3>
        <a:srgbClr val="6CB220"/>
      </a:accent3>
      <a:accent4>
        <a:srgbClr val="9EA812"/>
      </a:accent4>
      <a:accent5>
        <a:srgbClr val="D49626"/>
      </a:accent5>
      <a:accent6>
        <a:srgbClr val="D54317"/>
      </a:accent6>
      <a:hlink>
        <a:srgbClr val="938131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410</Words>
  <Application>Microsoft Office PowerPoint</Application>
  <PresentationFormat>Widescreen</PresentationFormat>
  <Paragraphs>54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The Hand Bold</vt:lpstr>
      <vt:lpstr>The Serif Hand Black</vt:lpstr>
      <vt:lpstr>Times New Roman</vt:lpstr>
      <vt:lpstr>SketchyVTI</vt:lpstr>
      <vt:lpstr>Development and Assessment in Childhood and Adolescence: Disorders Diagnosed in Adolescence</vt:lpstr>
      <vt:lpstr>Physical Growth and Development</vt:lpstr>
      <vt:lpstr>Psycho-social Changes</vt:lpstr>
      <vt:lpstr>Development or Diagnosis?</vt:lpstr>
      <vt:lpstr>Mental Health Disorders in Adolescence</vt:lpstr>
      <vt:lpstr>Risk Factors</vt:lpstr>
      <vt:lpstr>Culture, Race, and Gender</vt:lpstr>
      <vt:lpstr>Treatment options</vt:lpstr>
      <vt:lpstr>Protective factors</vt:lpstr>
      <vt:lpstr>Reflection about MH Recovery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and Assessment in Childhood and Adolescence: Disorders Diagnosed in Adolescence</dc:title>
  <dc:creator>Andrea October</dc:creator>
  <cp:lastModifiedBy>Andrea October</cp:lastModifiedBy>
  <cp:revision>1</cp:revision>
  <dcterms:created xsi:type="dcterms:W3CDTF">2022-07-04T16:07:44Z</dcterms:created>
  <dcterms:modified xsi:type="dcterms:W3CDTF">2022-07-05T12:27:47Z</dcterms:modified>
</cp:coreProperties>
</file>