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11" r:id="rId3"/>
    <p:sldId id="285" r:id="rId4"/>
    <p:sldId id="282" r:id="rId5"/>
    <p:sldId id="286" r:id="rId6"/>
    <p:sldId id="313" r:id="rId7"/>
    <p:sldId id="289" r:id="rId8"/>
    <p:sldId id="288" r:id="rId9"/>
    <p:sldId id="291" r:id="rId10"/>
    <p:sldId id="290" r:id="rId11"/>
    <p:sldId id="306" r:id="rId12"/>
    <p:sldId id="299" r:id="rId13"/>
    <p:sldId id="300" r:id="rId14"/>
    <p:sldId id="305" r:id="rId15"/>
    <p:sldId id="301" r:id="rId16"/>
    <p:sldId id="304" r:id="rId17"/>
    <p:sldId id="309" r:id="rId18"/>
    <p:sldId id="310" r:id="rId19"/>
    <p:sldId id="312" r:id="rId20"/>
    <p:sldId id="302" r:id="rId21"/>
    <p:sldId id="303" r:id="rId22"/>
    <p:sldId id="287" r:id="rId23"/>
    <p:sldId id="31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06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9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035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2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05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756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8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61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90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7/10/2022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742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7/10/2022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1012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HpKvmTJOhA?feature=oembed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sm-psychiatryonline-org.proxy.brynmawr.edu/doi/full/10.1176/appi.books.9780890425787.x02_Schizophrenia_Spectrum#CIHGHA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B8E65964-282F-E964-FF3A-8AA9D5F4A9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085" r="28359" b="-1"/>
          <a:stretch/>
        </p:blipFill>
        <p:spPr>
          <a:xfrm>
            <a:off x="20" y="10"/>
            <a:ext cx="6095980" cy="6857990"/>
          </a:xfrm>
          <a:custGeom>
            <a:avLst/>
            <a:gdLst/>
            <a:ahLst/>
            <a:cxnLst/>
            <a:rect l="l" t="t" r="r" b="b"/>
            <a:pathLst>
              <a:path w="6096000" h="6858000">
                <a:moveTo>
                  <a:pt x="0" y="0"/>
                </a:moveTo>
                <a:lnTo>
                  <a:pt x="2758239" y="0"/>
                </a:lnTo>
                <a:lnTo>
                  <a:pt x="2916747" y="218181"/>
                </a:lnTo>
                <a:cubicBezTo>
                  <a:pt x="3525935" y="1023180"/>
                  <a:pt x="4281133" y="1818277"/>
                  <a:pt x="4839749" y="2631787"/>
                </a:cubicBezTo>
                <a:cubicBezTo>
                  <a:pt x="5571203" y="3696928"/>
                  <a:pt x="6122704" y="4799581"/>
                  <a:pt x="6095001" y="5672947"/>
                </a:cubicBezTo>
                <a:cubicBezTo>
                  <a:pt x="6083564" y="6040467"/>
                  <a:pt x="5972980" y="6348559"/>
                  <a:pt x="5792922" y="6612444"/>
                </a:cubicBezTo>
                <a:cubicBezTo>
                  <a:pt x="5755410" y="6667420"/>
                  <a:pt x="5714882" y="6720477"/>
                  <a:pt x="5671607" y="6771753"/>
                </a:cubicBezTo>
                <a:lnTo>
                  <a:pt x="5591643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5F5D1E8-E605-4EFC-8912-6E191F84F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789134">
            <a:off x="2400596" y="454890"/>
            <a:ext cx="3969651" cy="5948221"/>
          </a:xfrm>
          <a:custGeom>
            <a:avLst/>
            <a:gdLst>
              <a:gd name="connsiteX0" fmla="*/ 4594048 w 9861488"/>
              <a:gd name="connsiteY0" fmla="*/ 11458472 h 11458472"/>
              <a:gd name="connsiteX1" fmla="*/ 0 w 9861488"/>
              <a:gd name="connsiteY1" fmla="*/ 5948221 h 11458472"/>
              <a:gd name="connsiteX2" fmla="*/ 1863 w 9861488"/>
              <a:gd name="connsiteY2" fmla="*/ 5698862 h 11458472"/>
              <a:gd name="connsiteX3" fmla="*/ 320025 w 9861488"/>
              <a:gd name="connsiteY3" fmla="*/ 3799836 h 11458472"/>
              <a:gd name="connsiteX4" fmla="*/ 3430486 w 9861488"/>
              <a:gd name="connsiteY4" fmla="*/ 295907 h 11458472"/>
              <a:gd name="connsiteX5" fmla="*/ 3863859 w 9861488"/>
              <a:gd name="connsiteY5" fmla="*/ 55612 h 11458472"/>
              <a:gd name="connsiteX6" fmla="*/ 3969651 w 9861488"/>
              <a:gd name="connsiteY6" fmla="*/ 0 h 11458472"/>
              <a:gd name="connsiteX7" fmla="*/ 9861488 w 9861488"/>
              <a:gd name="connsiteY7" fmla="*/ 7066862 h 11458472"/>
              <a:gd name="connsiteX8" fmla="*/ 4594048 w 9861488"/>
              <a:gd name="connsiteY8" fmla="*/ 11458472 h 11458472"/>
              <a:gd name="connsiteX0" fmla="*/ 0 w 9861488"/>
              <a:gd name="connsiteY0" fmla="*/ 5948221 h 11549912"/>
              <a:gd name="connsiteX1" fmla="*/ 1863 w 9861488"/>
              <a:gd name="connsiteY1" fmla="*/ 5698862 h 11549912"/>
              <a:gd name="connsiteX2" fmla="*/ 320025 w 9861488"/>
              <a:gd name="connsiteY2" fmla="*/ 3799836 h 11549912"/>
              <a:gd name="connsiteX3" fmla="*/ 3430486 w 9861488"/>
              <a:gd name="connsiteY3" fmla="*/ 295907 h 11549912"/>
              <a:gd name="connsiteX4" fmla="*/ 3863859 w 9861488"/>
              <a:gd name="connsiteY4" fmla="*/ 55612 h 11549912"/>
              <a:gd name="connsiteX5" fmla="*/ 3969651 w 9861488"/>
              <a:gd name="connsiteY5" fmla="*/ 0 h 11549912"/>
              <a:gd name="connsiteX6" fmla="*/ 9861488 w 9861488"/>
              <a:gd name="connsiteY6" fmla="*/ 7066862 h 11549912"/>
              <a:gd name="connsiteX7" fmla="*/ 4685488 w 9861488"/>
              <a:gd name="connsiteY7" fmla="*/ 11549912 h 11549912"/>
              <a:gd name="connsiteX0" fmla="*/ 0 w 9861488"/>
              <a:gd name="connsiteY0" fmla="*/ 5948221 h 7066862"/>
              <a:gd name="connsiteX1" fmla="*/ 1863 w 9861488"/>
              <a:gd name="connsiteY1" fmla="*/ 5698862 h 7066862"/>
              <a:gd name="connsiteX2" fmla="*/ 320025 w 9861488"/>
              <a:gd name="connsiteY2" fmla="*/ 3799836 h 7066862"/>
              <a:gd name="connsiteX3" fmla="*/ 3430486 w 9861488"/>
              <a:gd name="connsiteY3" fmla="*/ 295907 h 7066862"/>
              <a:gd name="connsiteX4" fmla="*/ 3863859 w 9861488"/>
              <a:gd name="connsiteY4" fmla="*/ 55612 h 7066862"/>
              <a:gd name="connsiteX5" fmla="*/ 3969651 w 9861488"/>
              <a:gd name="connsiteY5" fmla="*/ 0 h 7066862"/>
              <a:gd name="connsiteX6" fmla="*/ 9861488 w 9861488"/>
              <a:gd name="connsiteY6" fmla="*/ 7066862 h 7066862"/>
              <a:gd name="connsiteX0" fmla="*/ 0 w 3969651"/>
              <a:gd name="connsiteY0" fmla="*/ 5948221 h 5948221"/>
              <a:gd name="connsiteX1" fmla="*/ 1863 w 3969651"/>
              <a:gd name="connsiteY1" fmla="*/ 5698862 h 5948221"/>
              <a:gd name="connsiteX2" fmla="*/ 320025 w 3969651"/>
              <a:gd name="connsiteY2" fmla="*/ 3799836 h 5948221"/>
              <a:gd name="connsiteX3" fmla="*/ 3430486 w 3969651"/>
              <a:gd name="connsiteY3" fmla="*/ 295907 h 5948221"/>
              <a:gd name="connsiteX4" fmla="*/ 3863859 w 3969651"/>
              <a:gd name="connsiteY4" fmla="*/ 55612 h 5948221"/>
              <a:gd name="connsiteX5" fmla="*/ 3969651 w 3969651"/>
              <a:gd name="connsiteY5" fmla="*/ 0 h 59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69651" h="5948221">
                <a:moveTo>
                  <a:pt x="0" y="5948221"/>
                </a:moveTo>
                <a:lnTo>
                  <a:pt x="1863" y="5698862"/>
                </a:lnTo>
                <a:cubicBezTo>
                  <a:pt x="27184" y="5017139"/>
                  <a:pt x="133214" y="4368297"/>
                  <a:pt x="320025" y="3799836"/>
                </a:cubicBezTo>
                <a:cubicBezTo>
                  <a:pt x="810579" y="2305232"/>
                  <a:pt x="2027133" y="1118138"/>
                  <a:pt x="3430486" y="295907"/>
                </a:cubicBezTo>
                <a:cubicBezTo>
                  <a:pt x="3545941" y="228312"/>
                  <a:pt x="3692079" y="146862"/>
                  <a:pt x="3863859" y="55612"/>
                </a:cubicBezTo>
                <a:lnTo>
                  <a:pt x="3969651" y="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25413A-CDFF-CF71-F57B-C03F8AA00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0" y="1524000"/>
            <a:ext cx="4572000" cy="2286000"/>
          </a:xfrm>
        </p:spPr>
        <p:txBody>
          <a:bodyPr>
            <a:normAutofit/>
          </a:bodyPr>
          <a:lstStyle/>
          <a:p>
            <a:pPr algn="l"/>
            <a:r>
              <a:rPr lang="en-US" sz="4400"/>
              <a:t>Schizophrenia and Related Disorders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B1AC0F-E79D-ED71-9A48-CCC20BB76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0" y="4571999"/>
            <a:ext cx="4572000" cy="1524000"/>
          </a:xfrm>
        </p:spPr>
        <p:txBody>
          <a:bodyPr>
            <a:normAutofit/>
          </a:bodyPr>
          <a:lstStyle/>
          <a:p>
            <a:pPr algn="l"/>
            <a:r>
              <a:rPr lang="en-US"/>
              <a:t>Andrea October, MSS</a:t>
            </a:r>
          </a:p>
        </p:txBody>
      </p:sp>
    </p:spTree>
    <p:extLst>
      <p:ext uri="{BB962C8B-B14F-4D97-AF65-F5344CB8AC3E}">
        <p14:creationId xmlns:p14="http://schemas.microsoft.com/office/powerpoint/2010/main" val="2011559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Pharmacological Treatment of Schizophrenia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2395330"/>
            <a:ext cx="10668000" cy="3818083"/>
          </a:xfrm>
        </p:spPr>
        <p:txBody>
          <a:bodyPr>
            <a:normAutofit fontScale="62500" lnSpcReduction="20000"/>
          </a:bodyPr>
          <a:lstStyle/>
          <a:p>
            <a:r>
              <a:rPr lang="en-US" sz="2200" dirty="0"/>
              <a:t>1952 Thorazine</a:t>
            </a:r>
          </a:p>
          <a:p>
            <a:r>
              <a:rPr lang="en-US" sz="2200" dirty="0"/>
              <a:t>Supported deinstitutionalization efforts in the 1970s</a:t>
            </a:r>
          </a:p>
          <a:p>
            <a:pPr lvl="1"/>
            <a:r>
              <a:rPr lang="en-US" sz="2200" dirty="0"/>
              <a:t>1955-Half a million people in state hospitals</a:t>
            </a:r>
          </a:p>
          <a:p>
            <a:pPr lvl="1"/>
            <a:r>
              <a:rPr lang="en-US" sz="2200" dirty="0"/>
              <a:t>1990-100,000 people in state hospitals</a:t>
            </a:r>
          </a:p>
          <a:p>
            <a:r>
              <a:rPr lang="en-US" sz="2200" dirty="0"/>
              <a:t>Typical Antipsychotics</a:t>
            </a:r>
          </a:p>
          <a:p>
            <a:pPr lvl="1"/>
            <a:r>
              <a:rPr lang="en-US" sz="2200" dirty="0"/>
              <a:t>Haldol, Clozaril, Prolixin, Stelazine</a:t>
            </a:r>
          </a:p>
          <a:p>
            <a:pPr lvl="2"/>
            <a:r>
              <a:rPr lang="en-US" sz="2200" dirty="0"/>
              <a:t>Side Effects-Tardive Dyskinesia,Blunted affect, slowness of motion</a:t>
            </a:r>
          </a:p>
          <a:p>
            <a:pPr lvl="2"/>
            <a:r>
              <a:rPr lang="en-US" sz="2200" dirty="0"/>
              <a:t>Tardive Dyskinesia-involuntary facial tics, Parkinsonian symptoms</a:t>
            </a:r>
          </a:p>
          <a:p>
            <a:r>
              <a:rPr lang="en-US" sz="2200" dirty="0"/>
              <a:t>Atypical Antipsychotics</a:t>
            </a:r>
          </a:p>
          <a:p>
            <a:pPr lvl="1"/>
            <a:r>
              <a:rPr lang="en-US" sz="2200" dirty="0"/>
              <a:t>Risperdal, Zyprexa, Seroquel</a:t>
            </a:r>
          </a:p>
          <a:p>
            <a:pPr lvl="2"/>
            <a:r>
              <a:rPr lang="en-US" sz="2200" dirty="0"/>
              <a:t>Preferred to typical drugs because of less bothersome side effects</a:t>
            </a:r>
          </a:p>
          <a:p>
            <a:pPr lvl="2"/>
            <a:r>
              <a:rPr lang="en-US" sz="2200" dirty="0"/>
              <a:t>Cause increased appetite, glucose intolerance, weight gain</a:t>
            </a:r>
          </a:p>
          <a:p>
            <a:pPr lvl="2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F3A0F6C-EB8F-4A4C-8258-23F6D815E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8352" cy="6438900"/>
          </a:xfrm>
          <a:custGeom>
            <a:avLst/>
            <a:gdLst>
              <a:gd name="connsiteX0" fmla="*/ 0 w 12198352"/>
              <a:gd name="connsiteY0" fmla="*/ 0 h 6438900"/>
              <a:gd name="connsiteX1" fmla="*/ 12198352 w 12198352"/>
              <a:gd name="connsiteY1" fmla="*/ 0 h 6438900"/>
              <a:gd name="connsiteX2" fmla="*/ 12198352 w 12198352"/>
              <a:gd name="connsiteY2" fmla="*/ 5644414 h 6438900"/>
              <a:gd name="connsiteX3" fmla="*/ 12042486 w 12198352"/>
              <a:gd name="connsiteY3" fmla="*/ 5750064 h 6438900"/>
              <a:gd name="connsiteX4" fmla="*/ 9483672 w 12198352"/>
              <a:gd name="connsiteY4" fmla="*/ 6432438 h 6438900"/>
              <a:gd name="connsiteX5" fmla="*/ 8500895 w 12198352"/>
              <a:gd name="connsiteY5" fmla="*/ 6437925 h 6438900"/>
              <a:gd name="connsiteX6" fmla="*/ 1629409 w 12198352"/>
              <a:gd name="connsiteY6" fmla="*/ 5170893 h 6438900"/>
              <a:gd name="connsiteX7" fmla="*/ 433424 w 12198352"/>
              <a:gd name="connsiteY7" fmla="*/ 4633819 h 6438900"/>
              <a:gd name="connsiteX8" fmla="*/ 0 w 12198352"/>
              <a:gd name="connsiteY8" fmla="*/ 4450771 h 643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8352" h="6438900">
                <a:moveTo>
                  <a:pt x="0" y="0"/>
                </a:moveTo>
                <a:lnTo>
                  <a:pt x="12198352" y="0"/>
                </a:lnTo>
                <a:lnTo>
                  <a:pt x="12198352" y="5644414"/>
                </a:lnTo>
                <a:lnTo>
                  <a:pt x="12042486" y="5750064"/>
                </a:lnTo>
                <a:cubicBezTo>
                  <a:pt x="11268689" y="6237466"/>
                  <a:pt x="10357585" y="6417714"/>
                  <a:pt x="9483672" y="6432438"/>
                </a:cubicBezTo>
                <a:cubicBezTo>
                  <a:pt x="9158751" y="6438062"/>
                  <a:pt x="8830819" y="6440385"/>
                  <a:pt x="8500895" y="6437925"/>
                </a:cubicBezTo>
                <a:cubicBezTo>
                  <a:pt x="6191416" y="6420695"/>
                  <a:pt x="3784289" y="6168856"/>
                  <a:pt x="1629409" y="5170893"/>
                </a:cubicBezTo>
                <a:cubicBezTo>
                  <a:pt x="1229906" y="4985892"/>
                  <a:pt x="831404" y="4807078"/>
                  <a:pt x="433424" y="4633819"/>
                </a:cubicBezTo>
                <a:lnTo>
                  <a:pt x="0" y="445077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5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A9C92F4-A4A4-42E0-9391-C666AAED1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3817925">
            <a:off x="2322363" y="-118377"/>
            <a:ext cx="7900749" cy="9821966"/>
          </a:xfrm>
          <a:custGeom>
            <a:avLst/>
            <a:gdLst>
              <a:gd name="connsiteX0" fmla="*/ 589029 w 7858893"/>
              <a:gd name="connsiteY0" fmla="*/ 9827096 h 9827096"/>
              <a:gd name="connsiteX1" fmla="*/ 0 w 7858893"/>
              <a:gd name="connsiteY1" fmla="*/ 9338053 h 9827096"/>
              <a:gd name="connsiteX2" fmla="*/ 50440 w 7858893"/>
              <a:gd name="connsiteY2" fmla="*/ 9011561 h 9827096"/>
              <a:gd name="connsiteX3" fmla="*/ 398242 w 7858893"/>
              <a:gd name="connsiteY3" fmla="*/ 7620242 h 9827096"/>
              <a:gd name="connsiteX4" fmla="*/ 6756719 w 7858893"/>
              <a:gd name="connsiteY4" fmla="*/ 593416 h 9827096"/>
              <a:gd name="connsiteX5" fmla="*/ 7642630 w 7858893"/>
              <a:gd name="connsiteY5" fmla="*/ 111525 h 9827096"/>
              <a:gd name="connsiteX6" fmla="*/ 7858893 w 7858893"/>
              <a:gd name="connsiteY6" fmla="*/ 0 h 9827096"/>
              <a:gd name="connsiteX0" fmla="*/ 589029 w 8190490"/>
              <a:gd name="connsiteY0" fmla="*/ 9787128 h 9787128"/>
              <a:gd name="connsiteX1" fmla="*/ 0 w 8190490"/>
              <a:gd name="connsiteY1" fmla="*/ 9298085 h 9787128"/>
              <a:gd name="connsiteX2" fmla="*/ 50440 w 8190490"/>
              <a:gd name="connsiteY2" fmla="*/ 8971593 h 9787128"/>
              <a:gd name="connsiteX3" fmla="*/ 398242 w 8190490"/>
              <a:gd name="connsiteY3" fmla="*/ 7580274 h 9787128"/>
              <a:gd name="connsiteX4" fmla="*/ 6756719 w 8190490"/>
              <a:gd name="connsiteY4" fmla="*/ 553448 h 9787128"/>
              <a:gd name="connsiteX5" fmla="*/ 7642630 w 8190490"/>
              <a:gd name="connsiteY5" fmla="*/ 71557 h 9787128"/>
              <a:gd name="connsiteX6" fmla="*/ 8190490 w 8190490"/>
              <a:gd name="connsiteY6" fmla="*/ 0 h 9787128"/>
              <a:gd name="connsiteX7" fmla="*/ 589029 w 8190490"/>
              <a:gd name="connsiteY7" fmla="*/ 9787128 h 9787128"/>
              <a:gd name="connsiteX0" fmla="*/ 589029 w 8281930"/>
              <a:gd name="connsiteY0" fmla="*/ 9722690 h 9722690"/>
              <a:gd name="connsiteX1" fmla="*/ 0 w 8281930"/>
              <a:gd name="connsiteY1" fmla="*/ 9233647 h 9722690"/>
              <a:gd name="connsiteX2" fmla="*/ 50440 w 8281930"/>
              <a:gd name="connsiteY2" fmla="*/ 8907155 h 9722690"/>
              <a:gd name="connsiteX3" fmla="*/ 398242 w 8281930"/>
              <a:gd name="connsiteY3" fmla="*/ 7515836 h 9722690"/>
              <a:gd name="connsiteX4" fmla="*/ 6756719 w 8281930"/>
              <a:gd name="connsiteY4" fmla="*/ 489010 h 9722690"/>
              <a:gd name="connsiteX5" fmla="*/ 7642630 w 8281930"/>
              <a:gd name="connsiteY5" fmla="*/ 7119 h 9722690"/>
              <a:gd name="connsiteX6" fmla="*/ 8281930 w 8281930"/>
              <a:gd name="connsiteY6" fmla="*/ 27002 h 9722690"/>
              <a:gd name="connsiteX0" fmla="*/ 589029 w 7911958"/>
              <a:gd name="connsiteY0" fmla="*/ 9802819 h 9802819"/>
              <a:gd name="connsiteX1" fmla="*/ 0 w 7911958"/>
              <a:gd name="connsiteY1" fmla="*/ 9313776 h 9802819"/>
              <a:gd name="connsiteX2" fmla="*/ 50440 w 7911958"/>
              <a:gd name="connsiteY2" fmla="*/ 8987284 h 9802819"/>
              <a:gd name="connsiteX3" fmla="*/ 398242 w 7911958"/>
              <a:gd name="connsiteY3" fmla="*/ 7595965 h 9802819"/>
              <a:gd name="connsiteX4" fmla="*/ 6756719 w 7911958"/>
              <a:gd name="connsiteY4" fmla="*/ 569139 h 9802819"/>
              <a:gd name="connsiteX5" fmla="*/ 7642630 w 7911958"/>
              <a:gd name="connsiteY5" fmla="*/ 87248 h 9802819"/>
              <a:gd name="connsiteX6" fmla="*/ 7911958 w 7911958"/>
              <a:gd name="connsiteY6" fmla="*/ 0 h 9802819"/>
              <a:gd name="connsiteX0" fmla="*/ 589029 w 7642630"/>
              <a:gd name="connsiteY0" fmla="*/ 9715571 h 9715571"/>
              <a:gd name="connsiteX1" fmla="*/ 0 w 7642630"/>
              <a:gd name="connsiteY1" fmla="*/ 9226528 h 9715571"/>
              <a:gd name="connsiteX2" fmla="*/ 50440 w 7642630"/>
              <a:gd name="connsiteY2" fmla="*/ 8900036 h 9715571"/>
              <a:gd name="connsiteX3" fmla="*/ 398242 w 7642630"/>
              <a:gd name="connsiteY3" fmla="*/ 7508717 h 9715571"/>
              <a:gd name="connsiteX4" fmla="*/ 6756719 w 7642630"/>
              <a:gd name="connsiteY4" fmla="*/ 481891 h 9715571"/>
              <a:gd name="connsiteX5" fmla="*/ 7642630 w 7642630"/>
              <a:gd name="connsiteY5" fmla="*/ 0 h 9715571"/>
              <a:gd name="connsiteX0" fmla="*/ 589029 w 7900749"/>
              <a:gd name="connsiteY0" fmla="*/ 9821966 h 9821966"/>
              <a:gd name="connsiteX1" fmla="*/ 0 w 7900749"/>
              <a:gd name="connsiteY1" fmla="*/ 9332923 h 9821966"/>
              <a:gd name="connsiteX2" fmla="*/ 50440 w 7900749"/>
              <a:gd name="connsiteY2" fmla="*/ 9006431 h 9821966"/>
              <a:gd name="connsiteX3" fmla="*/ 398242 w 7900749"/>
              <a:gd name="connsiteY3" fmla="*/ 7615112 h 9821966"/>
              <a:gd name="connsiteX4" fmla="*/ 6756719 w 7900749"/>
              <a:gd name="connsiteY4" fmla="*/ 588286 h 9821966"/>
              <a:gd name="connsiteX5" fmla="*/ 7900749 w 7900749"/>
              <a:gd name="connsiteY5" fmla="*/ 0 h 9821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00749" h="9821966">
                <a:moveTo>
                  <a:pt x="589029" y="9821966"/>
                </a:moveTo>
                <a:lnTo>
                  <a:pt x="0" y="9332923"/>
                </a:lnTo>
                <a:lnTo>
                  <a:pt x="50440" y="9006431"/>
                </a:lnTo>
                <a:cubicBezTo>
                  <a:pt x="119970" y="8604142"/>
                  <a:pt x="221982" y="8158814"/>
                  <a:pt x="398242" y="7615112"/>
                </a:cubicBezTo>
                <a:cubicBezTo>
                  <a:pt x="1372817" y="4608865"/>
                  <a:pt x="3887952" y="2237199"/>
                  <a:pt x="6756719" y="588286"/>
                </a:cubicBezTo>
                <a:cubicBezTo>
                  <a:pt x="6992735" y="452730"/>
                  <a:pt x="7549593" y="182994"/>
                  <a:pt x="7900749" y="0"/>
                </a:cubicBez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C383F4-DC9F-97BE-83FF-B52B701FF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8081" y="419100"/>
            <a:ext cx="3598808" cy="2286000"/>
          </a:xfrm>
        </p:spPr>
        <p:txBody>
          <a:bodyPr anchor="t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Stigma and Biases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0D32DB1-C0D3-9ACB-C4D0-6D3338D271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8081" y="877940"/>
            <a:ext cx="10031896" cy="587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501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Suicide Assessment and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Directly ask about suicidal ideation-reminder about suicide vs non-suicidal self-injury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Assess patient’s ability to die by or attempt suicide (i.e. firearms, access to medication)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Provide patient, family with support in the event of a crisis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Be familiar with process for voluntary or involuntary hospitalization (302 Commitment Process)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Utilize behavioral contract for suicide prevention should risk be present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Should outline clear steps for how to react to suicidal ideation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Gain support of your supervisor, team, etc.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26774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Predictors of Physical Health Problems among Persons with Mental Disorders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Poverty, history of homelessness, or poor housing related to marked problems in functioning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Stigma against those with mental disorders lessens access to quality relationships with providers, as well as access to services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Morbid obesity caused by atypical antipsychotic medications, poor diet and nutrition, lack of exercise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Abuse of tobacco, alcohol, and illicit drugs (50% of the population has some history)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Utilize less health services than those without mental disorders (exception, those with anxiety disorders)</a:t>
            </a:r>
          </a:p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Have less access to quality health service (coordination, continuity, and comprehensiveness)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Community Mental Health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The following services are well-established in the community; although access to these services often requires a lengthy wait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Social milieu, psychosocial rehab, psychotherapy, case management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Residential Services (much overlap with homelessness services); personal care homes provide higher level of care, other congregate housing settings with or without staff on site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Intensive Case Management or Resource Coordination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Partial Hospitalization Programs, Intensive Outpatient Programs, Wellness Programs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596348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Role of Coordination of Care for Persons with SMI (Serious Mental Illness)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Coordination of care is a key issue for quality of care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Although access to care may be possible, care is poorly coordinated among service sectors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Separation of the health, mental health, and aging service systems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Care planning for these persons is exceedingly complex for providers, and equally complex for patients 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Requires effective interdisciplinary collaboration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752" y="228600"/>
            <a:ext cx="8534400" cy="914400"/>
          </a:xfrm>
        </p:spPr>
        <p:txBody>
          <a:bodyPr>
            <a:normAutofit fontScale="90000"/>
          </a:bodyPr>
          <a:lstStyle/>
          <a:p>
            <a:r>
              <a:rPr lang="en-US" dirty="0"/>
              <a:t>Care Planning in Health and Mental Health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25752" y="1407779"/>
            <a:ext cx="8503920" cy="4797552"/>
          </a:xfrm>
        </p:spPr>
        <p:txBody>
          <a:bodyPr>
            <a:no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Requires a great deal of work and resources at the beginning, but the pay off is greater stability 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Care plans should be individualized and focus on the individual’s particular strengths and challenges, access to resources</a:t>
            </a: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Include clear goals for health or mental health problems in the care plan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Might include outlining expectations in terms of self care, disease management, medication adherence, utilization of health or mental health services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Focus on client-centered goals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Monitor progress, implementation with these goals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Reassess after key transition points such as a hospitalization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Provide support to facilitate success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71596" y="1070113"/>
            <a:ext cx="8534400" cy="762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/>
              <a:t>Patient Perspectives:Understanding Roles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Patients often confused about who does what</a:t>
            </a:r>
          </a:p>
          <a:p>
            <a:pPr lvl="1"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May be particularly challenging working across health and mental health systems</a:t>
            </a:r>
          </a:p>
          <a:p>
            <a:pPr eaLnBrk="1" hangingPunct="1"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Lack of familiarity/comfort with certain professionals</a:t>
            </a:r>
          </a:p>
          <a:p>
            <a:pPr eaLnBrk="1" hangingPunct="1"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Over-reliance on one person in the team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Provider Perspectives:Understanding Roles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Professionals should</a:t>
            </a:r>
          </a:p>
          <a:p>
            <a:pPr lvl="1" eaLnBrk="1" hangingPunct="1"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Educate other professionals on what you do</a:t>
            </a:r>
          </a:p>
          <a:p>
            <a:pPr lvl="1" eaLnBrk="1" hangingPunct="1"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Educate other professionals on the ways in which your system of care or treatment context constrains your role with the patient</a:t>
            </a:r>
          </a:p>
          <a:p>
            <a:pPr lvl="1" eaLnBrk="1" hangingPunct="1"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Avoid too much rigidity, or too much flexibility in their role and responsibility to patient</a:t>
            </a:r>
          </a:p>
          <a:p>
            <a:pPr lvl="2" eaLnBrk="1" hangingPunct="1"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Don’t be everyone to everybody…</a:t>
            </a:r>
          </a:p>
          <a:p>
            <a:pPr lvl="2" eaLnBrk="1" hangingPunct="1"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Don’t be defensive…</a:t>
            </a:r>
          </a:p>
          <a:p>
            <a:pPr lvl="1" eaLnBrk="1" hangingPunct="1">
              <a:defRPr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Don’t make assumptions about other team members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221" y="824948"/>
            <a:ext cx="8534400" cy="990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dirty="0"/>
              <a:t>Effective Collaboration 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Leadership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Trust is the most important predictor of effective team relations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In fragmented care systems, and under difficult time constraints, persons may have very negative experiences with working with other disciplines and systems of care</a:t>
            </a:r>
          </a:p>
          <a:p>
            <a:pPr lvl="1">
              <a:lnSpc>
                <a:spcPct val="90000"/>
              </a:lnSpc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Focus on building relationships with others in important systems of care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Respect for other disciplines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Conflict management skills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6EF5A53-0A64-4CA5-B9C7-1CB97CB5C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19E083F6-57F4-487B-A766-EA0462B1E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AB3B8F6-EFBC-DC3F-A1B6-BE846BCCD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2286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What are your thoughts, perspectives, and understanding about Schizophrenia?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0572931-961B-4A48-8B38-E9A9DB6E8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F29AAD2-96E3-4A6F-9A5E-B6B9E7E11E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3906" y="5720962"/>
            <a:ext cx="4228094" cy="1137038"/>
          </a:xfrm>
          <a:custGeom>
            <a:avLst/>
            <a:gdLst>
              <a:gd name="connsiteX0" fmla="*/ 1673074 w 4228094"/>
              <a:gd name="connsiteY0" fmla="*/ 230 h 1137038"/>
              <a:gd name="connsiteX1" fmla="*/ 3676781 w 4228094"/>
              <a:gd name="connsiteY1" fmla="*/ 298555 h 1137038"/>
              <a:gd name="connsiteX2" fmla="*/ 4025527 w 4228094"/>
              <a:gd name="connsiteY2" fmla="*/ 425010 h 1137038"/>
              <a:gd name="connsiteX3" fmla="*/ 4228094 w 4228094"/>
              <a:gd name="connsiteY3" fmla="*/ 494088 h 1137038"/>
              <a:gd name="connsiteX4" fmla="*/ 4228094 w 4228094"/>
              <a:gd name="connsiteY4" fmla="*/ 1137038 h 1137038"/>
              <a:gd name="connsiteX5" fmla="*/ 0 w 4228094"/>
              <a:gd name="connsiteY5" fmla="*/ 1137038 h 1137038"/>
              <a:gd name="connsiteX6" fmla="*/ 18109 w 4228094"/>
              <a:gd name="connsiteY6" fmla="*/ 1068877 h 1137038"/>
              <a:gd name="connsiteX7" fmla="*/ 362264 w 4228094"/>
              <a:gd name="connsiteY7" fmla="*/ 366637 h 1137038"/>
              <a:gd name="connsiteX8" fmla="*/ 1386499 w 4228094"/>
              <a:gd name="connsiteY8" fmla="*/ 1522 h 1137038"/>
              <a:gd name="connsiteX9" fmla="*/ 1673074 w 4228094"/>
              <a:gd name="connsiteY9" fmla="*/ 230 h 11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28094" h="1137038">
                <a:moveTo>
                  <a:pt x="1673074" y="230"/>
                </a:moveTo>
                <a:cubicBezTo>
                  <a:pt x="2346512" y="4287"/>
                  <a:pt x="3048424" y="63583"/>
                  <a:pt x="3676781" y="298555"/>
                </a:cubicBezTo>
                <a:cubicBezTo>
                  <a:pt x="3793275" y="342114"/>
                  <a:pt x="3909477" y="384216"/>
                  <a:pt x="4025527" y="425010"/>
                </a:cubicBezTo>
                <a:lnTo>
                  <a:pt x="4228094" y="494088"/>
                </a:lnTo>
                <a:lnTo>
                  <a:pt x="4228094" y="1137038"/>
                </a:lnTo>
                <a:lnTo>
                  <a:pt x="0" y="1137038"/>
                </a:lnTo>
                <a:lnTo>
                  <a:pt x="18109" y="1068877"/>
                </a:lnTo>
                <a:cubicBezTo>
                  <a:pt x="95047" y="799139"/>
                  <a:pt x="194962" y="542008"/>
                  <a:pt x="362264" y="366637"/>
                </a:cubicBezTo>
                <a:cubicBezTo>
                  <a:pt x="622229" y="94062"/>
                  <a:pt x="1015836" y="6565"/>
                  <a:pt x="1386499" y="1522"/>
                </a:cubicBezTo>
                <a:cubicBezTo>
                  <a:pt x="1481245" y="198"/>
                  <a:pt x="1576869" y="-349"/>
                  <a:pt x="1673074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50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EC84841-2631-44D2-A01B-6AF0CF7F7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53921" y="5620196"/>
            <a:ext cx="5038078" cy="1237805"/>
          </a:xfrm>
          <a:custGeom>
            <a:avLst/>
            <a:gdLst>
              <a:gd name="connsiteX0" fmla="*/ 1576991 w 5038078"/>
              <a:gd name="connsiteY0" fmla="*/ 210 h 1238015"/>
              <a:gd name="connsiteX1" fmla="*/ 3403320 w 5038078"/>
              <a:gd name="connsiteY1" fmla="*/ 272125 h 1238015"/>
              <a:gd name="connsiteX2" fmla="*/ 4672870 w 5038078"/>
              <a:gd name="connsiteY2" fmla="*/ 693604 h 1238015"/>
              <a:gd name="connsiteX3" fmla="*/ 5038078 w 5038078"/>
              <a:gd name="connsiteY3" fmla="*/ 795929 h 1238015"/>
              <a:gd name="connsiteX4" fmla="*/ 5038078 w 5038078"/>
              <a:gd name="connsiteY4" fmla="*/ 1238015 h 1238015"/>
              <a:gd name="connsiteX5" fmla="*/ 0 w 5038078"/>
              <a:gd name="connsiteY5" fmla="*/ 1238015 h 1238015"/>
              <a:gd name="connsiteX6" fmla="*/ 19230 w 5038078"/>
              <a:gd name="connsiteY6" fmla="*/ 1159819 h 1238015"/>
              <a:gd name="connsiteX7" fmla="*/ 382219 w 5038078"/>
              <a:gd name="connsiteY7" fmla="*/ 334180 h 1238015"/>
              <a:gd name="connsiteX8" fmla="*/ 1315784 w 5038078"/>
              <a:gd name="connsiteY8" fmla="*/ 1388 h 1238015"/>
              <a:gd name="connsiteX9" fmla="*/ 1576991 w 5038078"/>
              <a:gd name="connsiteY9" fmla="*/ 210 h 123801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129518"/>
              <a:gd name="connsiteY0" fmla="*/ 1237805 h 1329245"/>
              <a:gd name="connsiteX1" fmla="*/ 19230 w 5129518"/>
              <a:gd name="connsiteY1" fmla="*/ 1159609 h 1329245"/>
              <a:gd name="connsiteX2" fmla="*/ 382219 w 5129518"/>
              <a:gd name="connsiteY2" fmla="*/ 333970 h 1329245"/>
              <a:gd name="connsiteX3" fmla="*/ 1315784 w 5129518"/>
              <a:gd name="connsiteY3" fmla="*/ 1178 h 1329245"/>
              <a:gd name="connsiteX4" fmla="*/ 1576991 w 5129518"/>
              <a:gd name="connsiteY4" fmla="*/ 0 h 1329245"/>
              <a:gd name="connsiteX5" fmla="*/ 3403320 w 5129518"/>
              <a:gd name="connsiteY5" fmla="*/ 271915 h 1329245"/>
              <a:gd name="connsiteX6" fmla="*/ 4672870 w 5129518"/>
              <a:gd name="connsiteY6" fmla="*/ 693394 h 1329245"/>
              <a:gd name="connsiteX7" fmla="*/ 5038078 w 5129518"/>
              <a:gd name="connsiteY7" fmla="*/ 795719 h 1329245"/>
              <a:gd name="connsiteX8" fmla="*/ 5129518 w 5129518"/>
              <a:gd name="connsiteY8" fmla="*/ 1329245 h 1329245"/>
              <a:gd name="connsiteX0" fmla="*/ 0 w 5049689"/>
              <a:gd name="connsiteY0" fmla="*/ 1237805 h 1423588"/>
              <a:gd name="connsiteX1" fmla="*/ 19230 w 5049689"/>
              <a:gd name="connsiteY1" fmla="*/ 1159609 h 1423588"/>
              <a:gd name="connsiteX2" fmla="*/ 382219 w 5049689"/>
              <a:gd name="connsiteY2" fmla="*/ 333970 h 1423588"/>
              <a:gd name="connsiteX3" fmla="*/ 1315784 w 5049689"/>
              <a:gd name="connsiteY3" fmla="*/ 1178 h 1423588"/>
              <a:gd name="connsiteX4" fmla="*/ 1576991 w 5049689"/>
              <a:gd name="connsiteY4" fmla="*/ 0 h 1423588"/>
              <a:gd name="connsiteX5" fmla="*/ 3403320 w 5049689"/>
              <a:gd name="connsiteY5" fmla="*/ 271915 h 1423588"/>
              <a:gd name="connsiteX6" fmla="*/ 4672870 w 5049689"/>
              <a:gd name="connsiteY6" fmla="*/ 693394 h 1423588"/>
              <a:gd name="connsiteX7" fmla="*/ 5038078 w 5049689"/>
              <a:gd name="connsiteY7" fmla="*/ 795719 h 1423588"/>
              <a:gd name="connsiteX8" fmla="*/ 5049689 w 5049689"/>
              <a:gd name="connsiteY8" fmla="*/ 1423588 h 1423588"/>
              <a:gd name="connsiteX0" fmla="*/ 0 w 5038078"/>
              <a:gd name="connsiteY0" fmla="*/ 1237805 h 1237805"/>
              <a:gd name="connsiteX1" fmla="*/ 19230 w 5038078"/>
              <a:gd name="connsiteY1" fmla="*/ 1159609 h 1237805"/>
              <a:gd name="connsiteX2" fmla="*/ 382219 w 5038078"/>
              <a:gd name="connsiteY2" fmla="*/ 333970 h 1237805"/>
              <a:gd name="connsiteX3" fmla="*/ 1315784 w 5038078"/>
              <a:gd name="connsiteY3" fmla="*/ 1178 h 1237805"/>
              <a:gd name="connsiteX4" fmla="*/ 1576991 w 5038078"/>
              <a:gd name="connsiteY4" fmla="*/ 0 h 1237805"/>
              <a:gd name="connsiteX5" fmla="*/ 3403320 w 5038078"/>
              <a:gd name="connsiteY5" fmla="*/ 271915 h 1237805"/>
              <a:gd name="connsiteX6" fmla="*/ 4672870 w 5038078"/>
              <a:gd name="connsiteY6" fmla="*/ 693394 h 1237805"/>
              <a:gd name="connsiteX7" fmla="*/ 5038078 w 5038078"/>
              <a:gd name="connsiteY7" fmla="*/ 795719 h 1237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38078" h="1237805">
                <a:moveTo>
                  <a:pt x="0" y="1237805"/>
                </a:moveTo>
                <a:lnTo>
                  <a:pt x="19230" y="1159609"/>
                </a:lnTo>
                <a:cubicBezTo>
                  <a:pt x="96961" y="850027"/>
                  <a:pt x="191605" y="533778"/>
                  <a:pt x="382219" y="333970"/>
                </a:cubicBezTo>
                <a:cubicBezTo>
                  <a:pt x="619171" y="85526"/>
                  <a:pt x="977934" y="5774"/>
                  <a:pt x="1315784" y="1178"/>
                </a:cubicBezTo>
                <a:lnTo>
                  <a:pt x="1576991" y="0"/>
                </a:lnTo>
                <a:cubicBezTo>
                  <a:pt x="2190813" y="3698"/>
                  <a:pt x="2830589" y="57744"/>
                  <a:pt x="3403320" y="271915"/>
                </a:cubicBezTo>
                <a:cubicBezTo>
                  <a:pt x="3828046" y="430728"/>
                  <a:pt x="4248519" y="568281"/>
                  <a:pt x="4672870" y="693394"/>
                </a:cubicBezTo>
                <a:lnTo>
                  <a:pt x="5038078" y="795719"/>
                </a:lnTo>
              </a:path>
            </a:pathLst>
          </a:custGeom>
          <a:noFill/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5344043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62608" y="265044"/>
            <a:ext cx="10668000" cy="15240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  <a:effectLst/>
              </a:rPr>
              <a:t>Promoting Treatment and Medication </a:t>
            </a:r>
            <a:r>
              <a:rPr lang="en-US" dirty="0">
                <a:solidFill>
                  <a:schemeClr val="tx2"/>
                </a:solidFill>
              </a:rPr>
              <a:t>Adherence</a:t>
            </a:r>
            <a:endParaRPr lang="en-US" dirty="0">
              <a:solidFill>
                <a:schemeClr val="tx2"/>
              </a:solidFill>
              <a:effectLst/>
            </a:endParaRP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62608" y="1918252"/>
            <a:ext cx="8540750" cy="5486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Adherence; the extent to which persons’ use of medication coincides with health advice of professionals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Adherence is often facilitated through agency policies that mandate compliance with treatment goals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Medication adherence is of particular concern to mental health providers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Key issues for patients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Drugs may interfere with daily activities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Medication regimens unclear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Changes in medication regimens often unclear, especially after a hospitalization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Regimen may be too complicated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Drugs may be perceived to be too expensive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 perceived benefit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Promoting Medication Adherence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 patient education to gain buy in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Respond to patient concerns when possible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Go for simplicity where possible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Ask physician if there is any overlap in medications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 medications that can be taken as few times as possible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Use reminders, structure to aid adherence (i.e. pill boxes, caregiver support)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Consider injectable medications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Consider directly observed treatment (DOT)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68ACA62F-868A-1349-7DB8-2CDAF547C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Self-Help Coping Tools	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E3D3E76-7258-5899-9B8C-61A07A3E9D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Auditory distractions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Tight or restrictive clothing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Peer support resources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Avoid substances that may elevate symptoms</a:t>
            </a:r>
          </a:p>
        </p:txBody>
      </p:sp>
    </p:spTree>
    <p:extLst>
      <p:ext uri="{BB962C8B-B14F-4D97-AF65-F5344CB8AC3E}">
        <p14:creationId xmlns:p14="http://schemas.microsoft.com/office/powerpoint/2010/main" val="181298404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F059AA-B868-E6AB-2223-0C07D9863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Living w/Schizophrenia</a:t>
            </a:r>
          </a:p>
        </p:txBody>
      </p:sp>
      <p:pic>
        <p:nvPicPr>
          <p:cNvPr id="4" name="Online Media 3" title="Living with Schizophrenia - Ashley">
            <a:hlinkClick r:id="" action="ppaction://media"/>
            <a:extLst>
              <a:ext uri="{FF2B5EF4-FFF2-40B4-BE49-F238E27FC236}">
                <a16:creationId xmlns:a16="http://schemas.microsoft.com/office/drawing/2014/main" id="{9B18CE1C-3FEB-0A60-5C3A-6F5592C8D6E0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17800" y="2286000"/>
            <a:ext cx="6757988" cy="381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37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Schizophrenia (F 20.9)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https://dsm-psychiatryonline-org.proxy.brynmawr.edu/doi/full/10.1176/appi.books.9780890425787.x02_Schizophrenia_Spectrum#CIHGHADF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Schizoaffective D/O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https://dsm-psychiatryonline-org.proxy.brynmawr.edu/doi/full/10.1176/appi.books.9780890425787.x02_Schizophrenia_Spectrum#CIHIDGCF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Prevalence and Considerations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1% of the population of persons over the age of 65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85% are living in the community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Associated with family history of schizophrenia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Often co-occurring with substance abuse (25%)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Must rule out organic cause for any psychotic symptoms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4ADC4-012F-1BCE-3725-5864E4717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74811"/>
            <a:ext cx="10668000" cy="1524000"/>
          </a:xfrm>
        </p:spPr>
        <p:txBody>
          <a:bodyPr/>
          <a:lstStyle/>
          <a:p>
            <a:r>
              <a:rPr lang="en-US" dirty="0"/>
              <a:t>Positive and Negative Symptoms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0D1F1-765F-AA5E-6C9E-BD05810CC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415208"/>
            <a:ext cx="5151119" cy="76200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Positive Symptoms-presence of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3575E-2C39-2CF1-973F-F46D628FC1D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Bizarre, complex delusions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Auditory hallucinations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Disorganized speech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Olfactory/tactile impact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281DA0-3614-A378-41DB-E692AD4205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415207"/>
            <a:ext cx="5151122" cy="761999"/>
          </a:xfrm>
        </p:spPr>
        <p:txBody>
          <a:bodyPr/>
          <a:lstStyle/>
          <a:p>
            <a:r>
              <a:rPr lang="en-US" dirty="0"/>
              <a:t>Negative Symptoms-absence of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279BDE-75A0-666A-7929-D516ECE5BE0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Flat affect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Alogia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Social isolation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Anhedonia (lack of enjoyment)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Challenges w/ADLs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127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3B699D2-B550-EB79-85A4-CEEE040CE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Clinician Tips for Symptom Management	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97EFBED-D765-1BF2-BC55-6313B6033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Careful not to encourage/support the presenting delusion or hallucination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Fine line between reality testing and dismissing symptom struggles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Be open to learning and exploring origins (e.g. cultural or connected to dx?)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Balance empathy and intervention</a:t>
            </a:r>
          </a:p>
        </p:txBody>
      </p:sp>
    </p:spTree>
    <p:extLst>
      <p:ext uri="{BB962C8B-B14F-4D97-AF65-F5344CB8AC3E}">
        <p14:creationId xmlns:p14="http://schemas.microsoft.com/office/powerpoint/2010/main" val="3427567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0D20E-800D-3368-75F1-7905C5089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Developmental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B36BA-95B2-E287-AAEA-2382631541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Childhood Schizophrenia is uncommon but possible</a:t>
            </a:r>
          </a:p>
          <a:p>
            <a:r>
              <a:rPr lang="en-US" dirty="0"/>
              <a:t>Note later slide about Dementia vs Schizophrenia</a:t>
            </a:r>
          </a:p>
          <a:p>
            <a:r>
              <a:rPr lang="en-US" dirty="0"/>
              <a:t>Pay attention to the specifiers and criteria </a:t>
            </a:r>
          </a:p>
        </p:txBody>
      </p:sp>
    </p:spTree>
    <p:extLst>
      <p:ext uri="{BB962C8B-B14F-4D97-AF65-F5344CB8AC3E}">
        <p14:creationId xmlns:p14="http://schemas.microsoft.com/office/powerpoint/2010/main" val="658304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073ACB4-3F6C-7134-E983-AEC511525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487" y="493643"/>
            <a:ext cx="10668000" cy="1524000"/>
          </a:xfrm>
        </p:spPr>
        <p:txBody>
          <a:bodyPr/>
          <a:lstStyle/>
          <a:p>
            <a:r>
              <a:rPr lang="en-US" dirty="0"/>
              <a:t>Early vs Late Onset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663187C-011C-4F2C-E927-5285CD2157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/>
              <a:t>Early</a:t>
            </a:r>
          </a:p>
          <a:p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BC785FE-8873-5642-E27C-F4393233AB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5713" y="3047998"/>
            <a:ext cx="5151119" cy="3048000"/>
          </a:xfrm>
        </p:spPr>
        <p:txBody>
          <a:bodyPr/>
          <a:lstStyle/>
          <a:p>
            <a:pPr lvl="2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More common in men</a:t>
            </a:r>
          </a:p>
          <a:p>
            <a:pPr lvl="2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First symptoms in young adulthood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CB93FA4-3140-9990-584F-1C930770F4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9365" y="1770821"/>
            <a:ext cx="5151122" cy="761999"/>
          </a:xfrm>
        </p:spPr>
        <p:txBody>
          <a:bodyPr/>
          <a:lstStyle/>
          <a:p>
            <a:r>
              <a:rPr lang="en-US" dirty="0"/>
              <a:t>Late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6D15C5A-F812-8537-F2DE-F5A2B46013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16000" y="3047998"/>
            <a:ext cx="5151122" cy="3048000"/>
          </a:xfrm>
        </p:spPr>
        <p:txBody>
          <a:bodyPr/>
          <a:lstStyle/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More common in women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First symptoms age 40-65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Less negative symptoms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Paranoid type more common</a:t>
            </a:r>
          </a:p>
          <a:p>
            <a:pPr lvl="2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Less cognitive impairment than early onset patients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110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6A13B60C-56B1-46B4-98A6-1482A52E76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31865" y="-31864"/>
            <a:ext cx="4785362" cy="4849091"/>
          </a:xfrm>
          <a:custGeom>
            <a:avLst/>
            <a:gdLst>
              <a:gd name="connsiteX0" fmla="*/ 0 w 4212773"/>
              <a:gd name="connsiteY0" fmla="*/ 0 h 6498740"/>
              <a:gd name="connsiteX1" fmla="*/ 159023 w 4212773"/>
              <a:gd name="connsiteY1" fmla="*/ 12872 h 6498740"/>
              <a:gd name="connsiteX2" fmla="*/ 1697597 w 4212773"/>
              <a:gd name="connsiteY2" fmla="*/ 306418 h 6498740"/>
              <a:gd name="connsiteX3" fmla="*/ 4047822 w 4212773"/>
              <a:gd name="connsiteY3" fmla="*/ 3511272 h 6498740"/>
              <a:gd name="connsiteX4" fmla="*/ 3551503 w 4212773"/>
              <a:gd name="connsiteY4" fmla="*/ 6184235 h 6498740"/>
              <a:gd name="connsiteX5" fmla="*/ 3163159 w 4212773"/>
              <a:gd name="connsiteY5" fmla="*/ 6459073 h 6498740"/>
              <a:gd name="connsiteX6" fmla="*/ 3092077 w 4212773"/>
              <a:gd name="connsiteY6" fmla="*/ 6498740 h 6498740"/>
              <a:gd name="connsiteX7" fmla="*/ 0 w 4212773"/>
              <a:gd name="connsiteY7" fmla="*/ 6498740 h 6498740"/>
              <a:gd name="connsiteX8" fmla="*/ 0 w 4212773"/>
              <a:gd name="connsiteY8" fmla="*/ 0 h 6498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12773" h="6498740">
                <a:moveTo>
                  <a:pt x="0" y="0"/>
                </a:moveTo>
                <a:lnTo>
                  <a:pt x="159023" y="12872"/>
                </a:lnTo>
                <a:cubicBezTo>
                  <a:pt x="659101" y="63644"/>
                  <a:pt x="1176498" y="175345"/>
                  <a:pt x="1697597" y="306418"/>
                </a:cubicBezTo>
                <a:cubicBezTo>
                  <a:pt x="3312474" y="712392"/>
                  <a:pt x="3742395" y="1999786"/>
                  <a:pt x="4047822" y="3511272"/>
                </a:cubicBezTo>
                <a:cubicBezTo>
                  <a:pt x="4252232" y="4523358"/>
                  <a:pt x="4422733" y="5443193"/>
                  <a:pt x="3551503" y="6184235"/>
                </a:cubicBezTo>
                <a:cubicBezTo>
                  <a:pt x="3429343" y="6288166"/>
                  <a:pt x="3299185" y="6378784"/>
                  <a:pt x="3163159" y="6459073"/>
                </a:cubicBezTo>
                <a:lnTo>
                  <a:pt x="3092077" y="6498740"/>
                </a:lnTo>
                <a:lnTo>
                  <a:pt x="0" y="64987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024A8E9-062E-406A-BE10-CED280011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 flipV="1">
            <a:off x="341352" y="-341351"/>
            <a:ext cx="4651297" cy="5334001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rgbClr val="F1CB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99" y="762000"/>
            <a:ext cx="3048001" cy="2286000"/>
          </a:xfrm>
        </p:spPr>
        <p:txBody>
          <a:bodyPr anchor="b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Differentiating Dementia and Schizophrenia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356350"/>
            <a:ext cx="6612835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tx1">
                    <a:alpha val="70000"/>
                  </a:schemeClr>
                </a:solidFill>
              </a:rPr>
              <a:t>(Jeste &amp; Finkle, 2000)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83172727"/>
              </p:ext>
            </p:extLst>
          </p:nvPr>
        </p:nvGraphicFramePr>
        <p:xfrm>
          <a:off x="5334000" y="903004"/>
          <a:ext cx="6096000" cy="526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9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36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5299"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Psychosis Related to Alzheimer’s Dementia</a:t>
                      </a:r>
                    </a:p>
                  </a:txBody>
                  <a:tcPr marL="80446" marR="80446" marT="40223" marB="402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/>
                        <a:t>Schizophrenia</a:t>
                      </a:r>
                    </a:p>
                  </a:txBody>
                  <a:tcPr marL="80446" marR="80446" marT="40223" marB="402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962">
                <a:tc>
                  <a:txBody>
                    <a:bodyPr/>
                    <a:lstStyle/>
                    <a:p>
                      <a:r>
                        <a:rPr lang="en-US" sz="1600"/>
                        <a:t>Visual</a:t>
                      </a:r>
                      <a:r>
                        <a:rPr lang="en-US" sz="1600" baseline="0"/>
                        <a:t> Hallucinations</a:t>
                      </a:r>
                      <a:endParaRPr lang="en-US" sz="1600"/>
                    </a:p>
                  </a:txBody>
                  <a:tcPr marL="80446" marR="80446" marT="40223" marB="4022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Auditory</a:t>
                      </a:r>
                    </a:p>
                  </a:txBody>
                  <a:tcPr marL="80446" marR="80446" marT="40223" marB="402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962">
                <a:tc>
                  <a:txBody>
                    <a:bodyPr/>
                    <a:lstStyle/>
                    <a:p>
                      <a:r>
                        <a:rPr lang="en-US" sz="1600"/>
                        <a:t>Delusions</a:t>
                      </a:r>
                      <a:r>
                        <a:rPr lang="en-US" sz="1600" baseline="0"/>
                        <a:t> Not Bizarre</a:t>
                      </a:r>
                      <a:endParaRPr lang="en-US" sz="1600"/>
                    </a:p>
                  </a:txBody>
                  <a:tcPr marL="80446" marR="80446" marT="40223" marB="4022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Bizarre and</a:t>
                      </a:r>
                      <a:r>
                        <a:rPr lang="en-US" sz="1600" baseline="0"/>
                        <a:t> Complex Delusions</a:t>
                      </a:r>
                      <a:endParaRPr lang="en-US" sz="1600"/>
                    </a:p>
                  </a:txBody>
                  <a:tcPr marL="80446" marR="80446" marT="40223" marB="402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5299">
                <a:tc>
                  <a:txBody>
                    <a:bodyPr/>
                    <a:lstStyle/>
                    <a:p>
                      <a:r>
                        <a:rPr lang="en-US" sz="1600"/>
                        <a:t>Frequent</a:t>
                      </a:r>
                      <a:r>
                        <a:rPr lang="en-US" sz="1600" baseline="0"/>
                        <a:t> Misidentification of Caregivers</a:t>
                      </a:r>
                      <a:endParaRPr lang="en-US" sz="1600"/>
                    </a:p>
                  </a:txBody>
                  <a:tcPr marL="80446" marR="80446" marT="40223" marB="4022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Infrequent Misidentification of Caregivers</a:t>
                      </a:r>
                    </a:p>
                  </a:txBody>
                  <a:tcPr marL="80446" marR="80446" marT="40223" marB="4022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5299">
                <a:tc>
                  <a:txBody>
                    <a:bodyPr/>
                    <a:lstStyle/>
                    <a:p>
                      <a:r>
                        <a:rPr lang="en-US" sz="1600"/>
                        <a:t>Past</a:t>
                      </a:r>
                      <a:r>
                        <a:rPr lang="en-US" sz="1600" baseline="0"/>
                        <a:t> History of Psychosis Rarely Present</a:t>
                      </a:r>
                      <a:endParaRPr lang="en-US" sz="1600"/>
                    </a:p>
                  </a:txBody>
                  <a:tcPr marL="80446" marR="80446" marT="40223" marB="4022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Common to Have Past History of Psychosis</a:t>
                      </a:r>
                    </a:p>
                  </a:txBody>
                  <a:tcPr marL="80446" marR="80446" marT="40223" marB="4022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5299">
                <a:tc>
                  <a:txBody>
                    <a:bodyPr/>
                    <a:lstStyle/>
                    <a:p>
                      <a:r>
                        <a:rPr lang="en-US" sz="1600"/>
                        <a:t>Psychotic Symptoms will</a:t>
                      </a:r>
                      <a:r>
                        <a:rPr lang="en-US" sz="1600" baseline="0"/>
                        <a:t> Remit or Disappear</a:t>
                      </a:r>
                      <a:endParaRPr lang="en-US" sz="1600"/>
                    </a:p>
                  </a:txBody>
                  <a:tcPr marL="80446" marR="80446" marT="40223" marB="4022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Psychosis will be long-standing</a:t>
                      </a:r>
                    </a:p>
                  </a:txBody>
                  <a:tcPr marL="80446" marR="80446" marT="40223" marB="4022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60648">
                <a:tc>
                  <a:txBody>
                    <a:bodyPr/>
                    <a:lstStyle/>
                    <a:p>
                      <a:r>
                        <a:rPr lang="en-US" sz="1600"/>
                        <a:t>Use</a:t>
                      </a:r>
                      <a:r>
                        <a:rPr lang="en-US" sz="1600" baseline="0"/>
                        <a:t> </a:t>
                      </a:r>
                      <a:r>
                        <a:rPr lang="en-US" sz="1600"/>
                        <a:t>environmental</a:t>
                      </a:r>
                      <a:r>
                        <a:rPr lang="en-US" sz="1600" baseline="0"/>
                        <a:t> modification to maintain safety, behavioral therapy, structured day activities, avoid challenging delusions</a:t>
                      </a:r>
                      <a:endParaRPr lang="en-US" sz="1600"/>
                    </a:p>
                  </a:txBody>
                  <a:tcPr marL="80446" marR="80446" marT="40223" marB="40223"/>
                </a:tc>
                <a:tc>
                  <a:txBody>
                    <a:bodyPr/>
                    <a:lstStyle/>
                    <a:p>
                      <a:r>
                        <a:rPr lang="en-US" sz="1600"/>
                        <a:t>Use environmental modification to maintain safety, </a:t>
                      </a:r>
                      <a:r>
                        <a:rPr lang="en-US" sz="1600" u="sng"/>
                        <a:t>encourage socialization, social skills training, structured day activities</a:t>
                      </a:r>
                      <a:r>
                        <a:rPr lang="en-US" sz="1600"/>
                        <a:t>, avoid challenging delusions</a:t>
                      </a:r>
                      <a:r>
                        <a:rPr lang="en-US" sz="1600" baseline="0"/>
                        <a:t> </a:t>
                      </a:r>
                      <a:endParaRPr lang="en-US" sz="1600"/>
                    </a:p>
                  </a:txBody>
                  <a:tcPr marL="80446" marR="80446" marT="40223" marB="4022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229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0446" marR="80446" marT="40223" marB="40223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80446" marR="80446" marT="40223" marB="4022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RegularSeedLeftStep">
      <a:dk1>
        <a:srgbClr val="000000"/>
      </a:dk1>
      <a:lt1>
        <a:srgbClr val="FFFFFF"/>
      </a:lt1>
      <a:dk2>
        <a:srgbClr val="213B38"/>
      </a:dk2>
      <a:lt2>
        <a:srgbClr val="E8E6E2"/>
      </a:lt2>
      <a:accent1>
        <a:srgbClr val="2D61E3"/>
      </a:accent1>
      <a:accent2>
        <a:srgbClr val="1B9BD1"/>
      </a:accent2>
      <a:accent3>
        <a:srgbClr val="24B6A5"/>
      </a:accent3>
      <a:accent4>
        <a:srgbClr val="18B963"/>
      </a:accent4>
      <a:accent5>
        <a:srgbClr val="25BB2C"/>
      </a:accent5>
      <a:accent6>
        <a:srgbClr val="54BA18"/>
      </a:accent6>
      <a:hlink>
        <a:srgbClr val="9C7E34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1252</Words>
  <Application>Microsoft Office PowerPoint</Application>
  <PresentationFormat>Widescreen</PresentationFormat>
  <Paragraphs>156</Paragraphs>
  <Slides>23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Avenir Next LT Pro</vt:lpstr>
      <vt:lpstr>Avenir Next LT Pro Light</vt:lpstr>
      <vt:lpstr>Calibri</vt:lpstr>
      <vt:lpstr>Sitka Subheading</vt:lpstr>
      <vt:lpstr>Times New Roman</vt:lpstr>
      <vt:lpstr>Wingdings</vt:lpstr>
      <vt:lpstr>PebbleVTI</vt:lpstr>
      <vt:lpstr>Schizophrenia and Related Disorders</vt:lpstr>
      <vt:lpstr>What are your thoughts, perspectives, and understanding about Schizophrenia?</vt:lpstr>
      <vt:lpstr>Schizophrenia (F 20.9)</vt:lpstr>
      <vt:lpstr>Statistical Prevalence and Considerations  </vt:lpstr>
      <vt:lpstr>Positive and Negative Symptoms</vt:lpstr>
      <vt:lpstr>Clinician Tips for Symptom Management </vt:lpstr>
      <vt:lpstr>Developmental Considerations</vt:lpstr>
      <vt:lpstr>Early vs Late Onset</vt:lpstr>
      <vt:lpstr>Differentiating Dementia and Schizophrenia</vt:lpstr>
      <vt:lpstr>Pharmacological Treatment of Schizophrenia</vt:lpstr>
      <vt:lpstr>Stigma and Biases</vt:lpstr>
      <vt:lpstr>Suicide Assessment and Prevention</vt:lpstr>
      <vt:lpstr>Predictors of Physical Health Problems among Persons with Mental Disorders</vt:lpstr>
      <vt:lpstr>Using Community Mental Health Services</vt:lpstr>
      <vt:lpstr>The Role of Coordination of Care for Persons with SMI (Serious Mental Illness)</vt:lpstr>
      <vt:lpstr>Care Planning in Health and Mental Health Settings</vt:lpstr>
      <vt:lpstr>Patient Perspectives:Understanding Roles</vt:lpstr>
      <vt:lpstr>Provider Perspectives:Understanding Roles</vt:lpstr>
      <vt:lpstr>Effective Collaboration  </vt:lpstr>
      <vt:lpstr>Promoting Treatment and Medication Adherence</vt:lpstr>
      <vt:lpstr>Promoting Medication Adherence</vt:lpstr>
      <vt:lpstr>Self-Help Coping Tools </vt:lpstr>
      <vt:lpstr>Living w/Schizophrenia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Schizophrenia and Related Disorders</dc:title>
  <dc:creator>Andrea October</dc:creator>
  <cp:lastModifiedBy>Andrea October</cp:lastModifiedBy>
  <cp:revision>1</cp:revision>
  <dcterms:created xsi:type="dcterms:W3CDTF">2022-07-10T15:13:54Z</dcterms:created>
  <dcterms:modified xsi:type="dcterms:W3CDTF">2022-07-10T17:45:03Z</dcterms:modified>
</cp:coreProperties>
</file>