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notesSlides/notesSlide6.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7.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90" r:id="rId2"/>
  </p:sldMasterIdLst>
  <p:notesMasterIdLst>
    <p:notesMasterId r:id="rId33"/>
  </p:notesMasterIdLst>
  <p:sldIdLst>
    <p:sldId id="256" r:id="rId3"/>
    <p:sldId id="598" r:id="rId4"/>
    <p:sldId id="258" r:id="rId5"/>
    <p:sldId id="300" r:id="rId6"/>
    <p:sldId id="342" r:id="rId7"/>
    <p:sldId id="618" r:id="rId8"/>
    <p:sldId id="297" r:id="rId9"/>
    <p:sldId id="602" r:id="rId10"/>
    <p:sldId id="603" r:id="rId11"/>
    <p:sldId id="592" r:id="rId12"/>
    <p:sldId id="605" r:id="rId13"/>
    <p:sldId id="606" r:id="rId14"/>
    <p:sldId id="607" r:id="rId15"/>
    <p:sldId id="604" r:id="rId16"/>
    <p:sldId id="608" r:id="rId17"/>
    <p:sldId id="609" r:id="rId18"/>
    <p:sldId id="263" r:id="rId19"/>
    <p:sldId id="264" r:id="rId20"/>
    <p:sldId id="610" r:id="rId21"/>
    <p:sldId id="611" r:id="rId22"/>
    <p:sldId id="612" r:id="rId23"/>
    <p:sldId id="616" r:id="rId24"/>
    <p:sldId id="613" r:id="rId25"/>
    <p:sldId id="619" r:id="rId26"/>
    <p:sldId id="614" r:id="rId27"/>
    <p:sldId id="615" r:id="rId28"/>
    <p:sldId id="343" r:id="rId29"/>
    <p:sldId id="593" r:id="rId30"/>
    <p:sldId id="620" r:id="rId31"/>
    <p:sldId id="617" r:id="rId3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A2AAA23-4F39-4B42-B5E3-AF3E4AC4F1CB}" v="2" dt="2022-07-14T12:52:55.531"/>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64" d="100"/>
          <a:sy n="64" d="100"/>
        </p:scale>
        <p:origin x="748" y="4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microsoft.com/office/2015/10/relationships/revisionInfo" Target="revisionInfo.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presProps" Target="pres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notesMaster" Target="notesMasters/notesMaster1.xml"/><Relationship Id="rId38" Type="http://schemas.microsoft.com/office/2016/11/relationships/changesInfo" Target="changesInfos/changesInfo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tableStyles" Target="tableStyle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heme" Target="theme/theme1.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viewProps" Target="view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drea October" userId="a6582d174e46d236" providerId="LiveId" clId="{8A2AAA23-4F39-4B42-B5E3-AF3E4AC4F1CB}"/>
    <pc:docChg chg="undo custSel addSld delSld modSld">
      <pc:chgData name="Andrea October" userId="a6582d174e46d236" providerId="LiveId" clId="{8A2AAA23-4F39-4B42-B5E3-AF3E4AC4F1CB}" dt="2022-07-14T12:53:01.375" v="748" actId="26606"/>
      <pc:docMkLst>
        <pc:docMk/>
      </pc:docMkLst>
      <pc:sldChg chg="modSp mod">
        <pc:chgData name="Andrea October" userId="a6582d174e46d236" providerId="LiveId" clId="{8A2AAA23-4F39-4B42-B5E3-AF3E4AC4F1CB}" dt="2022-07-13T20:44:53.745" v="0" actId="2711"/>
        <pc:sldMkLst>
          <pc:docMk/>
          <pc:sldMk cId="3339448704" sldId="616"/>
        </pc:sldMkLst>
        <pc:spChg chg="mod">
          <ac:chgData name="Andrea October" userId="a6582d174e46d236" providerId="LiveId" clId="{8A2AAA23-4F39-4B42-B5E3-AF3E4AC4F1CB}" dt="2022-07-13T20:44:53.745" v="0" actId="2711"/>
          <ac:spMkLst>
            <pc:docMk/>
            <pc:sldMk cId="3339448704" sldId="616"/>
            <ac:spMk id="2" creationId="{881902E6-555A-0A10-0994-538B70DFBA1C}"/>
          </ac:spMkLst>
        </pc:spChg>
      </pc:sldChg>
      <pc:sldChg chg="modSp new mod">
        <pc:chgData name="Andrea October" userId="a6582d174e46d236" providerId="LiveId" clId="{8A2AAA23-4F39-4B42-B5E3-AF3E4AC4F1CB}" dt="2022-07-13T20:53:16.503" v="173" actId="20577"/>
        <pc:sldMkLst>
          <pc:docMk/>
          <pc:sldMk cId="1194004449" sldId="619"/>
        </pc:sldMkLst>
        <pc:spChg chg="mod">
          <ac:chgData name="Andrea October" userId="a6582d174e46d236" providerId="LiveId" clId="{8A2AAA23-4F39-4B42-B5E3-AF3E4AC4F1CB}" dt="2022-07-13T20:45:17.831" v="49" actId="2711"/>
          <ac:spMkLst>
            <pc:docMk/>
            <pc:sldMk cId="1194004449" sldId="619"/>
            <ac:spMk id="2" creationId="{154FB848-8D1B-7DD1-E448-FB76599BB03F}"/>
          </ac:spMkLst>
        </pc:spChg>
        <pc:spChg chg="mod">
          <ac:chgData name="Andrea October" userId="a6582d174e46d236" providerId="LiveId" clId="{8A2AAA23-4F39-4B42-B5E3-AF3E4AC4F1CB}" dt="2022-07-13T20:53:16.503" v="173" actId="20577"/>
          <ac:spMkLst>
            <pc:docMk/>
            <pc:sldMk cId="1194004449" sldId="619"/>
            <ac:spMk id="3" creationId="{6D42DFF8-9B8D-2835-FB6E-5DA50BE46FBD}"/>
          </ac:spMkLst>
        </pc:spChg>
      </pc:sldChg>
      <pc:sldChg chg="addSp delSp modSp mod setBg setClrOvrMap">
        <pc:chgData name="Andrea October" userId="a6582d174e46d236" providerId="LiveId" clId="{8A2AAA23-4F39-4B42-B5E3-AF3E4AC4F1CB}" dt="2022-07-14T12:53:01.375" v="748" actId="26606"/>
        <pc:sldMkLst>
          <pc:docMk/>
          <pc:sldMk cId="1107626854" sldId="620"/>
        </pc:sldMkLst>
        <pc:spChg chg="mod">
          <ac:chgData name="Andrea October" userId="a6582d174e46d236" providerId="LiveId" clId="{8A2AAA23-4F39-4B42-B5E3-AF3E4AC4F1CB}" dt="2022-07-14T12:53:01.375" v="748" actId="26606"/>
          <ac:spMkLst>
            <pc:docMk/>
            <pc:sldMk cId="1107626854" sldId="620"/>
            <ac:spMk id="2" creationId="{6A205D86-5AEC-3516-06B0-7B852ADA397D}"/>
          </ac:spMkLst>
        </pc:spChg>
        <pc:spChg chg="mod">
          <ac:chgData name="Andrea October" userId="a6582d174e46d236" providerId="LiveId" clId="{8A2AAA23-4F39-4B42-B5E3-AF3E4AC4F1CB}" dt="2022-07-14T12:53:01.375" v="748" actId="26606"/>
          <ac:spMkLst>
            <pc:docMk/>
            <pc:sldMk cId="1107626854" sldId="620"/>
            <ac:spMk id="3" creationId="{FC9B8DA3-0B79-6610-071D-9042B404F699}"/>
          </ac:spMkLst>
        </pc:spChg>
        <pc:spChg chg="add del">
          <ac:chgData name="Andrea October" userId="a6582d174e46d236" providerId="LiveId" clId="{8A2AAA23-4F39-4B42-B5E3-AF3E4AC4F1CB}" dt="2022-07-14T12:53:01.344" v="747" actId="26606"/>
          <ac:spMkLst>
            <pc:docMk/>
            <pc:sldMk cId="1107626854" sldId="620"/>
            <ac:spMk id="10" creationId="{E844E128-FF69-4E9F-8327-6B504B3C5AE1}"/>
          </ac:spMkLst>
        </pc:spChg>
        <pc:spChg chg="add">
          <ac:chgData name="Andrea October" userId="a6582d174e46d236" providerId="LiveId" clId="{8A2AAA23-4F39-4B42-B5E3-AF3E4AC4F1CB}" dt="2022-07-14T12:53:01.375" v="748" actId="26606"/>
          <ac:spMkLst>
            <pc:docMk/>
            <pc:sldMk cId="1107626854" sldId="620"/>
            <ac:spMk id="14" creationId="{DB148495-5F82-48E2-A76C-C8E1C8949940}"/>
          </ac:spMkLst>
        </pc:spChg>
        <pc:spChg chg="add">
          <ac:chgData name="Andrea October" userId="a6582d174e46d236" providerId="LiveId" clId="{8A2AAA23-4F39-4B42-B5E3-AF3E4AC4F1CB}" dt="2022-07-14T12:53:01.375" v="748" actId="26606"/>
          <ac:spMkLst>
            <pc:docMk/>
            <pc:sldMk cId="1107626854" sldId="620"/>
            <ac:spMk id="15" creationId="{F4FAA6B4-BAFB-4474-9B14-DC83A9096513}"/>
          </ac:spMkLst>
        </pc:spChg>
        <pc:picChg chg="add mod">
          <ac:chgData name="Andrea October" userId="a6582d174e46d236" providerId="LiveId" clId="{8A2AAA23-4F39-4B42-B5E3-AF3E4AC4F1CB}" dt="2022-07-14T12:53:01.375" v="748" actId="26606"/>
          <ac:picMkLst>
            <pc:docMk/>
            <pc:sldMk cId="1107626854" sldId="620"/>
            <ac:picMk id="5" creationId="{4752CA0F-3889-812F-2968-80CB90851FF8}"/>
          </ac:picMkLst>
        </pc:picChg>
        <pc:cxnChg chg="add del">
          <ac:chgData name="Andrea October" userId="a6582d174e46d236" providerId="LiveId" clId="{8A2AAA23-4F39-4B42-B5E3-AF3E4AC4F1CB}" dt="2022-07-14T12:53:01.344" v="747" actId="26606"/>
          <ac:cxnSpMkLst>
            <pc:docMk/>
            <pc:sldMk cId="1107626854" sldId="620"/>
            <ac:cxnSpMk id="12" creationId="{055CEADF-09EA-423C-8C45-F94AF44D5AF0}"/>
          </ac:cxnSpMkLst>
        </pc:cxnChg>
        <pc:cxnChg chg="add">
          <ac:chgData name="Andrea October" userId="a6582d174e46d236" providerId="LiveId" clId="{8A2AAA23-4F39-4B42-B5E3-AF3E4AC4F1CB}" dt="2022-07-14T12:53:01.375" v="748" actId="26606"/>
          <ac:cxnSpMkLst>
            <pc:docMk/>
            <pc:sldMk cId="1107626854" sldId="620"/>
            <ac:cxnSpMk id="16" creationId="{4364CDC3-ADB0-4691-9286-5925F160C2D5}"/>
          </ac:cxnSpMkLst>
        </pc:cxnChg>
      </pc:sldChg>
      <pc:sldChg chg="new del">
        <pc:chgData name="Andrea October" userId="a6582d174e46d236" providerId="LiveId" clId="{8A2AAA23-4F39-4B42-B5E3-AF3E4AC4F1CB}" dt="2022-07-14T12:46:37.446" v="175" actId="47"/>
        <pc:sldMkLst>
          <pc:docMk/>
          <pc:sldMk cId="2898736929" sldId="620"/>
        </pc:sldMkLst>
      </pc:sldChg>
    </pc:docChg>
  </pc:docChgLst>
</pc:chgInfo>
</file>

<file path=ppt/diagrams/colors1.xml><?xml version="1.0" encoding="utf-8"?>
<dgm:colorsDef xmlns:dgm="http://schemas.openxmlformats.org/drawingml/2006/diagram" xmlns:a="http://schemas.openxmlformats.org/drawingml/2006/main" uniqueId="urn:microsoft.com/office/officeart/2005/8/colors/accent3_2">
  <dgm:title val=""/>
  <dgm:desc val=""/>
  <dgm:catLst>
    <dgm:cat type="accent3" pri="11200"/>
  </dgm:catLst>
  <dgm:styleLbl name="node0">
    <dgm:fillClrLst meth="repeat">
      <a:schemeClr val="accent3"/>
    </dgm:fillClrLst>
    <dgm:linClrLst meth="repeat">
      <a:schemeClr val="lt1"/>
    </dgm:linClrLst>
    <dgm:effectClrLst/>
    <dgm:txLinClrLst/>
    <dgm:txFillClrLst/>
    <dgm:txEffectClrLst/>
  </dgm:styleLbl>
  <dgm:styleLbl name="node1">
    <dgm:fillClrLst meth="repeat">
      <a:schemeClr val="accent3"/>
    </dgm:fillClrLst>
    <dgm:linClrLst meth="repeat">
      <a:schemeClr val="lt1"/>
    </dgm:linClrLst>
    <dgm:effectClrLst/>
    <dgm:txLinClrLst/>
    <dgm:txFillClrLst/>
    <dgm:txEffectClrLst/>
  </dgm:styleLbl>
  <dgm:styleLbl name="alignNode1">
    <dgm:fillClrLst meth="repeat">
      <a:schemeClr val="accent3"/>
    </dgm:fillClrLst>
    <dgm:linClrLst meth="repeat">
      <a:schemeClr val="accent3"/>
    </dgm:linClrLst>
    <dgm:effectClrLst/>
    <dgm:txLinClrLst/>
    <dgm:txFillClrLst/>
    <dgm:txEffectClrLst/>
  </dgm:styleLbl>
  <dgm:styleLbl name="lnNode1">
    <dgm:fillClrLst meth="repeat">
      <a:schemeClr val="accent3"/>
    </dgm:fillClrLst>
    <dgm:linClrLst meth="repeat">
      <a:schemeClr val="lt1"/>
    </dgm:linClrLst>
    <dgm:effectClrLst/>
    <dgm:txLinClrLst/>
    <dgm:txFillClrLst/>
    <dgm:txEffectClrLst/>
  </dgm:styleLbl>
  <dgm:styleLbl name="vennNode1">
    <dgm:fillClrLst meth="repeat">
      <a:schemeClr val="accent3">
        <a:alpha val="50000"/>
      </a:schemeClr>
    </dgm:fillClrLst>
    <dgm:linClrLst meth="repeat">
      <a:schemeClr val="lt1"/>
    </dgm:linClrLst>
    <dgm:effectClrLst/>
    <dgm:txLinClrLst/>
    <dgm:txFillClrLst/>
    <dgm:txEffectClrLst/>
  </dgm:styleLbl>
  <dgm:styleLbl name="node2">
    <dgm:fillClrLst meth="repeat">
      <a:schemeClr val="accent3"/>
    </dgm:fillClrLst>
    <dgm:linClrLst meth="repeat">
      <a:schemeClr val="lt1"/>
    </dgm:linClrLst>
    <dgm:effectClrLst/>
    <dgm:txLinClrLst/>
    <dgm:txFillClrLst/>
    <dgm:txEffectClrLst/>
  </dgm:styleLbl>
  <dgm:styleLbl name="node3">
    <dgm:fillClrLst meth="repeat">
      <a:schemeClr val="accent3"/>
    </dgm:fillClrLst>
    <dgm:linClrLst meth="repeat">
      <a:schemeClr val="lt1"/>
    </dgm:linClrLst>
    <dgm:effectClrLst/>
    <dgm:txLinClrLst/>
    <dgm:txFillClrLst/>
    <dgm:txEffectClrLst/>
  </dgm:styleLbl>
  <dgm:styleLbl name="node4">
    <dgm:fillClrLst meth="repeat">
      <a:schemeClr val="accent3"/>
    </dgm:fillClrLst>
    <dgm:linClrLst meth="repeat">
      <a:schemeClr val="lt1"/>
    </dgm:linClrLst>
    <dgm:effectClrLst/>
    <dgm:txLinClrLst/>
    <dgm:txFillClrLst/>
    <dgm:txEffectClrLst/>
  </dgm:styleLbl>
  <dgm:styleLbl name="f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3">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3">
        <a:tint val="60000"/>
      </a:schemeClr>
    </dgm:fillClrLst>
    <dgm:linClrLst meth="repeat">
      <a:schemeClr val="accent3">
        <a:tint val="60000"/>
      </a:schemeClr>
    </dgm:linClrLst>
    <dgm:effectClrLst/>
    <dgm:txLinClrLst/>
    <dgm:txFillClrLst/>
    <dgm:txEffectClrLst/>
  </dgm:styleLbl>
  <dgm:styleLbl name="fgSibTrans2D1">
    <dgm:fillClrLst meth="repeat">
      <a:schemeClr val="accent3">
        <a:tint val="60000"/>
      </a:schemeClr>
    </dgm:fillClrLst>
    <dgm:linClrLst meth="repeat">
      <a:schemeClr val="accent3">
        <a:tint val="60000"/>
      </a:schemeClr>
    </dgm:linClrLst>
    <dgm:effectClrLst/>
    <dgm:txLinClrLst/>
    <dgm:txFillClrLst/>
    <dgm:txEffectClrLst/>
  </dgm:styleLbl>
  <dgm:styleLbl name="bgSibTrans2D1">
    <dgm:fillClrLst meth="repeat">
      <a:schemeClr val="accent3">
        <a:tint val="60000"/>
      </a:schemeClr>
    </dgm:fillClrLst>
    <dgm:linClrLst meth="repeat">
      <a:schemeClr val="accent3">
        <a:tint val="60000"/>
      </a:schemeClr>
    </dgm:linClrLst>
    <dgm:effectClrLst/>
    <dgm:txLinClrLst/>
    <dgm:txFillClrLst/>
    <dgm:txEffectClrLst/>
  </dgm:styleLbl>
  <dgm:styleLbl name="sibTrans1D1">
    <dgm:fillClrLst meth="repeat">
      <a:schemeClr val="accent3"/>
    </dgm:fillClrLst>
    <dgm:linClrLst meth="repeat">
      <a:schemeClr val="accent3"/>
    </dgm:linClrLst>
    <dgm:effectClrLst/>
    <dgm:txLinClrLst/>
    <dgm:txFillClrLst meth="repeat">
      <a:schemeClr val="tx1"/>
    </dgm:txFillClrLst>
    <dgm:txEffectClrLst/>
  </dgm:styleLbl>
  <dgm:styleLbl name="callout">
    <dgm:fillClrLst meth="repeat">
      <a:schemeClr val="accent3"/>
    </dgm:fillClrLst>
    <dgm:linClrLst meth="repeat">
      <a:schemeClr val="accent3">
        <a:tint val="50000"/>
      </a:schemeClr>
    </dgm:linClrLst>
    <dgm:effectClrLst/>
    <dgm:txLinClrLst/>
    <dgm:txFillClrLst meth="repeat">
      <a:schemeClr val="tx1"/>
    </dgm:txFillClrLst>
    <dgm:txEffectClrLst/>
  </dgm:styleLbl>
  <dgm:styleLbl name="asst0">
    <dgm:fillClrLst meth="repeat">
      <a:schemeClr val="accent3"/>
    </dgm:fillClrLst>
    <dgm:linClrLst meth="repeat">
      <a:schemeClr val="lt1"/>
    </dgm:linClrLst>
    <dgm:effectClrLst/>
    <dgm:txLinClrLst/>
    <dgm:txFillClrLst/>
    <dgm:txEffectClrLst/>
  </dgm:styleLbl>
  <dgm:styleLbl name="asst1">
    <dgm:fillClrLst meth="repeat">
      <a:schemeClr val="accent3"/>
    </dgm:fillClrLst>
    <dgm:linClrLst meth="repeat">
      <a:schemeClr val="lt1"/>
    </dgm:linClrLst>
    <dgm:effectClrLst/>
    <dgm:txLinClrLst/>
    <dgm:txFillClrLst/>
    <dgm:txEffectClrLst/>
  </dgm:styleLbl>
  <dgm:styleLbl name="asst2">
    <dgm:fillClrLst meth="repeat">
      <a:schemeClr val="accent3"/>
    </dgm:fillClrLst>
    <dgm:linClrLst meth="repeat">
      <a:schemeClr val="lt1"/>
    </dgm:linClrLst>
    <dgm:effectClrLst/>
    <dgm:txLinClrLst/>
    <dgm:txFillClrLst/>
    <dgm:txEffectClrLst/>
  </dgm:styleLbl>
  <dgm:styleLbl name="asst3">
    <dgm:fillClrLst meth="repeat">
      <a:schemeClr val="accent3"/>
    </dgm:fillClrLst>
    <dgm:linClrLst meth="repeat">
      <a:schemeClr val="lt1"/>
    </dgm:linClrLst>
    <dgm:effectClrLst/>
    <dgm:txLinClrLst/>
    <dgm:txFillClrLst/>
    <dgm:txEffectClrLst/>
  </dgm:styleLbl>
  <dgm:styleLbl name="asst4">
    <dgm:fillClrLst meth="repeat">
      <a:schemeClr val="accent3"/>
    </dgm:fillClrLst>
    <dgm:linClrLst meth="repeat">
      <a:schemeClr val="lt1"/>
    </dgm:linClrLst>
    <dgm:effectClrLst/>
    <dgm:txLinClrLst/>
    <dgm:txFillClrLst/>
    <dgm:txEffectClrLst/>
  </dgm:styleLbl>
  <dgm:styleLbl name="parChTrans2D1">
    <dgm:fillClrLst meth="repeat">
      <a:schemeClr val="accent3">
        <a:tint val="60000"/>
      </a:schemeClr>
    </dgm:fillClrLst>
    <dgm:linClrLst meth="repeat">
      <a:schemeClr val="accent3">
        <a:tint val="60000"/>
      </a:schemeClr>
    </dgm:linClrLst>
    <dgm:effectClrLst/>
    <dgm:txLinClrLst/>
    <dgm:txFillClrLst meth="repeat">
      <a:schemeClr val="lt1"/>
    </dgm:txFillClrLst>
    <dgm:txEffectClrLst/>
  </dgm:styleLbl>
  <dgm:styleLbl name="parChTrans2D2">
    <dgm:fillClrLst meth="repeat">
      <a:schemeClr val="accent3"/>
    </dgm:fillClrLst>
    <dgm:linClrLst meth="repeat">
      <a:schemeClr val="accent3"/>
    </dgm:linClrLst>
    <dgm:effectClrLst/>
    <dgm:txLinClrLst/>
    <dgm:txFillClrLst meth="repeat">
      <a:schemeClr val="lt1"/>
    </dgm:txFillClrLst>
    <dgm:txEffectClrLst/>
  </dgm:styleLbl>
  <dgm:styleLbl name="parChTrans2D3">
    <dgm:fillClrLst meth="repeat">
      <a:schemeClr val="accent3"/>
    </dgm:fillClrLst>
    <dgm:linClrLst meth="repeat">
      <a:schemeClr val="accent3"/>
    </dgm:linClrLst>
    <dgm:effectClrLst/>
    <dgm:txLinClrLst/>
    <dgm:txFillClrLst meth="repeat">
      <a:schemeClr val="lt1"/>
    </dgm:txFillClrLst>
    <dgm:txEffectClrLst/>
  </dgm:styleLbl>
  <dgm:styleLbl name="parChTrans2D4">
    <dgm:fillClrLst meth="repeat">
      <a:schemeClr val="accent3"/>
    </dgm:fillClrLst>
    <dgm:linClrLst meth="repeat">
      <a:schemeClr val="accent3"/>
    </dgm:linClrLst>
    <dgm:effectClrLst/>
    <dgm:txLinClrLst/>
    <dgm:txFillClrLst meth="repeat">
      <a:schemeClr val="lt1"/>
    </dgm:txFillClrLst>
    <dgm:txEffectClrLst/>
  </dgm:styleLbl>
  <dgm:styleLbl name="parChTrans1D1">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2">
    <dgm:fillClrLst meth="repeat">
      <a:schemeClr val="accent3"/>
    </dgm:fillClrLst>
    <dgm:linClrLst meth="repeat">
      <a:schemeClr val="accent3">
        <a:shade val="60000"/>
      </a:schemeClr>
    </dgm:linClrLst>
    <dgm:effectClrLst/>
    <dgm:txLinClrLst/>
    <dgm:txFillClrLst meth="repeat">
      <a:schemeClr val="tx1"/>
    </dgm:txFillClrLst>
    <dgm:txEffectClrLst/>
  </dgm:styleLbl>
  <dgm:styleLbl name="parChTrans1D3">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parChTrans1D4">
    <dgm:fillClrLst meth="repeat">
      <a:schemeClr val="accent3"/>
    </dgm:fillClrLst>
    <dgm:linClrLst meth="repeat">
      <a:schemeClr val="accent3">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3"/>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solidFgAcc1">
    <dgm:fillClrLst meth="repeat">
      <a:schemeClr val="lt1"/>
    </dgm:fillClrLst>
    <dgm:linClrLst meth="repeat">
      <a:schemeClr val="accent3"/>
    </dgm:linClrLst>
    <dgm:effectClrLst/>
    <dgm:txLinClrLst/>
    <dgm:txFillClrLst meth="repeat">
      <a:schemeClr val="dk1"/>
    </dgm:txFillClrLst>
    <dgm:txEffectClrLst/>
  </dgm:styleLbl>
  <dgm:styleLbl name="solidAlignAcc1">
    <dgm:fillClrLst meth="repeat">
      <a:schemeClr val="lt1"/>
    </dgm:fillClrLst>
    <dgm:linClrLst meth="repeat">
      <a:schemeClr val="accent3"/>
    </dgm:linClrLst>
    <dgm:effectClrLst/>
    <dgm:txLinClrLst/>
    <dgm:txFillClrLst meth="repeat">
      <a:schemeClr val="dk1"/>
    </dgm:txFillClrLst>
    <dgm:txEffectClrLst/>
  </dgm:styleLbl>
  <dgm:styleLbl name="solidBgAcc1">
    <dgm:fillClrLst meth="repeat">
      <a:schemeClr val="lt1"/>
    </dgm:fillClrLst>
    <dgm:linClrLst meth="repeat">
      <a:schemeClr val="accent3"/>
    </dgm:linClrLst>
    <dgm:effectClrLst/>
    <dgm:txLinClrLst/>
    <dgm:txFillClrLst meth="repeat">
      <a:schemeClr val="dk1"/>
    </dgm:txFillClrLst>
    <dgm:txEffectClrLst/>
  </dgm:styleLbl>
  <dgm:styleLbl name="f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align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bgAccFollowNode1">
    <dgm:fillClrLst meth="repeat">
      <a:schemeClr val="accent3">
        <a:alpha val="90000"/>
        <a:tint val="40000"/>
      </a:schemeClr>
    </dgm:fillClrLst>
    <dgm:linClrLst meth="repeat">
      <a:schemeClr val="accent3">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3"/>
    </dgm:linClrLst>
    <dgm:effectClrLst/>
    <dgm:txLinClrLst/>
    <dgm:txFillClrLst meth="repeat">
      <a:schemeClr val="dk1"/>
    </dgm:txFillClrLst>
    <dgm:txEffectClrLst/>
  </dgm:styleLbl>
  <dgm:styleLbl name="bgShp">
    <dgm:fillClrLst meth="repeat">
      <a:schemeClr val="accent3">
        <a:tint val="40000"/>
      </a:schemeClr>
    </dgm:fillClrLst>
    <dgm:linClrLst meth="repeat">
      <a:schemeClr val="accent3"/>
    </dgm:linClrLst>
    <dgm:effectClrLst/>
    <dgm:txLinClrLst/>
    <dgm:txFillClrLst meth="repeat">
      <a:schemeClr val="dk1"/>
    </dgm:txFillClrLst>
    <dgm:txEffectClrLst/>
  </dgm:styleLbl>
  <dgm:styleLbl name="dkBgShp">
    <dgm:fillClrLst meth="repeat">
      <a:schemeClr val="accent3">
        <a:shade val="80000"/>
      </a:schemeClr>
    </dgm:fillClrLst>
    <dgm:linClrLst meth="repeat">
      <a:schemeClr val="accent3"/>
    </dgm:linClrLst>
    <dgm:effectClrLst/>
    <dgm:txLinClrLst/>
    <dgm:txFillClrLst meth="repeat">
      <a:schemeClr val="lt1"/>
    </dgm:txFillClrLst>
    <dgm:txEffectClrLst/>
  </dgm:styleLbl>
  <dgm:styleLbl name="trBgShp">
    <dgm:fillClrLst meth="repeat">
      <a:schemeClr val="accent3">
        <a:tint val="50000"/>
        <a:alpha val="40000"/>
      </a:schemeClr>
    </dgm:fillClrLst>
    <dgm:linClrLst meth="repeat">
      <a:schemeClr val="accent3"/>
    </dgm:linClrLst>
    <dgm:effectClrLst/>
    <dgm:txLinClrLst/>
    <dgm:txFillClrLst meth="repeat">
      <a:schemeClr val="lt1"/>
    </dgm:txFillClrLst>
    <dgm:txEffectClrLst/>
  </dgm:styleLbl>
  <dgm:styleLbl name="fgShp">
    <dgm:fillClrLst meth="repeat">
      <a:schemeClr val="accent3">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5_2">
  <dgm:title val=""/>
  <dgm:desc val=""/>
  <dgm:catLst>
    <dgm:cat type="accent5" pri="11200"/>
  </dgm:catLst>
  <dgm:styleLbl name="node0">
    <dgm:fillClrLst meth="repeat">
      <a:schemeClr val="accent5"/>
    </dgm:fillClrLst>
    <dgm:linClrLst meth="repeat">
      <a:schemeClr val="lt1"/>
    </dgm:linClrLst>
    <dgm:effectClrLst/>
    <dgm:txLinClrLst/>
    <dgm:txFillClrLst/>
    <dgm:txEffectClrLst/>
  </dgm:styleLbl>
  <dgm:styleLbl name="node1">
    <dgm:fillClrLst meth="repeat">
      <a:schemeClr val="accent5"/>
    </dgm:fillClrLst>
    <dgm:linClrLst meth="repeat">
      <a:schemeClr val="lt1"/>
    </dgm:linClrLst>
    <dgm:effectClrLst/>
    <dgm:txLinClrLst/>
    <dgm:txFillClrLst/>
    <dgm:txEffectClrLst/>
  </dgm:styleLbl>
  <dgm:styleLbl name="alignNode1">
    <dgm:fillClrLst meth="repeat">
      <a:schemeClr val="accent5"/>
    </dgm:fillClrLst>
    <dgm:linClrLst meth="repeat">
      <a:schemeClr val="accent5"/>
    </dgm:linClrLst>
    <dgm:effectClrLst/>
    <dgm:txLinClrLst/>
    <dgm:txFillClrLst/>
    <dgm:txEffectClrLst/>
  </dgm:styleLbl>
  <dgm:styleLbl name="lnNode1">
    <dgm:fillClrLst meth="repeat">
      <a:schemeClr val="accent5"/>
    </dgm:fillClrLst>
    <dgm:linClrLst meth="repeat">
      <a:schemeClr val="lt1"/>
    </dgm:linClrLst>
    <dgm:effectClrLst/>
    <dgm:txLinClrLst/>
    <dgm:txFillClrLst/>
    <dgm:txEffectClrLst/>
  </dgm:styleLbl>
  <dgm:styleLbl name="vennNode1">
    <dgm:fillClrLst meth="repeat">
      <a:schemeClr val="accent5">
        <a:alpha val="50000"/>
      </a:schemeClr>
    </dgm:fillClrLst>
    <dgm:linClrLst meth="repeat">
      <a:schemeClr val="lt1"/>
    </dgm:linClrLst>
    <dgm:effectClrLst/>
    <dgm:txLinClrLst/>
    <dgm:txFillClrLst/>
    <dgm:txEffectClrLst/>
  </dgm:styleLbl>
  <dgm:styleLbl name="node2">
    <dgm:fillClrLst meth="repeat">
      <a:schemeClr val="accent5"/>
    </dgm:fillClrLst>
    <dgm:linClrLst meth="repeat">
      <a:schemeClr val="lt1"/>
    </dgm:linClrLst>
    <dgm:effectClrLst/>
    <dgm:txLinClrLst/>
    <dgm:txFillClrLst/>
    <dgm:txEffectClrLst/>
  </dgm:styleLbl>
  <dgm:styleLbl name="node3">
    <dgm:fillClrLst meth="repeat">
      <a:schemeClr val="accent5"/>
    </dgm:fillClrLst>
    <dgm:linClrLst meth="repeat">
      <a:schemeClr val="lt1"/>
    </dgm:linClrLst>
    <dgm:effectClrLst/>
    <dgm:txLinClrLst/>
    <dgm:txFillClrLst/>
    <dgm:txEffectClrLst/>
  </dgm:styleLbl>
  <dgm:styleLbl name="node4">
    <dgm:fillClrLst meth="repeat">
      <a:schemeClr val="accent5"/>
    </dgm:fillClrLst>
    <dgm:linClrLst meth="repeat">
      <a:schemeClr val="lt1"/>
    </dgm:linClrLst>
    <dgm:effectClrLst/>
    <dgm:txLinClrLst/>
    <dgm:txFillClrLst/>
    <dgm:txEffectClrLst/>
  </dgm:styleLbl>
  <dgm:styleLbl name="f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5">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5">
        <a:tint val="60000"/>
      </a:schemeClr>
    </dgm:fillClrLst>
    <dgm:linClrLst meth="repeat">
      <a:schemeClr val="accent5">
        <a:tint val="60000"/>
      </a:schemeClr>
    </dgm:linClrLst>
    <dgm:effectClrLst/>
    <dgm:txLinClrLst/>
    <dgm:txFillClrLst/>
    <dgm:txEffectClrLst/>
  </dgm:styleLbl>
  <dgm:styleLbl name="fgSibTrans2D1">
    <dgm:fillClrLst meth="repeat">
      <a:schemeClr val="accent5">
        <a:tint val="60000"/>
      </a:schemeClr>
    </dgm:fillClrLst>
    <dgm:linClrLst meth="repeat">
      <a:schemeClr val="accent5">
        <a:tint val="60000"/>
      </a:schemeClr>
    </dgm:linClrLst>
    <dgm:effectClrLst/>
    <dgm:txLinClrLst/>
    <dgm:txFillClrLst/>
    <dgm:txEffectClrLst/>
  </dgm:styleLbl>
  <dgm:styleLbl name="bgSibTrans2D1">
    <dgm:fillClrLst meth="repeat">
      <a:schemeClr val="accent5">
        <a:tint val="60000"/>
      </a:schemeClr>
    </dgm:fillClrLst>
    <dgm:linClrLst meth="repeat">
      <a:schemeClr val="accent5">
        <a:tint val="60000"/>
      </a:schemeClr>
    </dgm:linClrLst>
    <dgm:effectClrLst/>
    <dgm:txLinClrLst/>
    <dgm:txFillClrLst/>
    <dgm:txEffectClrLst/>
  </dgm:styleLbl>
  <dgm:styleLbl name="sibTrans1D1">
    <dgm:fillClrLst meth="repeat">
      <a:schemeClr val="accent5"/>
    </dgm:fillClrLst>
    <dgm:linClrLst meth="repeat">
      <a:schemeClr val="accent5"/>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dgm:linClrLst>
    <dgm:effectClrLst/>
    <dgm:txLinClrLst/>
    <dgm:txFillClrLst/>
    <dgm:txEffectClrLst/>
  </dgm:styleLbl>
  <dgm:styleLbl name="asst1">
    <dgm:fillClrLst meth="repeat">
      <a:schemeClr val="accent5"/>
    </dgm:fillClrLst>
    <dgm:linClrLst meth="repeat">
      <a:schemeClr val="lt1"/>
    </dgm:linClrLst>
    <dgm:effectClrLst/>
    <dgm:txLinClrLst/>
    <dgm:txFillClrLst/>
    <dgm:txEffectClrLst/>
  </dgm:styleLbl>
  <dgm:styleLbl name="asst2">
    <dgm:fillClrLst meth="repeat">
      <a:schemeClr val="accent5"/>
    </dgm:fillClrLst>
    <dgm:linClrLst meth="repeat">
      <a:schemeClr val="lt1"/>
    </dgm:linClrLst>
    <dgm:effectClrLst/>
    <dgm:txLinClrLst/>
    <dgm:txFillClrLst/>
    <dgm:txEffectClrLst/>
  </dgm:styleLbl>
  <dgm:styleLbl name="asst3">
    <dgm:fillClrLst meth="repeat">
      <a:schemeClr val="accent5"/>
    </dgm:fillClrLst>
    <dgm:linClrLst meth="repeat">
      <a:schemeClr val="lt1"/>
    </dgm:linClrLst>
    <dgm:effectClrLst/>
    <dgm:txLinClrLst/>
    <dgm:txFillClrLst/>
    <dgm:txEffectClrLst/>
  </dgm:styleLbl>
  <dgm:styleLbl name="asst4">
    <dgm:fillClrLst meth="repeat">
      <a:schemeClr val="accent5"/>
    </dgm:fillClrLst>
    <dgm:linClrLst meth="repeat">
      <a:schemeClr val="lt1"/>
    </dgm:linClrLst>
    <dgm:effectClrLst/>
    <dgm:txLinClrLst/>
    <dgm:txFillClrLst/>
    <dgm:txEffectClrLst/>
  </dgm:styleLbl>
  <dgm:styleLbl name="parChTrans2D1">
    <dgm:fillClrLst meth="repeat">
      <a:schemeClr val="accent5">
        <a:tint val="60000"/>
      </a:schemeClr>
    </dgm:fillClrLst>
    <dgm:linClrLst meth="repeat">
      <a:schemeClr val="accent5">
        <a:tint val="60000"/>
      </a:schemeClr>
    </dgm:linClrLst>
    <dgm:effectClrLst/>
    <dgm:txLinClrLst/>
    <dgm:txFillClrLst meth="repeat">
      <a:schemeClr val="lt1"/>
    </dgm:txFillClrLst>
    <dgm:txEffectClrLst/>
  </dgm:styleLbl>
  <dgm:styleLbl name="parChTrans2D2">
    <dgm:fillClrLst meth="repeat">
      <a:schemeClr val="accent5"/>
    </dgm:fillClrLst>
    <dgm:linClrLst meth="repeat">
      <a:schemeClr val="accent5"/>
    </dgm:linClrLst>
    <dgm:effectClrLst/>
    <dgm:txLinClrLst/>
    <dgm:txFillClrLst meth="repeat">
      <a:schemeClr val="lt1"/>
    </dgm:txFillClrLst>
    <dgm:txEffectClrLst/>
  </dgm:styleLbl>
  <dgm:styleLbl name="parChTrans2D3">
    <dgm:fillClrLst meth="repeat">
      <a:schemeClr val="accent5"/>
    </dgm:fillClrLst>
    <dgm:linClrLst meth="repeat">
      <a:schemeClr val="accent5"/>
    </dgm:linClrLst>
    <dgm:effectClrLst/>
    <dgm:txLinClrLst/>
    <dgm:txFillClrLst meth="repeat">
      <a:schemeClr val="lt1"/>
    </dgm:txFillClrLst>
    <dgm:txEffectClrLst/>
  </dgm:styleLbl>
  <dgm:styleLbl name="parChTrans2D4">
    <dgm:fillClrLst meth="repeat">
      <a:schemeClr val="accent5"/>
    </dgm:fillClrLst>
    <dgm:linClrLst meth="repeat">
      <a:schemeClr val="accent5"/>
    </dgm:linClrLst>
    <dgm:effectClrLst/>
    <dgm:txLinClrLst/>
    <dgm:txFillClrLst meth="repeat">
      <a:schemeClr val="lt1"/>
    </dgm:txFillClrLst>
    <dgm:txEffectClrLst/>
  </dgm:styleLbl>
  <dgm:styleLbl name="parChTrans1D1">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2">
    <dgm:fillClrLst meth="repeat">
      <a:schemeClr val="accent5"/>
    </dgm:fillClrLst>
    <dgm:linClrLst meth="repeat">
      <a:schemeClr val="accent5">
        <a:shade val="60000"/>
      </a:schemeClr>
    </dgm:linClrLst>
    <dgm:effectClrLst/>
    <dgm:txLinClrLst/>
    <dgm:txFillClrLst meth="repeat">
      <a:schemeClr val="tx1"/>
    </dgm:txFillClrLst>
    <dgm:txEffectClrLst/>
  </dgm:styleLbl>
  <dgm:styleLbl name="parChTrans1D3">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parChTrans1D4">
    <dgm:fillClrLst meth="repeat">
      <a:schemeClr val="accent5"/>
    </dgm:fillClrLst>
    <dgm:linClrLst meth="repeat">
      <a:schemeClr val="accent5">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solidFgAcc1">
    <dgm:fillClrLst meth="repeat">
      <a:schemeClr val="lt1"/>
    </dgm:fillClrLst>
    <dgm:linClrLst meth="repeat">
      <a:schemeClr val="accent5"/>
    </dgm:linClrLst>
    <dgm:effectClrLst/>
    <dgm:txLinClrLst/>
    <dgm:txFillClrLst meth="repeat">
      <a:schemeClr val="dk1"/>
    </dgm:txFillClrLst>
    <dgm:txEffectClrLst/>
  </dgm:styleLbl>
  <dgm:styleLbl name="solidAlignAcc1">
    <dgm:fillClrLst meth="repeat">
      <a:schemeClr val="lt1"/>
    </dgm:fillClrLst>
    <dgm:linClrLst meth="repeat">
      <a:schemeClr val="accent5"/>
    </dgm:linClrLst>
    <dgm:effectClrLst/>
    <dgm:txLinClrLst/>
    <dgm:txFillClrLst meth="repeat">
      <a:schemeClr val="dk1"/>
    </dgm:txFillClrLst>
    <dgm:txEffectClrLst/>
  </dgm:styleLbl>
  <dgm:styleLbl name="solidBgAcc1">
    <dgm:fillClrLst meth="repeat">
      <a:schemeClr val="lt1"/>
    </dgm:fillClrLst>
    <dgm:linClrLst meth="repeat">
      <a:schemeClr val="accent5"/>
    </dgm:linClrLst>
    <dgm:effectClrLst/>
    <dgm:txLinClrLst/>
    <dgm:txFillClrLst meth="repeat">
      <a:schemeClr val="dk1"/>
    </dgm:txFillClrLst>
    <dgm:txEffectClrLst/>
  </dgm:styleLbl>
  <dgm:styleLbl name="f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align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bgAccFollowNode1">
    <dgm:fillClrLst meth="repeat">
      <a:schemeClr val="accent5">
        <a:alpha val="90000"/>
        <a:tint val="40000"/>
      </a:schemeClr>
    </dgm:fillClrLst>
    <dgm:linClrLst meth="repeat">
      <a:schemeClr val="accent5">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5"/>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accent5"/>
    </dgm:linClrLst>
    <dgm:effectClrLst/>
    <dgm:txLinClrLst/>
    <dgm:txFillClrLst meth="repeat">
      <a:schemeClr val="dk1"/>
    </dgm:txFillClrLst>
    <dgm:txEffectClrLst/>
  </dgm:styleLbl>
  <dgm:styleLbl name="dkBgShp">
    <dgm:fillClrLst meth="repeat">
      <a:schemeClr val="accent5">
        <a:shade val="80000"/>
      </a:schemeClr>
    </dgm:fillClrLst>
    <dgm:linClrLst meth="repeat">
      <a:schemeClr val="accent5"/>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1559EC7C-C14F-45F4-8A61-0ED854EBB92F}" type="doc">
      <dgm:prSet loTypeId="urn:microsoft.com/office/officeart/2008/layout/LinedList" loCatId="list" qsTypeId="urn:microsoft.com/office/officeart/2005/8/quickstyle/simple1" qsCatId="simple" csTypeId="urn:microsoft.com/office/officeart/2005/8/colors/accent3_2" csCatId="accent3"/>
      <dgm:spPr/>
      <dgm:t>
        <a:bodyPr/>
        <a:lstStyle/>
        <a:p>
          <a:endParaRPr lang="en-US"/>
        </a:p>
      </dgm:t>
    </dgm:pt>
    <dgm:pt modelId="{F17B2C0B-13C7-42E6-AF9B-98ADD80231FB}">
      <dgm:prSet/>
      <dgm:spPr/>
      <dgm:t>
        <a:bodyPr/>
        <a:lstStyle/>
        <a:p>
          <a:r>
            <a:rPr lang="en-US" dirty="0">
              <a:latin typeface="Times New Roman" panose="02020603050405020304" pitchFamily="18" charset="0"/>
              <a:cs typeface="Times New Roman" panose="02020603050405020304" pitchFamily="18" charset="0"/>
            </a:rPr>
            <a:t>Vicarious Trauma: Secondary trauma exposure through work, environment, or other factors</a:t>
          </a:r>
        </a:p>
      </dgm:t>
    </dgm:pt>
    <dgm:pt modelId="{C283FAB7-84AF-4791-A7A5-E51B4ABE959E}" type="parTrans" cxnId="{807BFC4E-7FE1-44F9-91E0-6B6C458E3104}">
      <dgm:prSet/>
      <dgm:spPr/>
      <dgm:t>
        <a:bodyPr/>
        <a:lstStyle/>
        <a:p>
          <a:endParaRPr lang="en-US"/>
        </a:p>
      </dgm:t>
    </dgm:pt>
    <dgm:pt modelId="{0D9C41E6-FF78-4F07-B313-387F73ABBEA5}" type="sibTrans" cxnId="{807BFC4E-7FE1-44F9-91E0-6B6C458E3104}">
      <dgm:prSet/>
      <dgm:spPr/>
      <dgm:t>
        <a:bodyPr/>
        <a:lstStyle/>
        <a:p>
          <a:endParaRPr lang="en-US"/>
        </a:p>
      </dgm:t>
    </dgm:pt>
    <dgm:pt modelId="{6BE603FA-8DA3-44CC-9421-838A852C12DE}">
      <dgm:prSet/>
      <dgm:spPr/>
      <dgm:t>
        <a:bodyPr/>
        <a:lstStyle/>
        <a:p>
          <a:r>
            <a:rPr lang="en-US" dirty="0">
              <a:latin typeface="Times New Roman" panose="02020603050405020304" pitchFamily="18" charset="0"/>
              <a:cs typeface="Times New Roman" panose="02020603050405020304" pitchFamily="18" charset="0"/>
            </a:rPr>
            <a:t>Historical Trauma: Impacts groups affected by long-standing oppression, abuse, etc. also known as collective trauma</a:t>
          </a:r>
        </a:p>
      </dgm:t>
    </dgm:pt>
    <dgm:pt modelId="{073D052D-5BDA-41EF-982B-8F3C921F7E6B}" type="parTrans" cxnId="{361EF348-A1F8-4321-8C60-6F8CCAC50B7E}">
      <dgm:prSet/>
      <dgm:spPr/>
      <dgm:t>
        <a:bodyPr/>
        <a:lstStyle/>
        <a:p>
          <a:endParaRPr lang="en-US"/>
        </a:p>
      </dgm:t>
    </dgm:pt>
    <dgm:pt modelId="{0A642B97-4511-408C-A99D-46BC2C9B4237}" type="sibTrans" cxnId="{361EF348-A1F8-4321-8C60-6F8CCAC50B7E}">
      <dgm:prSet/>
      <dgm:spPr/>
      <dgm:t>
        <a:bodyPr/>
        <a:lstStyle/>
        <a:p>
          <a:endParaRPr lang="en-US"/>
        </a:p>
      </dgm:t>
    </dgm:pt>
    <dgm:pt modelId="{727BC53C-04A5-4CE4-B0BB-D1D51A0C771C}">
      <dgm:prSet/>
      <dgm:spPr/>
      <dgm:t>
        <a:bodyPr/>
        <a:lstStyle/>
        <a:p>
          <a:r>
            <a:rPr lang="en-US" dirty="0">
              <a:latin typeface="Times New Roman" panose="02020603050405020304" pitchFamily="18" charset="0"/>
              <a:cs typeface="Times New Roman" panose="02020603050405020304" pitchFamily="18" charset="0"/>
            </a:rPr>
            <a:t>Intergenerational Trauma: Transfer through familial patterns </a:t>
          </a:r>
        </a:p>
      </dgm:t>
    </dgm:pt>
    <dgm:pt modelId="{EB0E3EAF-D8AD-4CA3-8AE2-647292098FC7}" type="parTrans" cxnId="{E9D73D47-4A1D-453E-ADC2-32AA24A83CD5}">
      <dgm:prSet/>
      <dgm:spPr/>
      <dgm:t>
        <a:bodyPr/>
        <a:lstStyle/>
        <a:p>
          <a:endParaRPr lang="en-US"/>
        </a:p>
      </dgm:t>
    </dgm:pt>
    <dgm:pt modelId="{4C4B500C-BF60-4407-9B59-41FA9B536EB4}" type="sibTrans" cxnId="{E9D73D47-4A1D-453E-ADC2-32AA24A83CD5}">
      <dgm:prSet/>
      <dgm:spPr/>
      <dgm:t>
        <a:bodyPr/>
        <a:lstStyle/>
        <a:p>
          <a:endParaRPr lang="en-US"/>
        </a:p>
      </dgm:t>
    </dgm:pt>
    <dgm:pt modelId="{0F722892-3582-49E3-86D7-9D9B7B425E21}">
      <dgm:prSet/>
      <dgm:spPr/>
      <dgm:t>
        <a:bodyPr/>
        <a:lstStyle/>
        <a:p>
          <a:r>
            <a:rPr lang="en-US" dirty="0">
              <a:latin typeface="Times New Roman" panose="02020603050405020304" pitchFamily="18" charset="0"/>
              <a:cs typeface="Times New Roman" panose="02020603050405020304" pitchFamily="18" charset="0"/>
            </a:rPr>
            <a:t>Complex Trauma: Culmination of multiple traumatic experiences </a:t>
          </a:r>
        </a:p>
      </dgm:t>
    </dgm:pt>
    <dgm:pt modelId="{8021CD54-1F44-46B6-BE84-FF39CD60DB4D}" type="parTrans" cxnId="{02526027-ADD3-40AC-89C4-72F6FA9AF5C2}">
      <dgm:prSet/>
      <dgm:spPr/>
      <dgm:t>
        <a:bodyPr/>
        <a:lstStyle/>
        <a:p>
          <a:endParaRPr lang="en-US"/>
        </a:p>
      </dgm:t>
    </dgm:pt>
    <dgm:pt modelId="{120236DD-2EE2-47F0-AF69-CCEC97A4155E}" type="sibTrans" cxnId="{02526027-ADD3-40AC-89C4-72F6FA9AF5C2}">
      <dgm:prSet/>
      <dgm:spPr/>
      <dgm:t>
        <a:bodyPr/>
        <a:lstStyle/>
        <a:p>
          <a:endParaRPr lang="en-US"/>
        </a:p>
      </dgm:t>
    </dgm:pt>
    <dgm:pt modelId="{482E63B4-2D89-408E-A4FE-7AE7609FE7CB}" type="pres">
      <dgm:prSet presAssocID="{1559EC7C-C14F-45F4-8A61-0ED854EBB92F}" presName="vert0" presStyleCnt="0">
        <dgm:presLayoutVars>
          <dgm:dir/>
          <dgm:animOne val="branch"/>
          <dgm:animLvl val="lvl"/>
        </dgm:presLayoutVars>
      </dgm:prSet>
      <dgm:spPr/>
    </dgm:pt>
    <dgm:pt modelId="{729B245D-96F5-488D-B581-1C6AEB7FC56A}" type="pres">
      <dgm:prSet presAssocID="{F17B2C0B-13C7-42E6-AF9B-98ADD80231FB}" presName="thickLine" presStyleLbl="alignNode1" presStyleIdx="0" presStyleCnt="4"/>
      <dgm:spPr/>
    </dgm:pt>
    <dgm:pt modelId="{38FBBE5C-64B8-46F4-A067-7A3B2FFEE236}" type="pres">
      <dgm:prSet presAssocID="{F17B2C0B-13C7-42E6-AF9B-98ADD80231FB}" presName="horz1" presStyleCnt="0"/>
      <dgm:spPr/>
    </dgm:pt>
    <dgm:pt modelId="{AD1619E8-F39A-45E6-B0FB-CDCD60833A80}" type="pres">
      <dgm:prSet presAssocID="{F17B2C0B-13C7-42E6-AF9B-98ADD80231FB}" presName="tx1" presStyleLbl="revTx" presStyleIdx="0" presStyleCnt="4"/>
      <dgm:spPr/>
    </dgm:pt>
    <dgm:pt modelId="{5BBA2A4E-1F5D-4E76-B7A5-F51ABF13C9FF}" type="pres">
      <dgm:prSet presAssocID="{F17B2C0B-13C7-42E6-AF9B-98ADD80231FB}" presName="vert1" presStyleCnt="0"/>
      <dgm:spPr/>
    </dgm:pt>
    <dgm:pt modelId="{37BE526F-FFCA-4623-B036-1A821EF3E91D}" type="pres">
      <dgm:prSet presAssocID="{6BE603FA-8DA3-44CC-9421-838A852C12DE}" presName="thickLine" presStyleLbl="alignNode1" presStyleIdx="1" presStyleCnt="4"/>
      <dgm:spPr/>
    </dgm:pt>
    <dgm:pt modelId="{104A0B58-18AC-4036-93A1-AF4CEEDFBB5D}" type="pres">
      <dgm:prSet presAssocID="{6BE603FA-8DA3-44CC-9421-838A852C12DE}" presName="horz1" presStyleCnt="0"/>
      <dgm:spPr/>
    </dgm:pt>
    <dgm:pt modelId="{2505DFC7-DB5F-4D01-B7AE-824584671074}" type="pres">
      <dgm:prSet presAssocID="{6BE603FA-8DA3-44CC-9421-838A852C12DE}" presName="tx1" presStyleLbl="revTx" presStyleIdx="1" presStyleCnt="4"/>
      <dgm:spPr/>
    </dgm:pt>
    <dgm:pt modelId="{D8CCE146-13F7-4831-9F70-AF9EABDE1ABD}" type="pres">
      <dgm:prSet presAssocID="{6BE603FA-8DA3-44CC-9421-838A852C12DE}" presName="vert1" presStyleCnt="0"/>
      <dgm:spPr/>
    </dgm:pt>
    <dgm:pt modelId="{EE38F1B0-B04C-42B1-A359-D283D0E2C4DD}" type="pres">
      <dgm:prSet presAssocID="{727BC53C-04A5-4CE4-B0BB-D1D51A0C771C}" presName="thickLine" presStyleLbl="alignNode1" presStyleIdx="2" presStyleCnt="4"/>
      <dgm:spPr/>
    </dgm:pt>
    <dgm:pt modelId="{518A9B31-E87A-48A5-A185-4086AC7485DB}" type="pres">
      <dgm:prSet presAssocID="{727BC53C-04A5-4CE4-B0BB-D1D51A0C771C}" presName="horz1" presStyleCnt="0"/>
      <dgm:spPr/>
    </dgm:pt>
    <dgm:pt modelId="{BA2A69B3-ECAC-4374-8D82-02FAD0BC2D7C}" type="pres">
      <dgm:prSet presAssocID="{727BC53C-04A5-4CE4-B0BB-D1D51A0C771C}" presName="tx1" presStyleLbl="revTx" presStyleIdx="2" presStyleCnt="4"/>
      <dgm:spPr/>
    </dgm:pt>
    <dgm:pt modelId="{30EA46A7-FD0C-4B93-8570-9120E38F5287}" type="pres">
      <dgm:prSet presAssocID="{727BC53C-04A5-4CE4-B0BB-D1D51A0C771C}" presName="vert1" presStyleCnt="0"/>
      <dgm:spPr/>
    </dgm:pt>
    <dgm:pt modelId="{7481DBFB-33B4-4EF9-BF75-078C687342D6}" type="pres">
      <dgm:prSet presAssocID="{0F722892-3582-49E3-86D7-9D9B7B425E21}" presName="thickLine" presStyleLbl="alignNode1" presStyleIdx="3" presStyleCnt="4"/>
      <dgm:spPr/>
    </dgm:pt>
    <dgm:pt modelId="{4D806F69-42FA-4307-A7BC-1ED79D51ED15}" type="pres">
      <dgm:prSet presAssocID="{0F722892-3582-49E3-86D7-9D9B7B425E21}" presName="horz1" presStyleCnt="0"/>
      <dgm:spPr/>
    </dgm:pt>
    <dgm:pt modelId="{2C68F239-4CA3-4FFB-A8F3-76084501E6F9}" type="pres">
      <dgm:prSet presAssocID="{0F722892-3582-49E3-86D7-9D9B7B425E21}" presName="tx1" presStyleLbl="revTx" presStyleIdx="3" presStyleCnt="4"/>
      <dgm:spPr/>
    </dgm:pt>
    <dgm:pt modelId="{B80B6F79-893E-414F-97BA-9A3AD796570C}" type="pres">
      <dgm:prSet presAssocID="{0F722892-3582-49E3-86D7-9D9B7B425E21}" presName="vert1" presStyleCnt="0"/>
      <dgm:spPr/>
    </dgm:pt>
  </dgm:ptLst>
  <dgm:cxnLst>
    <dgm:cxn modelId="{02526027-ADD3-40AC-89C4-72F6FA9AF5C2}" srcId="{1559EC7C-C14F-45F4-8A61-0ED854EBB92F}" destId="{0F722892-3582-49E3-86D7-9D9B7B425E21}" srcOrd="3" destOrd="0" parTransId="{8021CD54-1F44-46B6-BE84-FF39CD60DB4D}" sibTransId="{120236DD-2EE2-47F0-AF69-CCEC97A4155E}"/>
    <dgm:cxn modelId="{0AA41E3A-A00F-415A-95AC-BAE53C474B33}" type="presOf" srcId="{1559EC7C-C14F-45F4-8A61-0ED854EBB92F}" destId="{482E63B4-2D89-408E-A4FE-7AE7609FE7CB}" srcOrd="0" destOrd="0" presId="urn:microsoft.com/office/officeart/2008/layout/LinedList"/>
    <dgm:cxn modelId="{1722EE62-F64A-4569-8DF0-A21ABDC6A17E}" type="presOf" srcId="{0F722892-3582-49E3-86D7-9D9B7B425E21}" destId="{2C68F239-4CA3-4FFB-A8F3-76084501E6F9}" srcOrd="0" destOrd="0" presId="urn:microsoft.com/office/officeart/2008/layout/LinedList"/>
    <dgm:cxn modelId="{E9D73D47-4A1D-453E-ADC2-32AA24A83CD5}" srcId="{1559EC7C-C14F-45F4-8A61-0ED854EBB92F}" destId="{727BC53C-04A5-4CE4-B0BB-D1D51A0C771C}" srcOrd="2" destOrd="0" parTransId="{EB0E3EAF-D8AD-4CA3-8AE2-647292098FC7}" sibTransId="{4C4B500C-BF60-4407-9B59-41FA9B536EB4}"/>
    <dgm:cxn modelId="{361EF348-A1F8-4321-8C60-6F8CCAC50B7E}" srcId="{1559EC7C-C14F-45F4-8A61-0ED854EBB92F}" destId="{6BE603FA-8DA3-44CC-9421-838A852C12DE}" srcOrd="1" destOrd="0" parTransId="{073D052D-5BDA-41EF-982B-8F3C921F7E6B}" sibTransId="{0A642B97-4511-408C-A99D-46BC2C9B4237}"/>
    <dgm:cxn modelId="{0D16794E-D47D-454A-86B1-5D9CE68C5F46}" type="presOf" srcId="{F17B2C0B-13C7-42E6-AF9B-98ADD80231FB}" destId="{AD1619E8-F39A-45E6-B0FB-CDCD60833A80}" srcOrd="0" destOrd="0" presId="urn:microsoft.com/office/officeart/2008/layout/LinedList"/>
    <dgm:cxn modelId="{807BFC4E-7FE1-44F9-91E0-6B6C458E3104}" srcId="{1559EC7C-C14F-45F4-8A61-0ED854EBB92F}" destId="{F17B2C0B-13C7-42E6-AF9B-98ADD80231FB}" srcOrd="0" destOrd="0" parTransId="{C283FAB7-84AF-4791-A7A5-E51B4ABE959E}" sibTransId="{0D9C41E6-FF78-4F07-B313-387F73ABBEA5}"/>
    <dgm:cxn modelId="{8CED01A9-2BA6-451D-99DE-A634B19EE6D9}" type="presOf" srcId="{6BE603FA-8DA3-44CC-9421-838A852C12DE}" destId="{2505DFC7-DB5F-4D01-B7AE-824584671074}" srcOrd="0" destOrd="0" presId="urn:microsoft.com/office/officeart/2008/layout/LinedList"/>
    <dgm:cxn modelId="{F44F04F6-A866-45C8-81AA-791CF7267A7E}" type="presOf" srcId="{727BC53C-04A5-4CE4-B0BB-D1D51A0C771C}" destId="{BA2A69B3-ECAC-4374-8D82-02FAD0BC2D7C}" srcOrd="0" destOrd="0" presId="urn:microsoft.com/office/officeart/2008/layout/LinedList"/>
    <dgm:cxn modelId="{EE914A4E-4FB3-4AF1-843C-BE4F71403045}" type="presParOf" srcId="{482E63B4-2D89-408E-A4FE-7AE7609FE7CB}" destId="{729B245D-96F5-488D-B581-1C6AEB7FC56A}" srcOrd="0" destOrd="0" presId="urn:microsoft.com/office/officeart/2008/layout/LinedList"/>
    <dgm:cxn modelId="{9086D9CF-20AB-4FA6-853B-F3F5FA58D4A2}" type="presParOf" srcId="{482E63B4-2D89-408E-A4FE-7AE7609FE7CB}" destId="{38FBBE5C-64B8-46F4-A067-7A3B2FFEE236}" srcOrd="1" destOrd="0" presId="urn:microsoft.com/office/officeart/2008/layout/LinedList"/>
    <dgm:cxn modelId="{1A1D9C4D-070E-416F-9923-DE618505A615}" type="presParOf" srcId="{38FBBE5C-64B8-46F4-A067-7A3B2FFEE236}" destId="{AD1619E8-F39A-45E6-B0FB-CDCD60833A80}" srcOrd="0" destOrd="0" presId="urn:microsoft.com/office/officeart/2008/layout/LinedList"/>
    <dgm:cxn modelId="{12004FCA-16AD-445F-B541-DA9E238DE3D4}" type="presParOf" srcId="{38FBBE5C-64B8-46F4-A067-7A3B2FFEE236}" destId="{5BBA2A4E-1F5D-4E76-B7A5-F51ABF13C9FF}" srcOrd="1" destOrd="0" presId="urn:microsoft.com/office/officeart/2008/layout/LinedList"/>
    <dgm:cxn modelId="{B8E1DB61-DA44-4113-9869-5DB91CF41FA9}" type="presParOf" srcId="{482E63B4-2D89-408E-A4FE-7AE7609FE7CB}" destId="{37BE526F-FFCA-4623-B036-1A821EF3E91D}" srcOrd="2" destOrd="0" presId="urn:microsoft.com/office/officeart/2008/layout/LinedList"/>
    <dgm:cxn modelId="{5389E692-EF59-47A7-8F0F-87CE735936CC}" type="presParOf" srcId="{482E63B4-2D89-408E-A4FE-7AE7609FE7CB}" destId="{104A0B58-18AC-4036-93A1-AF4CEEDFBB5D}" srcOrd="3" destOrd="0" presId="urn:microsoft.com/office/officeart/2008/layout/LinedList"/>
    <dgm:cxn modelId="{D23238CC-5F6F-46FD-ACA5-E848B300D0BD}" type="presParOf" srcId="{104A0B58-18AC-4036-93A1-AF4CEEDFBB5D}" destId="{2505DFC7-DB5F-4D01-B7AE-824584671074}" srcOrd="0" destOrd="0" presId="urn:microsoft.com/office/officeart/2008/layout/LinedList"/>
    <dgm:cxn modelId="{D96043F5-CF3E-46FC-9719-CA788DDA5ADB}" type="presParOf" srcId="{104A0B58-18AC-4036-93A1-AF4CEEDFBB5D}" destId="{D8CCE146-13F7-4831-9F70-AF9EABDE1ABD}" srcOrd="1" destOrd="0" presId="urn:microsoft.com/office/officeart/2008/layout/LinedList"/>
    <dgm:cxn modelId="{749266ED-00FE-4B91-8ECB-11810F4431E7}" type="presParOf" srcId="{482E63B4-2D89-408E-A4FE-7AE7609FE7CB}" destId="{EE38F1B0-B04C-42B1-A359-D283D0E2C4DD}" srcOrd="4" destOrd="0" presId="urn:microsoft.com/office/officeart/2008/layout/LinedList"/>
    <dgm:cxn modelId="{87ADB75C-9D3E-4794-A617-F946B0D6D336}" type="presParOf" srcId="{482E63B4-2D89-408E-A4FE-7AE7609FE7CB}" destId="{518A9B31-E87A-48A5-A185-4086AC7485DB}" srcOrd="5" destOrd="0" presId="urn:microsoft.com/office/officeart/2008/layout/LinedList"/>
    <dgm:cxn modelId="{3A0FB3A2-9C9C-4620-A687-14B786F92A68}" type="presParOf" srcId="{518A9B31-E87A-48A5-A185-4086AC7485DB}" destId="{BA2A69B3-ECAC-4374-8D82-02FAD0BC2D7C}" srcOrd="0" destOrd="0" presId="urn:microsoft.com/office/officeart/2008/layout/LinedList"/>
    <dgm:cxn modelId="{592FE831-FDAA-4DE0-B143-EE5FB7691A6B}" type="presParOf" srcId="{518A9B31-E87A-48A5-A185-4086AC7485DB}" destId="{30EA46A7-FD0C-4B93-8570-9120E38F5287}" srcOrd="1" destOrd="0" presId="urn:microsoft.com/office/officeart/2008/layout/LinedList"/>
    <dgm:cxn modelId="{F4376B09-7CB2-414C-8303-32A8CD76BA90}" type="presParOf" srcId="{482E63B4-2D89-408E-A4FE-7AE7609FE7CB}" destId="{7481DBFB-33B4-4EF9-BF75-078C687342D6}" srcOrd="6" destOrd="0" presId="urn:microsoft.com/office/officeart/2008/layout/LinedList"/>
    <dgm:cxn modelId="{E1DDBD14-4AAD-4E84-9DF1-AFF4EA9BE643}" type="presParOf" srcId="{482E63B4-2D89-408E-A4FE-7AE7609FE7CB}" destId="{4D806F69-42FA-4307-A7BC-1ED79D51ED15}" srcOrd="7" destOrd="0" presId="urn:microsoft.com/office/officeart/2008/layout/LinedList"/>
    <dgm:cxn modelId="{88CD48AB-EB47-49F8-AEAB-7A1B0D5FEBEA}" type="presParOf" srcId="{4D806F69-42FA-4307-A7BC-1ED79D51ED15}" destId="{2C68F239-4CA3-4FFB-A8F3-76084501E6F9}" srcOrd="0" destOrd="0" presId="urn:microsoft.com/office/officeart/2008/layout/LinedList"/>
    <dgm:cxn modelId="{E740F0D2-025E-409B-ACDD-BB532264E1B0}" type="presParOf" srcId="{4D806F69-42FA-4307-A7BC-1ED79D51ED15}" destId="{B80B6F79-893E-414F-97BA-9A3AD796570C}"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5030F18-8E3F-4EE2-B061-0DDE5FABDD44}" type="doc">
      <dgm:prSet loTypeId="urn:microsoft.com/office/officeart/2005/8/layout/vList2" loCatId="list" qsTypeId="urn:microsoft.com/office/officeart/2005/8/quickstyle/simple5" qsCatId="simple" csTypeId="urn:microsoft.com/office/officeart/2005/8/colors/colorful2" csCatId="colorful" phldr="1"/>
      <dgm:spPr/>
      <dgm:t>
        <a:bodyPr/>
        <a:lstStyle/>
        <a:p>
          <a:endParaRPr lang="en-US"/>
        </a:p>
      </dgm:t>
    </dgm:pt>
    <dgm:pt modelId="{C180027C-16F8-45F2-B8ED-95150A0EA7C7}">
      <dgm:prSet phldrT="[Text]"/>
      <dgm:spPr/>
      <dgm:t>
        <a:bodyPr/>
        <a:lstStyle/>
        <a:p>
          <a:r>
            <a:rPr lang="en-US" dirty="0">
              <a:latin typeface="Times New Roman" panose="02020603050405020304" pitchFamily="18" charset="0"/>
              <a:cs typeface="Times New Roman" panose="02020603050405020304" pitchFamily="18" charset="0"/>
            </a:rPr>
            <a:t>A specific cultural, racial or ethnic group. </a:t>
          </a:r>
        </a:p>
      </dgm:t>
    </dgm:pt>
    <dgm:pt modelId="{8600BC70-2DFA-4614-8C18-13A7F4B6A0E7}" type="parTrans" cxnId="{A2055800-5552-45DF-ABD6-B125001BCA77}">
      <dgm:prSet/>
      <dgm:spPr/>
      <dgm:t>
        <a:bodyPr/>
        <a:lstStyle/>
        <a:p>
          <a:endParaRPr lang="en-US"/>
        </a:p>
      </dgm:t>
    </dgm:pt>
    <dgm:pt modelId="{53FDD641-5687-4209-957D-863DD77A78C3}" type="sibTrans" cxnId="{A2055800-5552-45DF-ABD6-B125001BCA77}">
      <dgm:prSet/>
      <dgm:spPr/>
      <dgm:t>
        <a:bodyPr/>
        <a:lstStyle/>
        <a:p>
          <a:endParaRPr lang="en-US"/>
        </a:p>
      </dgm:t>
    </dgm:pt>
    <dgm:pt modelId="{8A6490D4-CDAD-4A02-86E4-539C91CD90B6}">
      <dgm:prSet phldrT="[Text]"/>
      <dgm:spPr/>
      <dgm:t>
        <a:bodyPr/>
        <a:lstStyle/>
        <a:p>
          <a:r>
            <a:rPr lang="en-US" dirty="0">
              <a:latin typeface="Times New Roman" panose="02020603050405020304" pitchFamily="18" charset="0"/>
              <a:cs typeface="Times New Roman" panose="02020603050405020304" pitchFamily="18" charset="0"/>
            </a:rPr>
            <a:t>Can impact psychological and physical health</a:t>
          </a:r>
          <a:r>
            <a:rPr lang="en-US" dirty="0"/>
            <a:t>.</a:t>
          </a:r>
        </a:p>
      </dgm:t>
    </dgm:pt>
    <dgm:pt modelId="{86B7D007-01C6-4A03-89FF-98B683BC6068}" type="parTrans" cxnId="{9CEE8C9B-9DA4-4099-927D-D6FF11306381}">
      <dgm:prSet/>
      <dgm:spPr/>
      <dgm:t>
        <a:bodyPr/>
        <a:lstStyle/>
        <a:p>
          <a:endParaRPr lang="en-US"/>
        </a:p>
      </dgm:t>
    </dgm:pt>
    <dgm:pt modelId="{2A9C520F-D413-45BB-BEDF-510600234633}" type="sibTrans" cxnId="{9CEE8C9B-9DA4-4099-927D-D6FF11306381}">
      <dgm:prSet/>
      <dgm:spPr/>
      <dgm:t>
        <a:bodyPr/>
        <a:lstStyle/>
        <a:p>
          <a:endParaRPr lang="en-US"/>
        </a:p>
      </dgm:t>
    </dgm:pt>
    <dgm:pt modelId="{BA3F3B9E-778B-47E3-B608-E53D66E53C2B}">
      <dgm:prSet phldrT="[Text]"/>
      <dgm:spPr/>
      <dgm:t>
        <a:bodyPr/>
        <a:lstStyle/>
        <a:p>
          <a:r>
            <a:rPr lang="en-US" dirty="0">
              <a:latin typeface="Times New Roman" panose="02020603050405020304" pitchFamily="18" charset="0"/>
              <a:cs typeface="Times New Roman" panose="02020603050405020304" pitchFamily="18" charset="0"/>
            </a:rPr>
            <a:t>Examples in history include Slavery, the Holocaust, forced migration, and the violent colonization of Native Americans.</a:t>
          </a:r>
        </a:p>
      </dgm:t>
    </dgm:pt>
    <dgm:pt modelId="{C96013BD-547F-4B78-9145-B464896A3CA7}" type="parTrans" cxnId="{A1A4102B-C38F-46FB-9B03-40BF1D484DA4}">
      <dgm:prSet/>
      <dgm:spPr/>
      <dgm:t>
        <a:bodyPr/>
        <a:lstStyle/>
        <a:p>
          <a:endParaRPr lang="en-US"/>
        </a:p>
      </dgm:t>
    </dgm:pt>
    <dgm:pt modelId="{367AC86B-8347-42F1-A91F-563AD9F73319}" type="sibTrans" cxnId="{A1A4102B-C38F-46FB-9B03-40BF1D484DA4}">
      <dgm:prSet/>
      <dgm:spPr/>
      <dgm:t>
        <a:bodyPr/>
        <a:lstStyle/>
        <a:p>
          <a:endParaRPr lang="en-US"/>
        </a:p>
      </dgm:t>
    </dgm:pt>
    <dgm:pt modelId="{A4A428FD-284A-49AE-B04D-0B7FC9462CEA}">
      <dgm:prSet phldrT="[Text]"/>
      <dgm:spPr/>
      <dgm:t>
        <a:bodyPr/>
        <a:lstStyle/>
        <a:p>
          <a:r>
            <a:rPr lang="en-US" dirty="0">
              <a:latin typeface="Times New Roman" panose="02020603050405020304" pitchFamily="18" charset="0"/>
              <a:cs typeface="Times New Roman" panose="02020603050405020304" pitchFamily="18" charset="0"/>
            </a:rPr>
            <a:t>When a traumatic event/s becomes a shared experience by a group of people.</a:t>
          </a:r>
        </a:p>
      </dgm:t>
    </dgm:pt>
    <dgm:pt modelId="{D93EDEAA-1421-4A45-9FF0-ECCF1A2346B9}" type="parTrans" cxnId="{B5E9837A-C3BC-40D2-88AD-2E538BA6AD6A}">
      <dgm:prSet/>
      <dgm:spPr/>
      <dgm:t>
        <a:bodyPr/>
        <a:lstStyle/>
        <a:p>
          <a:endParaRPr lang="en-US"/>
        </a:p>
      </dgm:t>
    </dgm:pt>
    <dgm:pt modelId="{0063E08F-DF90-49DE-AB4F-614FDD87839E}" type="sibTrans" cxnId="{B5E9837A-C3BC-40D2-88AD-2E538BA6AD6A}">
      <dgm:prSet/>
      <dgm:spPr/>
      <dgm:t>
        <a:bodyPr/>
        <a:lstStyle/>
        <a:p>
          <a:endParaRPr lang="en-US"/>
        </a:p>
      </dgm:t>
    </dgm:pt>
    <dgm:pt modelId="{3249FC16-3407-41BF-A4E3-D5C74C389427}" type="pres">
      <dgm:prSet presAssocID="{45030F18-8E3F-4EE2-B061-0DDE5FABDD44}" presName="linear" presStyleCnt="0">
        <dgm:presLayoutVars>
          <dgm:animLvl val="lvl"/>
          <dgm:resizeHandles val="exact"/>
        </dgm:presLayoutVars>
      </dgm:prSet>
      <dgm:spPr/>
    </dgm:pt>
    <dgm:pt modelId="{24B89523-1954-4781-8583-D3749085C6A7}" type="pres">
      <dgm:prSet presAssocID="{C180027C-16F8-45F2-B8ED-95150A0EA7C7}" presName="parentText" presStyleLbl="node1" presStyleIdx="0" presStyleCnt="4">
        <dgm:presLayoutVars>
          <dgm:chMax val="0"/>
          <dgm:bulletEnabled val="1"/>
        </dgm:presLayoutVars>
      </dgm:prSet>
      <dgm:spPr/>
    </dgm:pt>
    <dgm:pt modelId="{467C302F-3F65-4939-82D1-655777D52682}" type="pres">
      <dgm:prSet presAssocID="{53FDD641-5687-4209-957D-863DD77A78C3}" presName="spacer" presStyleCnt="0"/>
      <dgm:spPr/>
    </dgm:pt>
    <dgm:pt modelId="{13F4789D-5FC7-4375-992D-F2AB464CCEC8}" type="pres">
      <dgm:prSet presAssocID="{A4A428FD-284A-49AE-B04D-0B7FC9462CEA}" presName="parentText" presStyleLbl="node1" presStyleIdx="1" presStyleCnt="4">
        <dgm:presLayoutVars>
          <dgm:chMax val="0"/>
          <dgm:bulletEnabled val="1"/>
        </dgm:presLayoutVars>
      </dgm:prSet>
      <dgm:spPr/>
    </dgm:pt>
    <dgm:pt modelId="{9AF913E5-DCEF-45D3-AD08-B2628ABE094F}" type="pres">
      <dgm:prSet presAssocID="{0063E08F-DF90-49DE-AB4F-614FDD87839E}" presName="spacer" presStyleCnt="0"/>
      <dgm:spPr/>
    </dgm:pt>
    <dgm:pt modelId="{6F6835B6-C11D-4470-9773-6352E133321F}" type="pres">
      <dgm:prSet presAssocID="{8A6490D4-CDAD-4A02-86E4-539C91CD90B6}" presName="parentText" presStyleLbl="node1" presStyleIdx="2" presStyleCnt="4">
        <dgm:presLayoutVars>
          <dgm:chMax val="0"/>
          <dgm:bulletEnabled val="1"/>
        </dgm:presLayoutVars>
      </dgm:prSet>
      <dgm:spPr/>
    </dgm:pt>
    <dgm:pt modelId="{A3174993-1F3C-46CD-ACE1-E079E3408FCE}" type="pres">
      <dgm:prSet presAssocID="{2A9C520F-D413-45BB-BEDF-510600234633}" presName="spacer" presStyleCnt="0"/>
      <dgm:spPr/>
    </dgm:pt>
    <dgm:pt modelId="{F91E0E45-0041-40D9-9179-2AAC76E2A2D7}" type="pres">
      <dgm:prSet presAssocID="{BA3F3B9E-778B-47E3-B608-E53D66E53C2B}" presName="parentText" presStyleLbl="node1" presStyleIdx="3" presStyleCnt="4">
        <dgm:presLayoutVars>
          <dgm:chMax val="0"/>
          <dgm:bulletEnabled val="1"/>
        </dgm:presLayoutVars>
      </dgm:prSet>
      <dgm:spPr/>
    </dgm:pt>
  </dgm:ptLst>
  <dgm:cxnLst>
    <dgm:cxn modelId="{A2055800-5552-45DF-ABD6-B125001BCA77}" srcId="{45030F18-8E3F-4EE2-B061-0DDE5FABDD44}" destId="{C180027C-16F8-45F2-B8ED-95150A0EA7C7}" srcOrd="0" destOrd="0" parTransId="{8600BC70-2DFA-4614-8C18-13A7F4B6A0E7}" sibTransId="{53FDD641-5687-4209-957D-863DD77A78C3}"/>
    <dgm:cxn modelId="{99077502-3DE2-48BA-BFB0-3D71E23DEF24}" type="presOf" srcId="{BA3F3B9E-778B-47E3-B608-E53D66E53C2B}" destId="{F91E0E45-0041-40D9-9179-2AAC76E2A2D7}" srcOrd="0" destOrd="0" presId="urn:microsoft.com/office/officeart/2005/8/layout/vList2"/>
    <dgm:cxn modelId="{A01FB518-B85B-46C7-B4F9-AD787E8DD4F4}" type="presOf" srcId="{45030F18-8E3F-4EE2-B061-0DDE5FABDD44}" destId="{3249FC16-3407-41BF-A4E3-D5C74C389427}" srcOrd="0" destOrd="0" presId="urn:microsoft.com/office/officeart/2005/8/layout/vList2"/>
    <dgm:cxn modelId="{A1A4102B-C38F-46FB-9B03-40BF1D484DA4}" srcId="{45030F18-8E3F-4EE2-B061-0DDE5FABDD44}" destId="{BA3F3B9E-778B-47E3-B608-E53D66E53C2B}" srcOrd="3" destOrd="0" parTransId="{C96013BD-547F-4B78-9145-B464896A3CA7}" sibTransId="{367AC86B-8347-42F1-A91F-563AD9F73319}"/>
    <dgm:cxn modelId="{0F5F9134-8D78-445F-90D4-DDD61EDAB104}" type="presOf" srcId="{C180027C-16F8-45F2-B8ED-95150A0EA7C7}" destId="{24B89523-1954-4781-8583-D3749085C6A7}" srcOrd="0" destOrd="0" presId="urn:microsoft.com/office/officeart/2005/8/layout/vList2"/>
    <dgm:cxn modelId="{B5E9837A-C3BC-40D2-88AD-2E538BA6AD6A}" srcId="{45030F18-8E3F-4EE2-B061-0DDE5FABDD44}" destId="{A4A428FD-284A-49AE-B04D-0B7FC9462CEA}" srcOrd="1" destOrd="0" parTransId="{D93EDEAA-1421-4A45-9FF0-ECCF1A2346B9}" sibTransId="{0063E08F-DF90-49DE-AB4F-614FDD87839E}"/>
    <dgm:cxn modelId="{89671595-DB6E-4DCC-AF29-BED5CC3BE7B0}" type="presOf" srcId="{8A6490D4-CDAD-4A02-86E4-539C91CD90B6}" destId="{6F6835B6-C11D-4470-9773-6352E133321F}" srcOrd="0" destOrd="0" presId="urn:microsoft.com/office/officeart/2005/8/layout/vList2"/>
    <dgm:cxn modelId="{9CEE8C9B-9DA4-4099-927D-D6FF11306381}" srcId="{45030F18-8E3F-4EE2-B061-0DDE5FABDD44}" destId="{8A6490D4-CDAD-4A02-86E4-539C91CD90B6}" srcOrd="2" destOrd="0" parTransId="{86B7D007-01C6-4A03-89FF-98B683BC6068}" sibTransId="{2A9C520F-D413-45BB-BEDF-510600234633}"/>
    <dgm:cxn modelId="{233F56AD-4F66-4B12-A9FE-7A2FD7FB9C61}" type="presOf" srcId="{A4A428FD-284A-49AE-B04D-0B7FC9462CEA}" destId="{13F4789D-5FC7-4375-992D-F2AB464CCEC8}" srcOrd="0" destOrd="0" presId="urn:microsoft.com/office/officeart/2005/8/layout/vList2"/>
    <dgm:cxn modelId="{F0785521-A089-4FE9-83AB-2E58448A1880}" type="presParOf" srcId="{3249FC16-3407-41BF-A4E3-D5C74C389427}" destId="{24B89523-1954-4781-8583-D3749085C6A7}" srcOrd="0" destOrd="0" presId="urn:microsoft.com/office/officeart/2005/8/layout/vList2"/>
    <dgm:cxn modelId="{98FB79CD-2E7F-4085-B911-80AA62EBBED2}" type="presParOf" srcId="{3249FC16-3407-41BF-A4E3-D5C74C389427}" destId="{467C302F-3F65-4939-82D1-655777D52682}" srcOrd="1" destOrd="0" presId="urn:microsoft.com/office/officeart/2005/8/layout/vList2"/>
    <dgm:cxn modelId="{A18D7A14-ED35-4154-92F9-079362E86FF9}" type="presParOf" srcId="{3249FC16-3407-41BF-A4E3-D5C74C389427}" destId="{13F4789D-5FC7-4375-992D-F2AB464CCEC8}" srcOrd="2" destOrd="0" presId="urn:microsoft.com/office/officeart/2005/8/layout/vList2"/>
    <dgm:cxn modelId="{9DCFF8C1-3FB2-431E-B11A-9570B3F8202C}" type="presParOf" srcId="{3249FC16-3407-41BF-A4E3-D5C74C389427}" destId="{9AF913E5-DCEF-45D3-AD08-B2628ABE094F}" srcOrd="3" destOrd="0" presId="urn:microsoft.com/office/officeart/2005/8/layout/vList2"/>
    <dgm:cxn modelId="{0E499874-1E49-4DC1-A342-AC3FCDD46E53}" type="presParOf" srcId="{3249FC16-3407-41BF-A4E3-D5C74C389427}" destId="{6F6835B6-C11D-4470-9773-6352E133321F}" srcOrd="4" destOrd="0" presId="urn:microsoft.com/office/officeart/2005/8/layout/vList2"/>
    <dgm:cxn modelId="{98407A2D-722D-43C2-8B67-9EA7B3A73866}" type="presParOf" srcId="{3249FC16-3407-41BF-A4E3-D5C74C389427}" destId="{A3174993-1F3C-46CD-ACE1-E079E3408FCE}" srcOrd="5" destOrd="0" presId="urn:microsoft.com/office/officeart/2005/8/layout/vList2"/>
    <dgm:cxn modelId="{0355D98A-D9E6-4B70-B37E-144C3001416A}" type="presParOf" srcId="{3249FC16-3407-41BF-A4E3-D5C74C389427}" destId="{F91E0E45-0041-40D9-9179-2AAC76E2A2D7}"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BBD44881-945A-4240-8E16-D6ADE15045D1}" type="doc">
      <dgm:prSet loTypeId="urn:microsoft.com/office/officeart/2005/8/layout/vList2" loCatId="list" qsTypeId="urn:microsoft.com/office/officeart/2005/8/quickstyle/simple1" qsCatId="simple" csTypeId="urn:microsoft.com/office/officeart/2005/8/colors/accent5_2" csCatId="accent5" phldr="1"/>
      <dgm:spPr/>
      <dgm:t>
        <a:bodyPr/>
        <a:lstStyle/>
        <a:p>
          <a:endParaRPr lang="en-US"/>
        </a:p>
      </dgm:t>
    </dgm:pt>
    <dgm:pt modelId="{ABB28A7B-4274-42B8-8823-E3548C6A992A}">
      <dgm:prSet phldrT="[Text]"/>
      <dgm:spPr/>
      <dgm:t>
        <a:bodyPr/>
        <a:lstStyle/>
        <a:p>
          <a:r>
            <a:rPr lang="en-US" dirty="0">
              <a:latin typeface="Times New Roman" panose="02020603050405020304" pitchFamily="18" charset="0"/>
              <a:cs typeface="Times New Roman" panose="02020603050405020304" pitchFamily="18" charset="0"/>
            </a:rPr>
            <a:t>If trauma is not dealt with adequately in one generation it can be passed down in later generations behaviors and thought systems.</a:t>
          </a:r>
        </a:p>
      </dgm:t>
    </dgm:pt>
    <dgm:pt modelId="{8EF88105-4B01-45CD-8264-1D9FAA3A238D}" type="parTrans" cxnId="{FC74681D-9A96-4EDF-BAEE-372BFAFF6B85}">
      <dgm:prSet/>
      <dgm:spPr/>
      <dgm:t>
        <a:bodyPr/>
        <a:lstStyle/>
        <a:p>
          <a:endParaRPr lang="en-US"/>
        </a:p>
      </dgm:t>
    </dgm:pt>
    <dgm:pt modelId="{9C016DB3-49D3-44B3-8365-316B1C01CC18}" type="sibTrans" cxnId="{FC74681D-9A96-4EDF-BAEE-372BFAFF6B85}">
      <dgm:prSet/>
      <dgm:spPr/>
      <dgm:t>
        <a:bodyPr/>
        <a:lstStyle/>
        <a:p>
          <a:endParaRPr lang="en-US"/>
        </a:p>
      </dgm:t>
    </dgm:pt>
    <dgm:pt modelId="{5B277A59-3112-4DB5-A94A-8A58B72BCC21}">
      <dgm:prSet phldrT="[Text]"/>
      <dgm:spPr/>
      <dgm:t>
        <a:bodyPr/>
        <a:lstStyle/>
        <a:p>
          <a:r>
            <a:rPr lang="en-US" b="0" i="0" dirty="0">
              <a:effectLst/>
              <a:latin typeface="Times New Roman" panose="02020603050405020304" pitchFamily="18" charset="0"/>
              <a:ea typeface="+mn-ea"/>
              <a:cs typeface="Times New Roman" panose="02020603050405020304" pitchFamily="18" charset="0"/>
            </a:rPr>
            <a:t>Descendants who have not directly experienced a traumatic event can exhibit the signs and symptoms of trauma, such as:</a:t>
          </a:r>
        </a:p>
        <a:p>
          <a:endParaRPr lang="en-US" b="0" i="0" dirty="0">
            <a:effectLst/>
            <a:latin typeface="+mn-lt"/>
            <a:ea typeface="+mn-ea"/>
            <a:cs typeface="+mn-cs"/>
          </a:endParaRPr>
        </a:p>
      </dgm:t>
    </dgm:pt>
    <dgm:pt modelId="{59475722-62A4-4FC1-ACC2-DCBC0D2B4A4B}" type="parTrans" cxnId="{5FBE4628-E8F0-412C-91A7-98DD6AF52759}">
      <dgm:prSet/>
      <dgm:spPr/>
      <dgm:t>
        <a:bodyPr/>
        <a:lstStyle/>
        <a:p>
          <a:endParaRPr lang="en-US"/>
        </a:p>
      </dgm:t>
    </dgm:pt>
    <dgm:pt modelId="{53E05D2F-058C-40F0-8EF2-0AF6446CE758}" type="sibTrans" cxnId="{5FBE4628-E8F0-412C-91A7-98DD6AF52759}">
      <dgm:prSet/>
      <dgm:spPr/>
      <dgm:t>
        <a:bodyPr/>
        <a:lstStyle/>
        <a:p>
          <a:endParaRPr lang="en-US"/>
        </a:p>
      </dgm:t>
    </dgm:pt>
    <dgm:pt modelId="{04CA45BF-0D3D-43F6-8954-69AA1E59A80B}">
      <dgm:prSet phldrT="[Text]"/>
      <dgm:spPr/>
      <dgm:t>
        <a:bodyPr/>
        <a:lstStyle/>
        <a:p>
          <a:pPr>
            <a:buNone/>
          </a:pPr>
          <a:endParaRPr lang="en-US" dirty="0"/>
        </a:p>
      </dgm:t>
    </dgm:pt>
    <dgm:pt modelId="{7364053F-351D-452A-8C32-C1F5132AFEE6}" type="parTrans" cxnId="{AC044F91-3124-4996-A929-34DF6F381CA5}">
      <dgm:prSet/>
      <dgm:spPr/>
      <dgm:t>
        <a:bodyPr/>
        <a:lstStyle/>
        <a:p>
          <a:endParaRPr lang="en-US"/>
        </a:p>
      </dgm:t>
    </dgm:pt>
    <dgm:pt modelId="{D875B17F-56F4-4D0E-B3A2-DE3D25D5C9CE}" type="sibTrans" cxnId="{AC044F91-3124-4996-A929-34DF6F381CA5}">
      <dgm:prSet/>
      <dgm:spPr/>
      <dgm:t>
        <a:bodyPr/>
        <a:lstStyle/>
        <a:p>
          <a:endParaRPr lang="en-US"/>
        </a:p>
      </dgm:t>
    </dgm:pt>
    <dgm:pt modelId="{15688EB1-CE0A-4E87-BB1B-AC1B9EE37B2B}">
      <dgm:prSet/>
      <dgm:spPr/>
      <dgm:t>
        <a:bodyPr/>
        <a:lstStyle/>
        <a:p>
          <a:r>
            <a:rPr lang="en-US" dirty="0">
              <a:latin typeface="Times New Roman" panose="02020603050405020304" pitchFamily="18" charset="0"/>
              <a:cs typeface="Times New Roman" panose="02020603050405020304" pitchFamily="18" charset="0"/>
            </a:rPr>
            <a:t>Depression, fixation on trauma, low self-esteem, anger, and self-harming behavior</a:t>
          </a:r>
        </a:p>
      </dgm:t>
    </dgm:pt>
    <dgm:pt modelId="{A342BD7C-BDF4-4DC6-930C-22E192818C6E}" type="parTrans" cxnId="{8096CDD7-8D16-4D88-877C-2A7B71F3B50F}">
      <dgm:prSet/>
      <dgm:spPr/>
      <dgm:t>
        <a:bodyPr/>
        <a:lstStyle/>
        <a:p>
          <a:endParaRPr lang="en-US"/>
        </a:p>
      </dgm:t>
    </dgm:pt>
    <dgm:pt modelId="{B6AB2EB7-CE23-49C3-93CF-07C2D826AB56}" type="sibTrans" cxnId="{8096CDD7-8D16-4D88-877C-2A7B71F3B50F}">
      <dgm:prSet/>
      <dgm:spPr/>
      <dgm:t>
        <a:bodyPr/>
        <a:lstStyle/>
        <a:p>
          <a:endParaRPr lang="en-US"/>
        </a:p>
      </dgm:t>
    </dgm:pt>
    <dgm:pt modelId="{E71439AC-AA96-42D4-8C19-F4245E9AA166}" type="pres">
      <dgm:prSet presAssocID="{BBD44881-945A-4240-8E16-D6ADE15045D1}" presName="linear" presStyleCnt="0">
        <dgm:presLayoutVars>
          <dgm:animLvl val="lvl"/>
          <dgm:resizeHandles val="exact"/>
        </dgm:presLayoutVars>
      </dgm:prSet>
      <dgm:spPr/>
    </dgm:pt>
    <dgm:pt modelId="{9783538D-2D27-451E-9C22-1BA11C28F54D}" type="pres">
      <dgm:prSet presAssocID="{ABB28A7B-4274-42B8-8823-E3548C6A992A}" presName="parentText" presStyleLbl="node1" presStyleIdx="0" presStyleCnt="3">
        <dgm:presLayoutVars>
          <dgm:chMax val="0"/>
          <dgm:bulletEnabled val="1"/>
        </dgm:presLayoutVars>
      </dgm:prSet>
      <dgm:spPr/>
    </dgm:pt>
    <dgm:pt modelId="{BA12F9BB-159B-41B2-826B-DB885EA49E6A}" type="pres">
      <dgm:prSet presAssocID="{9C016DB3-49D3-44B3-8365-316B1C01CC18}" presName="spacer" presStyleCnt="0"/>
      <dgm:spPr/>
    </dgm:pt>
    <dgm:pt modelId="{AD44CF9F-03ED-4997-9ABE-E91A2458CAE1}" type="pres">
      <dgm:prSet presAssocID="{5B277A59-3112-4DB5-A94A-8A58B72BCC21}" presName="parentText" presStyleLbl="node1" presStyleIdx="1" presStyleCnt="3" custLinFactNeighborX="-137" custLinFactNeighborY="40742">
        <dgm:presLayoutVars>
          <dgm:chMax val="0"/>
          <dgm:bulletEnabled val="1"/>
        </dgm:presLayoutVars>
      </dgm:prSet>
      <dgm:spPr/>
    </dgm:pt>
    <dgm:pt modelId="{EFC17A37-A448-4D0F-8081-5D45131C9EF4}" type="pres">
      <dgm:prSet presAssocID="{5B277A59-3112-4DB5-A94A-8A58B72BCC21}" presName="childText" presStyleLbl="revTx" presStyleIdx="0" presStyleCnt="1">
        <dgm:presLayoutVars>
          <dgm:bulletEnabled val="1"/>
        </dgm:presLayoutVars>
      </dgm:prSet>
      <dgm:spPr/>
    </dgm:pt>
    <dgm:pt modelId="{6AF266D4-2B20-4003-91CF-543B1200528F}" type="pres">
      <dgm:prSet presAssocID="{15688EB1-CE0A-4E87-BB1B-AC1B9EE37B2B}" presName="parentText" presStyleLbl="node1" presStyleIdx="2" presStyleCnt="3">
        <dgm:presLayoutVars>
          <dgm:chMax val="0"/>
          <dgm:bulletEnabled val="1"/>
        </dgm:presLayoutVars>
      </dgm:prSet>
      <dgm:spPr/>
    </dgm:pt>
  </dgm:ptLst>
  <dgm:cxnLst>
    <dgm:cxn modelId="{BE7D6509-2117-489A-AEF3-4A2FB0AEA3AE}" type="presOf" srcId="{04CA45BF-0D3D-43F6-8954-69AA1E59A80B}" destId="{EFC17A37-A448-4D0F-8081-5D45131C9EF4}" srcOrd="0" destOrd="0" presId="urn:microsoft.com/office/officeart/2005/8/layout/vList2"/>
    <dgm:cxn modelId="{FC74681D-9A96-4EDF-BAEE-372BFAFF6B85}" srcId="{BBD44881-945A-4240-8E16-D6ADE15045D1}" destId="{ABB28A7B-4274-42B8-8823-E3548C6A992A}" srcOrd="0" destOrd="0" parTransId="{8EF88105-4B01-45CD-8264-1D9FAA3A238D}" sibTransId="{9C016DB3-49D3-44B3-8365-316B1C01CC18}"/>
    <dgm:cxn modelId="{5FBE4628-E8F0-412C-91A7-98DD6AF52759}" srcId="{BBD44881-945A-4240-8E16-D6ADE15045D1}" destId="{5B277A59-3112-4DB5-A94A-8A58B72BCC21}" srcOrd="1" destOrd="0" parTransId="{59475722-62A4-4FC1-ACC2-DCBC0D2B4A4B}" sibTransId="{53E05D2F-058C-40F0-8EF2-0AF6446CE758}"/>
    <dgm:cxn modelId="{DAB8213D-D37A-4D0F-AE4C-286AC41D7EF5}" type="presOf" srcId="{ABB28A7B-4274-42B8-8823-E3548C6A992A}" destId="{9783538D-2D27-451E-9C22-1BA11C28F54D}" srcOrd="0" destOrd="0" presId="urn:microsoft.com/office/officeart/2005/8/layout/vList2"/>
    <dgm:cxn modelId="{05BC276E-1548-4AD3-AB32-3C6EC3D9FF3E}" type="presOf" srcId="{BBD44881-945A-4240-8E16-D6ADE15045D1}" destId="{E71439AC-AA96-42D4-8C19-F4245E9AA166}" srcOrd="0" destOrd="0" presId="urn:microsoft.com/office/officeart/2005/8/layout/vList2"/>
    <dgm:cxn modelId="{AC044F91-3124-4996-A929-34DF6F381CA5}" srcId="{5B277A59-3112-4DB5-A94A-8A58B72BCC21}" destId="{04CA45BF-0D3D-43F6-8954-69AA1E59A80B}" srcOrd="0" destOrd="0" parTransId="{7364053F-351D-452A-8C32-C1F5132AFEE6}" sibTransId="{D875B17F-56F4-4D0E-B3A2-DE3D25D5C9CE}"/>
    <dgm:cxn modelId="{8096CDD7-8D16-4D88-877C-2A7B71F3B50F}" srcId="{BBD44881-945A-4240-8E16-D6ADE15045D1}" destId="{15688EB1-CE0A-4E87-BB1B-AC1B9EE37B2B}" srcOrd="2" destOrd="0" parTransId="{A342BD7C-BDF4-4DC6-930C-22E192818C6E}" sibTransId="{B6AB2EB7-CE23-49C3-93CF-07C2D826AB56}"/>
    <dgm:cxn modelId="{AC15E4D7-81CC-4EBA-ACA0-E1EE89C2B104}" type="presOf" srcId="{15688EB1-CE0A-4E87-BB1B-AC1B9EE37B2B}" destId="{6AF266D4-2B20-4003-91CF-543B1200528F}" srcOrd="0" destOrd="0" presId="urn:microsoft.com/office/officeart/2005/8/layout/vList2"/>
    <dgm:cxn modelId="{08F8B8F6-178E-4E2B-8E0E-6C302630CEAA}" type="presOf" srcId="{5B277A59-3112-4DB5-A94A-8A58B72BCC21}" destId="{AD44CF9F-03ED-4997-9ABE-E91A2458CAE1}" srcOrd="0" destOrd="0" presId="urn:microsoft.com/office/officeart/2005/8/layout/vList2"/>
    <dgm:cxn modelId="{E90F24F9-4B4B-4224-98F6-9AB0B8DCAD9E}" type="presParOf" srcId="{E71439AC-AA96-42D4-8C19-F4245E9AA166}" destId="{9783538D-2D27-451E-9C22-1BA11C28F54D}" srcOrd="0" destOrd="0" presId="urn:microsoft.com/office/officeart/2005/8/layout/vList2"/>
    <dgm:cxn modelId="{B8A91200-418D-4B18-BFAF-C6AA39919D98}" type="presParOf" srcId="{E71439AC-AA96-42D4-8C19-F4245E9AA166}" destId="{BA12F9BB-159B-41B2-826B-DB885EA49E6A}" srcOrd="1" destOrd="0" presId="urn:microsoft.com/office/officeart/2005/8/layout/vList2"/>
    <dgm:cxn modelId="{A13C22F4-4752-4EEA-8523-26116F17DAAC}" type="presParOf" srcId="{E71439AC-AA96-42D4-8C19-F4245E9AA166}" destId="{AD44CF9F-03ED-4997-9ABE-E91A2458CAE1}" srcOrd="2" destOrd="0" presId="urn:microsoft.com/office/officeart/2005/8/layout/vList2"/>
    <dgm:cxn modelId="{C47A27F1-7B43-4519-B331-5C0EBFE34F96}" type="presParOf" srcId="{E71439AC-AA96-42D4-8C19-F4245E9AA166}" destId="{EFC17A37-A448-4D0F-8081-5D45131C9EF4}" srcOrd="3" destOrd="0" presId="urn:microsoft.com/office/officeart/2005/8/layout/vList2"/>
    <dgm:cxn modelId="{89455CF0-5D6E-4099-B83B-0022B86BEDF3}" type="presParOf" srcId="{E71439AC-AA96-42D4-8C19-F4245E9AA166}" destId="{6AF266D4-2B20-4003-91CF-543B1200528F}" srcOrd="4"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29B245D-96F5-488D-B581-1C6AEB7FC56A}">
      <dsp:nvSpPr>
        <dsp:cNvPr id="0" name=""/>
        <dsp:cNvSpPr/>
      </dsp:nvSpPr>
      <dsp:spPr>
        <a:xfrm>
          <a:off x="0" y="0"/>
          <a:ext cx="100583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AD1619E8-F39A-45E6-B0FB-CDCD60833A80}">
      <dsp:nvSpPr>
        <dsp:cNvPr id="0" name=""/>
        <dsp:cNvSpPr/>
      </dsp:nvSpPr>
      <dsp:spPr>
        <a:xfrm>
          <a:off x="0" y="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Vicarious Trauma: Secondary trauma exposure through work, environment, or other factors</a:t>
          </a:r>
        </a:p>
      </dsp:txBody>
      <dsp:txXfrm>
        <a:off x="0" y="0"/>
        <a:ext cx="10058399" cy="946520"/>
      </dsp:txXfrm>
    </dsp:sp>
    <dsp:sp modelId="{37BE526F-FFCA-4623-B036-1A821EF3E91D}">
      <dsp:nvSpPr>
        <dsp:cNvPr id="0" name=""/>
        <dsp:cNvSpPr/>
      </dsp:nvSpPr>
      <dsp:spPr>
        <a:xfrm>
          <a:off x="0" y="946520"/>
          <a:ext cx="100583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505DFC7-DB5F-4D01-B7AE-824584671074}">
      <dsp:nvSpPr>
        <dsp:cNvPr id="0" name=""/>
        <dsp:cNvSpPr/>
      </dsp:nvSpPr>
      <dsp:spPr>
        <a:xfrm>
          <a:off x="0" y="94652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Historical Trauma: Impacts groups affected by long-standing oppression, abuse, etc. also known as collective trauma</a:t>
          </a:r>
        </a:p>
      </dsp:txBody>
      <dsp:txXfrm>
        <a:off x="0" y="946520"/>
        <a:ext cx="10058399" cy="946520"/>
      </dsp:txXfrm>
    </dsp:sp>
    <dsp:sp modelId="{EE38F1B0-B04C-42B1-A359-D283D0E2C4DD}">
      <dsp:nvSpPr>
        <dsp:cNvPr id="0" name=""/>
        <dsp:cNvSpPr/>
      </dsp:nvSpPr>
      <dsp:spPr>
        <a:xfrm>
          <a:off x="0" y="1893040"/>
          <a:ext cx="100583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A2A69B3-ECAC-4374-8D82-02FAD0BC2D7C}">
      <dsp:nvSpPr>
        <dsp:cNvPr id="0" name=""/>
        <dsp:cNvSpPr/>
      </dsp:nvSpPr>
      <dsp:spPr>
        <a:xfrm>
          <a:off x="0" y="189304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Intergenerational Trauma: Transfer through familial patterns </a:t>
          </a:r>
        </a:p>
      </dsp:txBody>
      <dsp:txXfrm>
        <a:off x="0" y="1893040"/>
        <a:ext cx="10058399" cy="946520"/>
      </dsp:txXfrm>
    </dsp:sp>
    <dsp:sp modelId="{7481DBFB-33B4-4EF9-BF75-078C687342D6}">
      <dsp:nvSpPr>
        <dsp:cNvPr id="0" name=""/>
        <dsp:cNvSpPr/>
      </dsp:nvSpPr>
      <dsp:spPr>
        <a:xfrm>
          <a:off x="0" y="2839560"/>
          <a:ext cx="10058399" cy="0"/>
        </a:xfrm>
        <a:prstGeom prst="line">
          <a:avLst/>
        </a:prstGeom>
        <a:solidFill>
          <a:schemeClr val="accent3">
            <a:hueOff val="0"/>
            <a:satOff val="0"/>
            <a:lumOff val="0"/>
            <a:alphaOff val="0"/>
          </a:schemeClr>
        </a:solidFill>
        <a:ln w="15875" cap="flat" cmpd="sng" algn="ctr">
          <a:solidFill>
            <a:schemeClr val="accent3">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C68F239-4CA3-4FFB-A8F3-76084501E6F9}">
      <dsp:nvSpPr>
        <dsp:cNvPr id="0" name=""/>
        <dsp:cNvSpPr/>
      </dsp:nvSpPr>
      <dsp:spPr>
        <a:xfrm>
          <a:off x="0" y="2839560"/>
          <a:ext cx="10058399" cy="9465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2870" tIns="102870" rIns="102870" bIns="102870" numCol="1" spcCol="1270" anchor="t" anchorCtr="0">
          <a:noAutofit/>
        </a:bodyPr>
        <a:lstStyle/>
        <a:p>
          <a:pPr marL="0" lvl="0" indent="0" algn="l" defTabSz="1200150">
            <a:lnSpc>
              <a:spcPct val="90000"/>
            </a:lnSpc>
            <a:spcBef>
              <a:spcPct val="0"/>
            </a:spcBef>
            <a:spcAft>
              <a:spcPct val="35000"/>
            </a:spcAft>
            <a:buNone/>
          </a:pPr>
          <a:r>
            <a:rPr lang="en-US" sz="2700" kern="1200" dirty="0">
              <a:latin typeface="Times New Roman" panose="02020603050405020304" pitchFamily="18" charset="0"/>
              <a:cs typeface="Times New Roman" panose="02020603050405020304" pitchFamily="18" charset="0"/>
            </a:rPr>
            <a:t>Complex Trauma: Culmination of multiple traumatic experiences </a:t>
          </a:r>
        </a:p>
      </dsp:txBody>
      <dsp:txXfrm>
        <a:off x="0" y="2839560"/>
        <a:ext cx="10058399" cy="946520"/>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4B89523-1954-4781-8583-D3749085C6A7}">
      <dsp:nvSpPr>
        <dsp:cNvPr id="0" name=""/>
        <dsp:cNvSpPr/>
      </dsp:nvSpPr>
      <dsp:spPr>
        <a:xfrm>
          <a:off x="0" y="37238"/>
          <a:ext cx="10058399" cy="912600"/>
        </a:xfrm>
        <a:prstGeom prst="roundRect">
          <a:avLst/>
        </a:prstGeom>
        <a:gradFill rotWithShape="0">
          <a:gsLst>
            <a:gs pos="0">
              <a:schemeClr val="accent2">
                <a:hueOff val="0"/>
                <a:satOff val="0"/>
                <a:lumOff val="0"/>
                <a:alphaOff val="0"/>
                <a:shade val="85000"/>
                <a:satMod val="130000"/>
              </a:schemeClr>
            </a:gs>
            <a:gs pos="34000">
              <a:schemeClr val="accent2">
                <a:hueOff val="0"/>
                <a:satOff val="0"/>
                <a:lumOff val="0"/>
                <a:alphaOff val="0"/>
                <a:shade val="87000"/>
                <a:satMod val="125000"/>
              </a:schemeClr>
            </a:gs>
            <a:gs pos="70000">
              <a:schemeClr val="accent2">
                <a:hueOff val="0"/>
                <a:satOff val="0"/>
                <a:lumOff val="0"/>
                <a:alphaOff val="0"/>
                <a:tint val="100000"/>
                <a:shade val="90000"/>
                <a:satMod val="130000"/>
              </a:schemeClr>
            </a:gs>
            <a:gs pos="100000">
              <a:schemeClr val="accent2">
                <a:hueOff val="0"/>
                <a:satOff val="0"/>
                <a:lumOff val="0"/>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A specific cultural, racial or ethnic group. </a:t>
          </a:r>
        </a:p>
      </dsp:txBody>
      <dsp:txXfrm>
        <a:off x="44549" y="81787"/>
        <a:ext cx="9969301" cy="823502"/>
      </dsp:txXfrm>
    </dsp:sp>
    <dsp:sp modelId="{13F4789D-5FC7-4375-992D-F2AB464CCEC8}">
      <dsp:nvSpPr>
        <dsp:cNvPr id="0" name=""/>
        <dsp:cNvSpPr/>
      </dsp:nvSpPr>
      <dsp:spPr>
        <a:xfrm>
          <a:off x="0" y="1018958"/>
          <a:ext cx="10058399" cy="912600"/>
        </a:xfrm>
        <a:prstGeom prst="roundRect">
          <a:avLst/>
        </a:prstGeom>
        <a:gradFill rotWithShape="0">
          <a:gsLst>
            <a:gs pos="0">
              <a:schemeClr val="accent2">
                <a:hueOff val="-508449"/>
                <a:satOff val="-139"/>
                <a:lumOff val="2353"/>
                <a:alphaOff val="0"/>
                <a:shade val="85000"/>
                <a:satMod val="130000"/>
              </a:schemeClr>
            </a:gs>
            <a:gs pos="34000">
              <a:schemeClr val="accent2">
                <a:hueOff val="-508449"/>
                <a:satOff val="-139"/>
                <a:lumOff val="2353"/>
                <a:alphaOff val="0"/>
                <a:shade val="87000"/>
                <a:satMod val="125000"/>
              </a:schemeClr>
            </a:gs>
            <a:gs pos="70000">
              <a:schemeClr val="accent2">
                <a:hueOff val="-508449"/>
                <a:satOff val="-139"/>
                <a:lumOff val="2353"/>
                <a:alphaOff val="0"/>
                <a:tint val="100000"/>
                <a:shade val="90000"/>
                <a:satMod val="130000"/>
              </a:schemeClr>
            </a:gs>
            <a:gs pos="100000">
              <a:schemeClr val="accent2">
                <a:hueOff val="-508449"/>
                <a:satOff val="-139"/>
                <a:lumOff val="2353"/>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When a traumatic event/s becomes a shared experience by a group of people.</a:t>
          </a:r>
        </a:p>
      </dsp:txBody>
      <dsp:txXfrm>
        <a:off x="44549" y="1063507"/>
        <a:ext cx="9969301" cy="823502"/>
      </dsp:txXfrm>
    </dsp:sp>
    <dsp:sp modelId="{6F6835B6-C11D-4470-9773-6352E133321F}">
      <dsp:nvSpPr>
        <dsp:cNvPr id="0" name=""/>
        <dsp:cNvSpPr/>
      </dsp:nvSpPr>
      <dsp:spPr>
        <a:xfrm>
          <a:off x="0" y="2000678"/>
          <a:ext cx="10058399" cy="912600"/>
        </a:xfrm>
        <a:prstGeom prst="roundRect">
          <a:avLst/>
        </a:prstGeom>
        <a:gradFill rotWithShape="0">
          <a:gsLst>
            <a:gs pos="0">
              <a:schemeClr val="accent2">
                <a:hueOff val="-1016899"/>
                <a:satOff val="-279"/>
                <a:lumOff val="4705"/>
                <a:alphaOff val="0"/>
                <a:shade val="85000"/>
                <a:satMod val="130000"/>
              </a:schemeClr>
            </a:gs>
            <a:gs pos="34000">
              <a:schemeClr val="accent2">
                <a:hueOff val="-1016899"/>
                <a:satOff val="-279"/>
                <a:lumOff val="4705"/>
                <a:alphaOff val="0"/>
                <a:shade val="87000"/>
                <a:satMod val="125000"/>
              </a:schemeClr>
            </a:gs>
            <a:gs pos="70000">
              <a:schemeClr val="accent2">
                <a:hueOff val="-1016899"/>
                <a:satOff val="-279"/>
                <a:lumOff val="4705"/>
                <a:alphaOff val="0"/>
                <a:tint val="100000"/>
                <a:shade val="90000"/>
                <a:satMod val="130000"/>
              </a:schemeClr>
            </a:gs>
            <a:gs pos="100000">
              <a:schemeClr val="accent2">
                <a:hueOff val="-1016899"/>
                <a:satOff val="-279"/>
                <a:lumOff val="4705"/>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Can impact psychological and physical health</a:t>
          </a:r>
          <a:r>
            <a:rPr lang="en-US" sz="2400" kern="1200" dirty="0"/>
            <a:t>.</a:t>
          </a:r>
        </a:p>
      </dsp:txBody>
      <dsp:txXfrm>
        <a:off x="44549" y="2045227"/>
        <a:ext cx="9969301" cy="823502"/>
      </dsp:txXfrm>
    </dsp:sp>
    <dsp:sp modelId="{F91E0E45-0041-40D9-9179-2AAC76E2A2D7}">
      <dsp:nvSpPr>
        <dsp:cNvPr id="0" name=""/>
        <dsp:cNvSpPr/>
      </dsp:nvSpPr>
      <dsp:spPr>
        <a:xfrm>
          <a:off x="0" y="2982398"/>
          <a:ext cx="10058399" cy="912600"/>
        </a:xfrm>
        <a:prstGeom prst="roundRect">
          <a:avLst/>
        </a:prstGeom>
        <a:gradFill rotWithShape="0">
          <a:gsLst>
            <a:gs pos="0">
              <a:schemeClr val="accent2">
                <a:hueOff val="-1525348"/>
                <a:satOff val="-418"/>
                <a:lumOff val="7058"/>
                <a:alphaOff val="0"/>
                <a:shade val="85000"/>
                <a:satMod val="130000"/>
              </a:schemeClr>
            </a:gs>
            <a:gs pos="34000">
              <a:schemeClr val="accent2">
                <a:hueOff val="-1525348"/>
                <a:satOff val="-418"/>
                <a:lumOff val="7058"/>
                <a:alphaOff val="0"/>
                <a:shade val="87000"/>
                <a:satMod val="125000"/>
              </a:schemeClr>
            </a:gs>
            <a:gs pos="70000">
              <a:schemeClr val="accent2">
                <a:hueOff val="-1525348"/>
                <a:satOff val="-418"/>
                <a:lumOff val="7058"/>
                <a:alphaOff val="0"/>
                <a:tint val="100000"/>
                <a:shade val="90000"/>
                <a:satMod val="130000"/>
              </a:schemeClr>
            </a:gs>
            <a:gs pos="100000">
              <a:schemeClr val="accent2">
                <a:hueOff val="-1525348"/>
                <a:satOff val="-418"/>
                <a:lumOff val="7058"/>
                <a:alphaOff val="0"/>
                <a:tint val="100000"/>
                <a:shade val="100000"/>
                <a:satMod val="110000"/>
              </a:schemeClr>
            </a:gs>
          </a:gsLst>
          <a:path path="circle">
            <a:fillToRect l="100000" t="100000" r="100000" b="100000"/>
          </a:path>
        </a:gradFill>
        <a:ln>
          <a:noFill/>
        </a:ln>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dsp:spPr>
      <dsp:style>
        <a:lnRef idx="0">
          <a:scrgbClr r="0" g="0" b="0"/>
        </a:lnRef>
        <a:fillRef idx="3">
          <a:scrgbClr r="0" g="0" b="0"/>
        </a:fillRef>
        <a:effectRef idx="3">
          <a:scrgbClr r="0" g="0" b="0"/>
        </a:effectRef>
        <a:fontRef idx="minor">
          <a:schemeClr val="lt1"/>
        </a:fontRef>
      </dsp:style>
      <dsp:txBody>
        <a:bodyPr spcFirstLastPara="0" vert="horz" wrap="square" lIns="91440" tIns="91440" rIns="91440" bIns="91440" numCol="1" spcCol="1270" anchor="ctr" anchorCtr="0">
          <a:noAutofit/>
        </a:bodyPr>
        <a:lstStyle/>
        <a:p>
          <a:pPr marL="0" lvl="0" indent="0" algn="l" defTabSz="1066800">
            <a:lnSpc>
              <a:spcPct val="90000"/>
            </a:lnSpc>
            <a:spcBef>
              <a:spcPct val="0"/>
            </a:spcBef>
            <a:spcAft>
              <a:spcPct val="35000"/>
            </a:spcAft>
            <a:buNone/>
          </a:pPr>
          <a:r>
            <a:rPr lang="en-US" sz="2400" kern="1200" dirty="0">
              <a:latin typeface="Times New Roman" panose="02020603050405020304" pitchFamily="18" charset="0"/>
              <a:cs typeface="Times New Roman" panose="02020603050405020304" pitchFamily="18" charset="0"/>
            </a:rPr>
            <a:t>Examples in history include Slavery, the Holocaust, forced migration, and the violent colonization of Native Americans.</a:t>
          </a:r>
        </a:p>
      </dsp:txBody>
      <dsp:txXfrm>
        <a:off x="44549" y="3026947"/>
        <a:ext cx="9969301" cy="8235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9783538D-2D27-451E-9C22-1BA11C28F54D}">
      <dsp:nvSpPr>
        <dsp:cNvPr id="0" name=""/>
        <dsp:cNvSpPr/>
      </dsp:nvSpPr>
      <dsp:spPr>
        <a:xfrm>
          <a:off x="0" y="12525"/>
          <a:ext cx="5906181" cy="159266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If trauma is not dealt with adequately in one generation it can be passed down in later generations behaviors and thought systems.</a:t>
          </a:r>
        </a:p>
      </dsp:txBody>
      <dsp:txXfrm>
        <a:off x="77747" y="90272"/>
        <a:ext cx="5750687" cy="1437168"/>
      </dsp:txXfrm>
    </dsp:sp>
    <dsp:sp modelId="{AD44CF9F-03ED-4997-9ABE-E91A2458CAE1}">
      <dsp:nvSpPr>
        <dsp:cNvPr id="0" name=""/>
        <dsp:cNvSpPr/>
      </dsp:nvSpPr>
      <dsp:spPr>
        <a:xfrm>
          <a:off x="0" y="1816979"/>
          <a:ext cx="5906181" cy="159266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b="0" i="0" kern="1200" dirty="0">
              <a:effectLst/>
              <a:latin typeface="Times New Roman" panose="02020603050405020304" pitchFamily="18" charset="0"/>
              <a:ea typeface="+mn-ea"/>
              <a:cs typeface="Times New Roman" panose="02020603050405020304" pitchFamily="18" charset="0"/>
            </a:rPr>
            <a:t>Descendants who have not directly experienced a traumatic event can exhibit the signs and symptoms of trauma, such as:</a:t>
          </a:r>
        </a:p>
        <a:p>
          <a:pPr marL="0" lvl="0" indent="0" algn="l" defTabSz="977900">
            <a:lnSpc>
              <a:spcPct val="90000"/>
            </a:lnSpc>
            <a:spcBef>
              <a:spcPct val="0"/>
            </a:spcBef>
            <a:spcAft>
              <a:spcPct val="35000"/>
            </a:spcAft>
            <a:buNone/>
          </a:pPr>
          <a:endParaRPr lang="en-US" sz="2200" b="0" i="0" kern="1200" dirty="0">
            <a:effectLst/>
            <a:latin typeface="+mn-lt"/>
            <a:ea typeface="+mn-ea"/>
            <a:cs typeface="+mn-cs"/>
          </a:endParaRPr>
        </a:p>
      </dsp:txBody>
      <dsp:txXfrm>
        <a:off x="77747" y="1894726"/>
        <a:ext cx="5750687" cy="1437168"/>
      </dsp:txXfrm>
    </dsp:sp>
    <dsp:sp modelId="{EFC17A37-A448-4D0F-8081-5D45131C9EF4}">
      <dsp:nvSpPr>
        <dsp:cNvPr id="0" name=""/>
        <dsp:cNvSpPr/>
      </dsp:nvSpPr>
      <dsp:spPr>
        <a:xfrm>
          <a:off x="0" y="3261210"/>
          <a:ext cx="5906181" cy="36432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7521" tIns="27940" rIns="156464" bIns="27940" numCol="1" spcCol="1270" anchor="t" anchorCtr="0">
          <a:noAutofit/>
        </a:bodyPr>
        <a:lstStyle/>
        <a:p>
          <a:pPr marL="171450" lvl="1" indent="-171450" algn="l" defTabSz="755650">
            <a:lnSpc>
              <a:spcPct val="90000"/>
            </a:lnSpc>
            <a:spcBef>
              <a:spcPct val="0"/>
            </a:spcBef>
            <a:spcAft>
              <a:spcPct val="20000"/>
            </a:spcAft>
            <a:buNone/>
          </a:pPr>
          <a:endParaRPr lang="en-US" sz="1700" kern="1200" dirty="0"/>
        </a:p>
      </dsp:txBody>
      <dsp:txXfrm>
        <a:off x="0" y="3261210"/>
        <a:ext cx="5906181" cy="364320"/>
      </dsp:txXfrm>
    </dsp:sp>
    <dsp:sp modelId="{6AF266D4-2B20-4003-91CF-543B1200528F}">
      <dsp:nvSpPr>
        <dsp:cNvPr id="0" name=""/>
        <dsp:cNvSpPr/>
      </dsp:nvSpPr>
      <dsp:spPr>
        <a:xfrm>
          <a:off x="0" y="3625530"/>
          <a:ext cx="5906181" cy="1592662"/>
        </a:xfrm>
        <a:prstGeom prst="roundRect">
          <a:avLst/>
        </a:prstGeom>
        <a:solidFill>
          <a:schemeClr val="accent5">
            <a:hueOff val="0"/>
            <a:satOff val="0"/>
            <a:lumOff val="0"/>
            <a:alphaOff val="0"/>
          </a:schemeClr>
        </a:solidFill>
        <a:ln w="15875"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en-US" sz="2200" kern="1200" dirty="0">
              <a:latin typeface="Times New Roman" panose="02020603050405020304" pitchFamily="18" charset="0"/>
              <a:cs typeface="Times New Roman" panose="02020603050405020304" pitchFamily="18" charset="0"/>
            </a:rPr>
            <a:t>Depression, fixation on trauma, low self-esteem, anger, and self-harming behavior</a:t>
          </a:r>
        </a:p>
      </dsp:txBody>
      <dsp:txXfrm>
        <a:off x="77747" y="3703277"/>
        <a:ext cx="5750687" cy="1437168"/>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E2EC925-AC3A-4194-8A73-DC4BED2962B0}" type="datetimeFigureOut">
              <a:rPr lang="en-US" smtClean="0"/>
              <a:t>7/13/2022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D7D8E3E-ADBF-4A17-BE10-A5D07B622F06}" type="slidenum">
              <a:rPr lang="en-US" smtClean="0"/>
              <a:t>‹#›</a:t>
            </a:fld>
            <a:endParaRPr lang="en-US"/>
          </a:p>
        </p:txBody>
      </p:sp>
    </p:spTree>
    <p:extLst>
      <p:ext uri="{BB962C8B-B14F-4D97-AF65-F5344CB8AC3E}">
        <p14:creationId xmlns:p14="http://schemas.microsoft.com/office/powerpoint/2010/main" val="1375487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Can drop examples in the chat</a:t>
            </a:r>
          </a:p>
        </p:txBody>
      </p:sp>
      <p:sp>
        <p:nvSpPr>
          <p:cNvPr id="4" name="Slide Number Placeholder 3"/>
          <p:cNvSpPr>
            <a:spLocks noGrp="1"/>
          </p:cNvSpPr>
          <p:nvPr>
            <p:ph type="sldNum" sz="quarter" idx="10"/>
          </p:nvPr>
        </p:nvSpPr>
        <p:spPr/>
        <p:txBody>
          <a:bodyPr/>
          <a:lstStyle/>
          <a:p>
            <a:fld id="{EBC46F5B-6F39-42CD-9681-4F61541DF4A1}" type="slidenum">
              <a:rPr lang="en-US" smtClean="0"/>
              <a:t>2</a:t>
            </a:fld>
            <a:endParaRPr lang="en-US"/>
          </a:p>
        </p:txBody>
      </p:sp>
    </p:spTree>
    <p:extLst>
      <p:ext uri="{BB962C8B-B14F-4D97-AF65-F5344CB8AC3E}">
        <p14:creationId xmlns:p14="http://schemas.microsoft.com/office/powerpoint/2010/main" val="366854371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Trauma-Informed: Works w/the assumption that individuals entering the space likely experienced a form of trauma</a:t>
            </a:r>
          </a:p>
          <a:p>
            <a:r>
              <a:rPr lang="en-US" dirty="0"/>
              <a:t>Everyone can support building trauma-informed environment</a:t>
            </a:r>
          </a:p>
          <a:p>
            <a:r>
              <a:rPr lang="en-US" dirty="0"/>
              <a:t>Training, information sharing, etc. should be shared across levels of the org</a:t>
            </a:r>
          </a:p>
          <a:p>
            <a:endParaRPr lang="en-US" dirty="0"/>
          </a:p>
        </p:txBody>
      </p:sp>
      <p:sp>
        <p:nvSpPr>
          <p:cNvPr id="4" name="Slide Number Placeholder 3"/>
          <p:cNvSpPr>
            <a:spLocks noGrp="1"/>
          </p:cNvSpPr>
          <p:nvPr>
            <p:ph type="sldNum" sz="quarter" idx="5"/>
          </p:nvPr>
        </p:nvSpPr>
        <p:spPr/>
        <p:txBody>
          <a:bodyPr/>
          <a:lstStyle/>
          <a:p>
            <a:fld id="{EBC46F5B-6F39-42CD-9681-4F61541DF4A1}" type="slidenum">
              <a:rPr lang="en-US" smtClean="0"/>
              <a:t>27</a:t>
            </a:fld>
            <a:endParaRPr lang="en-US"/>
          </a:p>
        </p:txBody>
      </p:sp>
    </p:spTree>
    <p:extLst>
      <p:ext uri="{BB962C8B-B14F-4D97-AF65-F5344CB8AC3E}">
        <p14:creationId xmlns:p14="http://schemas.microsoft.com/office/powerpoint/2010/main" val="363352787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defTabSz="453817">
              <a:defRPr/>
            </a:pPr>
            <a:fld id="{53D78A92-0141-4330-8F3E-FAADFAC23844}" type="slidenum">
              <a:rPr lang="ru-RU">
                <a:solidFill>
                  <a:prstClr val="black"/>
                </a:solidFill>
                <a:latin typeface="Calibri" panose="020F0502020204030204"/>
              </a:rPr>
              <a:pPr defTabSz="453817">
                <a:defRPr/>
              </a:pPr>
              <a:t>28</a:t>
            </a:fld>
            <a:endParaRPr lang="ru-RU" dirty="0">
              <a:solidFill>
                <a:prstClr val="black"/>
              </a:solidFill>
              <a:latin typeface="Calibri" panose="020F0502020204030204"/>
            </a:endParaRPr>
          </a:p>
        </p:txBody>
      </p:sp>
      <p:sp>
        <p:nvSpPr>
          <p:cNvPr id="5" name="Date Placeholder 4">
            <a:extLst>
              <a:ext uri="{FF2B5EF4-FFF2-40B4-BE49-F238E27FC236}">
                <a16:creationId xmlns:a16="http://schemas.microsoft.com/office/drawing/2014/main" id="{BA2304C8-4CDE-4E26-88BE-60682AD21766}"/>
              </a:ext>
            </a:extLst>
          </p:cNvPr>
          <p:cNvSpPr>
            <a:spLocks noGrp="1"/>
          </p:cNvSpPr>
          <p:nvPr>
            <p:ph type="dt" idx="11"/>
          </p:nvPr>
        </p:nvSpPr>
        <p:spPr/>
        <p:txBody>
          <a:bodyPr/>
          <a:lstStyle/>
          <a:p>
            <a:pPr defTabSz="453817">
              <a:defRPr/>
            </a:pPr>
            <a:r>
              <a:rPr lang="en-US">
                <a:solidFill>
                  <a:prstClr val="black"/>
                </a:solidFill>
                <a:latin typeface="Calibri" panose="020F0502020204030204"/>
              </a:rPr>
              <a:t>12/12/18</a:t>
            </a:r>
            <a:endParaRPr lang="ru-RU" dirty="0">
              <a:solidFill>
                <a:prstClr val="black"/>
              </a:solidFill>
              <a:latin typeface="Calibri" panose="020F0502020204030204"/>
            </a:endParaRPr>
          </a:p>
        </p:txBody>
      </p:sp>
    </p:spTree>
    <p:extLst>
      <p:ext uri="{BB962C8B-B14F-4D97-AF65-F5344CB8AC3E}">
        <p14:creationId xmlns:p14="http://schemas.microsoft.com/office/powerpoint/2010/main" val="7583235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baseline="0" dirty="0"/>
              <a:t>Trauma is an event or series of events that can cause physical, mental and intellectual pain to people who experience it. </a:t>
            </a:r>
          </a:p>
          <a:p>
            <a:r>
              <a:rPr lang="en-US" b="1" baseline="0" dirty="0"/>
              <a:t>Trauma can have lasting effects on an individuals functioning under 5 different dimensions. The result of trauma can leave an adverse impacts on an individuals well- being.</a:t>
            </a:r>
          </a:p>
          <a:p>
            <a:r>
              <a:rPr lang="en-US" baseline="0" dirty="0"/>
              <a:t>These are examples</a:t>
            </a:r>
          </a:p>
          <a:p>
            <a:r>
              <a:rPr lang="en-US" baseline="0" dirty="0"/>
              <a:t>Physical dimensions: It can effect a persons ability to care for their body and sustain health. </a:t>
            </a:r>
          </a:p>
          <a:p>
            <a:r>
              <a:rPr lang="en-US" baseline="0" dirty="0"/>
              <a:t>Intellectual: Recognizing ways to integrate talents and participate in activities that cultivate mental growth.</a:t>
            </a:r>
          </a:p>
          <a:p>
            <a:r>
              <a:rPr lang="en-US" baseline="0" dirty="0"/>
              <a:t>Emotional: People may not have hope in their life and find it difficult to feel positive or manage emotions constructively. Inability to cope effectively </a:t>
            </a:r>
          </a:p>
          <a:p>
            <a:r>
              <a:rPr lang="en-US" baseline="0" dirty="0"/>
              <a:t>Social: Individuals may struggle to maintain healthy relationships as a result of a traumatic experience. </a:t>
            </a:r>
          </a:p>
          <a:p>
            <a:r>
              <a:rPr lang="en-US" baseline="0" dirty="0"/>
              <a:t>Spiritual: A person may struggle to find purpose and meaning for their life. </a:t>
            </a:r>
            <a:endParaRPr lang="en-US" dirty="0"/>
          </a:p>
        </p:txBody>
      </p:sp>
      <p:sp>
        <p:nvSpPr>
          <p:cNvPr id="4" name="Slide Number Placeholder 3"/>
          <p:cNvSpPr>
            <a:spLocks noGrp="1"/>
          </p:cNvSpPr>
          <p:nvPr>
            <p:ph type="sldNum" sz="quarter" idx="10"/>
          </p:nvPr>
        </p:nvSpPr>
        <p:spPr/>
        <p:txBody>
          <a:bodyPr/>
          <a:lstStyle/>
          <a:p>
            <a:fld id="{EBC46F5B-6F39-42CD-9681-4F61541DF4A1}" type="slidenum">
              <a:rPr lang="en-US" smtClean="0"/>
              <a:t>3</a:t>
            </a:fld>
            <a:endParaRPr lang="en-US"/>
          </a:p>
        </p:txBody>
      </p:sp>
    </p:spTree>
    <p:extLst>
      <p:ext uri="{BB962C8B-B14F-4D97-AF65-F5344CB8AC3E}">
        <p14:creationId xmlns:p14="http://schemas.microsoft.com/office/powerpoint/2010/main" val="40975020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Host of other symptoms, just a few common</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16722-26E1-4C6C-9AC4-60C7B03C1D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4</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37661684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EBC46F5B-6F39-42CD-9681-4F61541DF4A1}" type="slidenum">
              <a:rPr lang="en-US" smtClean="0"/>
              <a:t>5</a:t>
            </a:fld>
            <a:endParaRPr lang="en-US"/>
          </a:p>
        </p:txBody>
      </p:sp>
    </p:spTree>
    <p:extLst>
      <p:ext uri="{BB962C8B-B14F-4D97-AF65-F5344CB8AC3E}">
        <p14:creationId xmlns:p14="http://schemas.microsoft.com/office/powerpoint/2010/main" val="429474152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After reviewing slide, ask participants to identify signs/symptoms they recognize w/loved ones</a:t>
            </a:r>
          </a:p>
          <a:p>
            <a:pPr marL="171450" indent="-171450">
              <a:buFont typeface="Arial" panose="020B0604020202020204" pitchFamily="34" charset="0"/>
              <a:buChar char="•"/>
            </a:pPr>
            <a:r>
              <a:rPr lang="en-US" dirty="0"/>
              <a:t>Possible poll of common symptoms or open dialogue due to recording</a:t>
            </a:r>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E0D16722-26E1-4C6C-9AC4-60C7B03C1D03}"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7</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169509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Some people may not experience</a:t>
            </a:r>
            <a:r>
              <a:rPr lang="en-US" baseline="0" dirty="0"/>
              <a:t> any effects of historical trauma however….</a:t>
            </a:r>
          </a:p>
          <a:p>
            <a:r>
              <a:rPr lang="en-US" sz="1200" b="0" i="0" kern="1200" dirty="0">
                <a:solidFill>
                  <a:schemeClr val="tx1"/>
                </a:solidFill>
                <a:effectLst/>
                <a:latin typeface="+mn-lt"/>
                <a:ea typeface="+mn-ea"/>
                <a:cs typeface="+mn-cs"/>
              </a:rPr>
              <a:t>Clinical social workers first described historical trauma among descendants of the Holocaust and the children of Japanese Americans interned during World War II (</a:t>
            </a:r>
            <a:r>
              <a:rPr lang="en-US" sz="1200" b="0" i="0" kern="1200" dirty="0" err="1">
                <a:solidFill>
                  <a:schemeClr val="tx1"/>
                </a:solidFill>
                <a:effectLst/>
                <a:latin typeface="+mn-lt"/>
                <a:ea typeface="+mn-ea"/>
                <a:cs typeface="+mn-cs"/>
              </a:rPr>
              <a:t>Barocas</a:t>
            </a:r>
            <a:r>
              <a:rPr lang="en-US" sz="1200" b="0" i="0" kern="1200" dirty="0">
                <a:solidFill>
                  <a:schemeClr val="tx1"/>
                </a:solidFill>
                <a:effectLst/>
                <a:latin typeface="+mn-lt"/>
                <a:ea typeface="+mn-ea"/>
                <a:cs typeface="+mn-cs"/>
              </a:rPr>
              <a:t> and </a:t>
            </a:r>
            <a:r>
              <a:rPr lang="en-US" sz="1200" b="0" i="0" kern="1200" dirty="0" err="1">
                <a:solidFill>
                  <a:schemeClr val="tx1"/>
                </a:solidFill>
                <a:effectLst/>
                <a:latin typeface="+mn-lt"/>
                <a:ea typeface="+mn-ea"/>
                <a:cs typeface="+mn-cs"/>
              </a:rPr>
              <a:t>Barocas</a:t>
            </a:r>
            <a:r>
              <a:rPr lang="en-US" sz="1200" b="0" i="0" kern="1200" dirty="0">
                <a:solidFill>
                  <a:schemeClr val="tx1"/>
                </a:solidFill>
                <a:effectLst/>
                <a:latin typeface="+mn-lt"/>
                <a:ea typeface="+mn-ea"/>
                <a:cs typeface="+mn-cs"/>
              </a:rPr>
              <a:t>, 1979, Nagata et al 1999). The children and grandchildren of survivors commonly experience attachment issues and isolation by their parents (</a:t>
            </a:r>
            <a:r>
              <a:rPr lang="en-US" sz="1200" b="0" i="0" kern="1200" dirty="0" err="1">
                <a:solidFill>
                  <a:schemeClr val="tx1"/>
                </a:solidFill>
                <a:effectLst/>
                <a:latin typeface="+mn-lt"/>
                <a:ea typeface="+mn-ea"/>
                <a:cs typeface="+mn-cs"/>
              </a:rPr>
              <a:t>Danieli</a:t>
            </a:r>
            <a:r>
              <a:rPr lang="en-US" sz="1200" b="0" i="0" kern="1200" dirty="0">
                <a:solidFill>
                  <a:schemeClr val="tx1"/>
                </a:solidFill>
                <a:effectLst/>
                <a:latin typeface="+mn-lt"/>
                <a:ea typeface="+mn-ea"/>
                <a:cs typeface="+mn-cs"/>
              </a:rPr>
              <a:t>, 1980). Similarly, African Americans experienced generations of slavery, segregation, and institutionalized racism that has contributed to physical, psychological, and spiritual trauma (</a:t>
            </a:r>
            <a:r>
              <a:rPr lang="en-US" sz="1200" b="0" i="0" kern="1200" dirty="0" err="1">
                <a:solidFill>
                  <a:schemeClr val="tx1"/>
                </a:solidFill>
                <a:effectLst/>
                <a:latin typeface="+mn-lt"/>
                <a:ea typeface="+mn-ea"/>
                <a:cs typeface="+mn-cs"/>
              </a:rPr>
              <a:t>DeGruy</a:t>
            </a:r>
            <a:r>
              <a:rPr lang="en-US" sz="1200" b="0" i="0" kern="1200" dirty="0">
                <a:solidFill>
                  <a:schemeClr val="tx1"/>
                </a:solidFill>
                <a:effectLst/>
                <a:latin typeface="+mn-lt"/>
                <a:ea typeface="+mn-ea"/>
                <a:cs typeface="+mn-cs"/>
              </a:rPr>
              <a:t>, 2005). </a:t>
            </a:r>
          </a:p>
          <a:p>
            <a:r>
              <a:rPr lang="en-US" sz="1200" b="0" i="0" kern="1200" dirty="0">
                <a:solidFill>
                  <a:schemeClr val="tx1"/>
                </a:solidFill>
                <a:effectLst/>
                <a:latin typeface="+mn-lt"/>
                <a:ea typeface="+mn-ea"/>
                <a:cs typeface="+mn-cs"/>
              </a:rPr>
              <a:t>For members of any of these communities, daily reminders of racial discrimination can exacerbate individual responses to trauma. An understudied group who has experienced historical trauma is the disability community.</a:t>
            </a:r>
          </a:p>
          <a:p>
            <a:pPr marL="0" marR="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Historical trauma is cumulative and reverberates across generations. Descendants who have not directly experienced a traumatic event can exhibit the signs and symptoms of trauma, such as depression, fixation on trauma, low self-esteem, anger, and self-destructive behavior.  traumatic event, 2) the shared experience of the trauma by a group of people, and 3) the multigenerational impact of such trauma (</a:t>
            </a:r>
            <a:r>
              <a:rPr lang="en-US" sz="1200" b="0" i="0" kern="1200" dirty="0" err="1">
                <a:solidFill>
                  <a:schemeClr val="tx1"/>
                </a:solidFill>
                <a:effectLst/>
                <a:latin typeface="+mn-lt"/>
                <a:ea typeface="+mn-ea"/>
                <a:cs typeface="+mn-cs"/>
              </a:rPr>
              <a:t>Mohatt</a:t>
            </a:r>
            <a:r>
              <a:rPr lang="en-US" sz="1200" b="0" i="0" kern="1200" dirty="0">
                <a:solidFill>
                  <a:schemeClr val="tx1"/>
                </a:solidFill>
                <a:effectLst/>
                <a:latin typeface="+mn-lt"/>
                <a:ea typeface="+mn-ea"/>
                <a:cs typeface="+mn-cs"/>
              </a:rPr>
              <a:t> et al., 2014). Historical trauma is described as collective trauma that is inflicted on a group of people based on their identity or affiliation related to ethnicity, religious background, and nationality (Evans-Campbell, 2008). Some examples of collective/mass trauma include the experience of indigenous boarding schools, forced relocation of people, enslavement, biological warfare, ethnic cleansing, incarceration, and genocide (Evans-</a:t>
            </a:r>
          </a:p>
          <a:p>
            <a:endParaRPr lang="en-US" dirty="0"/>
          </a:p>
        </p:txBody>
      </p:sp>
      <p:sp>
        <p:nvSpPr>
          <p:cNvPr id="4" name="Slide Number Placeholder 3"/>
          <p:cNvSpPr>
            <a:spLocks noGrp="1"/>
          </p:cNvSpPr>
          <p:nvPr>
            <p:ph type="sldNum" sz="quarter" idx="10"/>
          </p:nvPr>
        </p:nvSpPr>
        <p:spPr/>
        <p:txBody>
          <a:bodyPr/>
          <a:lstStyle/>
          <a:p>
            <a:fld id="{EBC46F5B-6F39-42CD-9681-4F61541DF4A1}" type="slidenum">
              <a:rPr lang="en-US" smtClean="0"/>
              <a:t>8</a:t>
            </a:fld>
            <a:endParaRPr lang="en-US"/>
          </a:p>
        </p:txBody>
      </p:sp>
    </p:spTree>
    <p:extLst>
      <p:ext uri="{BB962C8B-B14F-4D97-AF65-F5344CB8AC3E}">
        <p14:creationId xmlns:p14="http://schemas.microsoft.com/office/powerpoint/2010/main" val="210265414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BC46F5B-6F39-42CD-9681-4F61541DF4A1}" type="slidenum">
              <a:rPr lang="en-US" smtClean="0"/>
              <a:t>9</a:t>
            </a:fld>
            <a:endParaRPr lang="en-US"/>
          </a:p>
        </p:txBody>
      </p:sp>
    </p:spTree>
    <p:extLst>
      <p:ext uri="{BB962C8B-B14F-4D97-AF65-F5344CB8AC3E}">
        <p14:creationId xmlns:p14="http://schemas.microsoft.com/office/powerpoint/2010/main" val="309924803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*Stat sources are from the VA, National Council on Behavioral Health, and CDC</a:t>
            </a:r>
          </a:p>
          <a:p>
            <a:endParaRPr lang="en-US" dirty="0"/>
          </a:p>
          <a:p>
            <a:r>
              <a:rPr lang="en-US" dirty="0"/>
              <a:t>Important to note not all traumatic exposure results in a PTSD diagnosis</a:t>
            </a:r>
          </a:p>
          <a:p>
            <a:r>
              <a:rPr lang="en-US" dirty="0"/>
              <a:t>Differences in gender rates can </a:t>
            </a:r>
            <a:r>
              <a:rPr lang="en-US"/>
              <a:t>be informed </a:t>
            </a:r>
            <a:r>
              <a:rPr lang="en-US" dirty="0"/>
              <a:t>by society, willingness to come forward about traumatic exposure, etc. </a:t>
            </a:r>
          </a:p>
          <a:p>
            <a:r>
              <a:rPr lang="en-US" dirty="0"/>
              <a:t>Reflect on Philly’s high rate of community violence exposure, likely even more significant on local youth</a:t>
            </a:r>
          </a:p>
          <a:p>
            <a:r>
              <a:rPr lang="en-US" dirty="0"/>
              <a:t>Last stat connected to COVID-19 impact, CDC conducted survey to evaluate such impact</a:t>
            </a:r>
          </a:p>
          <a:p>
            <a:endParaRPr lang="en-US" dirty="0"/>
          </a:p>
          <a:p>
            <a:r>
              <a:rPr lang="en-US" dirty="0"/>
              <a:t>Sources: https://www.ptsd.va.gov/understand/common/common_adults.asp#:~:text=Going%20through%20trauma%20is%20not,assault%20and%20child%20sexual%20abuse</a:t>
            </a:r>
          </a:p>
          <a:p>
            <a:r>
              <a:rPr lang="en-US" dirty="0"/>
              <a:t>https://www.thenationalcouncil.org/wp-content/uploads/2013/05/Trauma-infographic.pdf?daf=375ateTbd56</a:t>
            </a:r>
          </a:p>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000000"/>
                </a:solidFill>
                <a:effectLst/>
                <a:latin typeface="Merriweather"/>
              </a:rPr>
              <a:t>Mental Health, Substance Use, and Suicidal Ideation During the COVID-19 Pandemic — United States, June 24–30, 2020: </a:t>
            </a:r>
            <a:r>
              <a:rPr lang="en-US" dirty="0"/>
              <a:t>https://www.cdc.gov/mmwr/volumes/69/wr/mm6932a1.htm</a:t>
            </a:r>
          </a:p>
        </p:txBody>
      </p:sp>
      <p:sp>
        <p:nvSpPr>
          <p:cNvPr id="4" name="Slide Number Placeholder 3"/>
          <p:cNvSpPr>
            <a:spLocks noGrp="1"/>
          </p:cNvSpPr>
          <p:nvPr>
            <p:ph type="sldNum" sz="quarter" idx="5"/>
          </p:nvPr>
        </p:nvSpPr>
        <p:spPr/>
        <p:txBody>
          <a:bodyPr/>
          <a:lstStyle/>
          <a:p>
            <a:fld id="{EBC46F5B-6F39-42CD-9681-4F61541DF4A1}" type="slidenum">
              <a:rPr lang="en-US" smtClean="0"/>
              <a:t>10</a:t>
            </a:fld>
            <a:endParaRPr lang="en-US"/>
          </a:p>
        </p:txBody>
      </p:sp>
    </p:spTree>
    <p:extLst>
      <p:ext uri="{BB962C8B-B14F-4D97-AF65-F5344CB8AC3E}">
        <p14:creationId xmlns:p14="http://schemas.microsoft.com/office/powerpoint/2010/main" val="418098187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panose="020B0604020202020204" pitchFamily="34" charset="0"/>
              <a:buChar char="•"/>
            </a:pPr>
            <a:r>
              <a:rPr lang="en-US" dirty="0"/>
              <a:t>AI/AN factors for suicide risk: research supports high rates overall of PTSD and substance use, supports these identity groups being heavily impacted by intergenerational trauma, early history of being forced off of land and territories </a:t>
            </a:r>
          </a:p>
          <a:p>
            <a:pPr marL="171450" indent="-171450">
              <a:buFont typeface="Arial" panose="020B0604020202020204" pitchFamily="34" charset="0"/>
              <a:buChar char="•"/>
            </a:pPr>
            <a:r>
              <a:rPr lang="en-US" dirty="0"/>
              <a:t>Also there are government operated boarding schools which separate children from their practices, communities, and families </a:t>
            </a:r>
          </a:p>
          <a:p>
            <a:pPr marL="171450" indent="-171450">
              <a:buFont typeface="Arial" panose="020B0604020202020204" pitchFamily="34" charset="0"/>
              <a:buChar char="•"/>
            </a:pPr>
            <a:r>
              <a:rPr lang="en-US" dirty="0"/>
              <a:t>Source: file:///C:/Users/andre/Downloads/Mental-Health-Facts-for-American-Indian-Alaska-Natives.pdf</a:t>
            </a:r>
          </a:p>
          <a:p>
            <a:pPr marL="171450" indent="-171450">
              <a:buFont typeface="Arial" panose="020B0604020202020204" pitchFamily="34" charset="0"/>
              <a:buChar char="•"/>
            </a:pPr>
            <a:r>
              <a:rPr lang="en-US" dirty="0"/>
              <a:t>Source: file:///C:/Users/andre/Downloads/Mental-Health-Facts-for-Asian-Americans-Pacific-Islanders.pdf</a:t>
            </a:r>
          </a:p>
          <a:p>
            <a:pPr marL="171450" indent="-171450">
              <a:buFont typeface="Arial" panose="020B0604020202020204" pitchFamily="34" charset="0"/>
              <a:buChar char="•"/>
            </a:pPr>
            <a:r>
              <a:rPr lang="en-US" dirty="0"/>
              <a:t>Asian stat: myth of “model minority” creates added pressure and stress society wise and within family structures, mental illness is also considered a source of shame and stigma</a:t>
            </a:r>
          </a:p>
          <a:p>
            <a:pPr marL="171450" indent="-171450">
              <a:buFont typeface="Arial" panose="020B0604020202020204" pitchFamily="34" charset="0"/>
              <a:buChar char="•"/>
            </a:pPr>
            <a:r>
              <a:rPr lang="en-US" dirty="0"/>
              <a:t>For context language of “Hispanic” utilized by source: </a:t>
            </a:r>
          </a:p>
          <a:p>
            <a:pPr marL="171450" indent="-171450">
              <a:buFont typeface="Arial" panose="020B0604020202020204" pitchFamily="34" charset="0"/>
              <a:buChar char="•"/>
            </a:pPr>
            <a:r>
              <a:rPr lang="en-US" dirty="0"/>
              <a:t>Hispanic: usually refers to language and those whose ancestry comes from Spain or Spanish speaking countries. </a:t>
            </a:r>
          </a:p>
          <a:p>
            <a:pPr marL="171450" indent="-171450">
              <a:buFont typeface="Arial" panose="020B0604020202020204" pitchFamily="34" charset="0"/>
              <a:buChar char="•"/>
            </a:pPr>
            <a:r>
              <a:rPr lang="en-US" dirty="0"/>
              <a:t>Latino: usually refers to geography and specifically, to Latin America which includes individuals from the Caribbean, South America, and Central America.</a:t>
            </a:r>
          </a:p>
          <a:p>
            <a:pPr marL="0" indent="0">
              <a:buFont typeface="Arial" panose="020B0604020202020204" pitchFamily="34" charset="0"/>
              <a:buNone/>
            </a:pPr>
            <a:r>
              <a:rPr lang="en-US" dirty="0"/>
              <a:t>Talking Points:</a:t>
            </a:r>
          </a:p>
          <a:p>
            <a:r>
              <a:rPr lang="en-US" dirty="0"/>
              <a:t>General appropriate levels of medical mistrust among marginalized populations</a:t>
            </a:r>
          </a:p>
          <a:p>
            <a:r>
              <a:rPr lang="en-US" dirty="0"/>
              <a:t>Lack of sensitivity to cultural factors</a:t>
            </a:r>
          </a:p>
          <a:p>
            <a:r>
              <a:rPr lang="en-US" dirty="0"/>
              <a:t>Lack of competent providers regarding language access and resources</a:t>
            </a:r>
          </a:p>
          <a:p>
            <a:r>
              <a:rPr lang="en-US" dirty="0"/>
              <a:t>Role of stigma and bias within communities of color when discussing mental health</a:t>
            </a:r>
          </a:p>
          <a:p>
            <a:pPr marL="0" marR="0" lvl="0" indent="0" algn="l" defTabSz="914400" rtl="0" eaLnBrk="1" fontAlgn="auto" latinLnBrk="0" hangingPunct="1">
              <a:lnSpc>
                <a:spcPct val="100000"/>
              </a:lnSpc>
              <a:spcBef>
                <a:spcPts val="0"/>
              </a:spcBef>
              <a:spcAft>
                <a:spcPts val="0"/>
              </a:spcAft>
              <a:buClrTx/>
              <a:buSzTx/>
              <a:buFont typeface="Arial" panose="020B0604020202020204" pitchFamily="34" charset="0"/>
              <a:buNone/>
              <a:tabLst/>
              <a:defRPr/>
            </a:pPr>
            <a:r>
              <a:rPr lang="en-US" dirty="0"/>
              <a:t>The legacy of slavery informed false ideologies related to inferiority based on perceived brain size and development (Medlock, et al 2017)</a:t>
            </a:r>
          </a:p>
          <a:p>
            <a:pPr marL="0" indent="0">
              <a:buFont typeface="Arial" panose="020B0604020202020204" pitchFamily="34" charset="0"/>
              <a:buNone/>
            </a:pPr>
            <a:endParaRPr lang="en-US" dirty="0"/>
          </a:p>
        </p:txBody>
      </p:sp>
      <p:sp>
        <p:nvSpPr>
          <p:cNvPr id="4" name="Slide Number Placeholder 3"/>
          <p:cNvSpPr>
            <a:spLocks noGrp="1"/>
          </p:cNvSpPr>
          <p:nvPr>
            <p:ph type="sldNum" sz="quarter" idx="5"/>
          </p:nvPr>
        </p:nvSpPr>
        <p:spPr/>
        <p:txBody>
          <a:bodyPr/>
          <a:lstStyle/>
          <a:p>
            <a:fld id="{FE31B0C3-71BE-45B1-8066-E4C78060192C}" type="slidenum">
              <a:rPr lang="en-US" smtClean="0"/>
              <a:t>11</a:t>
            </a:fld>
            <a:endParaRPr lang="en-US"/>
          </a:p>
        </p:txBody>
      </p:sp>
    </p:spTree>
    <p:extLst>
      <p:ext uri="{BB962C8B-B14F-4D97-AF65-F5344CB8AC3E}">
        <p14:creationId xmlns:p14="http://schemas.microsoft.com/office/powerpoint/2010/main" val="367131877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39E3965E-AC41-4711-9D10-E25ABB132D86}"/>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90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645152"/>
            <a:ext cx="10058400" cy="1143000"/>
          </a:xfrm>
        </p:spPr>
        <p:txBody>
          <a:bodyPr lIns="91440" rIns="91440">
            <a:normAutofit/>
          </a:bodyPr>
          <a:lstStyle>
            <a:lvl1pPr marL="0" indent="0" algn="l">
              <a:buNone/>
              <a:defRPr sz="2400" cap="all" spc="200" baseline="0">
                <a:solidFill>
                  <a:schemeClr val="tx1"/>
                </a:solidFill>
                <a:latin typeface="+mn-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cxnSp>
        <p:nvCxnSpPr>
          <p:cNvPr id="9" name="Straight Connector 8">
            <a:extLst>
              <a:ext uri="{FF2B5EF4-FFF2-40B4-BE49-F238E27FC236}">
                <a16:creationId xmlns:a16="http://schemas.microsoft.com/office/drawing/2014/main" id="{1F5DC8C3-BA5F-4EED-BB9A-A14272BD82A1}"/>
              </a:ext>
            </a:extLst>
          </p:cNvPr>
          <p:cNvCxnSpPr/>
          <p:nvPr/>
        </p:nvCxnSpPr>
        <p:spPr>
          <a:xfrm>
            <a:off x="1207658" y="4474741"/>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Date Placeholder 3">
            <a:extLst>
              <a:ext uri="{FF2B5EF4-FFF2-40B4-BE49-F238E27FC236}">
                <a16:creationId xmlns:a16="http://schemas.microsoft.com/office/drawing/2014/main" id="{9925CCF1-92C0-4AF3-BFAF-4921631915AB}"/>
              </a:ext>
            </a:extLst>
          </p:cNvPr>
          <p:cNvSpPr>
            <a:spLocks noGrp="1"/>
          </p:cNvSpPr>
          <p:nvPr>
            <p:ph type="dt" sz="half" idx="10"/>
          </p:nvPr>
        </p:nvSpPr>
        <p:spPr/>
        <p:txBody>
          <a:bodyPr/>
          <a:lstStyle/>
          <a:p>
            <a:fld id="{9184DA70-C731-4C70-880D-CCD4705E623C}" type="datetime1">
              <a:rPr lang="en-US" smtClean="0"/>
              <a:t>7/13/2022</a:t>
            </a:fld>
            <a:endParaRPr lang="en-US" dirty="0"/>
          </a:p>
        </p:txBody>
      </p:sp>
      <p:sp>
        <p:nvSpPr>
          <p:cNvPr id="5" name="Footer Placeholder 4">
            <a:extLst>
              <a:ext uri="{FF2B5EF4-FFF2-40B4-BE49-F238E27FC236}">
                <a16:creationId xmlns:a16="http://schemas.microsoft.com/office/drawing/2014/main" id="{051A78A9-3DFF-4937-A9F2-5D8CF495F36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5FAEB271-5CC0-4759-BC6E-8BE53AB227C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18872525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7D5506EE-1026-4F35-9ACC-BD05BE0F9B36}"/>
              </a:ext>
            </a:extLst>
          </p:cNvPr>
          <p:cNvSpPr>
            <a:spLocks noGrp="1"/>
          </p:cNvSpPr>
          <p:nvPr>
            <p:ph type="dt" sz="half" idx="10"/>
          </p:nvPr>
        </p:nvSpPr>
        <p:spPr/>
        <p:txBody>
          <a:bodyPr/>
          <a:lstStyle/>
          <a:p>
            <a:fld id="{B612A279-0833-481D-8C56-F67FD0AC6C50}" type="datetime1">
              <a:rPr lang="en-US" smtClean="0"/>
              <a:t>7/13/2022</a:t>
            </a:fld>
            <a:endParaRPr lang="en-US" dirty="0"/>
          </a:p>
        </p:txBody>
      </p:sp>
      <p:sp>
        <p:nvSpPr>
          <p:cNvPr id="8" name="Footer Placeholder 7">
            <a:extLst>
              <a:ext uri="{FF2B5EF4-FFF2-40B4-BE49-F238E27FC236}">
                <a16:creationId xmlns:a16="http://schemas.microsoft.com/office/drawing/2014/main" id="{B7696E5F-8D95-4450-AE52-5438E6EDE2BF}"/>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999B2253-74CC-409E-BEB0-F8EFCFCB562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029760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E1B68A5B-D9FA-424B-A4EB-30E7223836B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AF33D6B0-F070-45C4-A472-19F432BE3932}"/>
              </a:ext>
            </a:extLst>
          </p:cNvPr>
          <p:cNvSpPr>
            <a:spLocks noGrp="1"/>
          </p:cNvSpPr>
          <p:nvPr>
            <p:ph type="dt" sz="half" idx="10"/>
          </p:nvPr>
        </p:nvSpPr>
        <p:spPr/>
        <p:txBody>
          <a:bodyPr/>
          <a:lstStyle/>
          <a:p>
            <a:fld id="{6587DA83-5663-4C9C-B9AA-0B40A3DAFF81}" type="datetime1">
              <a:rPr lang="en-US" smtClean="0"/>
              <a:t>7/13/2022</a:t>
            </a:fld>
            <a:endParaRPr lang="en-US" dirty="0"/>
          </a:p>
        </p:txBody>
      </p:sp>
      <p:sp>
        <p:nvSpPr>
          <p:cNvPr id="8" name="Footer Placeholder 7">
            <a:extLst>
              <a:ext uri="{FF2B5EF4-FFF2-40B4-BE49-F238E27FC236}">
                <a16:creationId xmlns:a16="http://schemas.microsoft.com/office/drawing/2014/main" id="{9975399F-DAB2-410D-967F-ED17E6F796E7}"/>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F762A46F-6BE5-4D12-9412-5CA7672EA8EC}"/>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4907295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itle, Subtitle, and Content">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CECF654C-A7AE-4727-9F7F-492670C3E642}"/>
              </a:ext>
            </a:extLst>
          </p:cNvPr>
          <p:cNvSpPr/>
          <p:nvPr userDrawn="1"/>
        </p:nvSpPr>
        <p:spPr>
          <a:xfrm>
            <a:off x="129540" y="128016"/>
            <a:ext cx="11932920" cy="6601968"/>
          </a:xfrm>
          <a:prstGeom prst="rect">
            <a:avLst/>
          </a:prstGeom>
          <a:blipFill>
            <a:blip r:embed="rId2"/>
            <a:srcRect/>
            <a:stretch>
              <a:fillRect l="-17" r="-17"/>
            </a:stretch>
          </a:blipFill>
          <a:ln w="12700" cap="flat">
            <a:noFill/>
            <a:prstDash val="solid"/>
            <a:miter/>
          </a:ln>
        </p:spPr>
        <p:txBody>
          <a:bodyPr rtlCol="0" anchor="ctr"/>
          <a:lstStyle/>
          <a:p>
            <a:pPr algn="l"/>
            <a:endParaRPr lang="ru-RU" dirty="0"/>
          </a:p>
        </p:txBody>
      </p:sp>
      <p:sp>
        <p:nvSpPr>
          <p:cNvPr id="6" name="Rectangle 5">
            <a:extLst>
              <a:ext uri="{FF2B5EF4-FFF2-40B4-BE49-F238E27FC236}">
                <a16:creationId xmlns:a16="http://schemas.microsoft.com/office/drawing/2014/main" id="{834F3F28-2A24-40B5-AC8C-5A53DC799A96}"/>
              </a:ext>
            </a:extLst>
          </p:cNvPr>
          <p:cNvSpPr/>
          <p:nvPr userDrawn="1"/>
        </p:nvSpPr>
        <p:spPr>
          <a:xfrm>
            <a:off x="129540" y="128016"/>
            <a:ext cx="6858000" cy="6601968"/>
          </a:xfrm>
          <a:prstGeom prst="rect">
            <a:avLst/>
          </a:prstGeom>
          <a:gradFill flip="none" rotWithShape="1">
            <a:gsLst>
              <a:gs pos="0">
                <a:schemeClr val="accent2">
                  <a:alpha val="80000"/>
                </a:schemeClr>
              </a:gs>
              <a:gs pos="100000">
                <a:schemeClr val="accent3">
                  <a:alpha val="80000"/>
                </a:schemeClr>
              </a:gs>
            </a:gsLst>
            <a:lin ang="1680000" scaled="0"/>
            <a:tileRect/>
          </a:gradFill>
          <a:ln w="12700" cap="flat">
            <a:noFill/>
            <a:prstDash val="solid"/>
            <a:miter/>
          </a:ln>
        </p:spPr>
        <p:txBody>
          <a:bodyPr rtlCol="0" anchor="ctr"/>
          <a:lstStyle/>
          <a:p>
            <a:pPr algn="l"/>
            <a:endParaRPr lang="ru-RU" dirty="0"/>
          </a:p>
        </p:txBody>
      </p:sp>
      <p:sp>
        <p:nvSpPr>
          <p:cNvPr id="2" name="Title 1">
            <a:extLst>
              <a:ext uri="{FF2B5EF4-FFF2-40B4-BE49-F238E27FC236}">
                <a16:creationId xmlns:a16="http://schemas.microsoft.com/office/drawing/2014/main" id="{CF097552-E3A8-41F6-B00B-4A39A247AA0E}"/>
              </a:ext>
            </a:extLst>
          </p:cNvPr>
          <p:cNvSpPr>
            <a:spLocks noGrp="1"/>
          </p:cNvSpPr>
          <p:nvPr>
            <p:ph type="title" hasCustomPrompt="1"/>
          </p:nvPr>
        </p:nvSpPr>
        <p:spPr>
          <a:xfrm>
            <a:off x="841248" y="1169256"/>
            <a:ext cx="5285914" cy="782638"/>
          </a:xfrm>
        </p:spPr>
        <p:txBody>
          <a:bodyPr/>
          <a:lstStyle>
            <a:lvl1pPr algn="l">
              <a:defRPr>
                <a:solidFill>
                  <a:schemeClr val="bg1"/>
                </a:solidFill>
              </a:defRPr>
            </a:lvl1pPr>
          </a:lstStyle>
          <a:p>
            <a:r>
              <a:rPr lang="en-US" dirty="0"/>
              <a:t>TEXT LAYOUT 1</a:t>
            </a:r>
            <a:endParaRPr lang="ru-RU" dirty="0"/>
          </a:p>
        </p:txBody>
      </p:sp>
      <p:sp>
        <p:nvSpPr>
          <p:cNvPr id="3" name="Slide Number Placeholder 2">
            <a:extLst>
              <a:ext uri="{FF2B5EF4-FFF2-40B4-BE49-F238E27FC236}">
                <a16:creationId xmlns:a16="http://schemas.microsoft.com/office/drawing/2014/main" id="{79D2C969-FCE5-427B-89DE-6A79722FB6FC}"/>
              </a:ext>
            </a:extLst>
          </p:cNvPr>
          <p:cNvSpPr>
            <a:spLocks noGrp="1"/>
          </p:cNvSpPr>
          <p:nvPr>
            <p:ph type="sldNum" sz="quarter" idx="10"/>
          </p:nvPr>
        </p:nvSpPr>
        <p:spPr/>
        <p:txBody>
          <a:bodyPr/>
          <a:lstStyle/>
          <a:p>
            <a:fld id="{D495E168-DA5E-4888-8D8A-92B118324C14}" type="slidenum">
              <a:rPr lang="ru-RU" smtClean="0"/>
              <a:pPr/>
              <a:t>‹#›</a:t>
            </a:fld>
            <a:endParaRPr lang="ru-RU" dirty="0"/>
          </a:p>
        </p:txBody>
      </p:sp>
      <p:sp>
        <p:nvSpPr>
          <p:cNvPr id="4" name="Date Placeholder 3">
            <a:extLst>
              <a:ext uri="{FF2B5EF4-FFF2-40B4-BE49-F238E27FC236}">
                <a16:creationId xmlns:a16="http://schemas.microsoft.com/office/drawing/2014/main" id="{CC7A2807-F7BA-4350-93C3-95213A4854E0}"/>
              </a:ext>
            </a:extLst>
          </p:cNvPr>
          <p:cNvSpPr>
            <a:spLocks noGrp="1"/>
          </p:cNvSpPr>
          <p:nvPr>
            <p:ph type="dt" sz="half" idx="11"/>
          </p:nvPr>
        </p:nvSpPr>
        <p:spPr/>
        <p:txBody>
          <a:bodyPr/>
          <a:lstStyle/>
          <a:p>
            <a:r>
              <a:rPr lang="en-US" dirty="0"/>
              <a:t>MM.DD.20XX</a:t>
            </a:r>
            <a:endParaRPr lang="ru-RU" dirty="0"/>
          </a:p>
        </p:txBody>
      </p:sp>
      <p:sp>
        <p:nvSpPr>
          <p:cNvPr id="5" name="Footer Placeholder 4">
            <a:extLst>
              <a:ext uri="{FF2B5EF4-FFF2-40B4-BE49-F238E27FC236}">
                <a16:creationId xmlns:a16="http://schemas.microsoft.com/office/drawing/2014/main" id="{92F6AE88-305E-4E68-AF8E-10BCB695A1D5}"/>
              </a:ext>
            </a:extLst>
          </p:cNvPr>
          <p:cNvSpPr>
            <a:spLocks noGrp="1"/>
          </p:cNvSpPr>
          <p:nvPr>
            <p:ph type="ftr" sz="quarter" idx="12"/>
          </p:nvPr>
        </p:nvSpPr>
        <p:spPr/>
        <p:txBody>
          <a:bodyPr/>
          <a:lstStyle/>
          <a:p>
            <a:r>
              <a:rPr lang="en-US" dirty="0"/>
              <a:t>ADD A FOOTER</a:t>
            </a:r>
            <a:endParaRPr lang="ru-RU" dirty="0"/>
          </a:p>
        </p:txBody>
      </p:sp>
      <p:sp>
        <p:nvSpPr>
          <p:cNvPr id="7" name="Oval 6">
            <a:extLst>
              <a:ext uri="{FF2B5EF4-FFF2-40B4-BE49-F238E27FC236}">
                <a16:creationId xmlns:a16="http://schemas.microsoft.com/office/drawing/2014/main" id="{95BAC97E-3C4E-4D04-8A57-DC61E07CB8FD}"/>
              </a:ext>
            </a:extLst>
          </p:cNvPr>
          <p:cNvSpPr/>
          <p:nvPr userDrawn="1"/>
        </p:nvSpPr>
        <p:spPr>
          <a:xfrm>
            <a:off x="5908548" y="6114045"/>
            <a:ext cx="374904" cy="374904"/>
          </a:xfrm>
          <a:prstGeom prst="ellipse">
            <a:avLst/>
          </a:prstGeom>
          <a:noFill/>
          <a:ln w="12700" cap="flat">
            <a:solidFill>
              <a:schemeClr val="bg2"/>
            </a:solidFill>
            <a:prstDash val="solid"/>
            <a:miter/>
          </a:ln>
        </p:spPr>
        <p:txBody>
          <a:bodyPr rtlCol="0" anchor="ctr"/>
          <a:lstStyle/>
          <a:p>
            <a:pPr algn="l"/>
            <a:endParaRPr lang="ru-RU" dirty="0"/>
          </a:p>
        </p:txBody>
      </p:sp>
      <p:sp>
        <p:nvSpPr>
          <p:cNvPr id="12" name="Text Placeholder 17">
            <a:extLst>
              <a:ext uri="{FF2B5EF4-FFF2-40B4-BE49-F238E27FC236}">
                <a16:creationId xmlns:a16="http://schemas.microsoft.com/office/drawing/2014/main" id="{028AD4F5-2320-4533-9EC4-9832091E65CB}"/>
              </a:ext>
            </a:extLst>
          </p:cNvPr>
          <p:cNvSpPr>
            <a:spLocks noGrp="1"/>
          </p:cNvSpPr>
          <p:nvPr>
            <p:ph type="body" sz="quarter" idx="13" hasCustomPrompt="1"/>
          </p:nvPr>
        </p:nvSpPr>
        <p:spPr>
          <a:xfrm>
            <a:off x="841248" y="2136036"/>
            <a:ext cx="5285914" cy="857098"/>
          </a:xfrm>
        </p:spPr>
        <p:txBody>
          <a:bodyPr>
            <a:normAutofit/>
          </a:bodyPr>
          <a:lstStyle>
            <a:lvl1pPr marL="0" indent="0" algn="l">
              <a:buNone/>
              <a:defRPr sz="2300">
                <a:solidFill>
                  <a:schemeClr val="bg2"/>
                </a:solidFill>
              </a:defRPr>
            </a:lvl1pPr>
            <a:lvl2pPr>
              <a:defRPr sz="1800"/>
            </a:lvl2pPr>
            <a:lvl3pPr>
              <a:defRPr sz="1800"/>
            </a:lvl3pPr>
            <a:lvl4pPr>
              <a:defRPr sz="1800"/>
            </a:lvl4pPr>
            <a:lvl5pPr>
              <a:defRPr sz="1800"/>
            </a:lvl5pPr>
          </a:lstStyle>
          <a:p>
            <a:pPr lvl="0"/>
            <a:r>
              <a:rPr lang="en-US" dirty="0"/>
              <a:t>Edit master text styles</a:t>
            </a:r>
          </a:p>
        </p:txBody>
      </p:sp>
      <p:sp>
        <p:nvSpPr>
          <p:cNvPr id="13" name="Rectangle 12">
            <a:extLst>
              <a:ext uri="{FF2B5EF4-FFF2-40B4-BE49-F238E27FC236}">
                <a16:creationId xmlns:a16="http://schemas.microsoft.com/office/drawing/2014/main" id="{E7822F33-D675-4E6C-BD09-D9C78365BB41}"/>
              </a:ext>
            </a:extLst>
          </p:cNvPr>
          <p:cNvSpPr/>
          <p:nvPr userDrawn="1"/>
        </p:nvSpPr>
        <p:spPr>
          <a:xfrm>
            <a:off x="915026" y="1992586"/>
            <a:ext cx="4428000" cy="36576"/>
          </a:xfrm>
          <a:prstGeom prst="rect">
            <a:avLst/>
          </a:prstGeom>
          <a:solidFill>
            <a:schemeClr val="bg2"/>
          </a:solidFill>
          <a:ln w="12700" cap="flat">
            <a:noFill/>
            <a:prstDash val="solid"/>
            <a:miter/>
          </a:ln>
        </p:spPr>
        <p:txBody>
          <a:bodyPr rtlCol="0" anchor="ctr"/>
          <a:lstStyle/>
          <a:p>
            <a:pPr algn="l"/>
            <a:endParaRPr lang="ru-RU" dirty="0"/>
          </a:p>
        </p:txBody>
      </p:sp>
      <p:sp>
        <p:nvSpPr>
          <p:cNvPr id="14" name="Text Placeholder 14">
            <a:extLst>
              <a:ext uri="{FF2B5EF4-FFF2-40B4-BE49-F238E27FC236}">
                <a16:creationId xmlns:a16="http://schemas.microsoft.com/office/drawing/2014/main" id="{302F0820-F94A-40EF-B3BE-26CD0CB55173}"/>
              </a:ext>
            </a:extLst>
          </p:cNvPr>
          <p:cNvSpPr>
            <a:spLocks noGrp="1"/>
          </p:cNvSpPr>
          <p:nvPr>
            <p:ph type="body" sz="quarter" idx="15"/>
          </p:nvPr>
        </p:nvSpPr>
        <p:spPr>
          <a:xfrm>
            <a:off x="838199" y="3100269"/>
            <a:ext cx="5288963" cy="2588637"/>
          </a:xfrm>
        </p:spPr>
        <p:txBody>
          <a:bodyPr lIns="0">
            <a:normAutofit/>
          </a:bodyPr>
          <a:lstStyle>
            <a:lvl1pPr marL="180000" indent="-180000">
              <a:spcBef>
                <a:spcPts val="600"/>
              </a:spcBef>
              <a:buClr>
                <a:schemeClr val="bg2"/>
              </a:buClr>
              <a:buFont typeface="Arial" panose="020B0604020202020204" pitchFamily="34" charset="0"/>
              <a:buChar char="•"/>
              <a:defRPr sz="1600" b="0" i="0">
                <a:solidFill>
                  <a:schemeClr val="bg1"/>
                </a:solidFill>
              </a:defRPr>
            </a:lvl1pPr>
          </a:lstStyle>
          <a:p>
            <a:pPr lvl="0"/>
            <a:r>
              <a:rPr lang="en-US"/>
              <a:t>Edit Master text styles</a:t>
            </a:r>
          </a:p>
        </p:txBody>
      </p:sp>
    </p:spTree>
    <p:extLst>
      <p:ext uri="{BB962C8B-B14F-4D97-AF65-F5344CB8AC3E}">
        <p14:creationId xmlns:p14="http://schemas.microsoft.com/office/powerpoint/2010/main" val="36713373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6BD0C6D-D552-4E0C-A2AF-5B9CBB7B4E1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F7F1887-0541-4436-8739-B1AB8ECDDCC6}"/>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A7FF4FA5-357F-47DA-A4CC-DD5FC6862C69}"/>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5" name="Footer Placeholder 4">
            <a:extLst>
              <a:ext uri="{FF2B5EF4-FFF2-40B4-BE49-F238E27FC236}">
                <a16:creationId xmlns:a16="http://schemas.microsoft.com/office/drawing/2014/main" id="{298B7CDA-D8D7-4839-9F50-2D55D8E4CD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14ADFD7-7F2B-47E8-AF83-FE0718675A7C}"/>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283859083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1CDFB08-22AB-4AAB-8307-E5416E72FFC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F9A2646-9511-4675-A210-99FB4CC12EEB}"/>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4F66C036-8F43-4569-8F71-B047B0E37E4D}"/>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5" name="Footer Placeholder 4">
            <a:extLst>
              <a:ext uri="{FF2B5EF4-FFF2-40B4-BE49-F238E27FC236}">
                <a16:creationId xmlns:a16="http://schemas.microsoft.com/office/drawing/2014/main" id="{4F82B404-B814-420E-B364-D394F960878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9719278-2683-4A47-86CC-84DC3332E12F}"/>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3277805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E9C1C55-0F83-4F83-A971-0444AB387CC9}"/>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DA905918-1CE1-47BE-9D57-F5A19161E39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D61513E5-6776-4A34-A0B6-6F66E7215D02}"/>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5" name="Footer Placeholder 4">
            <a:extLst>
              <a:ext uri="{FF2B5EF4-FFF2-40B4-BE49-F238E27FC236}">
                <a16:creationId xmlns:a16="http://schemas.microsoft.com/office/drawing/2014/main" id="{03D4F9D9-737B-47AB-A594-9E34108F582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2916E50-92C2-4FBC-BDBF-34A0780F7759}"/>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6939036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3C2440-8CBD-49DC-9D1D-A4795A12CD4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27717648-154D-4AF3-8ECB-796DC232C8EA}"/>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0394846-1969-425E-991C-41819B4E30B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B4BD20B-B3E7-40C6-9E49-CCAA3A9AA434}"/>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6" name="Footer Placeholder 5">
            <a:extLst>
              <a:ext uri="{FF2B5EF4-FFF2-40B4-BE49-F238E27FC236}">
                <a16:creationId xmlns:a16="http://schemas.microsoft.com/office/drawing/2014/main" id="{EAED057E-2233-4228-A6AF-4236F6778BAE}"/>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E975944E-6BAE-43FE-9208-CC3BCBD8A5FF}"/>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67062193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98B766-EF60-445A-A60B-577C9D2BF86B}"/>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77CDFEAD-C10B-4B7F-8522-FB3C425D3BBA}"/>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BDA7C1E6-0A83-44CA-98A3-79B88AB58CD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871817B4-E855-4750-B7DF-87BCC77DD5FE}"/>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38F18E7-04E9-4949-8EAB-1D4B1F1AECD0}"/>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2F3649CB-1E2F-43F4-8EA7-6410D0BA3C1F}"/>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8" name="Footer Placeholder 7">
            <a:extLst>
              <a:ext uri="{FF2B5EF4-FFF2-40B4-BE49-F238E27FC236}">
                <a16:creationId xmlns:a16="http://schemas.microsoft.com/office/drawing/2014/main" id="{1596AAE2-8A1D-4AEC-A7C7-D99F6187BA1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17141BD-36BF-4EDF-A0D2-0F27F8DF86F6}"/>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204637493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527E3C3-E5DB-4F9B-961C-1E6BBB034D93}"/>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E1B83C8-979E-4591-99A6-8FE0114319CD}"/>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4" name="Footer Placeholder 3">
            <a:extLst>
              <a:ext uri="{FF2B5EF4-FFF2-40B4-BE49-F238E27FC236}">
                <a16:creationId xmlns:a16="http://schemas.microsoft.com/office/drawing/2014/main" id="{C515DBE6-2261-4560-A7E7-D15638C8931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9FB30F7-52DE-466C-BE91-DF509E5409DE}"/>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120987410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E585F21-B103-45C7-AF84-CF70A4124B1C}"/>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3" name="Footer Placeholder 2">
            <a:extLst>
              <a:ext uri="{FF2B5EF4-FFF2-40B4-BE49-F238E27FC236}">
                <a16:creationId xmlns:a16="http://schemas.microsoft.com/office/drawing/2014/main" id="{36EE44AB-A3F5-4B49-B33C-7049B4AEF4D6}"/>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8F505C2D-AB1E-49B6-9123-92AD8FD1E5C8}"/>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1277998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a:extLst>
              <a:ext uri="{FF2B5EF4-FFF2-40B4-BE49-F238E27FC236}">
                <a16:creationId xmlns:a16="http://schemas.microsoft.com/office/drawing/2014/main" id="{354D8B55-9EA8-4B81-8E84-9B93B0A27559}"/>
              </a:ext>
            </a:extLst>
          </p:cNvPr>
          <p:cNvSpPr>
            <a:spLocks noGrp="1"/>
          </p:cNvSpPr>
          <p:nvPr>
            <p:ph type="dt" sz="half" idx="10"/>
          </p:nvPr>
        </p:nvSpPr>
        <p:spPr/>
        <p:txBody>
          <a:bodyPr/>
          <a:lstStyle/>
          <a:p>
            <a:fld id="{4BE1D723-8F53-4F53-90B0-1982A396982E}" type="datetime1">
              <a:rPr lang="en-US" smtClean="0"/>
              <a:t>7/13/2022</a:t>
            </a:fld>
            <a:endParaRPr lang="en-US" dirty="0"/>
          </a:p>
        </p:txBody>
      </p:sp>
      <p:sp>
        <p:nvSpPr>
          <p:cNvPr id="8" name="Footer Placeholder 7">
            <a:extLst>
              <a:ext uri="{FF2B5EF4-FFF2-40B4-BE49-F238E27FC236}">
                <a16:creationId xmlns:a16="http://schemas.microsoft.com/office/drawing/2014/main" id="{062CA021-2578-47CB-822C-BDDFF7223B28}"/>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C4AAB51D-4141-4682-9375-DAFD5FB9DD1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425010096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B00442-DEE1-4DF6-9047-B85C8E3B78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39739C0E-3607-400E-96A8-1D408A38298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1A934957-C0DB-4F9A-934E-CEEF83EB0A3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32827B-664F-4FD0-ABD4-CFF6D997FE07}"/>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6" name="Footer Placeholder 5">
            <a:extLst>
              <a:ext uri="{FF2B5EF4-FFF2-40B4-BE49-F238E27FC236}">
                <a16:creationId xmlns:a16="http://schemas.microsoft.com/office/drawing/2014/main" id="{84C21804-7E08-4980-A24B-A622347D1B83}"/>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3A684E4-4230-4A27-B92D-C6AF3D5F7807}"/>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16510003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79F1BA-B59B-4659-9DA7-309552ADDF5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9B704610-5F37-4DD6-99BE-0A284D321EDF}"/>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682DC734-D108-4FF7-B57A-25E4113EA26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34DF69A8-414C-4B0E-814A-9A33D4872B63}"/>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6" name="Footer Placeholder 5">
            <a:extLst>
              <a:ext uri="{FF2B5EF4-FFF2-40B4-BE49-F238E27FC236}">
                <a16:creationId xmlns:a16="http://schemas.microsoft.com/office/drawing/2014/main" id="{BC83775E-1BE4-4AB5-9691-0A4E2AFA339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F0D2945-33EA-48AE-B094-7EA2829DB338}"/>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385057466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E227-F040-4453-A7A7-4BFB022A92ED}"/>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1E74C5A7-61F6-4DAF-BA5C-57621725813E}"/>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A49E9CF-76D9-48EE-A8FC-5F1B4B9AFABE}"/>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5" name="Footer Placeholder 4">
            <a:extLst>
              <a:ext uri="{FF2B5EF4-FFF2-40B4-BE49-F238E27FC236}">
                <a16:creationId xmlns:a16="http://schemas.microsoft.com/office/drawing/2014/main" id="{FA519058-0571-4687-9E55-6FA6C283EFF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BBD2090-2397-4DE0-A12F-966287134C29}"/>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2353461125"/>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40157CA-9EA4-4027-A894-7CE5F24F45A9}"/>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46DD26C2-7C84-4B81-8619-1F51CAC07B71}"/>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7CEF477-47CC-4D10-A620-CBBECA95FB00}"/>
              </a:ext>
            </a:extLst>
          </p:cNvPr>
          <p:cNvSpPr>
            <a:spLocks noGrp="1"/>
          </p:cNvSpPr>
          <p:nvPr>
            <p:ph type="dt" sz="half" idx="10"/>
          </p:nvPr>
        </p:nvSpPr>
        <p:spPr/>
        <p:txBody>
          <a:bodyPr/>
          <a:lstStyle/>
          <a:p>
            <a:fld id="{396E1E73-F5BE-4733-8706-8FFCCACA35DA}" type="datetimeFigureOut">
              <a:rPr lang="en-US" smtClean="0"/>
              <a:t>7/13/2022</a:t>
            </a:fld>
            <a:endParaRPr lang="en-US"/>
          </a:p>
        </p:txBody>
      </p:sp>
      <p:sp>
        <p:nvSpPr>
          <p:cNvPr id="5" name="Footer Placeholder 4">
            <a:extLst>
              <a:ext uri="{FF2B5EF4-FFF2-40B4-BE49-F238E27FC236}">
                <a16:creationId xmlns:a16="http://schemas.microsoft.com/office/drawing/2014/main" id="{736F8F7C-6AC4-4D0C-8C77-7A5429B67B07}"/>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126BB088-56E9-4E4A-8F62-9A83AEDB8E0A}"/>
              </a:ext>
            </a:extLst>
          </p:cNvPr>
          <p:cNvSpPr>
            <a:spLocks noGrp="1"/>
          </p:cNvSpPr>
          <p:nvPr>
            <p:ph type="sldNum" sz="quarter" idx="12"/>
          </p:nvPr>
        </p:nvSpPr>
        <p:spPr/>
        <p:txBody>
          <a:bodyPr/>
          <a:lstStyle/>
          <a:p>
            <a:fld id="{8891CEBD-3ECB-4C10-9269-E2CD68B270AB}" type="slidenum">
              <a:rPr lang="en-US" smtClean="0"/>
              <a:t>‹#›</a:t>
            </a:fld>
            <a:endParaRPr lang="en-US"/>
          </a:p>
        </p:txBody>
      </p:sp>
    </p:spTree>
    <p:extLst>
      <p:ext uri="{BB962C8B-B14F-4D97-AF65-F5344CB8AC3E}">
        <p14:creationId xmlns:p14="http://schemas.microsoft.com/office/powerpoint/2010/main" val="339812206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585C21A-8B93-4657-B5DF-7EAEAD3BE127}"/>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90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663440"/>
            <a:ext cx="10058400" cy="1143000"/>
          </a:xfrm>
        </p:spPr>
        <p:txBody>
          <a:bodyPr lIns="91440" rIns="91440" anchor="t" anchorCtr="0">
            <a:normAutofit/>
          </a:bodyPr>
          <a:lstStyle>
            <a:lvl1pPr marL="0" indent="0">
              <a:buNone/>
              <a:defRPr sz="2400" cap="all" spc="200" baseline="0">
                <a:solidFill>
                  <a:schemeClr val="tx1"/>
                </a:solidFill>
                <a:latin typeface="+mn-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cxnSp>
        <p:nvCxnSpPr>
          <p:cNvPr id="9" name="Straight Connector 8">
            <a:extLst>
              <a:ext uri="{FF2B5EF4-FFF2-40B4-BE49-F238E27FC236}">
                <a16:creationId xmlns:a16="http://schemas.microsoft.com/office/drawing/2014/main" id="{459DE2C1-4C52-40A3-8959-27B2C1BEBFF6}"/>
              </a:ext>
            </a:extLst>
          </p:cNvPr>
          <p:cNvCxnSpPr/>
          <p:nvPr/>
        </p:nvCxnSpPr>
        <p:spPr>
          <a:xfrm>
            <a:off x="1207658" y="4485132"/>
            <a:ext cx="987552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7" name="Date Placeholder 6">
            <a:extLst>
              <a:ext uri="{FF2B5EF4-FFF2-40B4-BE49-F238E27FC236}">
                <a16:creationId xmlns:a16="http://schemas.microsoft.com/office/drawing/2014/main" id="{AAF2E137-EC28-48F8-9198-1F02539029B6}"/>
              </a:ext>
            </a:extLst>
          </p:cNvPr>
          <p:cNvSpPr>
            <a:spLocks noGrp="1"/>
          </p:cNvSpPr>
          <p:nvPr>
            <p:ph type="dt" sz="half" idx="10"/>
          </p:nvPr>
        </p:nvSpPr>
        <p:spPr/>
        <p:txBody>
          <a:bodyPr/>
          <a:lstStyle/>
          <a:p>
            <a:fld id="{97669AF7-7BEB-44E4-9852-375E34362B5B}" type="datetime1">
              <a:rPr lang="en-US" smtClean="0"/>
              <a:t>7/13/2022</a:t>
            </a:fld>
            <a:endParaRPr lang="en-US" dirty="0"/>
          </a:p>
        </p:txBody>
      </p:sp>
      <p:sp>
        <p:nvSpPr>
          <p:cNvPr id="8" name="Footer Placeholder 7">
            <a:extLst>
              <a:ext uri="{FF2B5EF4-FFF2-40B4-BE49-F238E27FC236}">
                <a16:creationId xmlns:a16="http://schemas.microsoft.com/office/drawing/2014/main" id="{189422CD-6F62-4DD6-89EF-07A60B42D219}"/>
              </a:ext>
            </a:extLst>
          </p:cNvPr>
          <p:cNvSpPr>
            <a:spLocks noGrp="1"/>
          </p:cNvSpPr>
          <p:nvPr>
            <p:ph type="ftr" sz="quarter" idx="11"/>
          </p:nvPr>
        </p:nvSpPr>
        <p:spPr/>
        <p:txBody>
          <a:bodyPr/>
          <a:lstStyle/>
          <a:p>
            <a:endParaRPr lang="en-US" dirty="0"/>
          </a:p>
        </p:txBody>
      </p:sp>
      <p:sp>
        <p:nvSpPr>
          <p:cNvPr id="11" name="Slide Number Placeholder 10">
            <a:extLst>
              <a:ext uri="{FF2B5EF4-FFF2-40B4-BE49-F238E27FC236}">
                <a16:creationId xmlns:a16="http://schemas.microsoft.com/office/drawing/2014/main" id="{69C6AFF8-42B4-4D05-969B-9F5FB3355555}"/>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588904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80" y="2120900"/>
            <a:ext cx="4639736" cy="3748193"/>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515944" y="2120900"/>
            <a:ext cx="4639736" cy="3748194"/>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5782D47D-B0DC-4C40-BCC6-BBBA32584A38}"/>
              </a:ext>
            </a:extLst>
          </p:cNvPr>
          <p:cNvSpPr>
            <a:spLocks noGrp="1"/>
          </p:cNvSpPr>
          <p:nvPr>
            <p:ph type="dt" sz="half" idx="10"/>
          </p:nvPr>
        </p:nvSpPr>
        <p:spPr/>
        <p:txBody>
          <a:bodyPr/>
          <a:lstStyle/>
          <a:p>
            <a:fld id="{BAAAC38D-0552-4C82-B593-E6124DFADBE2}" type="datetime1">
              <a:rPr lang="en-US" smtClean="0"/>
              <a:t>7/13/2022</a:t>
            </a:fld>
            <a:endParaRPr lang="en-US" dirty="0"/>
          </a:p>
        </p:txBody>
      </p:sp>
      <p:sp>
        <p:nvSpPr>
          <p:cNvPr id="9" name="Footer Placeholder 8">
            <a:extLst>
              <a:ext uri="{FF2B5EF4-FFF2-40B4-BE49-F238E27FC236}">
                <a16:creationId xmlns:a16="http://schemas.microsoft.com/office/drawing/2014/main" id="{4690D34E-7EBD-44B2-83CA-4C126A18D7EF}"/>
              </a:ext>
            </a:extLst>
          </p:cNvPr>
          <p:cNvSpPr>
            <a:spLocks noGrp="1"/>
          </p:cNvSpPr>
          <p:nvPr>
            <p:ph type="ftr" sz="quarter" idx="11"/>
          </p:nvPr>
        </p:nvSpPr>
        <p:spPr/>
        <p:txBody>
          <a:bodyPr/>
          <a:lstStyle/>
          <a:p>
            <a:endParaRPr lang="en-US" dirty="0"/>
          </a:p>
        </p:txBody>
      </p:sp>
      <p:sp>
        <p:nvSpPr>
          <p:cNvPr id="10" name="Slide Number Placeholder 9">
            <a:extLst>
              <a:ext uri="{FF2B5EF4-FFF2-40B4-BE49-F238E27FC236}">
                <a16:creationId xmlns:a16="http://schemas.microsoft.com/office/drawing/2014/main" id="{2AC511A1-9BBD-42DE-92FB-2AF44F8E97A9}"/>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045974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958274"/>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15944" y="2057400"/>
            <a:ext cx="4639736" cy="736282"/>
          </a:xfrm>
        </p:spPr>
        <p:txBody>
          <a:bodyPr lIns="91440" rIns="91440" anchor="ctr">
            <a:normAutofit/>
          </a:bodyPr>
          <a:lstStyle>
            <a:lvl1pPr marL="0" indent="0">
              <a:buNone/>
              <a:defRPr sz="2000" b="0" cap="all" baseline="0">
                <a:solidFill>
                  <a:schemeClr val="tx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515944" y="2958273"/>
            <a:ext cx="4639736" cy="291082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 name="Date Placeholder 1">
            <a:extLst>
              <a:ext uri="{FF2B5EF4-FFF2-40B4-BE49-F238E27FC236}">
                <a16:creationId xmlns:a16="http://schemas.microsoft.com/office/drawing/2014/main" id="{8AF8A515-AA94-45D1-9223-5C2272618D85}"/>
              </a:ext>
            </a:extLst>
          </p:cNvPr>
          <p:cNvSpPr>
            <a:spLocks noGrp="1"/>
          </p:cNvSpPr>
          <p:nvPr>
            <p:ph type="dt" sz="half" idx="10"/>
          </p:nvPr>
        </p:nvSpPr>
        <p:spPr/>
        <p:txBody>
          <a:bodyPr/>
          <a:lstStyle/>
          <a:p>
            <a:fld id="{D9DF0F1C-5577-4ACB-BB62-DF8F3C494C7E}" type="datetime1">
              <a:rPr lang="en-US" smtClean="0"/>
              <a:t>7/13/2022</a:t>
            </a:fld>
            <a:endParaRPr lang="en-US" dirty="0"/>
          </a:p>
        </p:txBody>
      </p:sp>
      <p:sp>
        <p:nvSpPr>
          <p:cNvPr id="11" name="Footer Placeholder 10">
            <a:extLst>
              <a:ext uri="{FF2B5EF4-FFF2-40B4-BE49-F238E27FC236}">
                <a16:creationId xmlns:a16="http://schemas.microsoft.com/office/drawing/2014/main" id="{D052F5BC-98E0-4D60-AD67-9547738B7DD4}"/>
              </a:ext>
            </a:extLst>
          </p:cNvPr>
          <p:cNvSpPr>
            <a:spLocks noGrp="1"/>
          </p:cNvSpPr>
          <p:nvPr>
            <p:ph type="ftr" sz="quarter" idx="11"/>
          </p:nvPr>
        </p:nvSpPr>
        <p:spPr/>
        <p:txBody>
          <a:bodyPr/>
          <a:lstStyle/>
          <a:p>
            <a:endParaRPr lang="en-US" dirty="0"/>
          </a:p>
        </p:txBody>
      </p:sp>
      <p:sp>
        <p:nvSpPr>
          <p:cNvPr id="12" name="Slide Number Placeholder 11">
            <a:extLst>
              <a:ext uri="{FF2B5EF4-FFF2-40B4-BE49-F238E27FC236}">
                <a16:creationId xmlns:a16="http://schemas.microsoft.com/office/drawing/2014/main" id="{A38552DC-952E-41EA-AAAF-C2187523C0B0}"/>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16704474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6" name="Date Placeholder 5">
            <a:extLst>
              <a:ext uri="{FF2B5EF4-FFF2-40B4-BE49-F238E27FC236}">
                <a16:creationId xmlns:a16="http://schemas.microsoft.com/office/drawing/2014/main" id="{7392073F-158F-44A3-8913-917AFFC1BC20}"/>
              </a:ext>
            </a:extLst>
          </p:cNvPr>
          <p:cNvSpPr>
            <a:spLocks noGrp="1"/>
          </p:cNvSpPr>
          <p:nvPr>
            <p:ph type="dt" sz="half" idx="10"/>
          </p:nvPr>
        </p:nvSpPr>
        <p:spPr/>
        <p:txBody>
          <a:bodyPr/>
          <a:lstStyle/>
          <a:p>
            <a:fld id="{1775B394-D9F9-4F0C-B15D-605F45CB9E9F}" type="datetime1">
              <a:rPr lang="en-US" smtClean="0"/>
              <a:t>7/13/2022</a:t>
            </a:fld>
            <a:endParaRPr lang="en-US" dirty="0"/>
          </a:p>
        </p:txBody>
      </p:sp>
      <p:sp>
        <p:nvSpPr>
          <p:cNvPr id="7" name="Footer Placeholder 6">
            <a:extLst>
              <a:ext uri="{FF2B5EF4-FFF2-40B4-BE49-F238E27FC236}">
                <a16:creationId xmlns:a16="http://schemas.microsoft.com/office/drawing/2014/main" id="{EED72207-24CA-42B7-A975-2F8E41CBA904}"/>
              </a:ext>
            </a:extLst>
          </p:cNvPr>
          <p:cNvSpPr>
            <a:spLocks noGrp="1"/>
          </p:cNvSpPr>
          <p:nvPr>
            <p:ph type="ftr" sz="quarter" idx="11"/>
          </p:nvPr>
        </p:nvSpPr>
        <p:spPr/>
        <p:txBody>
          <a:bodyPr/>
          <a:lstStyle/>
          <a:p>
            <a:endParaRPr lang="en-US" dirty="0"/>
          </a:p>
        </p:txBody>
      </p:sp>
      <p:sp>
        <p:nvSpPr>
          <p:cNvPr id="8" name="Slide Number Placeholder 7">
            <a:extLst>
              <a:ext uri="{FF2B5EF4-FFF2-40B4-BE49-F238E27FC236}">
                <a16:creationId xmlns:a16="http://schemas.microsoft.com/office/drawing/2014/main" id="{D01080F2-251A-4B88-9A62-16F46D724F83}"/>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2316166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A8E9C91B-7EAD-4562-AB0E-DFB9663AECE3}"/>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Date Placeholder 1">
            <a:extLst>
              <a:ext uri="{FF2B5EF4-FFF2-40B4-BE49-F238E27FC236}">
                <a16:creationId xmlns:a16="http://schemas.microsoft.com/office/drawing/2014/main" id="{94E9223F-721F-47BF-9FD5-0F8D12FF0DE1}"/>
              </a:ext>
            </a:extLst>
          </p:cNvPr>
          <p:cNvSpPr>
            <a:spLocks noGrp="1"/>
          </p:cNvSpPr>
          <p:nvPr>
            <p:ph type="dt" sz="half" idx="10"/>
          </p:nvPr>
        </p:nvSpPr>
        <p:spPr/>
        <p:txBody>
          <a:bodyPr/>
          <a:lstStyle/>
          <a:p>
            <a:fld id="{39667345-2558-425A-8533-9BFDBCE15005}" type="datetime1">
              <a:rPr lang="en-US" smtClean="0"/>
              <a:t>7/13/2022</a:t>
            </a:fld>
            <a:endParaRPr lang="en-US" dirty="0"/>
          </a:p>
        </p:txBody>
      </p:sp>
      <p:sp>
        <p:nvSpPr>
          <p:cNvPr id="3" name="Footer Placeholder 2">
            <a:extLst>
              <a:ext uri="{FF2B5EF4-FFF2-40B4-BE49-F238E27FC236}">
                <a16:creationId xmlns:a16="http://schemas.microsoft.com/office/drawing/2014/main" id="{05915714-6BBA-4593-8591-4E26F7D58D9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BE06F857-D2E1-44DD-ABDD-EBB739645B67}"/>
              </a:ext>
            </a:extLst>
          </p:cNvPr>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77996942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16D90D66-BCB9-4229-A829-628874352AC0}"/>
              </a:ext>
            </a:extLst>
          </p:cNvPr>
          <p:cNvSpPr/>
          <p:nvPr/>
        </p:nvSpPr>
        <p:spPr>
          <a:xfrm>
            <a:off x="16" y="0"/>
            <a:ext cx="4654296"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643466" y="786383"/>
            <a:ext cx="3517567" cy="2093975"/>
          </a:xfrm>
        </p:spPr>
        <p:txBody>
          <a:bodyPr anchor="b">
            <a:normAutofit/>
          </a:bodyPr>
          <a:lstStyle>
            <a:lvl1pPr>
              <a:lnSpc>
                <a:spcPct val="90000"/>
              </a:lnSpc>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5458984" y="812799"/>
            <a:ext cx="5928344" cy="52947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43465" y="3043050"/>
            <a:ext cx="3517567" cy="3064505"/>
          </a:xfrm>
        </p:spPr>
        <p:txBody>
          <a:bodyPr lIns="91440" rIns="91440">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43464" y="6446520"/>
            <a:ext cx="3517568" cy="365125"/>
          </a:xfrm>
        </p:spPr>
        <p:txBody>
          <a:bodyPr/>
          <a:lstStyle>
            <a:lvl1pPr algn="l">
              <a:defRPr/>
            </a:lvl1pPr>
          </a:lstStyle>
          <a:p>
            <a:fld id="{92BEA474-078D-4E9B-9B14-09A87B19DC46}" type="datetime1">
              <a:rPr lang="en-US" smtClean="0"/>
              <a:t>7/13/2022</a:t>
            </a:fld>
            <a:endParaRPr lang="en-US" dirty="0"/>
          </a:p>
        </p:txBody>
      </p:sp>
      <p:sp>
        <p:nvSpPr>
          <p:cNvPr id="6" name="Footer Placeholder 5"/>
          <p:cNvSpPr>
            <a:spLocks noGrp="1"/>
          </p:cNvSpPr>
          <p:nvPr>
            <p:ph type="ftr" sz="quarter" idx="11"/>
          </p:nvPr>
        </p:nvSpPr>
        <p:spPr>
          <a:xfrm>
            <a:off x="5458983" y="6446520"/>
            <a:ext cx="5334019" cy="365125"/>
          </a:xfrm>
        </p:spPr>
        <p:txBody>
          <a:bodyPr/>
          <a:lstStyle>
            <a:lvl1pPr algn="l">
              <a:defRPr>
                <a:solidFill>
                  <a:schemeClr val="tx2"/>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3A98EE3D-8CD1-4C3F-BD1C-C98C9596463C}" type="slidenum">
              <a:rPr lang="en-US" smtClean="0"/>
              <a:pPr/>
              <a:t>‹#›</a:t>
            </a:fld>
            <a:endParaRPr lang="en-US" dirty="0"/>
          </a:p>
        </p:txBody>
      </p:sp>
    </p:spTree>
    <p:extLst>
      <p:ext uri="{BB962C8B-B14F-4D97-AF65-F5344CB8AC3E}">
        <p14:creationId xmlns:p14="http://schemas.microsoft.com/office/powerpoint/2010/main" val="9407799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DA134939-39C0-4522-A125-A13DFDA66490}"/>
              </a:ext>
            </a:extLst>
          </p:cNvPr>
          <p:cNvSpPr/>
          <p:nvPr/>
        </p:nvSpPr>
        <p:spPr>
          <a:xfrm>
            <a:off x="0" y="4578350"/>
            <a:ext cx="12188825" cy="227965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Picture Placeholder 2"/>
          <p:cNvSpPr>
            <a:spLocks noGrp="1" noChangeAspect="1"/>
          </p:cNvSpPr>
          <p:nvPr>
            <p:ph type="pic" idx="1"/>
          </p:nvPr>
        </p:nvSpPr>
        <p:spPr>
          <a:xfrm>
            <a:off x="15" y="0"/>
            <a:ext cx="12191985" cy="4578350"/>
          </a:xfrm>
          <a:solidFill>
            <a:schemeClr val="bg1">
              <a:lumMod val="85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2" name="Title 1"/>
          <p:cNvSpPr>
            <a:spLocks noGrp="1"/>
          </p:cNvSpPr>
          <p:nvPr>
            <p:ph type="title"/>
          </p:nvPr>
        </p:nvSpPr>
        <p:spPr>
          <a:xfrm>
            <a:off x="1097279" y="4799362"/>
            <a:ext cx="10113645" cy="743682"/>
          </a:xfrm>
        </p:spPr>
        <p:txBody>
          <a:bodyPr tIns="0" bIns="0" anchor="b">
            <a:noAutofit/>
          </a:bodyPr>
          <a:lstStyle>
            <a:lvl1pPr>
              <a:defRPr sz="3600" b="0">
                <a:solidFill>
                  <a:srgbClr val="FFFFFF"/>
                </a:solidFill>
              </a:defRPr>
            </a:lvl1pPr>
          </a:lstStyle>
          <a:p>
            <a:r>
              <a:rPr lang="en-US"/>
              <a:t>Click to edit Master title style</a:t>
            </a:r>
            <a:endParaRPr lang="en-US" dirty="0"/>
          </a:p>
        </p:txBody>
      </p:sp>
      <p:sp>
        <p:nvSpPr>
          <p:cNvPr id="4" name="Text Placeholder 3"/>
          <p:cNvSpPr>
            <a:spLocks noGrp="1"/>
          </p:cNvSpPr>
          <p:nvPr>
            <p:ph type="body" sz="half" idx="2"/>
          </p:nvPr>
        </p:nvSpPr>
        <p:spPr>
          <a:xfrm>
            <a:off x="1097279" y="5715000"/>
            <a:ext cx="10113264" cy="609600"/>
          </a:xfrm>
        </p:spPr>
        <p:txBody>
          <a:bodyPr lIns="91440" tIns="0" rIns="91440" bIns="0">
            <a:normAutofit/>
          </a:bodyPr>
          <a:lstStyle>
            <a:lvl1pPr marL="0" indent="0">
              <a:spcBef>
                <a:spcPts val="0"/>
              </a:spcBef>
              <a:spcAft>
                <a:spcPts val="600"/>
              </a:spcAft>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lvl1pPr>
          </a:lstStyle>
          <a:p>
            <a:fld id="{4907D986-8816-4272-A432-0437A28A9828}" type="datetime1">
              <a:rPr lang="en-US" smtClean="0"/>
              <a:t>7/13/2022</a:t>
            </a:fld>
            <a:endParaRPr lang="en-US" dirty="0"/>
          </a:p>
        </p:txBody>
      </p:sp>
      <p:sp>
        <p:nvSpPr>
          <p:cNvPr id="6" name="Footer Placeholder 5"/>
          <p:cNvSpPr>
            <a:spLocks noGrp="1"/>
          </p:cNvSpPr>
          <p:nvPr>
            <p:ph type="ftr" sz="quarter" idx="11"/>
          </p:nvPr>
        </p:nvSpPr>
        <p:spPr>
          <a:xfrm>
            <a:off x="1097279" y="6446838"/>
            <a:ext cx="6818262" cy="365125"/>
          </a:xfrm>
        </p:spPr>
        <p:txBody>
          <a:bodyPr/>
          <a:lstStyle/>
          <a:p>
            <a:pPr algn="l"/>
            <a:endParaRPr lang="en-US" dirty="0"/>
          </a:p>
        </p:txBody>
      </p:sp>
      <p:sp>
        <p:nvSpPr>
          <p:cNvPr id="7" name="Slide Number Placeholder 6"/>
          <p:cNvSpPr>
            <a:spLocks noGrp="1"/>
          </p:cNvSpPr>
          <p:nvPr>
            <p:ph type="sldNum" sz="quarter" idx="12"/>
          </p:nvPr>
        </p:nvSpPr>
        <p:spPr/>
        <p:txBody>
          <a:bodyPr/>
          <a:lstStyle/>
          <a:p>
            <a:fld id="{3A98EE3D-8CD1-4C3F-BD1C-C98C9596463C}" type="slidenum">
              <a:rPr lang="en-US" smtClean="0"/>
              <a:t>‹#›</a:t>
            </a:fld>
            <a:endParaRPr lang="en-US" dirty="0"/>
          </a:p>
        </p:txBody>
      </p:sp>
    </p:spTree>
    <p:extLst>
      <p:ext uri="{BB962C8B-B14F-4D97-AF65-F5344CB8AC3E}">
        <p14:creationId xmlns:p14="http://schemas.microsoft.com/office/powerpoint/2010/main" val="35450949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416A0E3C-60E6-4F39-BC55-5F7C224E1F7C}"/>
              </a:ext>
            </a:extLst>
          </p:cNvPr>
          <p:cNvSpPr/>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2108201"/>
            <a:ext cx="10058400" cy="3760891"/>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218426" y="6446838"/>
            <a:ext cx="2584850" cy="365125"/>
          </a:xfrm>
          <a:prstGeom prst="rect">
            <a:avLst/>
          </a:prstGeom>
        </p:spPr>
        <p:txBody>
          <a:bodyPr vert="horz" lIns="91440" tIns="45720" rIns="91440" bIns="45720" rtlCol="0" anchor="ctr"/>
          <a:lstStyle>
            <a:lvl1pPr algn="r">
              <a:defRPr sz="900">
                <a:solidFill>
                  <a:srgbClr val="FFFFFF"/>
                </a:solidFill>
              </a:defRPr>
            </a:lvl1pPr>
          </a:lstStyle>
          <a:p>
            <a:fld id="{62D6E202-B606-4609-B914-27C9371A1F6D}" type="datetime1">
              <a:rPr lang="en-US" smtClean="0"/>
              <a:t>7/13/2022</a:t>
            </a:fld>
            <a:endParaRPr lang="en-US" dirty="0"/>
          </a:p>
        </p:txBody>
      </p:sp>
      <p:sp>
        <p:nvSpPr>
          <p:cNvPr id="5" name="Footer Placeholder 4"/>
          <p:cNvSpPr>
            <a:spLocks noGrp="1"/>
          </p:cNvSpPr>
          <p:nvPr>
            <p:ph type="ftr" sz="quarter" idx="3"/>
          </p:nvPr>
        </p:nvSpPr>
        <p:spPr>
          <a:xfrm>
            <a:off x="1097279" y="6446838"/>
            <a:ext cx="6818262" cy="365125"/>
          </a:xfrm>
          <a:prstGeom prst="rect">
            <a:avLst/>
          </a:prstGeom>
        </p:spPr>
        <p:txBody>
          <a:bodyPr vert="horz" lIns="91440" tIns="45720" rIns="91440" bIns="45720" rtlCol="0" anchor="ctr"/>
          <a:lstStyle>
            <a:lvl1pPr algn="l">
              <a:defRPr sz="900" cap="all" baseline="0">
                <a:solidFill>
                  <a:srgbClr val="FFFFFF"/>
                </a:solidFill>
              </a:defRPr>
            </a:lvl1pPr>
          </a:lstStyle>
          <a:p>
            <a:endParaRPr lang="en-US" dirty="0"/>
          </a:p>
        </p:txBody>
      </p:sp>
      <p:sp>
        <p:nvSpPr>
          <p:cNvPr id="6" name="Slide Number Placeholder 5"/>
          <p:cNvSpPr>
            <a:spLocks noGrp="1"/>
          </p:cNvSpPr>
          <p:nvPr>
            <p:ph type="sldNum" sz="quarter" idx="4"/>
          </p:nvPr>
        </p:nvSpPr>
        <p:spPr>
          <a:xfrm>
            <a:off x="10993582" y="6446838"/>
            <a:ext cx="780010" cy="365125"/>
          </a:xfrm>
          <a:prstGeom prst="rect">
            <a:avLst/>
          </a:prstGeom>
        </p:spPr>
        <p:txBody>
          <a:bodyPr vert="horz" lIns="91440" tIns="45720" rIns="91440" bIns="45720" rtlCol="0" anchor="ctr"/>
          <a:lstStyle>
            <a:lvl1pPr algn="l">
              <a:defRPr sz="900">
                <a:solidFill>
                  <a:srgbClr val="FFFFFF"/>
                </a:solidFill>
              </a:defRPr>
            </a:lvl1pPr>
          </a:lstStyle>
          <a:p>
            <a:fld id="{3A98EE3D-8CD1-4C3F-BD1C-C98C9596463C}" type="slidenum">
              <a:rPr lang="en-US" smtClean="0"/>
              <a:t>‹#›</a:t>
            </a:fld>
            <a:endParaRPr lang="en-US" dirty="0"/>
          </a:p>
        </p:txBody>
      </p:sp>
      <p:cxnSp>
        <p:nvCxnSpPr>
          <p:cNvPr id="10" name="Straight Connector 9">
            <a:extLst>
              <a:ext uri="{FF2B5EF4-FFF2-40B4-BE49-F238E27FC236}">
                <a16:creationId xmlns:a16="http://schemas.microsoft.com/office/drawing/2014/main" id="{C5025DAC-8B93-4160-B017-3A274A5828C0}"/>
              </a:ext>
            </a:extLst>
          </p:cNvPr>
          <p:cNvCxnSpPr/>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8510339"/>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 id="2147483672" r:id="rId12"/>
  </p:sldLayoutIdLst>
  <p:hf sldNum="0" hdr="0" ftr="0" dt="0"/>
  <p:txStyles>
    <p:titleStyle>
      <a:lvl1pPr algn="l" defTabSz="914400" rtl="0" eaLnBrk="1" latinLnBrk="0" hangingPunct="1">
        <a:lnSpc>
          <a:spcPct val="80000"/>
        </a:lnSpc>
        <a:spcBef>
          <a:spcPct val="0"/>
        </a:spcBef>
        <a:buNone/>
        <a:defRPr sz="54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110000"/>
        </a:lnSpc>
        <a:spcBef>
          <a:spcPts val="1200"/>
        </a:spcBef>
        <a:spcAft>
          <a:spcPts val="200"/>
        </a:spcAft>
        <a:buClr>
          <a:schemeClr val="accent1"/>
        </a:buClr>
        <a:buSzPct val="100000"/>
        <a:buFont typeface="Calibri" panose="020F0502020204030204" pitchFamily="34" charset="0"/>
        <a:buChar char=" "/>
        <a:defRPr sz="23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110000"/>
        </a:lnSpc>
        <a:spcBef>
          <a:spcPts val="200"/>
        </a:spcBef>
        <a:spcAft>
          <a:spcPts val="400"/>
        </a:spcAft>
        <a:buClrTx/>
        <a:buFont typeface="Calibri" pitchFamily="34" charset="0"/>
        <a:buChar char="◦"/>
        <a:defRPr sz="21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110000"/>
        </a:lnSpc>
        <a:spcBef>
          <a:spcPts val="200"/>
        </a:spcBef>
        <a:spcAft>
          <a:spcPts val="400"/>
        </a:spcAft>
        <a:buClrTx/>
        <a:buFont typeface="Calibri" pitchFamily="34" charset="0"/>
        <a:buChar char="◦"/>
        <a:defRPr sz="16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F9A36904-52B8-444E-B6CD-F9375CF84CF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B0A9824C-D97C-49EF-A007-A71A1ABFA4B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CDAE09A-47C6-41BB-80B6-AF224A2E34E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E1E73-F5BE-4733-8706-8FFCCACA35DA}" type="datetimeFigureOut">
              <a:rPr lang="en-US" smtClean="0"/>
              <a:t>7/13/2022</a:t>
            </a:fld>
            <a:endParaRPr lang="en-US"/>
          </a:p>
        </p:txBody>
      </p:sp>
      <p:sp>
        <p:nvSpPr>
          <p:cNvPr id="5" name="Footer Placeholder 4">
            <a:extLst>
              <a:ext uri="{FF2B5EF4-FFF2-40B4-BE49-F238E27FC236}">
                <a16:creationId xmlns:a16="http://schemas.microsoft.com/office/drawing/2014/main" id="{BEDC2807-18EF-49F1-A473-89DBF4952A96}"/>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C18D8B96-B2B3-4D57-B995-99EF5ADF4AF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891CEBD-3ECB-4C10-9269-E2CD68B270AB}" type="slidenum">
              <a:rPr lang="en-US" smtClean="0"/>
              <a:t>‹#›</a:t>
            </a:fld>
            <a:endParaRPr lang="en-US"/>
          </a:p>
        </p:txBody>
      </p:sp>
    </p:spTree>
    <p:extLst>
      <p:ext uri="{BB962C8B-B14F-4D97-AF65-F5344CB8AC3E}">
        <p14:creationId xmlns:p14="http://schemas.microsoft.com/office/powerpoint/2010/main" val="3800672864"/>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 id="2147483700" r:id="rId10"/>
    <p:sldLayoutId id="214748370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14.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hyperlink" Target="https://www.ncbi.nlm.nih.gov/pmc/articles/PMC6257363/"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28.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29.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video" Target="https://www.youtube.com/embed/XEP1Sekiu7Q?feature=oembed" TargetMode="Externa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4.xml"/><Relationship Id="rId4" Type="http://schemas.openxmlformats.org/officeDocument/2006/relationships/hyperlink" Target="https://en.wikipedia.org/wiki/File:Outline-body-aura.svg" TargetMode="Externa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4.xml"/><Relationship Id="rId4" Type="http://schemas.openxmlformats.org/officeDocument/2006/relationships/hyperlink" Target="https://2denasem.blogspot.com/" TargetMode="External"/></Relationships>
</file>

<file path=ppt/slides/_rels/slide8.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482F060-A4AF-4E0B-B364-7C6BA4AE9C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white">
          <a:xfrm>
            <a:off x="-6220" y="0"/>
            <a:ext cx="4641315" cy="68580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a16="http://schemas.microsoft.com/office/drawing/2014/main" id="{1CC118C5-7454-4FA9-A124-3A8D8EDB8102}"/>
              </a:ext>
            </a:extLst>
          </p:cNvPr>
          <p:cNvSpPr>
            <a:spLocks noGrp="1"/>
          </p:cNvSpPr>
          <p:nvPr>
            <p:ph type="ctrTitle"/>
          </p:nvPr>
        </p:nvSpPr>
        <p:spPr>
          <a:xfrm>
            <a:off x="484814" y="640080"/>
            <a:ext cx="3659246" cy="2850319"/>
          </a:xfrm>
        </p:spPr>
        <p:txBody>
          <a:bodyPr>
            <a:normAutofit/>
          </a:bodyPr>
          <a:lstStyle/>
          <a:p>
            <a:r>
              <a:rPr lang="en-US" sz="3800">
                <a:solidFill>
                  <a:srgbClr val="FFFFFF"/>
                </a:solidFill>
              </a:rPr>
              <a:t>Trauma and Stressor Related Disorders and Personality Disorders</a:t>
            </a:r>
          </a:p>
        </p:txBody>
      </p:sp>
      <p:sp>
        <p:nvSpPr>
          <p:cNvPr id="3" name="Subtitle 2">
            <a:extLst>
              <a:ext uri="{FF2B5EF4-FFF2-40B4-BE49-F238E27FC236}">
                <a16:creationId xmlns:a16="http://schemas.microsoft.com/office/drawing/2014/main" id="{E5116BBB-D0F3-DD1A-7827-E6AAFF07999F}"/>
              </a:ext>
            </a:extLst>
          </p:cNvPr>
          <p:cNvSpPr>
            <a:spLocks noGrp="1"/>
          </p:cNvSpPr>
          <p:nvPr>
            <p:ph type="subTitle" idx="1"/>
          </p:nvPr>
        </p:nvSpPr>
        <p:spPr>
          <a:xfrm>
            <a:off x="484814" y="3812134"/>
            <a:ext cx="3659246" cy="2349823"/>
          </a:xfrm>
        </p:spPr>
        <p:txBody>
          <a:bodyPr>
            <a:normAutofit/>
          </a:bodyPr>
          <a:lstStyle/>
          <a:p>
            <a:r>
              <a:rPr lang="en-US" sz="1800">
                <a:solidFill>
                  <a:srgbClr val="FFFFFF"/>
                </a:solidFill>
              </a:rPr>
              <a:t>Andrea October, MSS</a:t>
            </a:r>
          </a:p>
        </p:txBody>
      </p:sp>
      <p:cxnSp>
        <p:nvCxnSpPr>
          <p:cNvPr id="11" name="Straight Connector 10">
            <a:extLst>
              <a:ext uri="{FF2B5EF4-FFF2-40B4-BE49-F238E27FC236}">
                <a16:creationId xmlns:a16="http://schemas.microsoft.com/office/drawing/2014/main" id="{B9EB6DAA-2F0C-43D5-A577-15D5D2C4E3F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622797" y="3651268"/>
            <a:ext cx="338328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4" name="Picture 3" descr="Background pattern&#10;&#10;Description automatically generated">
            <a:extLst>
              <a:ext uri="{FF2B5EF4-FFF2-40B4-BE49-F238E27FC236}">
                <a16:creationId xmlns:a16="http://schemas.microsoft.com/office/drawing/2014/main" id="{334D128E-33A8-58DE-1477-E5E4F06D5A67}"/>
              </a:ext>
            </a:extLst>
          </p:cNvPr>
          <p:cNvPicPr>
            <a:picLocks noChangeAspect="1"/>
          </p:cNvPicPr>
          <p:nvPr/>
        </p:nvPicPr>
        <p:blipFill rotWithShape="1">
          <a:blip r:embed="rId2"/>
          <a:srcRect t="8415" r="-1" b="18838"/>
          <a:stretch/>
        </p:blipFill>
        <p:spPr>
          <a:xfrm>
            <a:off x="4635095" y="10"/>
            <a:ext cx="7556889" cy="6857990"/>
          </a:xfrm>
          <a:prstGeom prst="rect">
            <a:avLst/>
          </a:prstGeom>
        </p:spPr>
      </p:pic>
    </p:spTree>
    <p:extLst>
      <p:ext uri="{BB962C8B-B14F-4D97-AF65-F5344CB8AC3E}">
        <p14:creationId xmlns:p14="http://schemas.microsoft.com/office/powerpoint/2010/main" val="2408152202"/>
      </p:ext>
    </p:extLst>
  </p:cSld>
  <p:clrMapOvr>
    <a:overrideClrMapping bg1="dk1" tx1="lt1" bg2="dk2" tx2="lt2" accent1="accent1" accent2="accent2" accent3="accent3" accent4="accent4" accent5="accent5" accent6="accent6" hlink="hlink" folHlink="folHlink"/>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1B30875-9B41-4A23-8F49-E5AA4BC12CA6}"/>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Statistical Prevalence</a:t>
            </a:r>
          </a:p>
        </p:txBody>
      </p:sp>
      <p:sp>
        <p:nvSpPr>
          <p:cNvPr id="6" name="Content Placeholder 5">
            <a:extLst>
              <a:ext uri="{FF2B5EF4-FFF2-40B4-BE49-F238E27FC236}">
                <a16:creationId xmlns:a16="http://schemas.microsoft.com/office/drawing/2014/main" id="{856E1E77-48D0-4F77-925F-040D4630C80E}"/>
              </a:ext>
            </a:extLst>
          </p:cNvPr>
          <p:cNvSpPr>
            <a:spLocks noGrp="1"/>
          </p:cNvSpPr>
          <p:nvPr>
            <p:ph idx="1"/>
          </p:nvPr>
        </p:nvSpPr>
        <p:spPr/>
        <p:txBody>
          <a:bodyPr>
            <a:normAutofit/>
          </a:bodyPr>
          <a:lstStyle/>
          <a:p>
            <a:r>
              <a:rPr lang="en-US" sz="2000" dirty="0">
                <a:latin typeface="Times New Roman" panose="02020603050405020304" pitchFamily="18" charset="0"/>
                <a:cs typeface="Times New Roman" panose="02020603050405020304" pitchFamily="18" charset="0"/>
              </a:rPr>
              <a:t>About 6 of every 10 men (or 60%) and 5 of every 10 women (or 50%) experience at least one trauma in their lives</a:t>
            </a:r>
          </a:p>
          <a:p>
            <a:r>
              <a:rPr lang="en-US" sz="2000" dirty="0">
                <a:latin typeface="Times New Roman" panose="02020603050405020304" pitchFamily="18" charset="0"/>
                <a:cs typeface="Times New Roman" panose="02020603050405020304" pitchFamily="18" charset="0"/>
              </a:rPr>
              <a:t>About 8 million adults live with PTSD during a given year</a:t>
            </a:r>
          </a:p>
          <a:p>
            <a:r>
              <a:rPr lang="en-US" sz="2000" dirty="0">
                <a:latin typeface="Times New Roman" panose="02020603050405020304" pitchFamily="18" charset="0"/>
                <a:cs typeface="Times New Roman" panose="02020603050405020304" pitchFamily="18" charset="0"/>
              </a:rPr>
              <a:t>About 10 of every 100 women (or 10%) develop PTSD sometime in their lives compared with about 4 of every 100 men (or 4%)</a:t>
            </a:r>
          </a:p>
          <a:p>
            <a:r>
              <a:rPr lang="en-US" sz="2000" dirty="0">
                <a:latin typeface="Times New Roman" panose="02020603050405020304" pitchFamily="18" charset="0"/>
                <a:cs typeface="Times New Roman" panose="02020603050405020304" pitchFamily="18" charset="0"/>
              </a:rPr>
              <a:t>More than 33% of youths exposed to community violence will experience PTSD</a:t>
            </a:r>
          </a:p>
          <a:p>
            <a:r>
              <a:rPr lang="en-US" sz="2000" dirty="0">
                <a:latin typeface="Times New Roman" panose="02020603050405020304" pitchFamily="18" charset="0"/>
                <a:cs typeface="Times New Roman" panose="02020603050405020304" pitchFamily="18" charset="0"/>
              </a:rPr>
              <a:t>During late June 2020, 40% of US adults reported struggling with mental health or substance use</a:t>
            </a:r>
          </a:p>
        </p:txBody>
      </p:sp>
    </p:spTree>
    <p:extLst>
      <p:ext uri="{BB962C8B-B14F-4D97-AF65-F5344CB8AC3E}">
        <p14:creationId xmlns:p14="http://schemas.microsoft.com/office/powerpoint/2010/main" val="12103283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7DB6C2E-DB2F-4D86-900C-AF6DEA4422D4}"/>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Psychological Distress at Large</a:t>
            </a:r>
          </a:p>
        </p:txBody>
      </p:sp>
      <p:sp>
        <p:nvSpPr>
          <p:cNvPr id="3" name="Content Placeholder 2">
            <a:extLst>
              <a:ext uri="{FF2B5EF4-FFF2-40B4-BE49-F238E27FC236}">
                <a16:creationId xmlns:a16="http://schemas.microsoft.com/office/drawing/2014/main" id="{E83E9F73-35DD-41B0-8833-B5F68FF3D673}"/>
              </a:ext>
            </a:extLst>
          </p:cNvPr>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55% of African-Americans cite discrimination as a significant source of stress in their life </a:t>
            </a:r>
          </a:p>
          <a:p>
            <a:r>
              <a:rPr lang="en-US" dirty="0">
                <a:latin typeface="Times New Roman" panose="02020603050405020304" pitchFamily="18" charset="0"/>
                <a:cs typeface="Times New Roman" panose="02020603050405020304" pitchFamily="18" charset="0"/>
              </a:rPr>
              <a:t>People who identify as being two or more races (24.9%) are most likely to report any mental illness within the past year than any other race/ethnic group </a:t>
            </a:r>
          </a:p>
          <a:p>
            <a:r>
              <a:rPr lang="en-US" dirty="0">
                <a:latin typeface="Times New Roman" panose="02020603050405020304" pitchFamily="18" charset="0"/>
                <a:cs typeface="Times New Roman" panose="02020603050405020304" pitchFamily="18" charset="0"/>
              </a:rPr>
              <a:t>U.S.-born Latinos report higher rates for most psychiatric disorders than Latino immigrants</a:t>
            </a:r>
          </a:p>
          <a:p>
            <a:r>
              <a:rPr lang="en-US" dirty="0">
                <a:latin typeface="Times New Roman" panose="02020603050405020304" pitchFamily="18" charset="0"/>
                <a:cs typeface="Times New Roman" panose="02020603050405020304" pitchFamily="18" charset="0"/>
              </a:rPr>
              <a:t>Racial/ethnic minority youth with behavioral health issues are more readily referred to the juvenile justice system than to specialty primary care, compared with white youth</a:t>
            </a:r>
          </a:p>
          <a:p>
            <a:r>
              <a:rPr lang="en-US" dirty="0">
                <a:latin typeface="Times New Roman" panose="02020603050405020304" pitchFamily="18" charset="0"/>
                <a:cs typeface="Times New Roman" panose="02020603050405020304" pitchFamily="18" charset="0"/>
              </a:rPr>
              <a:t>In 2014, suicide was the second leading cause of death for American Indians/American Natives between the ages 10 and 34</a:t>
            </a:r>
          </a:p>
          <a:p>
            <a:r>
              <a:rPr lang="en-US" dirty="0">
                <a:latin typeface="Times New Roman" panose="02020603050405020304" pitchFamily="18" charset="0"/>
                <a:cs typeface="Times New Roman" panose="02020603050405020304" pitchFamily="18" charset="0"/>
              </a:rPr>
              <a:t>Suicide was a leading cause of death for Asian Americans, alone, from ages 15 to 24, in 2017</a:t>
            </a:r>
          </a:p>
          <a:p>
            <a:r>
              <a:rPr lang="en-US" sz="1400" dirty="0"/>
              <a:t>American Psychological Association, 2020</a:t>
            </a:r>
          </a:p>
          <a:p>
            <a:endParaRPr lang="en-US" dirty="0"/>
          </a:p>
        </p:txBody>
      </p:sp>
      <p:sp>
        <p:nvSpPr>
          <p:cNvPr id="4" name="TextBox 3">
            <a:extLst>
              <a:ext uri="{FF2B5EF4-FFF2-40B4-BE49-F238E27FC236}">
                <a16:creationId xmlns:a16="http://schemas.microsoft.com/office/drawing/2014/main" id="{E41617D5-3AA3-436D-BC45-EEAD9D5B58D4}"/>
              </a:ext>
            </a:extLst>
          </p:cNvPr>
          <p:cNvSpPr txBox="1"/>
          <p:nvPr/>
        </p:nvSpPr>
        <p:spPr>
          <a:xfrm>
            <a:off x="8462728" y="6331292"/>
            <a:ext cx="4538133" cy="323165"/>
          </a:xfrm>
          <a:prstGeom prst="rect">
            <a:avLst/>
          </a:prstGeom>
          <a:noFill/>
        </p:spPr>
        <p:txBody>
          <a:bodyPr wrap="square" rtlCol="0">
            <a:spAutoFit/>
          </a:bodyPr>
          <a:lstStyle/>
          <a:p>
            <a:r>
              <a:rPr lang="en-US" sz="1500" dirty="0"/>
              <a:t>American Psychological Association, 2020</a:t>
            </a:r>
          </a:p>
        </p:txBody>
      </p:sp>
    </p:spTree>
    <p:extLst>
      <p:ext uri="{BB962C8B-B14F-4D97-AF65-F5344CB8AC3E}">
        <p14:creationId xmlns:p14="http://schemas.microsoft.com/office/powerpoint/2010/main" val="87367791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B22CCD-F94E-21F5-B576-3C1BC591E948}"/>
              </a:ext>
            </a:extLst>
          </p:cNvPr>
          <p:cNvSpPr>
            <a:spLocks noGrp="1"/>
          </p:cNvSpPr>
          <p:nvPr>
            <p:ph type="title"/>
          </p:nvPr>
        </p:nvSpPr>
        <p:spPr>
          <a:xfrm>
            <a:off x="4965430" y="629268"/>
            <a:ext cx="6586491" cy="1286160"/>
          </a:xfrm>
        </p:spPr>
        <p:txBody>
          <a:bodyPr anchor="b">
            <a:normAutofit/>
          </a:bodyPr>
          <a:lstStyle/>
          <a:p>
            <a:r>
              <a:rPr lang="en-US" sz="4100">
                <a:latin typeface="Times New Roman" panose="02020603050405020304" pitchFamily="18" charset="0"/>
                <a:cs typeface="Times New Roman" panose="02020603050405020304" pitchFamily="18" charset="0"/>
              </a:rPr>
              <a:t>Reactive Attachment Disorder</a:t>
            </a:r>
          </a:p>
        </p:txBody>
      </p:sp>
      <p:sp>
        <p:nvSpPr>
          <p:cNvPr id="3" name="Content Placeholder 2">
            <a:extLst>
              <a:ext uri="{FF2B5EF4-FFF2-40B4-BE49-F238E27FC236}">
                <a16:creationId xmlns:a16="http://schemas.microsoft.com/office/drawing/2014/main" id="{046F9941-BA18-DC9F-B656-9CC2DCD5C478}"/>
              </a:ext>
            </a:extLst>
          </p:cNvPr>
          <p:cNvSpPr>
            <a:spLocks noGrp="1"/>
          </p:cNvSpPr>
          <p:nvPr>
            <p:ph idx="1"/>
          </p:nvPr>
        </p:nvSpPr>
        <p:spPr>
          <a:xfrm>
            <a:off x="4965431" y="2438400"/>
            <a:ext cx="6586489" cy="3785419"/>
          </a:xfrm>
        </p:spPr>
        <p:txBody>
          <a:bodyPr>
            <a:normAutofit/>
          </a:bodyPr>
          <a:lstStyle/>
          <a:p>
            <a:r>
              <a:rPr lang="en-US" sz="2000">
                <a:latin typeface="Times New Roman" panose="02020603050405020304" pitchFamily="18" charset="0"/>
                <a:cs typeface="Times New Roman" panose="02020603050405020304" pitchFamily="18" charset="0"/>
              </a:rPr>
              <a:t>Characterized by a pattern of markedly disturbed and developmentally inappropriate attachment behaviors, in which a child rarely or minimally turns preferentially to an attachment figure for comfort, support, protection, and nurturance</a:t>
            </a:r>
          </a:p>
          <a:p>
            <a:r>
              <a:rPr lang="en-US" sz="2000">
                <a:latin typeface="Times New Roman" panose="02020603050405020304" pitchFamily="18" charset="0"/>
                <a:cs typeface="Times New Roman" panose="02020603050405020304" pitchFamily="18" charset="0"/>
              </a:rPr>
              <a:t>Absence of expected comfort seeking and response to comforting behaviors</a:t>
            </a:r>
          </a:p>
          <a:p>
            <a:r>
              <a:rPr lang="en-US" sz="2000">
                <a:latin typeface="Times New Roman" panose="02020603050405020304" pitchFamily="18" charset="0"/>
                <a:cs typeface="Times New Roman" panose="02020603050405020304" pitchFamily="18" charset="0"/>
              </a:rPr>
              <a:t>Diminished or absent expression of positive emotions</a:t>
            </a:r>
          </a:p>
          <a:p>
            <a:r>
              <a:rPr lang="en-US" sz="2000">
                <a:latin typeface="Times New Roman" panose="02020603050405020304" pitchFamily="18" charset="0"/>
                <a:cs typeface="Times New Roman" panose="02020603050405020304" pitchFamily="18" charset="0"/>
              </a:rPr>
              <a:t>Child must have a developmental age of at least 9 months</a:t>
            </a:r>
          </a:p>
        </p:txBody>
      </p:sp>
      <p:pic>
        <p:nvPicPr>
          <p:cNvPr id="5" name="Picture 4" descr="A hand of two adults and a kid on top of each other">
            <a:extLst>
              <a:ext uri="{FF2B5EF4-FFF2-40B4-BE49-F238E27FC236}">
                <a16:creationId xmlns:a16="http://schemas.microsoft.com/office/drawing/2014/main" id="{8AA4B462-5A51-FB14-3644-07EB3C17FC39}"/>
              </a:ext>
            </a:extLst>
          </p:cNvPr>
          <p:cNvPicPr>
            <a:picLocks noChangeAspect="1"/>
          </p:cNvPicPr>
          <p:nvPr/>
        </p:nvPicPr>
        <p:blipFill rotWithShape="1">
          <a:blip r:embed="rId2"/>
          <a:srcRect l="31043" r="23838" b="-1"/>
          <a:stretch/>
        </p:blipFill>
        <p:spPr>
          <a:xfrm>
            <a:off x="20" y="10"/>
            <a:ext cx="4635571" cy="6857990"/>
          </a:xfrm>
          <a:prstGeom prst="rect">
            <a:avLst/>
          </a:prstGeom>
          <a:effectLst/>
        </p:spPr>
      </p:pic>
      <p:cxnSp>
        <p:nvCxnSpPr>
          <p:cNvPr id="9" name="Straight Connector 8">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080934" y="2115117"/>
            <a:ext cx="630936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95011615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ADD555-D715-FABE-AA8C-5291520BCEBB}"/>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PTSD</a:t>
            </a:r>
          </a:p>
        </p:txBody>
      </p:sp>
      <p:sp>
        <p:nvSpPr>
          <p:cNvPr id="3" name="Content Placeholder 2">
            <a:extLst>
              <a:ext uri="{FF2B5EF4-FFF2-40B4-BE49-F238E27FC236}">
                <a16:creationId xmlns:a16="http://schemas.microsoft.com/office/drawing/2014/main" id="{C1479458-7C27-4DB2-C292-2197045D5A04}"/>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Separate criteria for children 6 years+ vs 6 years and younger</a:t>
            </a:r>
          </a:p>
          <a:p>
            <a:r>
              <a:rPr lang="en-US" dirty="0">
                <a:latin typeface="Times New Roman" panose="02020603050405020304" pitchFamily="18" charset="0"/>
                <a:cs typeface="Times New Roman" panose="02020603050405020304" pitchFamily="18" charset="0"/>
              </a:rPr>
              <a:t>Essential feature of posttraumatic stress disorder (PTSD) is the development of characteristic symptoms following exposure to one or more traumatic events</a:t>
            </a:r>
          </a:p>
          <a:p>
            <a:r>
              <a:rPr lang="en-US" dirty="0">
                <a:latin typeface="Times New Roman" panose="02020603050405020304" pitchFamily="18" charset="0"/>
                <a:cs typeface="Times New Roman" panose="02020603050405020304" pitchFamily="18" charset="0"/>
              </a:rPr>
              <a:t>Being bully may qualify in children when there is a threat of credible serious harm or sexual violence</a:t>
            </a:r>
          </a:p>
          <a:p>
            <a:r>
              <a:rPr lang="en-US" dirty="0">
                <a:latin typeface="Times New Roman" panose="02020603050405020304" pitchFamily="18" charset="0"/>
                <a:cs typeface="Times New Roman" panose="02020603050405020304" pitchFamily="18" charset="0"/>
              </a:rPr>
              <a:t>Expansion of forms of sexual traumatic events and exposure</a:t>
            </a:r>
          </a:p>
          <a:p>
            <a:r>
              <a:rPr lang="en-US" dirty="0">
                <a:latin typeface="Times New Roman" panose="02020603050405020304" pitchFamily="18" charset="0"/>
                <a:cs typeface="Times New Roman" panose="02020603050405020304" pitchFamily="18" charset="0"/>
              </a:rPr>
              <a:t>Wider lens of what is/can be trauma</a:t>
            </a:r>
          </a:p>
        </p:txBody>
      </p:sp>
    </p:spTree>
    <p:extLst>
      <p:ext uri="{BB962C8B-B14F-4D97-AF65-F5344CB8AC3E}">
        <p14:creationId xmlns:p14="http://schemas.microsoft.com/office/powerpoint/2010/main" val="289394908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799BF524-D83B-DA1D-8FBA-B69F6AFE4AC7}"/>
              </a:ext>
            </a:extLst>
          </p:cNvPr>
          <p:cNvSpPr>
            <a:spLocks noGrp="1"/>
          </p:cNvSpPr>
          <p:nvPr>
            <p:ph type="title"/>
          </p:nvPr>
        </p:nvSpPr>
        <p:spPr>
          <a:xfrm>
            <a:off x="1097280" y="286603"/>
            <a:ext cx="10058400" cy="1450757"/>
          </a:xfrm>
        </p:spPr>
        <p:txBody>
          <a:bodyPr>
            <a:normAutofit/>
          </a:bodyPr>
          <a:lstStyle/>
          <a:p>
            <a:r>
              <a:rPr lang="en-US" dirty="0"/>
              <a:t>PTSD vs Trauma Symptomology</a:t>
            </a:r>
          </a:p>
        </p:txBody>
      </p:sp>
      <p:cxnSp>
        <p:nvCxnSpPr>
          <p:cNvPr id="12"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D7BCF922-2B45-9308-43E9-EC8C61A9C868}"/>
              </a:ext>
            </a:extLst>
          </p:cNvPr>
          <p:cNvSpPr>
            <a:spLocks noGrp="1"/>
          </p:cNvSpPr>
          <p:nvPr>
            <p:ph idx="1"/>
          </p:nvPr>
        </p:nvSpPr>
        <p:spPr>
          <a:xfrm>
            <a:off x="1097280" y="2108201"/>
            <a:ext cx="5575367" cy="3760891"/>
          </a:xfrm>
        </p:spPr>
        <p:txBody>
          <a:bodyPr>
            <a:normAutofit/>
          </a:bodyPr>
          <a:lstStyle/>
          <a:p>
            <a:pPr marL="0" indent="0">
              <a:lnSpc>
                <a:spcPct val="100000"/>
              </a:lnSpc>
              <a:buNone/>
            </a:pPr>
            <a:r>
              <a:rPr lang="en-US" sz="2100">
                <a:latin typeface="Times New Roman" panose="02020603050405020304" pitchFamily="18" charset="0"/>
                <a:cs typeface="Times New Roman" panose="02020603050405020304" pitchFamily="18" charset="0"/>
              </a:rPr>
              <a:t>Some may show symptoms but may not meet criteria for a dx</a:t>
            </a:r>
          </a:p>
          <a:p>
            <a:pPr marL="0" indent="0">
              <a:lnSpc>
                <a:spcPct val="100000"/>
              </a:lnSpc>
              <a:buNone/>
            </a:pPr>
            <a:r>
              <a:rPr lang="en-US" sz="2100">
                <a:latin typeface="Times New Roman" panose="02020603050405020304" pitchFamily="18" charset="0"/>
                <a:cs typeface="Times New Roman" panose="02020603050405020304" pitchFamily="18" charset="0"/>
              </a:rPr>
              <a:t>Consider how culture, gender, and race can inform symptom presentation and diagnostic considerations</a:t>
            </a:r>
          </a:p>
          <a:p>
            <a:pPr marL="0" indent="0">
              <a:lnSpc>
                <a:spcPct val="100000"/>
              </a:lnSpc>
              <a:buNone/>
            </a:pPr>
            <a:r>
              <a:rPr lang="en-US" sz="2100">
                <a:latin typeface="Times New Roman" panose="02020603050405020304" pitchFamily="18" charset="0"/>
                <a:cs typeface="Times New Roman" panose="02020603050405020304" pitchFamily="18" charset="0"/>
              </a:rPr>
              <a:t>The range in trauma presentation can sometimes blur clinical judgment and assessment</a:t>
            </a:r>
          </a:p>
          <a:p>
            <a:pPr marL="0" indent="0">
              <a:lnSpc>
                <a:spcPct val="100000"/>
              </a:lnSpc>
              <a:buNone/>
            </a:pPr>
            <a:r>
              <a:rPr lang="en-US" sz="2100">
                <a:latin typeface="Times New Roman" panose="02020603050405020304" pitchFamily="18" charset="0"/>
                <a:cs typeface="Times New Roman" panose="02020603050405020304" pitchFamily="18" charset="0"/>
              </a:rPr>
              <a:t>Still hold attention to symptoms even if client does not meet criteria </a:t>
            </a:r>
          </a:p>
        </p:txBody>
      </p:sp>
      <p:pic>
        <p:nvPicPr>
          <p:cNvPr id="5" name="Picture 4" descr="Woman thinking in bed">
            <a:extLst>
              <a:ext uri="{FF2B5EF4-FFF2-40B4-BE49-F238E27FC236}">
                <a16:creationId xmlns:a16="http://schemas.microsoft.com/office/drawing/2014/main" id="{64DDE209-762D-D4B7-9232-11A11B6A41EA}"/>
              </a:ext>
            </a:extLst>
          </p:cNvPr>
          <p:cNvPicPr>
            <a:picLocks noChangeAspect="1"/>
          </p:cNvPicPr>
          <p:nvPr/>
        </p:nvPicPr>
        <p:blipFill rotWithShape="1">
          <a:blip r:embed="rId2">
            <a:extLst>
              <a:ext uri="{28A0092B-C50C-407E-A947-70E740481C1C}">
                <a14:useLocalDpi xmlns:a14="http://schemas.microsoft.com/office/drawing/2010/main" val="0"/>
              </a:ext>
            </a:extLst>
          </a:blip>
          <a:srcRect l="16012" r="16858" b="-3"/>
          <a:stretch/>
        </p:blipFill>
        <p:spPr>
          <a:xfrm>
            <a:off x="7534656" y="2108200"/>
            <a:ext cx="3621024" cy="3600613"/>
          </a:xfrm>
          <a:prstGeom prst="rect">
            <a:avLst/>
          </a:prstGeom>
        </p:spPr>
      </p:pic>
      <p:sp>
        <p:nvSpPr>
          <p:cNvPr id="14" name="Rectangle 1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3062131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324467-C325-5573-0598-BB162347EB40}"/>
              </a:ext>
            </a:extLst>
          </p:cNvPr>
          <p:cNvSpPr>
            <a:spLocks noGrp="1"/>
          </p:cNvSpPr>
          <p:nvPr>
            <p:ph type="title"/>
          </p:nvPr>
        </p:nvSpPr>
        <p:spPr/>
        <p:txBody>
          <a:bodyPr/>
          <a:lstStyle/>
          <a:p>
            <a:r>
              <a:rPr lang="en-US" dirty="0"/>
              <a:t>Adjustment Disorder</a:t>
            </a:r>
          </a:p>
        </p:txBody>
      </p:sp>
      <p:sp>
        <p:nvSpPr>
          <p:cNvPr id="3" name="Content Placeholder 2">
            <a:extLst>
              <a:ext uri="{FF2B5EF4-FFF2-40B4-BE49-F238E27FC236}">
                <a16:creationId xmlns:a16="http://schemas.microsoft.com/office/drawing/2014/main" id="{956237BB-921E-A358-54D0-D3D337AA4C38}"/>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Must resolve within 6 months of the termination of the stressor or its consequences</a:t>
            </a:r>
          </a:p>
          <a:p>
            <a:r>
              <a:rPr lang="en-US" dirty="0">
                <a:latin typeface="Times New Roman" panose="02020603050405020304" pitchFamily="18" charset="0"/>
                <a:cs typeface="Times New Roman" panose="02020603050405020304" pitchFamily="18" charset="0"/>
              </a:rPr>
              <a:t>Symptoms may persist for a prolonged period (i.e., longer than 6 months) if they occur in response to a persistent stressor (e.g., a chronic disabling other medical condition) or to a stressor that has enduring consequences (e.g., the financial and emotional difficulties resulting from a divorce)</a:t>
            </a:r>
          </a:p>
          <a:p>
            <a:r>
              <a:rPr lang="en-US" dirty="0">
                <a:latin typeface="Times New Roman" panose="02020603050405020304" pitchFamily="18" charset="0"/>
                <a:cs typeface="Times New Roman" panose="02020603050405020304" pitchFamily="18" charset="0"/>
              </a:rPr>
              <a:t>Can be specified as acute or persistent</a:t>
            </a:r>
          </a:p>
          <a:p>
            <a:r>
              <a:rPr lang="en-US" dirty="0">
                <a:latin typeface="Times New Roman" panose="02020603050405020304" pitchFamily="18" charset="0"/>
                <a:cs typeface="Times New Roman" panose="02020603050405020304" pitchFamily="18" charset="0"/>
              </a:rPr>
              <a:t>Adjustment disorders may be diagnosed following the death of a loved one when the intensity, quality, or persistence of grief reactions exceeds what normally might be expected, when cultural, religious, or age-appropriate norms are considered w/ Prolonged Grief R/O</a:t>
            </a:r>
          </a:p>
        </p:txBody>
      </p:sp>
    </p:spTree>
    <p:extLst>
      <p:ext uri="{BB962C8B-B14F-4D97-AF65-F5344CB8AC3E}">
        <p14:creationId xmlns:p14="http://schemas.microsoft.com/office/powerpoint/2010/main" val="223386440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B9CA6B1-0DDC-D4DD-37A3-94B5EC6E029B}"/>
              </a:ext>
            </a:extLst>
          </p:cNvPr>
          <p:cNvSpPr>
            <a:spLocks noGrp="1"/>
          </p:cNvSpPr>
          <p:nvPr>
            <p:ph type="title"/>
          </p:nvPr>
        </p:nvSpPr>
        <p:spPr/>
        <p:txBody>
          <a:bodyPr/>
          <a:lstStyle/>
          <a:p>
            <a:r>
              <a:rPr lang="en-US" dirty="0"/>
              <a:t>Prolonged Grief Disorder</a:t>
            </a:r>
          </a:p>
        </p:txBody>
      </p:sp>
      <p:sp>
        <p:nvSpPr>
          <p:cNvPr id="3" name="Content Placeholder 2">
            <a:extLst>
              <a:ext uri="{FF2B5EF4-FFF2-40B4-BE49-F238E27FC236}">
                <a16:creationId xmlns:a16="http://schemas.microsoft.com/office/drawing/2014/main" id="{6DB98B13-EBF2-A738-D985-AE4317F06458}"/>
              </a:ext>
            </a:extLst>
          </p:cNvPr>
          <p:cNvSpPr>
            <a:spLocks noGrp="1"/>
          </p:cNvSpPr>
          <p:nvPr>
            <p:ph idx="1"/>
          </p:nvPr>
        </p:nvSpPr>
        <p:spPr/>
        <p:txBody>
          <a:bodyPr>
            <a:normAutofit fontScale="92500" lnSpcReduction="20000"/>
          </a:bodyPr>
          <a:lstStyle/>
          <a:p>
            <a:r>
              <a:rPr lang="en-US" dirty="0">
                <a:latin typeface="Times New Roman" panose="02020603050405020304" pitchFamily="18" charset="0"/>
                <a:cs typeface="Times New Roman" panose="02020603050405020304" pitchFamily="18" charset="0"/>
              </a:rPr>
              <a:t>Can be diagnosed only after at least 12 months (6 months in children and adolescents) have elapsed since the death of someone with whom the bereaved had a close relationship</a:t>
            </a:r>
          </a:p>
          <a:p>
            <a:r>
              <a:rPr lang="en-US" dirty="0">
                <a:latin typeface="Times New Roman" panose="02020603050405020304" pitchFamily="18" charset="0"/>
                <a:cs typeface="Times New Roman" panose="02020603050405020304" pitchFamily="18" charset="0"/>
              </a:rPr>
              <a:t>Condition involves the development of a persistent grief response characterized by intense yearning or longing for the deceased person (often with intense sorrow and frequent crying) or preoccupation with thoughts or memories of the deceased, although in children and adolescents, this preoccupation may focus on the circumstances of the death</a:t>
            </a:r>
          </a:p>
          <a:p>
            <a:r>
              <a:rPr lang="en-US" dirty="0">
                <a:latin typeface="Times New Roman" panose="02020603050405020304" pitchFamily="18" charset="0"/>
                <a:cs typeface="Times New Roman" panose="02020603050405020304" pitchFamily="18" charset="0"/>
              </a:rPr>
              <a:t>Since the death, at least three additional symptoms have been present most days to a clinically significant degree and have occurred nearly every day for at least the past month</a:t>
            </a:r>
          </a:p>
          <a:p>
            <a:r>
              <a:rPr lang="en-US" dirty="0">
                <a:latin typeface="Times New Roman" panose="02020603050405020304" pitchFamily="18" charset="0"/>
                <a:cs typeface="Times New Roman" panose="02020603050405020304" pitchFamily="18" charset="0"/>
              </a:rPr>
              <a:t>Nature, duration, and severity of the bereavement reaction must clearly exceed expected social, cultural, or religious norms for the individual’s culture and context</a:t>
            </a:r>
          </a:p>
        </p:txBody>
      </p:sp>
    </p:spTree>
    <p:extLst>
      <p:ext uri="{BB962C8B-B14F-4D97-AF65-F5344CB8AC3E}">
        <p14:creationId xmlns:p14="http://schemas.microsoft.com/office/powerpoint/2010/main" val="33796021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2074" y="286603"/>
            <a:ext cx="5983605" cy="1450757"/>
          </a:xfrm>
        </p:spPr>
        <p:txBody>
          <a:bodyPr>
            <a:normAutofit/>
          </a:bodyPr>
          <a:lstStyle/>
          <a:p>
            <a:r>
              <a:rPr lang="en-US">
                <a:latin typeface="Times New Roman" pitchFamily="18" charset="0"/>
                <a:cs typeface="Times New Roman" pitchFamily="18" charset="0"/>
              </a:rPr>
              <a:t>Personality vs Temperament </a:t>
            </a:r>
          </a:p>
        </p:txBody>
      </p:sp>
      <p:pic>
        <p:nvPicPr>
          <p:cNvPr id="6" name="Picture 5" descr="Drawings on colourful paper">
            <a:extLst>
              <a:ext uri="{FF2B5EF4-FFF2-40B4-BE49-F238E27FC236}">
                <a16:creationId xmlns:a16="http://schemas.microsoft.com/office/drawing/2014/main" id="{3B2498C4-F4FC-F759-2CBF-63A77B5176C5}"/>
              </a:ext>
            </a:extLst>
          </p:cNvPr>
          <p:cNvPicPr>
            <a:picLocks noChangeAspect="1"/>
          </p:cNvPicPr>
          <p:nvPr/>
        </p:nvPicPr>
        <p:blipFill rotWithShape="1">
          <a:blip r:embed="rId2"/>
          <a:srcRect l="15990" r="36248"/>
          <a:stretch/>
        </p:blipFill>
        <p:spPr>
          <a:xfrm>
            <a:off x="20" y="10"/>
            <a:ext cx="4580077" cy="6400784"/>
          </a:xfrm>
          <a:prstGeom prst="rect">
            <a:avLst/>
          </a:prstGeom>
        </p:spPr>
      </p:pic>
      <p:cxnSp>
        <p:nvCxnSpPr>
          <p:cNvPr id="12"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4" name="Content Placeholder 3">
            <a:extLst>
              <a:ext uri="{FF2B5EF4-FFF2-40B4-BE49-F238E27FC236}">
                <a16:creationId xmlns:a16="http://schemas.microsoft.com/office/drawing/2014/main" id="{40228472-AAA3-B6DA-05BC-FBE7BF9AB708}"/>
              </a:ext>
            </a:extLst>
          </p:cNvPr>
          <p:cNvSpPr>
            <a:spLocks noGrp="1"/>
          </p:cNvSpPr>
          <p:nvPr>
            <p:ph idx="1"/>
          </p:nvPr>
        </p:nvSpPr>
        <p:spPr>
          <a:xfrm>
            <a:off x="5172074" y="2108201"/>
            <a:ext cx="5983606" cy="3760891"/>
          </a:xfrm>
        </p:spPr>
        <p:txBody>
          <a:bodyPr>
            <a:normAutofit/>
          </a:bodyPr>
          <a:lstStyle/>
          <a:p>
            <a:pPr>
              <a:lnSpc>
                <a:spcPct val="100000"/>
              </a:lnSpc>
            </a:pPr>
            <a:r>
              <a:rPr lang="en-US" sz="2100" b="1" dirty="0">
                <a:latin typeface="Times New Roman" pitchFamily="18" charset="0"/>
                <a:cs typeface="Times New Roman" pitchFamily="18" charset="0"/>
              </a:rPr>
              <a:t>Personality</a:t>
            </a:r>
            <a:r>
              <a:rPr lang="en-US" sz="2100" dirty="0">
                <a:latin typeface="Times New Roman" pitchFamily="18" charset="0"/>
                <a:cs typeface="Times New Roman" pitchFamily="18" charset="0"/>
              </a:rPr>
              <a:t> is viewed as the patterning of characteristics – including thoughts, feelings, and behaviors - across the entire matrix of the person; personality includes the total configuration of the person’s characteristics:  interpersonal, cognitive, psychodynamic, and biological.  </a:t>
            </a:r>
            <a:br>
              <a:rPr lang="en-US" sz="2100" dirty="0">
                <a:latin typeface="Times New Roman" pitchFamily="18" charset="0"/>
                <a:cs typeface="Times New Roman" pitchFamily="18" charset="0"/>
              </a:rPr>
            </a:br>
            <a:br>
              <a:rPr lang="en-US" sz="2100" dirty="0">
                <a:latin typeface="Times New Roman" pitchFamily="18" charset="0"/>
                <a:cs typeface="Times New Roman" pitchFamily="18" charset="0"/>
              </a:rPr>
            </a:br>
            <a:r>
              <a:rPr lang="en-US" sz="2100" b="1" dirty="0">
                <a:latin typeface="Times New Roman" pitchFamily="18" charset="0"/>
                <a:cs typeface="Times New Roman" pitchFamily="18" charset="0"/>
              </a:rPr>
              <a:t>Temperament</a:t>
            </a:r>
            <a:r>
              <a:rPr lang="en-US" sz="2100" dirty="0">
                <a:latin typeface="Times New Roman" pitchFamily="18" charset="0"/>
                <a:cs typeface="Times New Roman" pitchFamily="18" charset="0"/>
              </a:rPr>
              <a:t> is a basic and automatic disposition toward certain experiences and represents the physically coded influence of nature; it is moderately biological and genetic.</a:t>
            </a:r>
            <a:endParaRPr lang="en-US" sz="2100" dirty="0"/>
          </a:p>
        </p:txBody>
      </p:sp>
      <p:sp>
        <p:nvSpPr>
          <p:cNvPr id="14" name="Rectangle 13">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417092547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5172074" y="286603"/>
            <a:ext cx="5983605" cy="1450757"/>
          </a:xfrm>
        </p:spPr>
        <p:txBody>
          <a:bodyPr>
            <a:normAutofit/>
          </a:bodyPr>
          <a:lstStyle/>
          <a:p>
            <a:r>
              <a:rPr lang="en-US" dirty="0">
                <a:latin typeface="Times New Roman" pitchFamily="18" charset="0"/>
                <a:cs typeface="Times New Roman" pitchFamily="18" charset="0"/>
              </a:rPr>
              <a:t>What Shapes who we are?</a:t>
            </a:r>
          </a:p>
        </p:txBody>
      </p:sp>
      <p:pic>
        <p:nvPicPr>
          <p:cNvPr id="5" name="Picture 4" descr="People sitting on a grass field and enjoying the sun">
            <a:extLst>
              <a:ext uri="{FF2B5EF4-FFF2-40B4-BE49-F238E27FC236}">
                <a16:creationId xmlns:a16="http://schemas.microsoft.com/office/drawing/2014/main" id="{F2A43944-5027-BA13-B526-E162EC9C1A14}"/>
              </a:ext>
            </a:extLst>
          </p:cNvPr>
          <p:cNvPicPr>
            <a:picLocks noChangeAspect="1"/>
          </p:cNvPicPr>
          <p:nvPr/>
        </p:nvPicPr>
        <p:blipFill rotWithShape="1">
          <a:blip r:embed="rId2"/>
          <a:srcRect l="36138" r="16099"/>
          <a:stretch/>
        </p:blipFill>
        <p:spPr>
          <a:xfrm>
            <a:off x="20" y="10"/>
            <a:ext cx="4580077" cy="6400784"/>
          </a:xfrm>
          <a:prstGeom prst="rect">
            <a:avLst/>
          </a:prstGeom>
        </p:spPr>
      </p:pic>
      <p:cxnSp>
        <p:nvCxnSpPr>
          <p:cNvPr id="11"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A73EA566-EF07-51FA-8305-37E258CB0F32}"/>
              </a:ext>
            </a:extLst>
          </p:cNvPr>
          <p:cNvSpPr>
            <a:spLocks noGrp="1"/>
          </p:cNvSpPr>
          <p:nvPr>
            <p:ph idx="1"/>
          </p:nvPr>
        </p:nvSpPr>
        <p:spPr>
          <a:xfrm>
            <a:off x="5172074" y="2108201"/>
            <a:ext cx="5983606" cy="3760891"/>
          </a:xfrm>
        </p:spPr>
        <p:txBody>
          <a:bodyPr>
            <a:normAutofit/>
          </a:bodyPr>
          <a:lstStyle/>
          <a:p>
            <a:pPr>
              <a:lnSpc>
                <a:spcPct val="100000"/>
              </a:lnSpc>
            </a:pPr>
            <a:r>
              <a:rPr lang="en-US" sz="1500" dirty="0">
                <a:latin typeface="Times New Roman" panose="02020603050405020304" pitchFamily="18" charset="0"/>
                <a:cs typeface="Times New Roman" panose="02020603050405020304" pitchFamily="18" charset="0"/>
              </a:rPr>
              <a:t>Personality shaped by an interaction between:</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Inherited tendencies/genes. These are aspects of</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your personality passed on to you by your parents, </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sometimes referred to as temperament. It's often</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called "nature".</a:t>
            </a:r>
          </a:p>
          <a:p>
            <a:pPr>
              <a:lnSpc>
                <a:spcPct val="100000"/>
              </a:lnSpc>
            </a:pP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Environment/life situations. The general</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surroundings, events, relationships with family</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members and others. It includes such things as the</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nature of parenting. It includes what is referenced as</a:t>
            </a: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   "nurture" part.</a:t>
            </a:r>
            <a:br>
              <a:rPr lang="en-US" sz="1500" dirty="0">
                <a:latin typeface="Times New Roman" panose="02020603050405020304" pitchFamily="18" charset="0"/>
                <a:cs typeface="Times New Roman" panose="02020603050405020304" pitchFamily="18" charset="0"/>
              </a:rPr>
            </a:br>
            <a:br>
              <a:rPr lang="en-US" sz="1500" dirty="0">
                <a:latin typeface="Times New Roman" panose="02020603050405020304" pitchFamily="18" charset="0"/>
                <a:cs typeface="Times New Roman" panose="02020603050405020304" pitchFamily="18" charset="0"/>
              </a:rPr>
            </a:br>
            <a:r>
              <a:rPr lang="en-US" sz="1500" dirty="0">
                <a:latin typeface="Times New Roman" panose="02020603050405020304" pitchFamily="18" charset="0"/>
                <a:cs typeface="Times New Roman" panose="02020603050405020304" pitchFamily="18" charset="0"/>
              </a:rPr>
              <a:t>Personalities disorders are thought to emerge from an interaction between these two broad areas – genetic vulnerability coupled with life circumstances/stresses.</a:t>
            </a:r>
          </a:p>
        </p:txBody>
      </p:sp>
      <p:sp>
        <p:nvSpPr>
          <p:cNvPr id="18" name="Rectangle 12">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96654656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80CCC4F-7C0B-A425-B450-CD956F330C62}"/>
              </a:ext>
            </a:extLst>
          </p:cNvPr>
          <p:cNvSpPr>
            <a:spLocks noGrp="1"/>
          </p:cNvSpPr>
          <p:nvPr>
            <p:ph type="title"/>
          </p:nvPr>
        </p:nvSpPr>
        <p:spPr/>
        <p:txBody>
          <a:bodyPr/>
          <a:lstStyle/>
          <a:p>
            <a:r>
              <a:rPr lang="en-US" dirty="0"/>
              <a:t>How Personality Disorders Manifest</a:t>
            </a:r>
          </a:p>
        </p:txBody>
      </p:sp>
      <p:sp>
        <p:nvSpPr>
          <p:cNvPr id="3" name="Content Placeholder 2">
            <a:extLst>
              <a:ext uri="{FF2B5EF4-FFF2-40B4-BE49-F238E27FC236}">
                <a16:creationId xmlns:a16="http://schemas.microsoft.com/office/drawing/2014/main" id="{2B0731AC-EE70-BAE0-69C7-A7CF2C6055FB}"/>
              </a:ext>
            </a:extLst>
          </p:cNvPr>
          <p:cNvSpPr>
            <a:spLocks noGrp="1"/>
          </p:cNvSpPr>
          <p:nvPr>
            <p:ph idx="1"/>
          </p:nvPr>
        </p:nvSpPr>
        <p:spPr/>
        <p:txBody>
          <a:bodyPr>
            <a:noAutofit/>
          </a:bodyPr>
          <a:lstStyle/>
          <a:p>
            <a:r>
              <a:rPr lang="en-US" sz="1700" dirty="0">
                <a:latin typeface="Times New Roman" panose="02020603050405020304" pitchFamily="18" charset="0"/>
                <a:cs typeface="Times New Roman" panose="02020603050405020304" pitchFamily="18" charset="0"/>
              </a:rPr>
              <a:t>Pathological characteristics of personality disorders:</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lack resilience under conditions of stress = use of </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same strategies regardless of circumstances or degree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of success</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adaptively inflexible: because of this lack of personal</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flexibility, the environment must become even more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flexible and when the environment cannot be arranged</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to suit the person, a crisis ensues</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pathological themes that dominate their lives tend to</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repeat as vicious cycles = pattern of replays of failure</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Defining Features:</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distorted thinking patterns</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problematic emotional responses</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over or under regulated impulse control</a:t>
            </a:r>
            <a:br>
              <a:rPr lang="en-US" sz="1700" dirty="0">
                <a:latin typeface="Times New Roman" panose="02020603050405020304" pitchFamily="18" charset="0"/>
                <a:cs typeface="Times New Roman" panose="02020603050405020304" pitchFamily="18" charset="0"/>
              </a:rPr>
            </a:br>
            <a:r>
              <a:rPr lang="en-US" sz="1700" dirty="0">
                <a:latin typeface="Times New Roman" panose="02020603050405020304" pitchFamily="18" charset="0"/>
                <a:cs typeface="Times New Roman" panose="02020603050405020304" pitchFamily="18" charset="0"/>
              </a:rPr>
              <a:t>* interpersonal difficulties</a:t>
            </a:r>
          </a:p>
        </p:txBody>
      </p:sp>
    </p:spTree>
    <p:extLst>
      <p:ext uri="{BB962C8B-B14F-4D97-AF65-F5344CB8AC3E}">
        <p14:creationId xmlns:p14="http://schemas.microsoft.com/office/powerpoint/2010/main" val="35826869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55" name="Rectangle 1038">
            <a:extLst>
              <a:ext uri="{FF2B5EF4-FFF2-40B4-BE49-F238E27FC236}">
                <a16:creationId xmlns:a16="http://schemas.microsoft.com/office/drawing/2014/main" id="{416A0E3C-60E6-4F39-BC55-5F7C224E1F7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056" name="Straight Connector 1040">
            <a:extLst>
              <a:ext uri="{FF2B5EF4-FFF2-40B4-BE49-F238E27FC236}">
                <a16:creationId xmlns:a16="http://schemas.microsoft.com/office/drawing/2014/main" id="{C5025DAC-8B93-4160-B017-3A274A5828C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useBgFill="1">
        <p:nvSpPr>
          <p:cNvPr id="1057" name="Rectangle 1042">
            <a:extLst>
              <a:ext uri="{FF2B5EF4-FFF2-40B4-BE49-F238E27FC236}">
                <a16:creationId xmlns:a16="http://schemas.microsoft.com/office/drawing/2014/main" id="{67B74F2B-9534-4540-96B0-5C8E958B940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1"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4" name="Picture 10" descr="Boy, Child, Sad, Frizzy, Sleepy, Person"/>
          <p:cNvPicPr>
            <a:picLocks noChangeAspect="1" noChangeArrowheads="1"/>
          </p:cNvPicPr>
          <p:nvPr/>
        </p:nvPicPr>
        <p:blipFill rotWithShape="1">
          <a:blip r:embed="rId3">
            <a:extLst>
              <a:ext uri="{28A0092B-C50C-407E-A947-70E740481C1C}">
                <a14:useLocalDpi xmlns:a14="http://schemas.microsoft.com/office/drawing/2010/main" val="0"/>
              </a:ext>
            </a:extLst>
          </a:blip>
          <a:srcRect r="2" b="6697"/>
          <a:stretch/>
        </p:blipFill>
        <p:spPr bwMode="auto">
          <a:xfrm>
            <a:off x="20" y="10"/>
            <a:ext cx="4580077" cy="6400784"/>
          </a:xfrm>
          <a:prstGeom prst="rect">
            <a:avLst/>
          </a:prstGeom>
          <a:noFill/>
          <a:extLst>
            <a:ext uri="{909E8E84-426E-40DD-AFC4-6F175D3DCCD1}">
              <a14:hiddenFill xmlns:a14="http://schemas.microsoft.com/office/drawing/2010/main">
                <a:solidFill>
                  <a:srgbClr val="FFFFFF"/>
                </a:solidFill>
              </a14:hiddenFill>
            </a:ext>
          </a:extLst>
        </p:spPr>
      </p:pic>
      <p:cxnSp>
        <p:nvCxnSpPr>
          <p:cNvPr id="1058" name="!!Straight Connector">
            <a:extLst>
              <a:ext uri="{FF2B5EF4-FFF2-40B4-BE49-F238E27FC236}">
                <a16:creationId xmlns:a16="http://schemas.microsoft.com/office/drawing/2014/main" id="{33BECB2B-2CFA-412C-880F-C4B60974936F}"/>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5242903" y="1917852"/>
            <a:ext cx="594360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p:cNvSpPr>
            <a:spLocks noGrp="1"/>
          </p:cNvSpPr>
          <p:nvPr>
            <p:ph idx="4294967295"/>
          </p:nvPr>
        </p:nvSpPr>
        <p:spPr>
          <a:xfrm>
            <a:off x="5172074" y="2108201"/>
            <a:ext cx="5983606" cy="3760891"/>
          </a:xfrm>
        </p:spPr>
        <p:txBody>
          <a:bodyPr vert="horz" lIns="0" tIns="45720" rIns="0" bIns="45720" rtlCol="0">
            <a:normAutofit/>
          </a:bodyPr>
          <a:lstStyle/>
          <a:p>
            <a:pPr marL="0" indent="0">
              <a:lnSpc>
                <a:spcPct val="100000"/>
              </a:lnSpc>
              <a:spcBef>
                <a:spcPts val="0"/>
              </a:spcBef>
              <a:spcAft>
                <a:spcPts val="600"/>
              </a:spcAft>
              <a:buFont typeface="Calibri" panose="020F0502020204030204" pitchFamily="34" charset="0"/>
              <a:buNone/>
            </a:pPr>
            <a:r>
              <a:rPr lang="en-US" spc="80"/>
              <a:t>How would you define trauma?</a:t>
            </a:r>
          </a:p>
        </p:txBody>
      </p:sp>
      <p:sp>
        <p:nvSpPr>
          <p:cNvPr id="1047" name="Rectangle 1046">
            <a:extLst>
              <a:ext uri="{FF2B5EF4-FFF2-40B4-BE49-F238E27FC236}">
                <a16:creationId xmlns:a16="http://schemas.microsoft.com/office/drawing/2014/main" id="{C1B60310-C5C3-46A0-A452-2A0B008434D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325660805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CB1289-A9B8-0E08-DA5F-BEBCE96F7C99}"/>
              </a:ext>
            </a:extLst>
          </p:cNvPr>
          <p:cNvSpPr>
            <a:spLocks noGrp="1"/>
          </p:cNvSpPr>
          <p:nvPr>
            <p:ph type="title"/>
          </p:nvPr>
        </p:nvSpPr>
        <p:spPr/>
        <p:txBody>
          <a:bodyPr/>
          <a:lstStyle/>
          <a:p>
            <a:r>
              <a:rPr lang="en-US" dirty="0"/>
              <a:t>Statistical Prevalence of Personality Disorders</a:t>
            </a:r>
          </a:p>
        </p:txBody>
      </p:sp>
      <p:sp>
        <p:nvSpPr>
          <p:cNvPr id="3" name="Content Placeholder 2">
            <a:extLst>
              <a:ext uri="{FF2B5EF4-FFF2-40B4-BE49-F238E27FC236}">
                <a16:creationId xmlns:a16="http://schemas.microsoft.com/office/drawing/2014/main" id="{DEBAE471-540F-9225-5315-92641460C523}"/>
              </a:ext>
            </a:extLst>
          </p:cNvPr>
          <p:cNvSpPr>
            <a:spLocks noGrp="1"/>
          </p:cNvSpPr>
          <p:nvPr>
            <p:ph idx="1"/>
          </p:nvPr>
        </p:nvSpPr>
        <p:spPr/>
        <p:txBody>
          <a:bodyPr/>
          <a:lstStyle/>
          <a:p>
            <a:r>
              <a:rPr lang="en-US" dirty="0"/>
              <a:t>10-13% of the universal population have a Personality Disorder, 9% rate in the US</a:t>
            </a:r>
          </a:p>
          <a:p>
            <a:r>
              <a:rPr lang="en-US" dirty="0"/>
              <a:t>65-90% of people who have a Substance Use Disorder are also diagnosed w/a Personality Disorder</a:t>
            </a:r>
          </a:p>
          <a:p>
            <a:r>
              <a:rPr lang="en-US" dirty="0"/>
              <a:t>Note formerly Multiple Personality Disorder is now Dissociative Identity Disorder and under Dissociative Disorders</a:t>
            </a:r>
          </a:p>
          <a:p>
            <a:endParaRPr lang="en-US" dirty="0"/>
          </a:p>
        </p:txBody>
      </p:sp>
    </p:spTree>
    <p:extLst>
      <p:ext uri="{BB962C8B-B14F-4D97-AF65-F5344CB8AC3E}">
        <p14:creationId xmlns:p14="http://schemas.microsoft.com/office/powerpoint/2010/main" val="45221675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E6E3F3-C59A-A001-BDBE-F4AC3CA89C55}"/>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Diagnostic Considerations w/Children and Youth</a:t>
            </a:r>
          </a:p>
        </p:txBody>
      </p:sp>
      <p:sp>
        <p:nvSpPr>
          <p:cNvPr id="3" name="Content Placeholder 2">
            <a:extLst>
              <a:ext uri="{FF2B5EF4-FFF2-40B4-BE49-F238E27FC236}">
                <a16:creationId xmlns:a16="http://schemas.microsoft.com/office/drawing/2014/main" id="{1BA3BA0A-B79F-FC77-84EE-CFC53FD12C26}"/>
              </a:ext>
            </a:extLst>
          </p:cNvPr>
          <p:cNvSpPr>
            <a:spLocks noGrp="1"/>
          </p:cNvSpPr>
          <p:nvPr>
            <p:ph idx="1"/>
          </p:nvPr>
        </p:nvSpPr>
        <p:spPr/>
        <p:txBody>
          <a:bodyPr/>
          <a:lstStyle/>
          <a:p>
            <a:r>
              <a:rPr lang="en-US" dirty="0">
                <a:latin typeface="Times New Roman" panose="02020603050405020304" pitchFamily="18" charset="0"/>
                <a:cs typeface="Times New Roman" panose="02020603050405020304" pitchFamily="18" charset="0"/>
              </a:rPr>
              <a:t>Caution diagnosing because child and adolescent development is everchanging</a:t>
            </a:r>
          </a:p>
          <a:p>
            <a:r>
              <a:rPr lang="en-US" dirty="0">
                <a:latin typeface="Times New Roman" panose="02020603050405020304" pitchFamily="18" charset="0"/>
                <a:cs typeface="Times New Roman" panose="02020603050405020304" pitchFamily="18" charset="0"/>
              </a:rPr>
              <a:t>May show some warning signs early on w/particular conditions</a:t>
            </a:r>
          </a:p>
          <a:p>
            <a:r>
              <a:rPr lang="en-US" dirty="0">
                <a:latin typeface="Times New Roman" panose="02020603050405020304" pitchFamily="18" charset="0"/>
                <a:cs typeface="Times New Roman" panose="02020603050405020304" pitchFamily="18" charset="0"/>
              </a:rPr>
              <a:t>BPD can be diagnosed in younger children but symptoms must be present for a year and contain the following: efforts to avoid abandonment, unstable interpersonal relationships, identity disturbance, impulsivity, suicidal and self-mutilating behaviors, affective instability, chronic feelings of emptiness, inappropriate intense anger, and stress-related paranoid ideation (</a:t>
            </a:r>
            <a:r>
              <a:rPr lang="en-US" dirty="0">
                <a:latin typeface="Times New Roman" panose="02020603050405020304" pitchFamily="18" charset="0"/>
                <a:cs typeface="Times New Roman" panose="02020603050405020304" pitchFamily="18" charset="0"/>
                <a:hlinkClick r:id="rId2"/>
              </a:rPr>
              <a:t>Guile et al., 2018</a:t>
            </a:r>
            <a:r>
              <a:rPr lang="en-US"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70376105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1902E6-555A-0A10-0994-538B70DFBA1C}"/>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Personality Disorders by Clusters</a:t>
            </a:r>
          </a:p>
        </p:txBody>
      </p:sp>
      <p:sp>
        <p:nvSpPr>
          <p:cNvPr id="3" name="Content Placeholder 2">
            <a:extLst>
              <a:ext uri="{FF2B5EF4-FFF2-40B4-BE49-F238E27FC236}">
                <a16:creationId xmlns:a16="http://schemas.microsoft.com/office/drawing/2014/main" id="{16325DDC-5340-A3A5-BED7-DEEACE262F97}"/>
              </a:ext>
            </a:extLst>
          </p:cNvPr>
          <p:cNvSpPr>
            <a:spLocks noGrp="1"/>
          </p:cNvSpPr>
          <p:nvPr>
            <p:ph idx="1"/>
          </p:nvPr>
        </p:nvSpPr>
        <p:spPr/>
        <p:txBody>
          <a:bodyPr>
            <a:normAutofit fontScale="92500" lnSpcReduction="10000"/>
          </a:bodyPr>
          <a:lstStyle/>
          <a:p>
            <a:r>
              <a:rPr lang="en-US" dirty="0">
                <a:latin typeface="Times New Roman" panose="02020603050405020304" pitchFamily="18" charset="0"/>
                <a:cs typeface="Times New Roman" panose="02020603050405020304" pitchFamily="18" charset="0"/>
              </a:rPr>
              <a:t>Cluster A: Characterized by odd, eccentric thinking and/or behavior. Cluster A includes Paranoid Personality Disorder, Schizotypal Personality Disorder and Schizoid Personality Disorder</a:t>
            </a:r>
          </a:p>
          <a:p>
            <a:r>
              <a:rPr lang="en-US" dirty="0">
                <a:latin typeface="Times New Roman" panose="02020603050405020304" pitchFamily="18" charset="0"/>
                <a:cs typeface="Times New Roman" panose="02020603050405020304" pitchFamily="18" charset="0"/>
              </a:rPr>
              <a:t>Cluster B: Includes disorders that are characterized by emotional, dramatic and erratic thinking and/or behavior. Cluster B personality disorders include Borderline Personality Disorder, Antisocial Personality Disorder, Histrionic Personality Disorder and Narcissistic Personality Disorder</a:t>
            </a:r>
          </a:p>
          <a:p>
            <a:r>
              <a:rPr lang="en-US" dirty="0">
                <a:latin typeface="Times New Roman" panose="02020603050405020304" pitchFamily="18" charset="0"/>
                <a:cs typeface="Times New Roman" panose="02020603050405020304" pitchFamily="18" charset="0"/>
              </a:rPr>
              <a:t>Cluster C:  includes disorders that are characterized by anxious, fearful thinking and/or behavior. Cluster C includes the Obsessive-Compulsive Personality Disorder, Avoidant Personality Disorder and Dependent Personality Disorder</a:t>
            </a:r>
          </a:p>
        </p:txBody>
      </p:sp>
    </p:spTree>
    <p:extLst>
      <p:ext uri="{BB962C8B-B14F-4D97-AF65-F5344CB8AC3E}">
        <p14:creationId xmlns:p14="http://schemas.microsoft.com/office/powerpoint/2010/main" val="333944870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0FE7D5-4DB4-5BA7-2968-D5DBB4C1BF13}"/>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Borderline Personality Disorder</a:t>
            </a:r>
          </a:p>
        </p:txBody>
      </p:sp>
      <p:sp>
        <p:nvSpPr>
          <p:cNvPr id="3" name="Content Placeholder 2">
            <a:extLst>
              <a:ext uri="{FF2B5EF4-FFF2-40B4-BE49-F238E27FC236}">
                <a16:creationId xmlns:a16="http://schemas.microsoft.com/office/drawing/2014/main" id="{7FBFA4AB-147C-C7C4-DC5D-9865A360B4CA}"/>
              </a:ext>
            </a:extLst>
          </p:cNvPr>
          <p:cNvSpPr>
            <a:spLocks noGrp="1"/>
          </p:cNvSpPr>
          <p:nvPr>
            <p:ph idx="1"/>
          </p:nvPr>
        </p:nvSpPr>
        <p:spPr/>
        <p:txBody>
          <a:bodyPr>
            <a:normAutofit fontScale="85000" lnSpcReduction="20000"/>
          </a:bodyPr>
          <a:lstStyle/>
          <a:p>
            <a:r>
              <a:rPr lang="en-US" dirty="0">
                <a:latin typeface="Times New Roman" panose="02020603050405020304" pitchFamily="18" charset="0"/>
                <a:cs typeface="Times New Roman" panose="02020603050405020304" pitchFamily="18" charset="0"/>
              </a:rPr>
              <a:t>Gender differences in presentation: men more likely to display explosive behaviors and substance use, women more likely to display mood, eating, anxiety, and PTSD-related symptoms (NIH, 2011)</a:t>
            </a:r>
          </a:p>
          <a:p>
            <a:r>
              <a:rPr lang="en-US" dirty="0">
                <a:latin typeface="Times New Roman" panose="02020603050405020304" pitchFamily="18" charset="0"/>
                <a:cs typeface="Times New Roman" panose="02020603050405020304" pitchFamily="18" charset="0"/>
              </a:rPr>
              <a:t>Entry differences: Men more likely to have prior Substance Use </a:t>
            </a:r>
            <a:r>
              <a:rPr lang="en-US" dirty="0" err="1">
                <a:latin typeface="Times New Roman" panose="02020603050405020304" pitchFamily="18" charset="0"/>
                <a:cs typeface="Times New Roman" panose="02020603050405020304" pitchFamily="18" charset="0"/>
              </a:rPr>
              <a:t>tx</a:t>
            </a:r>
            <a:r>
              <a:rPr lang="en-US" dirty="0">
                <a:latin typeface="Times New Roman" panose="02020603050405020304" pitchFamily="18" charset="0"/>
                <a:cs typeface="Times New Roman" panose="02020603050405020304" pitchFamily="18" charset="0"/>
              </a:rPr>
              <a:t> whereas women may seek psychotherapy/psychopharmacology (NIH, 2011)</a:t>
            </a:r>
          </a:p>
          <a:p>
            <a:r>
              <a:rPr lang="en-US" dirty="0">
                <a:latin typeface="Times New Roman" panose="02020603050405020304" pitchFamily="18" charset="0"/>
                <a:cs typeface="Times New Roman" panose="02020603050405020304" pitchFamily="18" charset="0"/>
              </a:rPr>
              <a:t>Stigma in treating individuals w/BPD due to interpersonal presentation</a:t>
            </a:r>
          </a:p>
          <a:p>
            <a:r>
              <a:rPr lang="en-US" dirty="0">
                <a:latin typeface="Times New Roman" panose="02020603050405020304" pitchFamily="18" charset="0"/>
                <a:cs typeface="Times New Roman" panose="02020603050405020304" pitchFamily="18" charset="0"/>
              </a:rPr>
              <a:t>Pattern of unstable and intense relationships</a:t>
            </a:r>
          </a:p>
          <a:p>
            <a:r>
              <a:rPr lang="en-US" dirty="0">
                <a:latin typeface="Times New Roman" panose="02020603050405020304" pitchFamily="18" charset="0"/>
                <a:cs typeface="Times New Roman" panose="02020603050405020304" pitchFamily="18" charset="0"/>
              </a:rPr>
              <a:t>Experience intense abandonment fears and inappropriate anger even when faced with a realistic time-limited separation or when there are unavoidable changes in plans</a:t>
            </a:r>
          </a:p>
          <a:p>
            <a:r>
              <a:rPr lang="en-US" dirty="0">
                <a:latin typeface="Times New Roman" panose="02020603050405020304" pitchFamily="18" charset="0"/>
                <a:cs typeface="Times New Roman" panose="02020603050405020304" pitchFamily="18" charset="0"/>
              </a:rPr>
              <a:t>Newer research notes a trauma thread present </a:t>
            </a:r>
          </a:p>
        </p:txBody>
      </p:sp>
    </p:spTree>
    <p:extLst>
      <p:ext uri="{BB962C8B-B14F-4D97-AF65-F5344CB8AC3E}">
        <p14:creationId xmlns:p14="http://schemas.microsoft.com/office/powerpoint/2010/main" val="235191570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4FB848-8D1B-7DD1-E448-FB76599BB03F}"/>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Obsessive Compulsive Personality Disorder</a:t>
            </a:r>
          </a:p>
        </p:txBody>
      </p:sp>
      <p:sp>
        <p:nvSpPr>
          <p:cNvPr id="3" name="Content Placeholder 2">
            <a:extLst>
              <a:ext uri="{FF2B5EF4-FFF2-40B4-BE49-F238E27FC236}">
                <a16:creationId xmlns:a16="http://schemas.microsoft.com/office/drawing/2014/main" id="{6D42DFF8-9B8D-2835-FB6E-5DA50BE46FBD}"/>
              </a:ext>
            </a:extLst>
          </p:cNvPr>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The essential feature of obsessive-compulsive personality disorder is a preoccupation with orderliness, perfectionism, and mental and interpersonal control, at the expense of flexibility, openness, and efficiency</a:t>
            </a:r>
          </a:p>
          <a:p>
            <a:r>
              <a:rPr lang="en-US" dirty="0">
                <a:latin typeface="Times New Roman" panose="02020603050405020304" pitchFamily="18" charset="0"/>
                <a:cs typeface="Times New Roman" panose="02020603050405020304" pitchFamily="18" charset="0"/>
              </a:rPr>
              <a:t>Begins during early adulthood</a:t>
            </a:r>
          </a:p>
          <a:p>
            <a:r>
              <a:rPr lang="en-US" b="0" i="0" dirty="0">
                <a:solidFill>
                  <a:srgbClr val="000000"/>
                </a:solidFill>
                <a:effectLst/>
                <a:latin typeface="Times New Roman" panose="02020603050405020304" pitchFamily="18" charset="0"/>
                <a:cs typeface="Times New Roman" panose="02020603050405020304" pitchFamily="18" charset="0"/>
              </a:rPr>
              <a:t>They are excessively careful and prone to repetition, paying extraordinary attention to detail and repeatedly checking for possible mistakes, losing track of time in the process</a:t>
            </a:r>
          </a:p>
          <a:p>
            <a:r>
              <a:rPr lang="en-US" dirty="0">
                <a:latin typeface="Times New Roman" panose="02020603050405020304" pitchFamily="18" charset="0"/>
                <a:cs typeface="Times New Roman" panose="02020603050405020304" pitchFamily="18" charset="0"/>
              </a:rPr>
              <a:t>Individuals with obsessive-compulsive personality disorder display excessive devotion to work and productivity to the exclusion or devaluing of leisure activities and friendships</a:t>
            </a:r>
          </a:p>
          <a:p>
            <a:r>
              <a:rPr lang="en-US" dirty="0">
                <a:latin typeface="Times New Roman" panose="02020603050405020304" pitchFamily="18" charset="0"/>
                <a:cs typeface="Times New Roman" panose="02020603050405020304" pitchFamily="18" charset="0"/>
              </a:rPr>
              <a:t>They are prone to become upset or angry in situations in which they are not able to maintain control of their physical or interpersonal environment, although the anger is typically not expressed directly</a:t>
            </a:r>
          </a:p>
          <a:p>
            <a:r>
              <a:rPr lang="en-US" dirty="0">
                <a:latin typeface="Times New Roman" panose="02020603050405020304" pitchFamily="18" charset="0"/>
                <a:cs typeface="Times New Roman" panose="02020603050405020304" pitchFamily="18" charset="0"/>
              </a:rPr>
              <a:t>How does this differ from OCD?</a:t>
            </a:r>
          </a:p>
        </p:txBody>
      </p:sp>
    </p:spTree>
    <p:extLst>
      <p:ext uri="{BB962C8B-B14F-4D97-AF65-F5344CB8AC3E}">
        <p14:creationId xmlns:p14="http://schemas.microsoft.com/office/powerpoint/2010/main" val="11940044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51CF4-141F-1318-D3C4-8653860CE088}"/>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Narcissistic Personality Disorder</a:t>
            </a:r>
          </a:p>
        </p:txBody>
      </p:sp>
      <p:sp>
        <p:nvSpPr>
          <p:cNvPr id="3" name="Content Placeholder 2">
            <a:extLst>
              <a:ext uri="{FF2B5EF4-FFF2-40B4-BE49-F238E27FC236}">
                <a16:creationId xmlns:a16="http://schemas.microsoft.com/office/drawing/2014/main" id="{27D8D2FB-9F5D-EB31-8477-85BCA7C3EA83}"/>
              </a:ext>
            </a:extLst>
          </p:cNvPr>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Often misused in everyday language, society, and literature</a:t>
            </a:r>
          </a:p>
          <a:p>
            <a:r>
              <a:rPr lang="en-US" dirty="0">
                <a:latin typeface="Times New Roman" panose="02020603050405020304" pitchFamily="18" charset="0"/>
                <a:cs typeface="Times New Roman" panose="02020603050405020304" pitchFamily="18" charset="0"/>
              </a:rPr>
              <a:t>The essential feature of narcissistic personality disorder is a pervasive pattern of grandiosity, need for admiration, and lack of empathy that begins by early adulthood and is present in a variety of contexts</a:t>
            </a:r>
          </a:p>
          <a:p>
            <a:r>
              <a:rPr lang="en-US" dirty="0">
                <a:latin typeface="Times New Roman" panose="02020603050405020304" pitchFamily="18" charset="0"/>
                <a:cs typeface="Times New Roman" panose="02020603050405020304" pitchFamily="18" charset="0"/>
              </a:rPr>
              <a:t>Tend to overestimate their abilities and amplify their accomplishments, often appearing boastful and pretentious</a:t>
            </a:r>
          </a:p>
          <a:p>
            <a:r>
              <a:rPr lang="en-US" dirty="0">
                <a:latin typeface="Times New Roman" panose="02020603050405020304" pitchFamily="18" charset="0"/>
                <a:cs typeface="Times New Roman" panose="02020603050405020304" pitchFamily="18" charset="0"/>
              </a:rPr>
              <a:t>Their self-esteem is almost invariably very fragile, and their struggle with severe internal self-doubt, self-criticism, and emptiness results in their need to actively seek others’ admiration</a:t>
            </a:r>
          </a:p>
          <a:p>
            <a:r>
              <a:rPr lang="en-US" dirty="0">
                <a:latin typeface="Times New Roman" panose="02020603050405020304" pitchFamily="18" charset="0"/>
                <a:cs typeface="Times New Roman" panose="02020603050405020304" pitchFamily="18" charset="0"/>
              </a:rPr>
              <a:t>May have cognitive empathy but lack emotional empathy</a:t>
            </a:r>
          </a:p>
          <a:p>
            <a:r>
              <a:rPr lang="en-US" dirty="0">
                <a:latin typeface="Times New Roman" panose="02020603050405020304" pitchFamily="18" charset="0"/>
                <a:cs typeface="Times New Roman" panose="02020603050405020304" pitchFamily="18" charset="0"/>
              </a:rPr>
              <a:t>Predominant narcissistic traits or manifestations of the full disorder may first come to clinical attention or be exacerbated in the context of unexpected or extremely challenging life experiences or crises, such as bankruptcies, demotions or loss of work, or divorces</a:t>
            </a:r>
          </a:p>
        </p:txBody>
      </p:sp>
    </p:spTree>
    <p:extLst>
      <p:ext uri="{BB962C8B-B14F-4D97-AF65-F5344CB8AC3E}">
        <p14:creationId xmlns:p14="http://schemas.microsoft.com/office/powerpoint/2010/main" val="2122065576"/>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5D86-5AEC-3516-06B0-7B852ADA397D}"/>
              </a:ext>
            </a:extLst>
          </p:cNvPr>
          <p:cNvSpPr>
            <a:spLocks noGrp="1"/>
          </p:cNvSpPr>
          <p:nvPr>
            <p:ph type="title"/>
          </p:nvPr>
        </p:nvSpPr>
        <p:spPr/>
        <p:txBody>
          <a:bodyPr/>
          <a:lstStyle/>
          <a:p>
            <a:r>
              <a:rPr lang="en-US" dirty="0">
                <a:latin typeface="Times New Roman" panose="02020603050405020304" pitchFamily="18" charset="0"/>
                <a:cs typeface="Times New Roman" panose="02020603050405020304" pitchFamily="18" charset="0"/>
              </a:rPr>
              <a:t>Antisocial Personality Disorder</a:t>
            </a:r>
          </a:p>
        </p:txBody>
      </p:sp>
      <p:sp>
        <p:nvSpPr>
          <p:cNvPr id="3" name="Content Placeholder 2">
            <a:extLst>
              <a:ext uri="{FF2B5EF4-FFF2-40B4-BE49-F238E27FC236}">
                <a16:creationId xmlns:a16="http://schemas.microsoft.com/office/drawing/2014/main" id="{FC9B8DA3-0B79-6610-071D-9042B404F699}"/>
              </a:ext>
            </a:extLst>
          </p:cNvPr>
          <p:cNvSpPr>
            <a:spLocks noGrp="1"/>
          </p:cNvSpPr>
          <p:nvPr>
            <p:ph idx="1"/>
          </p:nvPr>
        </p:nvSpPr>
        <p:spPr/>
        <p:txBody>
          <a:bodyPr>
            <a:normAutofit fontScale="77500" lnSpcReduction="20000"/>
          </a:bodyPr>
          <a:lstStyle/>
          <a:p>
            <a:r>
              <a:rPr lang="en-US" dirty="0">
                <a:latin typeface="Times New Roman" panose="02020603050405020304" pitchFamily="18" charset="0"/>
                <a:cs typeface="Times New Roman" panose="02020603050405020304" pitchFamily="18" charset="0"/>
              </a:rPr>
              <a:t>The essential feature of antisocial personality disorder is a pervasive pattern of disregard for, and violation of, the rights of others that begins in childhood or early adolescence and continues into adulthood</a:t>
            </a:r>
          </a:p>
          <a:p>
            <a:r>
              <a:rPr lang="en-US" dirty="0">
                <a:latin typeface="Times New Roman" panose="02020603050405020304" pitchFamily="18" charset="0"/>
                <a:cs typeface="Times New Roman" panose="02020603050405020304" pitchFamily="18" charset="0"/>
              </a:rPr>
              <a:t>Must be 18+ to meet criteria, bx presenting since 15 </a:t>
            </a:r>
            <a:r>
              <a:rPr lang="en-US" dirty="0" err="1">
                <a:latin typeface="Times New Roman" panose="02020603050405020304" pitchFamily="18" charset="0"/>
                <a:cs typeface="Times New Roman" panose="02020603050405020304" pitchFamily="18" charset="0"/>
              </a:rPr>
              <a:t>yo</a:t>
            </a:r>
            <a:endParaRPr lang="en-US" dirty="0">
              <a:latin typeface="Times New Roman" panose="02020603050405020304" pitchFamily="18" charset="0"/>
              <a:cs typeface="Times New Roman" panose="02020603050405020304" pitchFamily="18" charset="0"/>
            </a:endParaRPr>
          </a:p>
          <a:p>
            <a:r>
              <a:rPr lang="en-US" dirty="0">
                <a:latin typeface="Times New Roman" panose="02020603050405020304" pitchFamily="18" charset="0"/>
                <a:cs typeface="Times New Roman" panose="02020603050405020304" pitchFamily="18" charset="0"/>
              </a:rPr>
              <a:t>May repeatedly perform acts that are grounds for arrest (whether they are arrested or not), such as destroying property, harassing others, stealing, or pursuing illegal occupations</a:t>
            </a:r>
          </a:p>
          <a:p>
            <a:r>
              <a:rPr lang="en-US" dirty="0">
                <a:latin typeface="Times New Roman" panose="02020603050405020304" pitchFamily="18" charset="0"/>
                <a:cs typeface="Times New Roman" panose="02020603050405020304" pitchFamily="18" charset="0"/>
              </a:rPr>
              <a:t>These individuals also display a reckless disregard for the safety of themselves or others </a:t>
            </a:r>
          </a:p>
          <a:p>
            <a:r>
              <a:rPr lang="en-US" dirty="0">
                <a:latin typeface="Times New Roman" panose="02020603050405020304" pitchFamily="18" charset="0"/>
                <a:cs typeface="Times New Roman" panose="02020603050405020304" pitchFamily="18" charset="0"/>
              </a:rPr>
              <a:t>Child abuse or neglect, unstable or erratic parenting, or inconsistent parental discipline may increase the likelihood that Conduct Disorder will evolve into Antisocial Personality Disorder</a:t>
            </a:r>
          </a:p>
          <a:p>
            <a:r>
              <a:rPr lang="en-US" dirty="0">
                <a:latin typeface="Times New Roman" panose="02020603050405020304" pitchFamily="18" charset="0"/>
                <a:cs typeface="Times New Roman" panose="02020603050405020304" pitchFamily="18" charset="0"/>
              </a:rPr>
              <a:t>The diagnosis may at times be misapplied to individuals in settings in which seemingly antisocial behavior may be part of a protective survival strategy</a:t>
            </a:r>
          </a:p>
        </p:txBody>
      </p:sp>
    </p:spTree>
    <p:extLst>
      <p:ext uri="{BB962C8B-B14F-4D97-AF65-F5344CB8AC3E}">
        <p14:creationId xmlns:p14="http://schemas.microsoft.com/office/powerpoint/2010/main" val="1444057550"/>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9648C0-ECCC-4746-ADB8-0388E1609956}"/>
              </a:ext>
            </a:extLst>
          </p:cNvPr>
          <p:cNvSpPr>
            <a:spLocks noGrp="1"/>
          </p:cNvSpPr>
          <p:nvPr>
            <p:ph type="title"/>
          </p:nvPr>
        </p:nvSpPr>
        <p:spPr/>
        <p:txBody>
          <a:bodyPr>
            <a:normAutofit/>
          </a:bodyPr>
          <a:lstStyle/>
          <a:p>
            <a:r>
              <a:rPr lang="en-US" dirty="0">
                <a:latin typeface="Times New Roman" panose="02020603050405020304" pitchFamily="18" charset="0"/>
                <a:cs typeface="Times New Roman" panose="02020603050405020304" pitchFamily="18" charset="0"/>
              </a:rPr>
              <a:t>Trauma-Informed vs. Trauma-Specific Interventions</a:t>
            </a:r>
          </a:p>
        </p:txBody>
      </p:sp>
      <p:sp>
        <p:nvSpPr>
          <p:cNvPr id="3" name="Content Placeholder 2">
            <a:extLst>
              <a:ext uri="{FF2B5EF4-FFF2-40B4-BE49-F238E27FC236}">
                <a16:creationId xmlns:a16="http://schemas.microsoft.com/office/drawing/2014/main" id="{9F37911B-216E-423B-9163-DC9B84157EDD}"/>
              </a:ext>
            </a:extLst>
          </p:cNvPr>
          <p:cNvSpPr>
            <a:spLocks noGrp="1"/>
          </p:cNvSpPr>
          <p:nvPr>
            <p:ph sz="half" idx="1"/>
          </p:nvPr>
        </p:nvSpPr>
        <p:spPr>
          <a:xfrm>
            <a:off x="1066801" y="2331720"/>
            <a:ext cx="4754880" cy="3749040"/>
          </a:xfrm>
        </p:spPr>
        <p:txBody>
          <a:bodyPr>
            <a:normAutofit/>
          </a:bodyPr>
          <a:lstStyle/>
          <a:p>
            <a:r>
              <a:rPr lang="en-US" sz="2000" dirty="0">
                <a:latin typeface="Times New Roman" panose="02020603050405020304" pitchFamily="18" charset="0"/>
                <a:cs typeface="Times New Roman" panose="02020603050405020304" pitchFamily="18" charset="0"/>
              </a:rPr>
              <a:t>All levels of the organization can engage</a:t>
            </a:r>
          </a:p>
          <a:p>
            <a:r>
              <a:rPr lang="en-US" sz="2000" dirty="0">
                <a:latin typeface="Times New Roman" panose="02020603050405020304" pitchFamily="18" charset="0"/>
                <a:cs typeface="Times New Roman" panose="02020603050405020304" pitchFamily="18" charset="0"/>
              </a:rPr>
              <a:t>Does not require professional credentials</a:t>
            </a:r>
          </a:p>
          <a:p>
            <a:r>
              <a:rPr lang="en-US" sz="2000" dirty="0">
                <a:latin typeface="Times New Roman" panose="02020603050405020304" pitchFamily="18" charset="0"/>
                <a:cs typeface="Times New Roman" panose="02020603050405020304" pitchFamily="18" charset="0"/>
              </a:rPr>
              <a:t>Goal is to avoid re-traumatization</a:t>
            </a:r>
          </a:p>
          <a:p>
            <a:r>
              <a:rPr lang="en-US" sz="2000" dirty="0">
                <a:latin typeface="Times New Roman" panose="02020603050405020304" pitchFamily="18" charset="0"/>
                <a:cs typeface="Times New Roman" panose="02020603050405020304" pitchFamily="18" charset="0"/>
              </a:rPr>
              <a:t>Cultivating is a journey, not a sprint</a:t>
            </a:r>
          </a:p>
          <a:p>
            <a:r>
              <a:rPr lang="en-US" sz="2000" dirty="0">
                <a:latin typeface="Times New Roman" panose="02020603050405020304" pitchFamily="18" charset="0"/>
                <a:cs typeface="Times New Roman" panose="02020603050405020304" pitchFamily="18" charset="0"/>
              </a:rPr>
              <a:t>Does not require confirmation/disclosure of trauma</a:t>
            </a:r>
          </a:p>
        </p:txBody>
      </p:sp>
      <p:sp>
        <p:nvSpPr>
          <p:cNvPr id="4" name="Content Placeholder 3">
            <a:extLst>
              <a:ext uri="{FF2B5EF4-FFF2-40B4-BE49-F238E27FC236}">
                <a16:creationId xmlns:a16="http://schemas.microsoft.com/office/drawing/2014/main" id="{5F5B072E-B804-41FE-B851-04BCC2BFB611}"/>
              </a:ext>
            </a:extLst>
          </p:cNvPr>
          <p:cNvSpPr>
            <a:spLocks noGrp="1"/>
          </p:cNvSpPr>
          <p:nvPr>
            <p:ph sz="half" idx="2"/>
          </p:nvPr>
        </p:nvSpPr>
        <p:spPr>
          <a:xfrm>
            <a:off x="6370321" y="2276482"/>
            <a:ext cx="4754880" cy="3749040"/>
          </a:xfrm>
        </p:spPr>
        <p:txBody>
          <a:bodyPr>
            <a:normAutofit/>
          </a:bodyPr>
          <a:lstStyle/>
          <a:p>
            <a:r>
              <a:rPr lang="en-US" sz="2000" dirty="0">
                <a:latin typeface="Times New Roman" panose="02020603050405020304" pitchFamily="18" charset="0"/>
                <a:cs typeface="Times New Roman" panose="02020603050405020304" pitchFamily="18" charset="0"/>
              </a:rPr>
              <a:t>Intervention rendered by a trained professional</a:t>
            </a:r>
          </a:p>
          <a:p>
            <a:r>
              <a:rPr lang="en-US" sz="2000" dirty="0">
                <a:latin typeface="Times New Roman" panose="02020603050405020304" pitchFamily="18" charset="0"/>
                <a:cs typeface="Times New Roman" panose="02020603050405020304" pitchFamily="18" charset="0"/>
              </a:rPr>
              <a:t>Utilizes evidenced-based modalities  (i.e. trauma-focused CBT, DBT)</a:t>
            </a:r>
          </a:p>
          <a:p>
            <a:r>
              <a:rPr lang="en-US" sz="2000" dirty="0">
                <a:latin typeface="Times New Roman" panose="02020603050405020304" pitchFamily="18" charset="0"/>
                <a:cs typeface="Times New Roman" panose="02020603050405020304" pitchFamily="18" charset="0"/>
              </a:rPr>
              <a:t>Aims at addressing and managing the traumatic experience (s) directly</a:t>
            </a:r>
          </a:p>
          <a:p>
            <a:r>
              <a:rPr lang="en-US" sz="2000" dirty="0">
                <a:latin typeface="Times New Roman" panose="02020603050405020304" pitchFamily="18" charset="0"/>
                <a:cs typeface="Times New Roman" panose="02020603050405020304" pitchFamily="18" charset="0"/>
              </a:rPr>
              <a:t>Reinforces trauma-informed principles</a:t>
            </a:r>
          </a:p>
        </p:txBody>
      </p:sp>
    </p:spTree>
    <p:extLst>
      <p:ext uri="{BB962C8B-B14F-4D97-AF65-F5344CB8AC3E}">
        <p14:creationId xmlns:p14="http://schemas.microsoft.com/office/powerpoint/2010/main" val="49321202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1">
                <a:tint val="96000"/>
                <a:shade val="99000"/>
                <a:satMod val="140000"/>
              </a:schemeClr>
            </a:gs>
            <a:gs pos="65000">
              <a:schemeClr val="bg1">
                <a:tint val="100000"/>
                <a:shade val="80000"/>
                <a:satMod val="130000"/>
              </a:schemeClr>
            </a:gs>
            <a:gs pos="100000">
              <a:schemeClr val="bg1">
                <a:tint val="100000"/>
                <a:shade val="48000"/>
                <a:satMod val="120000"/>
              </a:schemeClr>
            </a:gs>
          </a:gsLst>
          <a:lin ang="16200000" scaled="0"/>
        </a:gradFill>
        <a:effectLst/>
      </p:bgPr>
    </p:bg>
    <p:spTree>
      <p:nvGrpSpPr>
        <p:cNvPr id="1" name=""/>
        <p:cNvGrpSpPr/>
        <p:nvPr/>
      </p:nvGrpSpPr>
      <p:grpSpPr>
        <a:xfrm>
          <a:off x="0" y="0"/>
          <a:ext cx="0" cy="0"/>
          <a:chOff x="0" y="0"/>
          <a:chExt cx="0" cy="0"/>
        </a:xfrm>
      </p:grpSpPr>
      <p:sp>
        <p:nvSpPr>
          <p:cNvPr id="1037" name="Rectangle 1030">
            <a:extLst>
              <a:ext uri="{FF2B5EF4-FFF2-40B4-BE49-F238E27FC236}">
                <a16:creationId xmlns:a16="http://schemas.microsoft.com/office/drawing/2014/main" id="{A8E9C91B-7EAD-4562-AB0E-DFB9663AEC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175" y="6400800"/>
            <a:ext cx="12188825"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 useBgFill="1">
        <p:nvSpPr>
          <p:cNvPr id="1038" name="Rectangle 1032">
            <a:extLst>
              <a:ext uri="{FF2B5EF4-FFF2-40B4-BE49-F238E27FC236}">
                <a16:creationId xmlns:a16="http://schemas.microsoft.com/office/drawing/2014/main" id="{2C7211D9-E545-4D00-9874-641EC7C7BD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39" name="Rectangle 1034">
            <a:extLst>
              <a:ext uri="{FF2B5EF4-FFF2-40B4-BE49-F238E27FC236}">
                <a16:creationId xmlns:a16="http://schemas.microsoft.com/office/drawing/2014/main" id="{5DBBC34A-8C43-4368-951E-A04EB7C00E3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chemeClr val="bg1"/>
          </a:solidFill>
          <a:ln w="22225">
            <a:solidFill>
              <a:srgbClr val="ACA24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26" name="Picture 2" descr="https://www.cdc.gov/cpr/infographics/00_images/training_emergency_responders_final.jpg">
            <a:extLst>
              <a:ext uri="{FF2B5EF4-FFF2-40B4-BE49-F238E27FC236}">
                <a16:creationId xmlns:a16="http://schemas.microsoft.com/office/drawing/2014/main" id="{AC21FEC8-ECD0-4FEC-95A3-4AFBD3E82BF7}"/>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b="28148"/>
          <a:stretch/>
        </p:blipFill>
        <p:spPr bwMode="auto">
          <a:xfrm>
            <a:off x="804334" y="1288869"/>
            <a:ext cx="10577744" cy="427518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88084669"/>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Rectangle 9">
            <a:extLst>
              <a:ext uri="{FF2B5EF4-FFF2-40B4-BE49-F238E27FC236}">
                <a16:creationId xmlns:a16="http://schemas.microsoft.com/office/drawing/2014/main" id="{F4FAA6B4-BAFB-4474-9B14-DC83A90965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6A205D86-5AEC-3516-06B0-7B852ADA397D}"/>
              </a:ext>
            </a:extLst>
          </p:cNvPr>
          <p:cNvSpPr>
            <a:spLocks noGrp="1"/>
          </p:cNvSpPr>
          <p:nvPr>
            <p:ph type="title"/>
          </p:nvPr>
        </p:nvSpPr>
        <p:spPr>
          <a:xfrm>
            <a:off x="1097280" y="286603"/>
            <a:ext cx="10058400" cy="1450757"/>
          </a:xfrm>
        </p:spPr>
        <p:txBody>
          <a:bodyPr>
            <a:normAutofit/>
          </a:bodyPr>
          <a:lstStyle/>
          <a:p>
            <a:r>
              <a:rPr lang="en-US">
                <a:latin typeface="Times New Roman" panose="02020603050405020304" pitchFamily="18" charset="0"/>
                <a:cs typeface="Times New Roman" panose="02020603050405020304" pitchFamily="18" charset="0"/>
              </a:rPr>
              <a:t>Trauma Book Resources</a:t>
            </a:r>
            <a:endParaRPr lang="en-US" dirty="0">
              <a:latin typeface="Times New Roman" panose="02020603050405020304" pitchFamily="18" charset="0"/>
              <a:cs typeface="Times New Roman" panose="02020603050405020304" pitchFamily="18" charset="0"/>
            </a:endParaRPr>
          </a:p>
        </p:txBody>
      </p:sp>
      <p:cxnSp>
        <p:nvCxnSpPr>
          <p:cNvPr id="16" name="!!Straight Connector">
            <a:extLst>
              <a:ext uri="{FF2B5EF4-FFF2-40B4-BE49-F238E27FC236}">
                <a16:creationId xmlns:a16="http://schemas.microsoft.com/office/drawing/2014/main" id="{4364CDC3-ADB0-4691-9286-5925F160C2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3" name="Content Placeholder 2">
            <a:extLst>
              <a:ext uri="{FF2B5EF4-FFF2-40B4-BE49-F238E27FC236}">
                <a16:creationId xmlns:a16="http://schemas.microsoft.com/office/drawing/2014/main" id="{FC9B8DA3-0B79-6610-071D-9042B404F699}"/>
              </a:ext>
            </a:extLst>
          </p:cNvPr>
          <p:cNvSpPr>
            <a:spLocks noGrp="1"/>
          </p:cNvSpPr>
          <p:nvPr>
            <p:ph idx="1"/>
          </p:nvPr>
        </p:nvSpPr>
        <p:spPr>
          <a:xfrm>
            <a:off x="1097280" y="2108201"/>
            <a:ext cx="5575367" cy="3760891"/>
          </a:xfrm>
        </p:spPr>
        <p:txBody>
          <a:bodyPr>
            <a:normAutofit/>
          </a:bodyPr>
          <a:lstStyle/>
          <a:p>
            <a:pPr>
              <a:lnSpc>
                <a:spcPct val="100000"/>
              </a:lnSpc>
            </a:pPr>
            <a:r>
              <a:rPr lang="en-US" sz="1800">
                <a:latin typeface="Times New Roman" panose="02020603050405020304" pitchFamily="18" charset="0"/>
                <a:cs typeface="Times New Roman" panose="02020603050405020304" pitchFamily="18" charset="0"/>
              </a:rPr>
              <a:t>The Body Keeps Score-Bessel van Der Kolk </a:t>
            </a:r>
          </a:p>
          <a:p>
            <a:pPr>
              <a:lnSpc>
                <a:spcPct val="100000"/>
              </a:lnSpc>
            </a:pPr>
            <a:r>
              <a:rPr lang="en-US" sz="1800">
                <a:latin typeface="Times New Roman" panose="02020603050405020304" pitchFamily="18" charset="0"/>
                <a:cs typeface="Times New Roman" panose="02020603050405020304" pitchFamily="18" charset="0"/>
              </a:rPr>
              <a:t>Trauma Stewardship-An Everyday Guide to Caring for Self While Caring for Others-Laura van </a:t>
            </a:r>
            <a:r>
              <a:rPr lang="en-US" sz="1800" err="1">
                <a:latin typeface="Times New Roman" panose="02020603050405020304" pitchFamily="18" charset="0"/>
                <a:cs typeface="Times New Roman" panose="02020603050405020304" pitchFamily="18" charset="0"/>
              </a:rPr>
              <a:t>Dernoot</a:t>
            </a:r>
            <a:r>
              <a:rPr lang="en-US" sz="1800">
                <a:latin typeface="Times New Roman" panose="02020603050405020304" pitchFamily="18" charset="0"/>
                <a:cs typeface="Times New Roman" panose="02020603050405020304" pitchFamily="18" charset="0"/>
              </a:rPr>
              <a:t> Lipsky</a:t>
            </a:r>
          </a:p>
          <a:p>
            <a:pPr>
              <a:lnSpc>
                <a:spcPct val="100000"/>
              </a:lnSpc>
            </a:pPr>
            <a:r>
              <a:rPr lang="en-US" sz="1800">
                <a:latin typeface="Times New Roman" panose="02020603050405020304" pitchFamily="18" charset="0"/>
                <a:cs typeface="Times New Roman" panose="02020603050405020304" pitchFamily="18" charset="0"/>
              </a:rPr>
              <a:t>The Boy Who Was Raised as a Dog-Bruce Perry</a:t>
            </a:r>
          </a:p>
          <a:p>
            <a:pPr>
              <a:lnSpc>
                <a:spcPct val="100000"/>
              </a:lnSpc>
            </a:pPr>
            <a:r>
              <a:rPr lang="en-US" sz="1800">
                <a:latin typeface="Times New Roman" panose="02020603050405020304" pitchFamily="18" charset="0"/>
                <a:cs typeface="Times New Roman" panose="02020603050405020304" pitchFamily="18" charset="0"/>
              </a:rPr>
              <a:t>What Happened to You-Conversations on Trauma, Healing, and Resilience-Oprah Winfrey and Bruce Perry</a:t>
            </a:r>
          </a:p>
          <a:p>
            <a:pPr>
              <a:lnSpc>
                <a:spcPct val="100000"/>
              </a:lnSpc>
            </a:pPr>
            <a:r>
              <a:rPr lang="en-US" sz="1800">
                <a:latin typeface="Times New Roman" panose="02020603050405020304" pitchFamily="18" charset="0"/>
                <a:cs typeface="Times New Roman" panose="02020603050405020304" pitchFamily="18" charset="0"/>
              </a:rPr>
              <a:t>It’s Not You, It’s What Happened to You: Complex Trauma and Treatment-Christine Courtois</a:t>
            </a:r>
          </a:p>
          <a:p>
            <a:pPr>
              <a:lnSpc>
                <a:spcPct val="100000"/>
              </a:lnSpc>
            </a:pPr>
            <a:endParaRPr lang="en-US" sz="1800">
              <a:latin typeface="Times New Roman" panose="02020603050405020304" pitchFamily="18" charset="0"/>
              <a:cs typeface="Times New Roman" panose="02020603050405020304" pitchFamily="18" charset="0"/>
            </a:endParaRPr>
          </a:p>
        </p:txBody>
      </p:sp>
      <p:pic>
        <p:nvPicPr>
          <p:cNvPr id="5" name="Picture 4" descr="Close-up of hardbound books in various colors standing vertically shot from above">
            <a:extLst>
              <a:ext uri="{FF2B5EF4-FFF2-40B4-BE49-F238E27FC236}">
                <a16:creationId xmlns:a16="http://schemas.microsoft.com/office/drawing/2014/main" id="{4752CA0F-3889-812F-2968-80CB90851FF8}"/>
              </a:ext>
            </a:extLst>
          </p:cNvPr>
          <p:cNvPicPr>
            <a:picLocks noChangeAspect="1"/>
          </p:cNvPicPr>
          <p:nvPr/>
        </p:nvPicPr>
        <p:blipFill rotWithShape="1">
          <a:blip r:embed="rId2">
            <a:extLst>
              <a:ext uri="{28A0092B-C50C-407E-A947-70E740481C1C}">
                <a14:useLocalDpi xmlns:a14="http://schemas.microsoft.com/office/drawing/2010/main" val="0"/>
              </a:ext>
            </a:extLst>
          </a:blip>
          <a:srcRect l="25580" r="7289" b="-3"/>
          <a:stretch/>
        </p:blipFill>
        <p:spPr>
          <a:xfrm>
            <a:off x="7534656" y="2108200"/>
            <a:ext cx="3621024" cy="3600613"/>
          </a:xfrm>
          <a:prstGeom prst="rect">
            <a:avLst/>
          </a:prstGeom>
        </p:spPr>
      </p:pic>
      <p:sp>
        <p:nvSpPr>
          <p:cNvPr id="14" name="Rectangle 13">
            <a:extLst>
              <a:ext uri="{FF2B5EF4-FFF2-40B4-BE49-F238E27FC236}">
                <a16:creationId xmlns:a16="http://schemas.microsoft.com/office/drawing/2014/main" id="{DB148495-5F82-48E2-A76C-C8E1C894994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1076268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1" y="340608"/>
            <a:ext cx="4753466" cy="1293028"/>
          </a:xfrm>
        </p:spPr>
        <p:txBody>
          <a:bodyPr>
            <a:normAutofit fontScale="90000"/>
          </a:bodyPr>
          <a:lstStyle/>
          <a:p>
            <a:r>
              <a:rPr lang="en-US" b="1" dirty="0">
                <a:latin typeface="+mn-lt"/>
              </a:rPr>
              <a:t>Trauma Explained</a:t>
            </a:r>
          </a:p>
        </p:txBody>
      </p:sp>
      <p:sp>
        <p:nvSpPr>
          <p:cNvPr id="3" name="Content Placeholder 2"/>
          <p:cNvSpPr>
            <a:spLocks noGrp="1"/>
          </p:cNvSpPr>
          <p:nvPr>
            <p:ph idx="1"/>
          </p:nvPr>
        </p:nvSpPr>
        <p:spPr>
          <a:xfrm>
            <a:off x="685801" y="1959853"/>
            <a:ext cx="4753466" cy="3692301"/>
          </a:xfrm>
        </p:spPr>
        <p:txBody>
          <a:bodyPr>
            <a:noAutofit/>
          </a:bodyPr>
          <a:lstStyle/>
          <a:p>
            <a:pPr marL="0" indent="0">
              <a:buNone/>
            </a:pPr>
            <a:r>
              <a:rPr lang="en-US" sz="1800" dirty="0">
                <a:latin typeface="Times New Roman" panose="02020603050405020304" pitchFamily="18" charset="0"/>
                <a:cs typeface="Times New Roman" panose="02020603050405020304" pitchFamily="18" charset="0"/>
              </a:rPr>
              <a:t>An event , series of events, or set of circumstances experienced by an individual as physically or emotionally harmful or life-threatening. The result is lasting adverse effects on the individual’s well being which includes the following five dimensions.</a:t>
            </a:r>
          </a:p>
          <a:p>
            <a:r>
              <a:rPr lang="en-US" sz="1800" dirty="0">
                <a:latin typeface="Times New Roman" panose="02020603050405020304" pitchFamily="18" charset="0"/>
                <a:cs typeface="Times New Roman" panose="02020603050405020304" pitchFamily="18" charset="0"/>
              </a:rPr>
              <a:t>-Physical                                                </a:t>
            </a:r>
          </a:p>
          <a:p>
            <a:r>
              <a:rPr lang="en-US" sz="1800" dirty="0">
                <a:latin typeface="Times New Roman" panose="02020603050405020304" pitchFamily="18" charset="0"/>
                <a:cs typeface="Times New Roman" panose="02020603050405020304" pitchFamily="18" charset="0"/>
              </a:rPr>
              <a:t>-Intellectual</a:t>
            </a:r>
          </a:p>
          <a:p>
            <a:r>
              <a:rPr lang="en-US" sz="1800" dirty="0">
                <a:latin typeface="Times New Roman" panose="02020603050405020304" pitchFamily="18" charset="0"/>
                <a:cs typeface="Times New Roman" panose="02020603050405020304" pitchFamily="18" charset="0"/>
              </a:rPr>
              <a:t>-Emotional</a:t>
            </a:r>
          </a:p>
          <a:p>
            <a:r>
              <a:rPr lang="en-US" sz="1800" dirty="0">
                <a:latin typeface="Times New Roman" panose="02020603050405020304" pitchFamily="18" charset="0"/>
                <a:cs typeface="Times New Roman" panose="02020603050405020304" pitchFamily="18" charset="0"/>
              </a:rPr>
              <a:t>-Social </a:t>
            </a:r>
          </a:p>
          <a:p>
            <a:r>
              <a:rPr lang="en-US" sz="1800" dirty="0">
                <a:latin typeface="Times New Roman" panose="02020603050405020304" pitchFamily="18" charset="0"/>
                <a:cs typeface="Times New Roman" panose="02020603050405020304" pitchFamily="18" charset="0"/>
              </a:rPr>
              <a:t>-Spiritual</a:t>
            </a:r>
          </a:p>
          <a:p>
            <a:pPr marL="0" indent="0">
              <a:buNone/>
            </a:pPr>
            <a:endParaRPr lang="en-US" sz="1600" dirty="0">
              <a:latin typeface="Calibri" panose="020F0502020204030204" pitchFamily="34" charset="0"/>
              <a:cs typeface="Calibri" panose="020F0502020204030204" pitchFamily="34" charset="0"/>
            </a:endParaRPr>
          </a:p>
        </p:txBody>
      </p:sp>
      <p:pic>
        <p:nvPicPr>
          <p:cNvPr id="1026" name="Picture 2" descr="Image result for physical mental social spiritual emotional health"/>
          <p:cNvPicPr>
            <a:picLocks noChangeAspect="1" noChangeArrowheads="1"/>
          </p:cNvPicPr>
          <p:nvPr/>
        </p:nvPicPr>
        <p:blipFill rotWithShape="1">
          <a:blip r:embed="rId3">
            <a:extLst>
              <a:ext uri="{28A0092B-C50C-407E-A947-70E740481C1C}">
                <a14:useLocalDpi xmlns:a14="http://schemas.microsoft.com/office/drawing/2010/main" val="0"/>
              </a:ext>
            </a:extLst>
          </a:blip>
          <a:srcRect l="11146" r="12613" b="3"/>
          <a:stretch/>
        </p:blipFill>
        <p:spPr bwMode="auto">
          <a:xfrm>
            <a:off x="6407004" y="1336566"/>
            <a:ext cx="4683948" cy="460756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7225844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F47A004-B18F-EF5A-9140-52BB9E37F2A7}"/>
              </a:ext>
            </a:extLst>
          </p:cNvPr>
          <p:cNvSpPr>
            <a:spLocks noGrp="1"/>
          </p:cNvSpPr>
          <p:nvPr>
            <p:ph type="title"/>
          </p:nvPr>
        </p:nvSpPr>
        <p:spPr/>
        <p:txBody>
          <a:bodyPr/>
          <a:lstStyle/>
          <a:p>
            <a:r>
              <a:rPr lang="en-US" dirty="0"/>
              <a:t>Secrets of People w/Borderline Personality Disorder</a:t>
            </a:r>
          </a:p>
        </p:txBody>
      </p:sp>
      <p:pic>
        <p:nvPicPr>
          <p:cNvPr id="4" name="Online Media 3" title="Secrets of People Who Live With Borderline Personality Disorder">
            <a:hlinkClick r:id="" action="ppaction://media"/>
            <a:extLst>
              <a:ext uri="{FF2B5EF4-FFF2-40B4-BE49-F238E27FC236}">
                <a16:creationId xmlns:a16="http://schemas.microsoft.com/office/drawing/2014/main" id="{EE19D9EB-1E45-4FE1-F333-5C71808F0905}"/>
              </a:ext>
            </a:extLst>
          </p:cNvPr>
          <p:cNvPicPr>
            <a:picLocks noGrp="1" noRot="1" noChangeAspect="1"/>
          </p:cNvPicPr>
          <p:nvPr>
            <p:ph idx="1"/>
            <a:videoFile r:link="rId1"/>
          </p:nvPr>
        </p:nvPicPr>
        <p:blipFill>
          <a:blip r:embed="rId3"/>
          <a:stretch>
            <a:fillRect/>
          </a:stretch>
        </p:blipFill>
        <p:spPr>
          <a:xfrm>
            <a:off x="2798763" y="2108200"/>
            <a:ext cx="6656387" cy="3760788"/>
          </a:xfrm>
          <a:prstGeom prst="rect">
            <a:avLst/>
          </a:prstGeom>
        </p:spPr>
      </p:pic>
    </p:spTree>
    <p:extLst>
      <p:ext uri="{BB962C8B-B14F-4D97-AF65-F5344CB8AC3E}">
        <p14:creationId xmlns:p14="http://schemas.microsoft.com/office/powerpoint/2010/main" val="1931372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5">
            <a:extLst>
              <a:ext uri="{FF2B5EF4-FFF2-40B4-BE49-F238E27FC236}">
                <a16:creationId xmlns:a16="http://schemas.microsoft.com/office/drawing/2014/main" id="{2550BE34-C2B8-49B8-8519-67A8CAD51A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18" name="Rectangle 17">
            <a:extLst>
              <a:ext uri="{FF2B5EF4-FFF2-40B4-BE49-F238E27FC236}">
                <a16:creationId xmlns:a16="http://schemas.microsoft.com/office/drawing/2014/main" id="{A7457DD9-5A45-400A-AB4B-4B4EDECA25F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4416" y="365125"/>
            <a:ext cx="11167447" cy="2089317"/>
          </a:xfrm>
          <a:prstGeom prst="rect">
            <a:avLst/>
          </a:prstGeom>
          <a:ln w="12700">
            <a:solidFill>
              <a:srgbClr val="DEDEDE"/>
            </a:solidFill>
          </a:ln>
          <a:effectLst>
            <a:outerShdw blurRad="50800" dist="38100" dir="2700000" algn="tl" rotWithShape="0">
              <a:schemeClr val="bg2">
                <a:lumMod val="85000"/>
                <a:alpha val="5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C618C184-143C-40C5-BA1B-0DEBCB3E996F}"/>
              </a:ext>
            </a:extLst>
          </p:cNvPr>
          <p:cNvSpPr>
            <a:spLocks noGrp="1"/>
          </p:cNvSpPr>
          <p:nvPr>
            <p:ph type="title"/>
          </p:nvPr>
        </p:nvSpPr>
        <p:spPr>
          <a:xfrm>
            <a:off x="1046746" y="586822"/>
            <a:ext cx="3560252" cy="1645920"/>
          </a:xfrm>
        </p:spPr>
        <p:txBody>
          <a:bodyPr>
            <a:normAutofit/>
          </a:bodyPr>
          <a:lstStyle/>
          <a:p>
            <a:r>
              <a:rPr lang="en-US" sz="3200" dirty="0"/>
              <a:t>Impact of Trauma</a:t>
            </a:r>
          </a:p>
        </p:txBody>
      </p:sp>
      <p:sp>
        <p:nvSpPr>
          <p:cNvPr id="20" name="Rectangle 19">
            <a:extLst>
              <a:ext uri="{FF2B5EF4-FFF2-40B4-BE49-F238E27FC236}">
                <a16:creationId xmlns:a16="http://schemas.microsoft.com/office/drawing/2014/main" id="{441CF7D6-A660-431A-B0BB-140A0D5556B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90408" y="1057739"/>
            <a:ext cx="128016" cy="70408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prstClr val="white"/>
              </a:solidFill>
              <a:effectLst/>
              <a:uLnTx/>
              <a:uFillTx/>
              <a:latin typeface="Calibri" panose="020F0502020204030204"/>
              <a:ea typeface="+mn-ea"/>
              <a:cs typeface="+mn-cs"/>
            </a:endParaRPr>
          </a:p>
        </p:txBody>
      </p:sp>
      <p:sp>
        <p:nvSpPr>
          <p:cNvPr id="22" name="Rectangle 21">
            <a:extLst>
              <a:ext uri="{FF2B5EF4-FFF2-40B4-BE49-F238E27FC236}">
                <a16:creationId xmlns:a16="http://schemas.microsoft.com/office/drawing/2014/main" id="{0570A85B-3810-4F95-97B0-CBF4CCDB381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4243541" y="1400638"/>
            <a:ext cx="146304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4" name="Content Placeholder 3" descr="A picture containing light, food&#10;&#10;Description automatically generated">
            <a:extLst>
              <a:ext uri="{FF2B5EF4-FFF2-40B4-BE49-F238E27FC236}">
                <a16:creationId xmlns:a16="http://schemas.microsoft.com/office/drawing/2014/main" id="{F68B02A1-C5BA-4B84-9397-13E859322B72}"/>
              </a:ext>
            </a:extLst>
          </p:cNvPr>
          <p:cNvPicPr>
            <a:picLocks noGrp="1" noChangeAspect="1"/>
          </p:cNvPicPr>
          <p:nvPr>
            <p:ph idx="1"/>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7859076" y="587375"/>
            <a:ext cx="987111" cy="1644650"/>
          </a:xfrm>
        </p:spPr>
      </p:pic>
      <p:graphicFrame>
        <p:nvGraphicFramePr>
          <p:cNvPr id="11" name="Table 8">
            <a:extLst>
              <a:ext uri="{FF2B5EF4-FFF2-40B4-BE49-F238E27FC236}">
                <a16:creationId xmlns:a16="http://schemas.microsoft.com/office/drawing/2014/main" id="{8FBDF856-5CA0-477C-A889-DBD3B39DC182}"/>
              </a:ext>
            </a:extLst>
          </p:cNvPr>
          <p:cNvGraphicFramePr>
            <a:graphicFrameLocks/>
          </p:cNvGraphicFramePr>
          <p:nvPr/>
        </p:nvGraphicFramePr>
        <p:xfrm>
          <a:off x="718793" y="2734056"/>
          <a:ext cx="10842807" cy="3483866"/>
        </p:xfrm>
        <a:graphic>
          <a:graphicData uri="http://schemas.openxmlformats.org/drawingml/2006/table">
            <a:tbl>
              <a:tblPr firstRow="1" bandRow="1">
                <a:tableStyleId>{5C22544A-7EE6-4342-B048-85BDC9FD1C3A}</a:tableStyleId>
              </a:tblPr>
              <a:tblGrid>
                <a:gridCol w="3609408">
                  <a:extLst>
                    <a:ext uri="{9D8B030D-6E8A-4147-A177-3AD203B41FA5}">
                      <a16:colId xmlns:a16="http://schemas.microsoft.com/office/drawing/2014/main" val="2092612943"/>
                    </a:ext>
                  </a:extLst>
                </a:gridCol>
                <a:gridCol w="3609408">
                  <a:extLst>
                    <a:ext uri="{9D8B030D-6E8A-4147-A177-3AD203B41FA5}">
                      <a16:colId xmlns:a16="http://schemas.microsoft.com/office/drawing/2014/main" val="3485553022"/>
                    </a:ext>
                  </a:extLst>
                </a:gridCol>
                <a:gridCol w="3623991">
                  <a:extLst>
                    <a:ext uri="{9D8B030D-6E8A-4147-A177-3AD203B41FA5}">
                      <a16:colId xmlns:a16="http://schemas.microsoft.com/office/drawing/2014/main" val="441645445"/>
                    </a:ext>
                  </a:extLst>
                </a:gridCol>
              </a:tblGrid>
              <a:tr h="414298">
                <a:tc>
                  <a:txBody>
                    <a:bodyPr/>
                    <a:lstStyle/>
                    <a:p>
                      <a:r>
                        <a:rPr lang="en-US" sz="1900" dirty="0"/>
                        <a:t>Emotionally/Spiritually</a:t>
                      </a:r>
                    </a:p>
                  </a:txBody>
                  <a:tcPr marL="94158" marR="94158" marT="47079" marB="47079"/>
                </a:tc>
                <a:tc>
                  <a:txBody>
                    <a:bodyPr/>
                    <a:lstStyle/>
                    <a:p>
                      <a:r>
                        <a:rPr lang="en-US" sz="1900"/>
                        <a:t>Mentally</a:t>
                      </a:r>
                    </a:p>
                  </a:txBody>
                  <a:tcPr marL="94158" marR="94158" marT="47079" marB="47079"/>
                </a:tc>
                <a:tc>
                  <a:txBody>
                    <a:bodyPr/>
                    <a:lstStyle/>
                    <a:p>
                      <a:r>
                        <a:rPr lang="en-US" sz="1900"/>
                        <a:t>Physically</a:t>
                      </a:r>
                    </a:p>
                  </a:txBody>
                  <a:tcPr marL="94158" marR="94158" marT="47079" marB="47079"/>
                </a:tc>
                <a:extLst>
                  <a:ext uri="{0D108BD9-81ED-4DB2-BD59-A6C34878D82A}">
                    <a16:rowId xmlns:a16="http://schemas.microsoft.com/office/drawing/2014/main" val="409598615"/>
                  </a:ext>
                </a:extLst>
              </a:tr>
              <a:tr h="979249">
                <a:tc>
                  <a:txBody>
                    <a:bodyPr/>
                    <a:lstStyle/>
                    <a:p>
                      <a:r>
                        <a:rPr lang="en-US" sz="1900" dirty="0"/>
                        <a:t>Sadness, anger, irritability, marked shifts in mood</a:t>
                      </a:r>
                    </a:p>
                  </a:txBody>
                  <a:tcPr marL="94158" marR="94158" marT="47079" marB="47079"/>
                </a:tc>
                <a:tc>
                  <a:txBody>
                    <a:bodyPr/>
                    <a:lstStyle/>
                    <a:p>
                      <a:r>
                        <a:rPr lang="en-US" sz="1900" dirty="0"/>
                        <a:t>Racing thoughts, marked anxiety, overwhelming and/or intense fear</a:t>
                      </a:r>
                    </a:p>
                  </a:txBody>
                  <a:tcPr marL="94158" marR="94158" marT="47079" marB="47079"/>
                </a:tc>
                <a:tc>
                  <a:txBody>
                    <a:bodyPr/>
                    <a:lstStyle/>
                    <a:p>
                      <a:r>
                        <a:rPr lang="en-US" sz="1900"/>
                        <a:t>Bodily distress (i.e. stomach aches, headaches, rapid breathing)</a:t>
                      </a:r>
                    </a:p>
                  </a:txBody>
                  <a:tcPr marL="94158" marR="94158" marT="47079" marB="47079"/>
                </a:tc>
                <a:extLst>
                  <a:ext uri="{0D108BD9-81ED-4DB2-BD59-A6C34878D82A}">
                    <a16:rowId xmlns:a16="http://schemas.microsoft.com/office/drawing/2014/main" val="996760292"/>
                  </a:ext>
                </a:extLst>
              </a:tr>
              <a:tr h="696773">
                <a:tc>
                  <a:txBody>
                    <a:bodyPr/>
                    <a:lstStyle/>
                    <a:p>
                      <a:r>
                        <a:rPr lang="en-US" sz="1900"/>
                        <a:t>Lack of enjoyment with hobbies/ activities</a:t>
                      </a:r>
                    </a:p>
                  </a:txBody>
                  <a:tcPr marL="94158" marR="94158" marT="47079" marB="47079"/>
                </a:tc>
                <a:tc>
                  <a:txBody>
                    <a:bodyPr/>
                    <a:lstStyle/>
                    <a:p>
                      <a:r>
                        <a:rPr lang="en-US" sz="1900" dirty="0"/>
                        <a:t>Inability to concentrate</a:t>
                      </a:r>
                    </a:p>
                  </a:txBody>
                  <a:tcPr marL="94158" marR="94158" marT="47079" marB="47079"/>
                </a:tc>
                <a:tc>
                  <a:txBody>
                    <a:bodyPr/>
                    <a:lstStyle/>
                    <a:p>
                      <a:r>
                        <a:rPr lang="en-US" sz="1900" dirty="0"/>
                        <a:t>Sleep disturbances, fatigue, and hyperarousal</a:t>
                      </a:r>
                    </a:p>
                  </a:txBody>
                  <a:tcPr marL="94158" marR="94158" marT="47079" marB="47079"/>
                </a:tc>
                <a:extLst>
                  <a:ext uri="{0D108BD9-81ED-4DB2-BD59-A6C34878D82A}">
                    <a16:rowId xmlns:a16="http://schemas.microsoft.com/office/drawing/2014/main" val="1231297024"/>
                  </a:ext>
                </a:extLst>
              </a:tr>
              <a:tr h="696773">
                <a:tc>
                  <a:txBody>
                    <a:bodyPr/>
                    <a:lstStyle/>
                    <a:p>
                      <a:r>
                        <a:rPr lang="en-US" sz="1900" dirty="0"/>
                        <a:t>Numbness, feeling “checked out”</a:t>
                      </a:r>
                    </a:p>
                  </a:txBody>
                  <a:tcPr marL="94158" marR="94158" marT="47079" marB="47079"/>
                </a:tc>
                <a:tc>
                  <a:txBody>
                    <a:bodyPr/>
                    <a:lstStyle/>
                    <a:p>
                      <a:r>
                        <a:rPr lang="en-US" sz="1900"/>
                        <a:t>Flashbacks</a:t>
                      </a:r>
                    </a:p>
                  </a:txBody>
                  <a:tcPr marL="94158" marR="94158" marT="47079" marB="47079"/>
                </a:tc>
                <a:tc>
                  <a:txBody>
                    <a:bodyPr/>
                    <a:lstStyle/>
                    <a:p>
                      <a:r>
                        <a:rPr lang="en-US" sz="1900"/>
                        <a:t>Harm-related behaviors (i.e. self-injury and substance abuse)</a:t>
                      </a:r>
                    </a:p>
                  </a:txBody>
                  <a:tcPr marL="94158" marR="94158" marT="47079" marB="47079"/>
                </a:tc>
                <a:extLst>
                  <a:ext uri="{0D108BD9-81ED-4DB2-BD59-A6C34878D82A}">
                    <a16:rowId xmlns:a16="http://schemas.microsoft.com/office/drawing/2014/main" val="2089593850"/>
                  </a:ext>
                </a:extLst>
              </a:tr>
              <a:tr h="696773">
                <a:tc>
                  <a:txBody>
                    <a:bodyPr/>
                    <a:lstStyle/>
                    <a:p>
                      <a:r>
                        <a:rPr lang="en-US" sz="1900" dirty="0"/>
                        <a:t>Isolation</a:t>
                      </a:r>
                    </a:p>
                  </a:txBody>
                  <a:tcPr marL="94158" marR="94158" marT="47079" marB="47079"/>
                </a:tc>
                <a:tc>
                  <a:txBody>
                    <a:bodyPr/>
                    <a:lstStyle/>
                    <a:p>
                      <a:r>
                        <a:rPr lang="en-US" sz="1900"/>
                        <a:t>Suicidal thoughts</a:t>
                      </a:r>
                    </a:p>
                  </a:txBody>
                  <a:tcPr marL="94158" marR="94158" marT="47079" marB="47079"/>
                </a:tc>
                <a:tc>
                  <a:txBody>
                    <a:bodyPr/>
                    <a:lstStyle/>
                    <a:p>
                      <a:r>
                        <a:rPr lang="en-US" sz="1900" dirty="0"/>
                        <a:t>Loss of appetite or sudden increased appetite</a:t>
                      </a:r>
                    </a:p>
                  </a:txBody>
                  <a:tcPr marL="94158" marR="94158" marT="47079" marB="47079"/>
                </a:tc>
                <a:extLst>
                  <a:ext uri="{0D108BD9-81ED-4DB2-BD59-A6C34878D82A}">
                    <a16:rowId xmlns:a16="http://schemas.microsoft.com/office/drawing/2014/main" val="812815625"/>
                  </a:ext>
                </a:extLst>
              </a:tr>
            </a:tbl>
          </a:graphicData>
        </a:graphic>
      </p:graphicFrame>
    </p:spTree>
    <p:extLst>
      <p:ext uri="{BB962C8B-B14F-4D97-AF65-F5344CB8AC3E}">
        <p14:creationId xmlns:p14="http://schemas.microsoft.com/office/powerpoint/2010/main" val="11835737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1000"/>
                                        <p:tgtEl>
                                          <p:spTgt spid="11"/>
                                        </p:tgtEl>
                                      </p:cBhvr>
                                    </p:animEffect>
                                    <p:anim calcmode="lin" valueType="num">
                                      <p:cBhvr>
                                        <p:cTn id="8" dur="1000" fill="hold"/>
                                        <p:tgtEl>
                                          <p:spTgt spid="11"/>
                                        </p:tgtEl>
                                        <p:attrNameLst>
                                          <p:attrName>ppt_x</p:attrName>
                                        </p:attrNameLst>
                                      </p:cBhvr>
                                      <p:tavLst>
                                        <p:tav tm="0">
                                          <p:val>
                                            <p:strVal val="#ppt_x"/>
                                          </p:val>
                                        </p:tav>
                                        <p:tav tm="100000">
                                          <p:val>
                                            <p:strVal val="#ppt_x"/>
                                          </p:val>
                                        </p:tav>
                                      </p:tavLst>
                                    </p:anim>
                                    <p:anim calcmode="lin" valueType="num">
                                      <p:cBhvr>
                                        <p:cTn id="9"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3" name="Rectangle 16">
            <a:extLst>
              <a:ext uri="{FF2B5EF4-FFF2-40B4-BE49-F238E27FC236}">
                <a16:creationId xmlns:a16="http://schemas.microsoft.com/office/drawing/2014/main" id="{88F0A37D-2337-4AAF-98B0-7E4E9B98719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9979266A-0B28-4A04-9635-2319F99152FB}"/>
              </a:ext>
            </a:extLst>
          </p:cNvPr>
          <p:cNvSpPr>
            <a:spLocks noGrp="1"/>
          </p:cNvSpPr>
          <p:nvPr>
            <p:ph type="title"/>
          </p:nvPr>
        </p:nvSpPr>
        <p:spPr>
          <a:xfrm>
            <a:off x="1097280" y="286603"/>
            <a:ext cx="10058400" cy="1450757"/>
          </a:xfrm>
        </p:spPr>
        <p:txBody>
          <a:bodyPr>
            <a:normAutofit/>
          </a:bodyPr>
          <a:lstStyle/>
          <a:p>
            <a:r>
              <a:rPr lang="en-US" dirty="0">
                <a:latin typeface="Times New Roman" panose="02020603050405020304" pitchFamily="18" charset="0"/>
                <a:cs typeface="Times New Roman" panose="02020603050405020304" pitchFamily="18" charset="0"/>
              </a:rPr>
              <a:t>Types of Trauma Exposure</a:t>
            </a:r>
          </a:p>
        </p:txBody>
      </p:sp>
      <p:cxnSp>
        <p:nvCxnSpPr>
          <p:cNvPr id="24" name="Straight Connector 18">
            <a:extLst>
              <a:ext uri="{FF2B5EF4-FFF2-40B4-BE49-F238E27FC236}">
                <a16:creationId xmlns:a16="http://schemas.microsoft.com/office/drawing/2014/main" id="{F15CCCF0-E573-463A-9760-1FDC0B2CFBD7}"/>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1193532" y="1897380"/>
            <a:ext cx="9966960" cy="0"/>
          </a:xfrm>
          <a:prstGeom prst="line">
            <a:avLst/>
          </a:prstGeom>
          <a:ln w="12700">
            <a:solidFill>
              <a:schemeClr val="tx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25" name="Rectangle 20">
            <a:extLst>
              <a:ext uri="{FF2B5EF4-FFF2-40B4-BE49-F238E27FC236}">
                <a16:creationId xmlns:a16="http://schemas.microsoft.com/office/drawing/2014/main" id="{F7234D70-FB65-4E99-985E-64D219674D4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6400800"/>
            <a:ext cx="12192000" cy="457200"/>
          </a:xfrm>
          <a:prstGeom prst="rect">
            <a:avLst/>
          </a:prstGeom>
          <a:solidFill>
            <a:srgbClr val="262626"/>
          </a:solidFill>
          <a:ln>
            <a:noFill/>
          </a:ln>
        </p:spPr>
        <p:style>
          <a:lnRef idx="2">
            <a:schemeClr val="accent1">
              <a:shade val="50000"/>
            </a:schemeClr>
          </a:lnRef>
          <a:fillRef idx="1">
            <a:schemeClr val="accent1"/>
          </a:fillRef>
          <a:effectRef idx="0">
            <a:schemeClr val="accent1"/>
          </a:effectRef>
          <a:fontRef idx="minor">
            <a:schemeClr val="lt1"/>
          </a:fontRef>
        </p:style>
      </p:sp>
      <p:graphicFrame>
        <p:nvGraphicFramePr>
          <p:cNvPr id="12" name="Content Placeholder 2">
            <a:extLst>
              <a:ext uri="{FF2B5EF4-FFF2-40B4-BE49-F238E27FC236}">
                <a16:creationId xmlns:a16="http://schemas.microsoft.com/office/drawing/2014/main" id="{0FDE80FF-B6F2-1DC7-2D85-E7B21B7A9F9C}"/>
              </a:ext>
            </a:extLst>
          </p:cNvPr>
          <p:cNvGraphicFramePr>
            <a:graphicFrameLocks noGrp="1"/>
          </p:cNvGraphicFramePr>
          <p:nvPr>
            <p:ph idx="1"/>
            <p:extLst>
              <p:ext uri="{D42A27DB-BD31-4B8C-83A1-F6EECF244321}">
                <p14:modId xmlns:p14="http://schemas.microsoft.com/office/powerpoint/2010/main" val="3392572710"/>
              </p:ext>
            </p:extLst>
          </p:nvPr>
        </p:nvGraphicFramePr>
        <p:xfrm>
          <a:off x="1096963" y="2098515"/>
          <a:ext cx="10058400" cy="378608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0844905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D0D4E2-8B0A-8D28-D6D7-6C51EE574021}"/>
              </a:ext>
            </a:extLst>
          </p:cNvPr>
          <p:cNvSpPr>
            <a:spLocks noGrp="1"/>
          </p:cNvSpPr>
          <p:nvPr>
            <p:ph type="title"/>
          </p:nvPr>
        </p:nvSpPr>
        <p:spPr/>
        <p:txBody>
          <a:bodyPr/>
          <a:lstStyle/>
          <a:p>
            <a:r>
              <a:rPr lang="en-US" dirty="0"/>
              <a:t>Understanding Complex Trauma</a:t>
            </a:r>
          </a:p>
        </p:txBody>
      </p:sp>
      <p:sp>
        <p:nvSpPr>
          <p:cNvPr id="3" name="Content Placeholder 2">
            <a:extLst>
              <a:ext uri="{FF2B5EF4-FFF2-40B4-BE49-F238E27FC236}">
                <a16:creationId xmlns:a16="http://schemas.microsoft.com/office/drawing/2014/main" id="{69876821-CFBF-9509-2FE3-4D0E91D645C2}"/>
              </a:ext>
            </a:extLst>
          </p:cNvPr>
          <p:cNvSpPr>
            <a:spLocks noGrp="1"/>
          </p:cNvSpPr>
          <p:nvPr>
            <p:ph idx="1"/>
          </p:nvPr>
        </p:nvSpPr>
        <p:spPr/>
        <p:txBody>
          <a:bodyPr>
            <a:normAutofit lnSpcReduction="10000"/>
          </a:bodyPr>
          <a:lstStyle/>
          <a:p>
            <a:r>
              <a:rPr lang="en-US" dirty="0">
                <a:latin typeface="Times New Roman" panose="02020603050405020304" pitchFamily="18" charset="0"/>
                <a:cs typeface="Times New Roman" panose="02020603050405020304" pitchFamily="18" charset="0"/>
              </a:rPr>
              <a:t>Type II trauma, repetitive trauma that leads to the manifestation of PTSD</a:t>
            </a:r>
          </a:p>
          <a:p>
            <a:r>
              <a:rPr lang="en-US" dirty="0">
                <a:latin typeface="Times New Roman" panose="02020603050405020304" pitchFamily="18" charset="0"/>
                <a:cs typeface="Times New Roman" panose="02020603050405020304" pitchFamily="18" charset="0"/>
              </a:rPr>
              <a:t>Chronic experiences that can impact interpersonal faculties</a:t>
            </a:r>
          </a:p>
          <a:p>
            <a:r>
              <a:rPr lang="en-US" dirty="0">
                <a:latin typeface="Times New Roman" panose="02020603050405020304" pitchFamily="18" charset="0"/>
                <a:cs typeface="Times New Roman" panose="02020603050405020304" pitchFamily="18" charset="0"/>
              </a:rPr>
              <a:t>Can lead to hypervigilance, hyperarousal, issues w/self-regulation, and long-term impact on development and self</a:t>
            </a:r>
          </a:p>
          <a:p>
            <a:r>
              <a:rPr lang="en-US" dirty="0">
                <a:latin typeface="Times New Roman" panose="02020603050405020304" pitchFamily="18" charset="0"/>
                <a:cs typeface="Times New Roman" panose="02020603050405020304" pitchFamily="18" charset="0"/>
              </a:rPr>
              <a:t>Children may be more prone to dissociative behaviors</a:t>
            </a:r>
          </a:p>
          <a:p>
            <a:r>
              <a:rPr lang="en-US" dirty="0">
                <a:latin typeface="Times New Roman" panose="02020603050405020304" pitchFamily="18" charset="0"/>
                <a:cs typeface="Times New Roman" panose="02020603050405020304" pitchFamily="18" charset="0"/>
              </a:rPr>
              <a:t>Think about the ACEs and the secondary effects pyramid</a:t>
            </a:r>
          </a:p>
          <a:p>
            <a:endParaRPr lang="en-US" sz="1500" dirty="0">
              <a:latin typeface="Times New Roman" panose="02020603050405020304" pitchFamily="18" charset="0"/>
              <a:cs typeface="Times New Roman" panose="02020603050405020304" pitchFamily="18" charset="0"/>
            </a:endParaRPr>
          </a:p>
          <a:p>
            <a:r>
              <a:rPr lang="en-US" sz="1500" dirty="0">
                <a:latin typeface="Times New Roman" panose="02020603050405020304" pitchFamily="18" charset="0"/>
                <a:cs typeface="Times New Roman" panose="02020603050405020304" pitchFamily="18" charset="0"/>
              </a:rPr>
              <a:t>Ford and Courtois, 2013</a:t>
            </a:r>
          </a:p>
          <a:p>
            <a:endParaRPr lang="en-US" dirty="0"/>
          </a:p>
          <a:p>
            <a:endParaRPr lang="en-US" dirty="0"/>
          </a:p>
        </p:txBody>
      </p:sp>
    </p:spTree>
    <p:extLst>
      <p:ext uri="{BB962C8B-B14F-4D97-AF65-F5344CB8AC3E}">
        <p14:creationId xmlns:p14="http://schemas.microsoft.com/office/powerpoint/2010/main" val="4717971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24" name="Rectangle 9">
            <a:extLst>
              <a:ext uri="{FF2B5EF4-FFF2-40B4-BE49-F238E27FC236}">
                <a16:creationId xmlns:a16="http://schemas.microsoft.com/office/drawing/2014/main" id="{560AFAAC-EA6C-45A9-9E03-C9C9F0193B4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pic>
        <p:nvPicPr>
          <p:cNvPr id="5" name="Picture 4" descr="A picture containing table, stacked, sitting, stack&#10;&#10;Description automatically generated">
            <a:extLst>
              <a:ext uri="{FF2B5EF4-FFF2-40B4-BE49-F238E27FC236}">
                <a16:creationId xmlns:a16="http://schemas.microsoft.com/office/drawing/2014/main" id="{42457486-0B3C-45E1-84F0-FF6DB3127A01}"/>
              </a:ext>
            </a:extLst>
          </p:cNvPr>
          <p:cNvPicPr>
            <a:picLocks noChangeAspect="1"/>
          </p:cNvPicPr>
          <p:nvPr/>
        </p:nvPicPr>
        <p:blipFill rotWithShape="1">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rcRect t="5400" r="-2" b="768"/>
          <a:stretch/>
        </p:blipFill>
        <p:spPr>
          <a:xfrm>
            <a:off x="4883022" y="10"/>
            <a:ext cx="7308978" cy="6857990"/>
          </a:xfrm>
          <a:custGeom>
            <a:avLst/>
            <a:gdLst/>
            <a:ahLst/>
            <a:cxnLst/>
            <a:rect l="l" t="t" r="r" b="b"/>
            <a:pathLst>
              <a:path w="7308978" h="6858000">
                <a:moveTo>
                  <a:pt x="0" y="0"/>
                </a:moveTo>
                <a:lnTo>
                  <a:pt x="7308978" y="0"/>
                </a:lnTo>
                <a:lnTo>
                  <a:pt x="7308978" y="6858000"/>
                </a:lnTo>
                <a:lnTo>
                  <a:pt x="0" y="6858000"/>
                </a:lnTo>
                <a:lnTo>
                  <a:pt x="62983" y="6788730"/>
                </a:lnTo>
                <a:cubicBezTo>
                  <a:pt x="773509" y="5928900"/>
                  <a:pt x="1212978" y="4741056"/>
                  <a:pt x="1212978" y="3429000"/>
                </a:cubicBezTo>
                <a:cubicBezTo>
                  <a:pt x="1212978" y="2116944"/>
                  <a:pt x="773509" y="929100"/>
                  <a:pt x="62983" y="69271"/>
                </a:cubicBezTo>
                <a:close/>
              </a:path>
            </a:pathLst>
          </a:custGeom>
        </p:spPr>
      </p:pic>
      <p:sp useBgFill="1">
        <p:nvSpPr>
          <p:cNvPr id="25" name="Freeform: Shape 11">
            <a:extLst>
              <a:ext uri="{FF2B5EF4-FFF2-40B4-BE49-F238E27FC236}">
                <a16:creationId xmlns:a16="http://schemas.microsoft.com/office/drawing/2014/main" id="{83549E37-C86B-4401-90BD-D8BF83859F1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96001" cy="6858000"/>
          </a:xfrm>
          <a:custGeom>
            <a:avLst/>
            <a:gdLst>
              <a:gd name="connsiteX0" fmla="*/ 0 w 6096001"/>
              <a:gd name="connsiteY0" fmla="*/ 0 h 6858000"/>
              <a:gd name="connsiteX1" fmla="*/ 4883023 w 6096001"/>
              <a:gd name="connsiteY1" fmla="*/ 0 h 6858000"/>
              <a:gd name="connsiteX2" fmla="*/ 4946006 w 6096001"/>
              <a:gd name="connsiteY2" fmla="*/ 69271 h 6858000"/>
              <a:gd name="connsiteX3" fmla="*/ 6096001 w 6096001"/>
              <a:gd name="connsiteY3" fmla="*/ 3429000 h 6858000"/>
              <a:gd name="connsiteX4" fmla="*/ 4946006 w 6096001"/>
              <a:gd name="connsiteY4" fmla="*/ 6788730 h 6858000"/>
              <a:gd name="connsiteX5" fmla="*/ 4883023 w 6096001"/>
              <a:gd name="connsiteY5" fmla="*/ 6858000 h 6858000"/>
              <a:gd name="connsiteX6" fmla="*/ 0 w 6096001"/>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96001" h="6858000">
                <a:moveTo>
                  <a:pt x="0" y="0"/>
                </a:moveTo>
                <a:lnTo>
                  <a:pt x="4883023" y="0"/>
                </a:lnTo>
                <a:lnTo>
                  <a:pt x="4946006" y="69271"/>
                </a:lnTo>
                <a:cubicBezTo>
                  <a:pt x="5656532" y="929100"/>
                  <a:pt x="6096001" y="2116944"/>
                  <a:pt x="6096001" y="3429000"/>
                </a:cubicBezTo>
                <a:cubicBezTo>
                  <a:pt x="6096001" y="4741056"/>
                  <a:pt x="5656532" y="5928900"/>
                  <a:pt x="4946006" y="6788730"/>
                </a:cubicBezTo>
                <a:lnTo>
                  <a:pt x="4883023" y="6858000"/>
                </a:lnTo>
                <a:lnTo>
                  <a:pt x="0" y="6858000"/>
                </a:lnTo>
                <a:close/>
              </a:path>
            </a:pathLst>
          </a:custGeom>
          <a:ln w="9525">
            <a:solidFill>
              <a:srgbClr val="EFEFEF"/>
            </a:solidFill>
          </a:ln>
          <a:effectLst>
            <a:outerShdw blurRad="50800" dist="38100" algn="l" rotWithShape="0">
              <a:schemeClr val="bg1">
                <a:lumMod val="85000"/>
                <a:alpha val="3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useBgFill="1">
        <p:nvSpPr>
          <p:cNvPr id="26" name="Freeform: Shape 13">
            <a:extLst>
              <a:ext uri="{FF2B5EF4-FFF2-40B4-BE49-F238E27FC236}">
                <a16:creationId xmlns:a16="http://schemas.microsoft.com/office/drawing/2014/main" id="{8A17784E-76D8-4521-A77D-0D2EBB92300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086857" cy="6858000"/>
          </a:xfrm>
          <a:custGeom>
            <a:avLst/>
            <a:gdLst>
              <a:gd name="connsiteX0" fmla="*/ 0 w 6086857"/>
              <a:gd name="connsiteY0" fmla="*/ 0 h 6858000"/>
              <a:gd name="connsiteX1" fmla="*/ 4873879 w 6086857"/>
              <a:gd name="connsiteY1" fmla="*/ 0 h 6858000"/>
              <a:gd name="connsiteX2" fmla="*/ 4936862 w 6086857"/>
              <a:gd name="connsiteY2" fmla="*/ 69271 h 6858000"/>
              <a:gd name="connsiteX3" fmla="*/ 6086857 w 6086857"/>
              <a:gd name="connsiteY3" fmla="*/ 3429000 h 6858000"/>
              <a:gd name="connsiteX4" fmla="*/ 4936862 w 6086857"/>
              <a:gd name="connsiteY4" fmla="*/ 6788730 h 6858000"/>
              <a:gd name="connsiteX5" fmla="*/ 4873879 w 6086857"/>
              <a:gd name="connsiteY5" fmla="*/ 6858000 h 6858000"/>
              <a:gd name="connsiteX6" fmla="*/ 0 w 6086857"/>
              <a:gd name="connsiteY6"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6086857" h="6858000">
                <a:moveTo>
                  <a:pt x="0" y="0"/>
                </a:moveTo>
                <a:lnTo>
                  <a:pt x="4873879" y="0"/>
                </a:lnTo>
                <a:lnTo>
                  <a:pt x="4936862" y="69271"/>
                </a:lnTo>
                <a:cubicBezTo>
                  <a:pt x="5647388" y="929100"/>
                  <a:pt x="6086857" y="2116944"/>
                  <a:pt x="6086857" y="3429000"/>
                </a:cubicBezTo>
                <a:cubicBezTo>
                  <a:pt x="6086857" y="4741056"/>
                  <a:pt x="5647388" y="5928900"/>
                  <a:pt x="4936862" y="6788730"/>
                </a:cubicBezTo>
                <a:lnTo>
                  <a:pt x="4873879" y="6858000"/>
                </a:lnTo>
                <a:lnTo>
                  <a:pt x="0" y="6858000"/>
                </a:lnTo>
                <a:close/>
              </a:path>
            </a:pathLst>
          </a:custGeom>
          <a:ln w="952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 name="Title 1">
            <a:extLst>
              <a:ext uri="{FF2B5EF4-FFF2-40B4-BE49-F238E27FC236}">
                <a16:creationId xmlns:a16="http://schemas.microsoft.com/office/drawing/2014/main" id="{061C2543-EDD1-4CCD-B0AB-711CFCF45996}"/>
              </a:ext>
            </a:extLst>
          </p:cNvPr>
          <p:cNvSpPr>
            <a:spLocks noGrp="1"/>
          </p:cNvSpPr>
          <p:nvPr>
            <p:ph type="title"/>
          </p:nvPr>
        </p:nvSpPr>
        <p:spPr>
          <a:xfrm>
            <a:off x="374904" y="856488"/>
            <a:ext cx="4992624" cy="1243584"/>
          </a:xfrm>
        </p:spPr>
        <p:txBody>
          <a:bodyPr anchor="ctr">
            <a:normAutofit/>
          </a:bodyPr>
          <a:lstStyle/>
          <a:p>
            <a:r>
              <a:rPr lang="en-US" sz="3400" dirty="0"/>
              <a:t>Modern Complex Trauma</a:t>
            </a:r>
          </a:p>
        </p:txBody>
      </p:sp>
      <p:sp>
        <p:nvSpPr>
          <p:cNvPr id="27" name="Rectangle 15">
            <a:extLst>
              <a:ext uri="{FF2B5EF4-FFF2-40B4-BE49-F238E27FC236}">
                <a16:creationId xmlns:a16="http://schemas.microsoft.com/office/drawing/2014/main" id="{C0036C6B-F09C-4EAB-AE02-8D056EE748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124325"/>
            <a:ext cx="128016" cy="653903"/>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8" name="Rectangle 17">
            <a:extLst>
              <a:ext uri="{FF2B5EF4-FFF2-40B4-BE49-F238E27FC236}">
                <a16:creationId xmlns:a16="http://schemas.microsoft.com/office/drawing/2014/main" id="{FC8D5885-2804-4D3C-BE31-902E4D3279B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37769" y="2195336"/>
            <a:ext cx="4983480" cy="18288"/>
          </a:xfrm>
          <a:prstGeom prst="rect">
            <a:avLst/>
          </a:prstGeom>
          <a:solidFill>
            <a:srgbClr val="D5D5D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3" name="Content Placeholder 2">
            <a:extLst>
              <a:ext uri="{FF2B5EF4-FFF2-40B4-BE49-F238E27FC236}">
                <a16:creationId xmlns:a16="http://schemas.microsoft.com/office/drawing/2014/main" id="{049EAD1F-DA80-449C-A5DC-B289B63C1E03}"/>
              </a:ext>
            </a:extLst>
          </p:cNvPr>
          <p:cNvSpPr>
            <a:spLocks noGrp="1"/>
          </p:cNvSpPr>
          <p:nvPr>
            <p:ph idx="1"/>
          </p:nvPr>
        </p:nvSpPr>
        <p:spPr>
          <a:xfrm>
            <a:off x="374904" y="2522949"/>
            <a:ext cx="6005348" cy="3402363"/>
          </a:xfrm>
        </p:spPr>
        <p:txBody>
          <a:bodyPr anchor="t">
            <a:normAutofit/>
          </a:bodyPr>
          <a:lstStyle/>
          <a:p>
            <a:r>
              <a:rPr lang="en-US" sz="2200" dirty="0">
                <a:latin typeface="Times New Roman" panose="02020603050405020304" pitchFamily="18" charset="0"/>
                <a:cs typeface="Times New Roman" panose="02020603050405020304" pitchFamily="18" charset="0"/>
              </a:rPr>
              <a:t>COVID-19 pandemic</a:t>
            </a:r>
          </a:p>
          <a:p>
            <a:r>
              <a:rPr lang="en-US" sz="2200" dirty="0">
                <a:latin typeface="Times New Roman" panose="02020603050405020304" pitchFamily="18" charset="0"/>
                <a:cs typeface="Times New Roman" panose="02020603050405020304" pitchFamily="18" charset="0"/>
              </a:rPr>
              <a:t>Financial stress and unemployment</a:t>
            </a:r>
          </a:p>
          <a:p>
            <a:r>
              <a:rPr lang="en-US" sz="2200" dirty="0">
                <a:latin typeface="Times New Roman" panose="02020603050405020304" pitchFamily="18" charset="0"/>
                <a:cs typeface="Times New Roman" panose="02020603050405020304" pitchFamily="18" charset="0"/>
              </a:rPr>
              <a:t>Social media, television, etc.</a:t>
            </a:r>
          </a:p>
          <a:p>
            <a:r>
              <a:rPr lang="en-US" sz="2200" dirty="0">
                <a:latin typeface="Times New Roman" panose="02020603050405020304" pitchFamily="18" charset="0"/>
                <a:cs typeface="Times New Roman" panose="02020603050405020304" pitchFamily="18" charset="0"/>
              </a:rPr>
              <a:t>Social justice issues, discrimination, and systematic oppression</a:t>
            </a:r>
          </a:p>
          <a:p>
            <a:r>
              <a:rPr lang="en-US" sz="2200" dirty="0">
                <a:latin typeface="Times New Roman" panose="02020603050405020304" pitchFamily="18" charset="0"/>
                <a:cs typeface="Times New Roman" panose="02020603050405020304" pitchFamily="18" charset="0"/>
              </a:rPr>
              <a:t>Local crime rates and exposure </a:t>
            </a:r>
          </a:p>
        </p:txBody>
      </p:sp>
    </p:spTree>
    <p:extLst>
      <p:ext uri="{BB962C8B-B14F-4D97-AF65-F5344CB8AC3E}">
        <p14:creationId xmlns:p14="http://schemas.microsoft.com/office/powerpoint/2010/main" val="11751195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66800" y="642594"/>
            <a:ext cx="10058400" cy="1371600"/>
          </a:xfrm>
        </p:spPr>
        <p:txBody>
          <a:bodyPr>
            <a:normAutofit/>
          </a:bodyPr>
          <a:lstStyle/>
          <a:p>
            <a:r>
              <a:rPr lang="en-US" dirty="0"/>
              <a:t>Historical Trauma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448214518"/>
              </p:ext>
            </p:extLst>
          </p:nvPr>
        </p:nvGraphicFramePr>
        <p:xfrm>
          <a:off x="1066800" y="2103438"/>
          <a:ext cx="10058400" cy="393223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6902799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40548" y="-3883314"/>
            <a:ext cx="3765200" cy="5709931"/>
          </a:xfrm>
        </p:spPr>
        <p:txBody>
          <a:bodyPr>
            <a:normAutofit/>
          </a:bodyPr>
          <a:lstStyle/>
          <a:p>
            <a:pPr algn="ctr"/>
            <a:r>
              <a:rPr lang="en-US" sz="3000" dirty="0"/>
              <a:t>Intergenerational Trauma</a:t>
            </a: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3737700665"/>
              </p:ext>
            </p:extLst>
          </p:nvPr>
        </p:nvGraphicFramePr>
        <p:xfrm>
          <a:off x="5478124" y="800947"/>
          <a:ext cx="5906181" cy="523071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741944704"/>
      </p:ext>
    </p:extLst>
  </p:cSld>
  <p:clrMapOvr>
    <a:masterClrMapping/>
  </p:clrMapOvr>
</p:sld>
</file>

<file path=ppt/theme/theme1.xml><?xml version="1.0" encoding="utf-8"?>
<a:theme xmlns:a="http://schemas.openxmlformats.org/drawingml/2006/main" name="RetrospectVTI">
  <a:themeElements>
    <a:clrScheme name="AnalogousFromDarkSeedLeftStep">
      <a:dk1>
        <a:srgbClr val="000000"/>
      </a:dk1>
      <a:lt1>
        <a:srgbClr val="FFFFFF"/>
      </a:lt1>
      <a:dk2>
        <a:srgbClr val="382029"/>
      </a:dk2>
      <a:lt2>
        <a:srgbClr val="E2E3E8"/>
      </a:lt2>
      <a:accent1>
        <a:srgbClr val="ACA244"/>
      </a:accent1>
      <a:accent2>
        <a:srgbClr val="B1753B"/>
      </a:accent2>
      <a:accent3>
        <a:srgbClr val="C3554D"/>
      </a:accent3>
      <a:accent4>
        <a:srgbClr val="B13B63"/>
      </a:accent4>
      <a:accent5>
        <a:srgbClr val="C34DA7"/>
      </a:accent5>
      <a:accent6>
        <a:srgbClr val="9C3BB1"/>
      </a:accent6>
      <a:hlink>
        <a:srgbClr val="BF3F8B"/>
      </a:hlink>
      <a:folHlink>
        <a:srgbClr val="7F7F7F"/>
      </a:folHlink>
    </a:clrScheme>
    <a:fontScheme name="Retrospect">
      <a:majorFont>
        <a:latin typeface="Tw Cen M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Tw Cen MT"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VTI" id="{ABE3C30C-0FC0-4450-828E-52DE70F1BCCB}" vid="{A6E2497D-935A-4CFD-B9FD-6DCB15FA68B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1226</TotalTime>
  <Words>3328</Words>
  <Application>Microsoft Office PowerPoint</Application>
  <PresentationFormat>Widescreen</PresentationFormat>
  <Paragraphs>214</Paragraphs>
  <Slides>30</Slides>
  <Notes>11</Notes>
  <HiddenSlides>0</HiddenSlides>
  <MMClips>1</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30</vt:i4>
      </vt:variant>
    </vt:vector>
  </HeadingPairs>
  <TitlesOfParts>
    <vt:vector size="38" baseType="lpstr">
      <vt:lpstr>Arial</vt:lpstr>
      <vt:lpstr>Calibri</vt:lpstr>
      <vt:lpstr>Calibri Light</vt:lpstr>
      <vt:lpstr>Merriweather</vt:lpstr>
      <vt:lpstr>Times New Roman</vt:lpstr>
      <vt:lpstr>Tw Cen MT</vt:lpstr>
      <vt:lpstr>RetrospectVTI</vt:lpstr>
      <vt:lpstr>Office Theme</vt:lpstr>
      <vt:lpstr>Trauma and Stressor Related Disorders and Personality Disorders</vt:lpstr>
      <vt:lpstr>PowerPoint Presentation</vt:lpstr>
      <vt:lpstr>Trauma Explained</vt:lpstr>
      <vt:lpstr>Impact of Trauma</vt:lpstr>
      <vt:lpstr>Types of Trauma Exposure</vt:lpstr>
      <vt:lpstr>Understanding Complex Trauma</vt:lpstr>
      <vt:lpstr>Modern Complex Trauma</vt:lpstr>
      <vt:lpstr>Historical Trauma</vt:lpstr>
      <vt:lpstr>Intergenerational Trauma</vt:lpstr>
      <vt:lpstr>Statistical Prevalence</vt:lpstr>
      <vt:lpstr>Psychological Distress at Large</vt:lpstr>
      <vt:lpstr>Reactive Attachment Disorder</vt:lpstr>
      <vt:lpstr>PTSD</vt:lpstr>
      <vt:lpstr>PTSD vs Trauma Symptomology</vt:lpstr>
      <vt:lpstr>Adjustment Disorder</vt:lpstr>
      <vt:lpstr>Prolonged Grief Disorder</vt:lpstr>
      <vt:lpstr>Personality vs Temperament </vt:lpstr>
      <vt:lpstr>What Shapes who we are?</vt:lpstr>
      <vt:lpstr>How Personality Disorders Manifest</vt:lpstr>
      <vt:lpstr>Statistical Prevalence of Personality Disorders</vt:lpstr>
      <vt:lpstr>Diagnostic Considerations w/Children and Youth</vt:lpstr>
      <vt:lpstr>Personality Disorders by Clusters</vt:lpstr>
      <vt:lpstr>Borderline Personality Disorder</vt:lpstr>
      <vt:lpstr>Obsessive Compulsive Personality Disorder</vt:lpstr>
      <vt:lpstr>Narcissistic Personality Disorder</vt:lpstr>
      <vt:lpstr>Antisocial Personality Disorder</vt:lpstr>
      <vt:lpstr>Trauma-Informed vs. Trauma-Specific Interventions</vt:lpstr>
      <vt:lpstr>PowerPoint Presentation</vt:lpstr>
      <vt:lpstr>Trauma Book Resources</vt:lpstr>
      <vt:lpstr>Secrets of People w/Borderline Personality Disorder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Trauma and Stressor Related Disorders and Personality Disorders</dc:title>
  <dc:creator>Andrea October</dc:creator>
  <cp:lastModifiedBy>Andrea October</cp:lastModifiedBy>
  <cp:revision>1</cp:revision>
  <dcterms:created xsi:type="dcterms:W3CDTF">2022-07-13T16:22:32Z</dcterms:created>
  <dcterms:modified xsi:type="dcterms:W3CDTF">2022-07-14T12:53:04Z</dcterms:modified>
</cp:coreProperties>
</file>