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94660"/>
  </p:normalViewPr>
  <p:slideViewPr>
    <p:cSldViewPr snapToGrid="0">
      <p:cViewPr varScale="1">
        <p:scale>
          <a:sx n="67" d="100"/>
          <a:sy n="67" d="100"/>
        </p:scale>
        <p:origin x="5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0F2F2-EF87-43D1-A459-BC050AD01A35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9FD0B-954A-4B03-9402-5C72F6302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765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0F2F2-EF87-43D1-A459-BC050AD01A35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9FD0B-954A-4B03-9402-5C72F6302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062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0F2F2-EF87-43D1-A459-BC050AD01A35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9FD0B-954A-4B03-9402-5C72F6302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453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0F2F2-EF87-43D1-A459-BC050AD01A35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9FD0B-954A-4B03-9402-5C72F6302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232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0F2F2-EF87-43D1-A459-BC050AD01A35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9FD0B-954A-4B03-9402-5C72F6302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696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0F2F2-EF87-43D1-A459-BC050AD01A35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9FD0B-954A-4B03-9402-5C72F6302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40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0F2F2-EF87-43D1-A459-BC050AD01A35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9FD0B-954A-4B03-9402-5C72F6302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381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0F2F2-EF87-43D1-A459-BC050AD01A35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9FD0B-954A-4B03-9402-5C72F6302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242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0F2F2-EF87-43D1-A459-BC050AD01A35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9FD0B-954A-4B03-9402-5C72F6302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558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0F2F2-EF87-43D1-A459-BC050AD01A35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9FD0B-954A-4B03-9402-5C72F6302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837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0F2F2-EF87-43D1-A459-BC050AD01A35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9FD0B-954A-4B03-9402-5C72F6302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119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40F2F2-EF87-43D1-A459-BC050AD01A35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9FD0B-954A-4B03-9402-5C72F6302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918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1146313" y="228600"/>
            <a:ext cx="9448799" cy="6380922"/>
            <a:chOff x="1584" y="4752"/>
            <a:chExt cx="8927" cy="5328"/>
          </a:xfrm>
        </p:grpSpPr>
        <p:pic>
          <p:nvPicPr>
            <p:cNvPr id="5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2" y="4752"/>
              <a:ext cx="8639" cy="52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lc="http://schemas.openxmlformats.org/drawingml/2006/lockedCanvas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a14="http://schemas.microsoft.com/office/drawing/2010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mc="http://schemas.openxmlformats.org/markup-compatibility/2006" xmlns:cx1="http://schemas.microsoft.com/office/drawing/2015/9/8/chartex" xmlns:cx="http://schemas.microsoft.com/office/drawing/2014/chartex" xmlns:wpc="http://schemas.microsoft.com/office/word/2010/wordprocessingCanvas">
                  <a:solidFill>
                    <a:srgbClr val="FFFFFF"/>
                  </a:solidFill>
                </a14:hiddenFill>
              </a:ext>
              <a:ext uri="{91240B29-F687-4f45-9708-019B960494DF}">
                <a14:hiddenLine xmlns:lc="http://schemas.openxmlformats.org/drawingml/2006/lockedCanvas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a14="http://schemas.microsoft.com/office/drawing/2010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mc="http://schemas.openxmlformats.org/markup-compatibility/2006" xmlns:cx1="http://schemas.microsoft.com/office/drawing/2015/9/8/chartex" xmlns:cx="http://schemas.microsoft.com/office/drawing/2014/chartex" xmlns:wpc="http://schemas.microsoft.com/office/word/2010/wordprocessingCanvas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Text Box 15"/>
            <p:cNvSpPr txBox="1">
              <a:spLocks noChangeArrowheads="1"/>
            </p:cNvSpPr>
            <p:nvPr/>
          </p:nvSpPr>
          <p:spPr bwMode="auto">
            <a:xfrm>
              <a:off x="6048" y="8928"/>
              <a:ext cx="1872" cy="86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lc="http://schemas.openxmlformats.org/drawingml/2006/lockedCanvas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mc="http://schemas.openxmlformats.org/markup-compatibility/2006" xmlns:cx1="http://schemas.microsoft.com/office/drawing/2015/9/8/chartex" xmlns:cx="http://schemas.microsoft.com/office/drawing/2014/chartex" xmlns:wpc="http://schemas.microsoft.com/office/word/2010/wordprocessingCanvas" w="28575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800" b="1">
                  <a:effectLst/>
                  <a:latin typeface="Helvetica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Contaminated</a:t>
              </a:r>
              <a:endParaRPr lang="en-US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800" b="1">
                  <a:effectLst/>
                  <a:latin typeface="Helvetica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Groundwater</a:t>
              </a:r>
              <a:endParaRPr lang="en-US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" name="Text Box 16"/>
            <p:cNvSpPr txBox="1">
              <a:spLocks noChangeArrowheads="1"/>
            </p:cNvSpPr>
            <p:nvPr/>
          </p:nvSpPr>
          <p:spPr bwMode="auto">
            <a:xfrm>
              <a:off x="7920" y="8640"/>
              <a:ext cx="1440" cy="72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lc="http://schemas.openxmlformats.org/drawingml/2006/lockedCanvas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mc="http://schemas.openxmlformats.org/markup-compatibility/2006" xmlns:cx1="http://schemas.microsoft.com/office/drawing/2015/9/8/chartex" xmlns:cx="http://schemas.microsoft.com/office/drawing/2014/chartex" xmlns:wpc="http://schemas.microsoft.com/office/word/2010/wordprocessingCanvas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000" b="1">
                  <a:effectLst/>
                  <a:latin typeface="Helvetica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n-US" sz="800" b="1">
                  <a:effectLst/>
                  <a:latin typeface="Helvetica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PRB</a:t>
              </a:r>
              <a:endParaRPr lang="en-US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" name="Text Box 17"/>
            <p:cNvSpPr txBox="1">
              <a:spLocks noChangeArrowheads="1"/>
            </p:cNvSpPr>
            <p:nvPr/>
          </p:nvSpPr>
          <p:spPr bwMode="auto">
            <a:xfrm>
              <a:off x="8784" y="7632"/>
              <a:ext cx="1584" cy="86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lc="http://schemas.openxmlformats.org/drawingml/2006/lockedCanvas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mc="http://schemas.openxmlformats.org/markup-compatibility/2006" xmlns:cx1="http://schemas.microsoft.com/office/drawing/2015/9/8/chartex" xmlns:cx="http://schemas.microsoft.com/office/drawing/2014/chartex" xmlns:wpc="http://schemas.microsoft.com/office/word/2010/wordprocessingCanvas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800" b="1">
                  <a:effectLst/>
                  <a:latin typeface="Helvetica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Treated</a:t>
              </a:r>
              <a:endParaRPr lang="en-US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800" b="1">
                  <a:effectLst/>
                  <a:latin typeface="Helvetica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Groundwater</a:t>
              </a:r>
              <a:endParaRPr lang="en-US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" name="Text Box 18"/>
            <p:cNvSpPr txBox="1">
              <a:spLocks noChangeArrowheads="1"/>
            </p:cNvSpPr>
            <p:nvPr/>
          </p:nvSpPr>
          <p:spPr bwMode="auto">
            <a:xfrm>
              <a:off x="1584" y="9216"/>
              <a:ext cx="1728" cy="86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lc="http://schemas.openxmlformats.org/drawingml/2006/lockedCanvas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mc="http://schemas.openxmlformats.org/markup-compatibility/2006" xmlns:cx1="http://schemas.microsoft.com/office/drawing/2015/9/8/chartex" xmlns:cx="http://schemas.microsoft.com/office/drawing/2014/chartex" xmlns:wpc="http://schemas.microsoft.com/office/word/2010/wordprocessingCanvas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800" b="1">
                  <a:effectLst/>
                  <a:latin typeface="Helvetica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Contamination</a:t>
              </a:r>
              <a:endParaRPr lang="en-US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800" b="1">
                  <a:effectLst/>
                  <a:latin typeface="Helvetica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Source</a:t>
              </a:r>
              <a:endParaRPr lang="en-US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695755" y="136873"/>
            <a:ext cx="106547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Permeable Reactive Barriers (PRB) to remove ground water contaminants</a:t>
            </a:r>
          </a:p>
        </p:txBody>
      </p:sp>
    </p:spTree>
    <p:extLst>
      <p:ext uri="{BB962C8B-B14F-4D97-AF65-F5344CB8AC3E}">
        <p14:creationId xmlns:p14="http://schemas.microsoft.com/office/powerpoint/2010/main" val="2452753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Carbon tetrachloride (CCl</a:t>
            </a:r>
            <a:r>
              <a:rPr lang="en-US" baseline="-25000" dirty="0"/>
              <a:t>4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Established “maximum” level in drinking water is &lt;5ppm</a:t>
            </a:r>
          </a:p>
          <a:p>
            <a:endParaRPr lang="en-US" dirty="0"/>
          </a:p>
          <a:p>
            <a:r>
              <a:rPr lang="en-US" dirty="0"/>
              <a:t>Consuming high levels of CCl</a:t>
            </a:r>
            <a:r>
              <a:rPr lang="en-US" baseline="-25000" dirty="0"/>
              <a:t>4</a:t>
            </a:r>
            <a:r>
              <a:rPr lang="en-US" dirty="0"/>
              <a:t> in drinking water can result in liver and kidney damage </a:t>
            </a:r>
          </a:p>
          <a:p>
            <a:endParaRPr lang="en-US" dirty="0"/>
          </a:p>
          <a:p>
            <a:r>
              <a:rPr lang="en-US" dirty="0"/>
              <a:t>How can we reduce the amount of CCl</a:t>
            </a:r>
            <a:r>
              <a:rPr lang="en-US" baseline="-25000" dirty="0"/>
              <a:t>4</a:t>
            </a:r>
            <a:r>
              <a:rPr lang="en-US" dirty="0"/>
              <a:t> in drinking water? </a:t>
            </a:r>
          </a:p>
        </p:txBody>
      </p:sp>
    </p:spTree>
    <p:extLst>
      <p:ext uri="{BB962C8B-B14F-4D97-AF65-F5344CB8AC3E}">
        <p14:creationId xmlns:p14="http://schemas.microsoft.com/office/powerpoint/2010/main" val="4257082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Iron PRB (aka Iron Walls)</a:t>
            </a:r>
          </a:p>
        </p:txBody>
      </p:sp>
      <p:sp>
        <p:nvSpPr>
          <p:cNvPr id="4" name="Rectangle 3"/>
          <p:cNvSpPr/>
          <p:nvPr/>
        </p:nvSpPr>
        <p:spPr>
          <a:xfrm>
            <a:off x="2262809" y="1797784"/>
            <a:ext cx="836874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342900" algn="l"/>
                <a:tab pos="2286000" algn="ctr"/>
                <a:tab pos="4114800" algn="l"/>
                <a:tab pos="5486400" algn="r"/>
              </a:tabLst>
            </a:pPr>
            <a:r>
              <a:rPr lang="en-US" sz="2400" dirty="0">
                <a:latin typeface="Palatino"/>
                <a:ea typeface="Times New Roman" panose="02020603050405020304" pitchFamily="18" charset="0"/>
              </a:rPr>
              <a:t>Fe</a:t>
            </a:r>
            <a:r>
              <a:rPr lang="en-US" sz="2400" baseline="30000" dirty="0">
                <a:latin typeface="Palatino"/>
                <a:ea typeface="Times New Roman" panose="02020603050405020304" pitchFamily="18" charset="0"/>
              </a:rPr>
              <a:t>0</a:t>
            </a:r>
            <a:r>
              <a:rPr lang="en-US" sz="2400" dirty="0">
                <a:latin typeface="Palatino"/>
                <a:ea typeface="Times New Roman" panose="02020603050405020304" pitchFamily="18" charset="0"/>
              </a:rPr>
              <a:t> </a:t>
            </a:r>
            <a:r>
              <a:rPr lang="en-US" sz="2400" dirty="0">
                <a:latin typeface="Palatino"/>
                <a:ea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US" sz="2400" dirty="0">
                <a:latin typeface="Palatino"/>
                <a:ea typeface="Times New Roman" panose="02020603050405020304" pitchFamily="18" charset="0"/>
              </a:rPr>
              <a:t> Fe</a:t>
            </a:r>
            <a:r>
              <a:rPr lang="en-US" sz="2400" baseline="30000" dirty="0">
                <a:effectLst/>
                <a:latin typeface="Palatino"/>
                <a:ea typeface="Times New Roman" panose="02020603050405020304" pitchFamily="18" charset="0"/>
              </a:rPr>
              <a:t>2+</a:t>
            </a:r>
            <a:r>
              <a:rPr lang="en-US" sz="2400" dirty="0">
                <a:latin typeface="Palatino"/>
                <a:ea typeface="Times New Roman" panose="02020603050405020304" pitchFamily="18" charset="0"/>
              </a:rPr>
              <a:t> + 2e</a:t>
            </a:r>
            <a:r>
              <a:rPr lang="en-US" sz="2400" baseline="30000" dirty="0">
                <a:effectLst/>
                <a:latin typeface="Palatino"/>
                <a:ea typeface="Times New Roman" panose="02020603050405020304" pitchFamily="18" charset="0"/>
              </a:rPr>
              <a:t>-</a:t>
            </a:r>
            <a:r>
              <a:rPr lang="en-US" sz="2400" dirty="0">
                <a:latin typeface="Palatino"/>
                <a:ea typeface="Times New Roman" panose="02020603050405020304" pitchFamily="18" charset="0"/>
              </a:rPr>
              <a:t>  		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600"/>
              </a:spcBef>
              <a:tabLst>
                <a:tab pos="342900" algn="l"/>
                <a:tab pos="2286000" algn="ctr"/>
                <a:tab pos="4114800" algn="l"/>
                <a:tab pos="5486400" algn="r"/>
              </a:tabLst>
            </a:pPr>
            <a:r>
              <a:rPr lang="en-US" sz="2400" dirty="0">
                <a:latin typeface="Palatino"/>
                <a:ea typeface="Times New Roman" panose="02020603050405020304" pitchFamily="18" charset="0"/>
              </a:rPr>
              <a:t>CCl</a:t>
            </a:r>
            <a:r>
              <a:rPr lang="en-US" sz="2400" baseline="-25000" dirty="0">
                <a:latin typeface="Palatino"/>
                <a:ea typeface="Times New Roman" panose="02020603050405020304" pitchFamily="18" charset="0"/>
              </a:rPr>
              <a:t>4</a:t>
            </a:r>
            <a:r>
              <a:rPr lang="en-US" sz="2400" dirty="0">
                <a:latin typeface="Palatino"/>
                <a:ea typeface="Times New Roman" panose="02020603050405020304" pitchFamily="18" charset="0"/>
              </a:rPr>
              <a:t> + 2e</a:t>
            </a:r>
            <a:r>
              <a:rPr lang="en-US" sz="2400" baseline="30000" dirty="0">
                <a:effectLst/>
                <a:latin typeface="Palatino"/>
                <a:ea typeface="Times New Roman" panose="02020603050405020304" pitchFamily="18" charset="0"/>
              </a:rPr>
              <a:t>-</a:t>
            </a:r>
            <a:r>
              <a:rPr lang="en-US" sz="2400" dirty="0">
                <a:latin typeface="Palatino"/>
                <a:ea typeface="Times New Roman" panose="02020603050405020304" pitchFamily="18" charset="0"/>
              </a:rPr>
              <a:t> + H</a:t>
            </a:r>
            <a:r>
              <a:rPr lang="en-US" sz="2400" baseline="30000" dirty="0">
                <a:effectLst/>
                <a:latin typeface="Palatino"/>
                <a:ea typeface="Times New Roman" panose="02020603050405020304" pitchFamily="18" charset="0"/>
              </a:rPr>
              <a:t>+</a:t>
            </a:r>
            <a:r>
              <a:rPr lang="en-US" sz="2400" dirty="0">
                <a:latin typeface="Palatino"/>
                <a:ea typeface="Times New Roman" panose="02020603050405020304" pitchFamily="18" charset="0"/>
              </a:rPr>
              <a:t> </a:t>
            </a:r>
            <a:r>
              <a:rPr lang="en-US" sz="2400" dirty="0">
                <a:latin typeface="Palatino"/>
                <a:ea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US" sz="2400" dirty="0">
                <a:latin typeface="Palatino"/>
                <a:ea typeface="Times New Roman" panose="02020603050405020304" pitchFamily="18" charset="0"/>
              </a:rPr>
              <a:t> CHCl</a:t>
            </a:r>
            <a:r>
              <a:rPr lang="en-US" sz="2400" baseline="-25000" dirty="0">
                <a:latin typeface="Palatino"/>
                <a:ea typeface="Times New Roman" panose="02020603050405020304" pitchFamily="18" charset="0"/>
              </a:rPr>
              <a:t>3</a:t>
            </a:r>
            <a:r>
              <a:rPr lang="en-US" sz="2400" dirty="0">
                <a:latin typeface="Palatino"/>
                <a:ea typeface="Times New Roman" panose="02020603050405020304" pitchFamily="18" charset="0"/>
              </a:rPr>
              <a:t> + Cl</a:t>
            </a:r>
            <a:r>
              <a:rPr lang="en-US" sz="2400" baseline="30000" dirty="0">
                <a:effectLst/>
                <a:latin typeface="Palatino"/>
                <a:ea typeface="Times New Roman" panose="02020603050405020304" pitchFamily="18" charset="0"/>
              </a:rPr>
              <a:t>-</a:t>
            </a:r>
            <a:r>
              <a:rPr lang="en-US" sz="2400" dirty="0">
                <a:latin typeface="Palatino"/>
                <a:ea typeface="Times New Roman" panose="02020603050405020304" pitchFamily="18" charset="0"/>
              </a:rPr>
              <a:t>  	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600"/>
              </a:spcBef>
              <a:tabLst>
                <a:tab pos="-228600" algn="ctr"/>
                <a:tab pos="342900" algn="l"/>
                <a:tab pos="2286000" algn="ctr"/>
                <a:tab pos="4114800" algn="l"/>
                <a:tab pos="5486400" algn="r"/>
              </a:tabLst>
            </a:pPr>
            <a:r>
              <a:rPr lang="en-US" sz="2400" dirty="0">
                <a:latin typeface="Palatino"/>
                <a:ea typeface="Times New Roman" panose="02020603050405020304" pitchFamily="18" charset="0"/>
              </a:rPr>
              <a:t>	CCl</a:t>
            </a:r>
            <a:r>
              <a:rPr lang="en-US" sz="2400" baseline="-25000" dirty="0">
                <a:latin typeface="Palatino"/>
                <a:ea typeface="Times New Roman" panose="02020603050405020304" pitchFamily="18" charset="0"/>
              </a:rPr>
              <a:t>4</a:t>
            </a:r>
            <a:r>
              <a:rPr lang="en-US" sz="2400" dirty="0">
                <a:latin typeface="Palatino"/>
                <a:ea typeface="Times New Roman" panose="02020603050405020304" pitchFamily="18" charset="0"/>
              </a:rPr>
              <a:t> + H</a:t>
            </a:r>
            <a:r>
              <a:rPr lang="en-US" sz="2400" baseline="30000" dirty="0">
                <a:effectLst/>
                <a:latin typeface="Palatino"/>
                <a:ea typeface="Times New Roman" panose="02020603050405020304" pitchFamily="18" charset="0"/>
              </a:rPr>
              <a:t>+</a:t>
            </a:r>
            <a:r>
              <a:rPr lang="en-US" sz="2400" dirty="0">
                <a:latin typeface="Palatino"/>
                <a:ea typeface="Times New Roman" panose="02020603050405020304" pitchFamily="18" charset="0"/>
              </a:rPr>
              <a:t> + Fe</a:t>
            </a:r>
            <a:r>
              <a:rPr lang="en-US" sz="2400" baseline="30000" dirty="0">
                <a:latin typeface="Palatino"/>
                <a:ea typeface="Times New Roman" panose="02020603050405020304" pitchFamily="18" charset="0"/>
              </a:rPr>
              <a:t>0</a:t>
            </a:r>
            <a:r>
              <a:rPr lang="en-US" sz="2400" dirty="0">
                <a:latin typeface="Palatino"/>
                <a:ea typeface="Times New Roman" panose="02020603050405020304" pitchFamily="18" charset="0"/>
              </a:rPr>
              <a:t> </a:t>
            </a:r>
            <a:r>
              <a:rPr lang="en-US" sz="2400" dirty="0">
                <a:latin typeface="Palatino"/>
                <a:ea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US" sz="2400" dirty="0">
                <a:latin typeface="Palatino"/>
                <a:ea typeface="Times New Roman" panose="02020603050405020304" pitchFamily="18" charset="0"/>
              </a:rPr>
              <a:t> CHCl</a:t>
            </a:r>
            <a:r>
              <a:rPr lang="en-US" sz="2400" baseline="-25000" dirty="0">
                <a:latin typeface="Palatino"/>
                <a:ea typeface="Times New Roman" panose="02020603050405020304" pitchFamily="18" charset="0"/>
              </a:rPr>
              <a:t>3</a:t>
            </a:r>
            <a:r>
              <a:rPr lang="en-US" sz="2400" dirty="0">
                <a:latin typeface="Palatino"/>
                <a:ea typeface="Times New Roman" panose="02020603050405020304" pitchFamily="18" charset="0"/>
              </a:rPr>
              <a:t> + Cl</a:t>
            </a:r>
            <a:r>
              <a:rPr lang="en-US" sz="2400" baseline="30000" dirty="0">
                <a:effectLst/>
                <a:latin typeface="Palatino"/>
                <a:ea typeface="Times New Roman" panose="02020603050405020304" pitchFamily="18" charset="0"/>
              </a:rPr>
              <a:t>-</a:t>
            </a:r>
            <a:r>
              <a:rPr lang="en-US" sz="2400" dirty="0">
                <a:latin typeface="Palatino"/>
                <a:ea typeface="Times New Roman" panose="02020603050405020304" pitchFamily="18" charset="0"/>
              </a:rPr>
              <a:t> + Fe</a:t>
            </a:r>
            <a:r>
              <a:rPr lang="en-US" sz="2400" baseline="30000" dirty="0">
                <a:effectLst/>
                <a:latin typeface="Palatino"/>
                <a:ea typeface="Times New Roman" panose="02020603050405020304" pitchFamily="18" charset="0"/>
              </a:rPr>
              <a:t>2+</a:t>
            </a:r>
            <a:r>
              <a:rPr lang="en-US" sz="2400" dirty="0">
                <a:latin typeface="Palatino"/>
                <a:ea typeface="Times New Roman" panose="02020603050405020304" pitchFamily="18" charset="0"/>
              </a:rPr>
              <a:t> </a:t>
            </a:r>
            <a:r>
              <a:rPr lang="en-US" dirty="0">
                <a:latin typeface="Palatino"/>
                <a:ea typeface="Times New Roman" panose="02020603050405020304" pitchFamily="18" charset="0"/>
              </a:rPr>
              <a:t>	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</a:tabLst>
            </a:pPr>
            <a:r>
              <a:rPr lang="en-US" dirty="0">
                <a:latin typeface="Palatino"/>
                <a:ea typeface="Times New Roman" panose="02020603050405020304" pitchFamily="18" charset="0"/>
              </a:rPr>
              <a:t> 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58617" y="4005470"/>
            <a:ext cx="964095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From </a:t>
            </a:r>
            <a:r>
              <a:rPr lang="en-US" sz="2800" dirty="0" err="1"/>
              <a:t>Ch</a:t>
            </a:r>
            <a:r>
              <a:rPr lang="en-US" sz="2800" dirty="0"/>
              <a:t> 103 oxidation and reduction (OIL RIG)</a:t>
            </a:r>
          </a:p>
          <a:p>
            <a:endParaRPr lang="en-US" sz="2800" dirty="0"/>
          </a:p>
          <a:p>
            <a:r>
              <a:rPr lang="en-US" sz="2800" dirty="0"/>
              <a:t>What species is reduced?   	What species is oxidized? </a:t>
            </a:r>
          </a:p>
          <a:p>
            <a:endParaRPr lang="en-US" sz="2800" dirty="0"/>
          </a:p>
          <a:p>
            <a:endParaRPr lang="en-US" sz="2800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329876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Iron Walls in the Lab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5747"/>
            <a:ext cx="10515600" cy="4351338"/>
          </a:xfrm>
        </p:spPr>
        <p:txBody>
          <a:bodyPr/>
          <a:lstStyle/>
          <a:p>
            <a:r>
              <a:rPr lang="en-US" dirty="0"/>
              <a:t>Use iron fillings</a:t>
            </a:r>
          </a:p>
          <a:p>
            <a:endParaRPr lang="en-US" dirty="0"/>
          </a:p>
          <a:p>
            <a:r>
              <a:rPr lang="en-US" dirty="0"/>
              <a:t>Use a non-toxic dye that absorbs in the visible region of EM spectrum </a:t>
            </a:r>
          </a:p>
          <a:p>
            <a:endParaRPr lang="en-US" dirty="0"/>
          </a:p>
          <a:p>
            <a:r>
              <a:rPr lang="en-US" dirty="0"/>
              <a:t>Use a dye that changes colors </a:t>
            </a:r>
          </a:p>
          <a:p>
            <a:pPr marL="0" indent="0">
              <a:buNone/>
            </a:pPr>
            <a:r>
              <a:rPr lang="en-US" dirty="0"/>
              <a:t>when reduced 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2078" y="3548270"/>
            <a:ext cx="5256143" cy="241576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6906039" y="5964032"/>
            <a:ext cx="5794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Indigo Carmine: AKA FD&amp;C Blue #2 </a:t>
            </a:r>
          </a:p>
        </p:txBody>
      </p:sp>
    </p:spTree>
    <p:extLst>
      <p:ext uri="{BB962C8B-B14F-4D97-AF65-F5344CB8AC3E}">
        <p14:creationId xmlns:p14="http://schemas.microsoft.com/office/powerpoint/2010/main" val="2372027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713" y="-181527"/>
            <a:ext cx="10515600" cy="1325563"/>
          </a:xfrm>
        </p:spPr>
        <p:txBody>
          <a:bodyPr/>
          <a:lstStyle/>
          <a:p>
            <a:pPr algn="ctr"/>
            <a:r>
              <a:rPr lang="en-US" b="1" dirty="0"/>
              <a:t> Controls to consider before kinetics experiment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8566" y="1050373"/>
            <a:ext cx="10515600" cy="4351338"/>
          </a:xfrm>
        </p:spPr>
        <p:txBody>
          <a:bodyPr/>
          <a:lstStyle/>
          <a:p>
            <a:pPr lvl="0"/>
            <a:r>
              <a:rPr lang="en-US" b="1" dirty="0"/>
              <a:t>What is an appropriate wavelength to use? How will you determine the wavelength used to measure absorbance? </a:t>
            </a:r>
            <a:endParaRPr lang="en-US" dirty="0"/>
          </a:p>
          <a:p>
            <a:pPr lvl="0"/>
            <a:r>
              <a:rPr lang="en-US" b="1" dirty="0"/>
              <a:t>Does the dye degrade in room light? </a:t>
            </a:r>
            <a:endParaRPr lang="en-US" dirty="0"/>
          </a:p>
          <a:p>
            <a:pPr lvl="0"/>
            <a:r>
              <a:rPr lang="en-US" b="1" dirty="0"/>
              <a:t>Does the dye degrade upon exposure to light of the wavelength used to measure the absorbance of the dye?</a:t>
            </a:r>
            <a:endParaRPr lang="en-US" dirty="0"/>
          </a:p>
          <a:p>
            <a:pPr lvl="0"/>
            <a:r>
              <a:rPr lang="en-US" b="1" dirty="0"/>
              <a:t>Is the concentration of dye used 20.0 ppm (fall in the linear range of the spectrophotometer?)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863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654" y="0"/>
            <a:ext cx="10515600" cy="1325563"/>
          </a:xfrm>
        </p:spPr>
        <p:txBody>
          <a:bodyPr/>
          <a:lstStyle/>
          <a:p>
            <a:pPr algn="ctr"/>
            <a:r>
              <a:rPr lang="en-US" b="1" dirty="0"/>
              <a:t>Goal of Part I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0" y="1182227"/>
            <a:ext cx="6805813" cy="1591169"/>
            <a:chOff x="485823" y="1655823"/>
            <a:chExt cx="6805813" cy="1591169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85823" y="1655823"/>
              <a:ext cx="6805813" cy="663188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32778" y="2481116"/>
              <a:ext cx="4141159" cy="765876"/>
            </a:xfrm>
            <a:prstGeom prst="rect">
              <a:avLst/>
            </a:prstGeom>
          </p:spPr>
        </p:pic>
      </p:grpSp>
      <p:sp>
        <p:nvSpPr>
          <p:cNvPr id="12" name="TextBox 11"/>
          <p:cNvSpPr txBox="1"/>
          <p:nvPr/>
        </p:nvSpPr>
        <p:spPr>
          <a:xfrm>
            <a:off x="346955" y="3172331"/>
            <a:ext cx="6686928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000" dirty="0"/>
              <a:t>Using graphical methods (aka integrated rate laws) prepare 3 kinetics plots and determine reaction order with respect to dye </a:t>
            </a:r>
          </a:p>
          <a:p>
            <a:pPr marL="342900" indent="-342900">
              <a:buAutoNum type="arabicPeriod"/>
            </a:pPr>
            <a:endParaRPr lang="en-US" sz="2000" dirty="0"/>
          </a:p>
          <a:p>
            <a:pPr marL="342900" indent="-342900">
              <a:buAutoNum type="arabicPeriod"/>
            </a:pPr>
            <a:r>
              <a:rPr lang="en-US" sz="2000" dirty="0"/>
              <a:t>Determine </a:t>
            </a:r>
            <a:r>
              <a:rPr lang="en-US" sz="2000" dirty="0" err="1"/>
              <a:t>kobs</a:t>
            </a:r>
            <a:r>
              <a:rPr lang="en-US" sz="2000" dirty="0"/>
              <a:t> from graph after you have determined reaction order</a:t>
            </a:r>
          </a:p>
          <a:p>
            <a:pPr marL="342900" indent="-342900">
              <a:buAutoNum type="arabicPeriod"/>
            </a:pPr>
            <a:endParaRPr lang="en-US" sz="2000" dirty="0"/>
          </a:p>
          <a:p>
            <a:pPr marL="342900" indent="-342900">
              <a:buAutoNum type="arabicPeriod"/>
            </a:pPr>
            <a:r>
              <a:rPr lang="en-US" sz="2000" dirty="0"/>
              <a:t>Save all plots for report </a:t>
            </a:r>
          </a:p>
          <a:p>
            <a:pPr marL="342900" indent="-342900">
              <a:buAutoNum type="arabicPeriod"/>
            </a:pPr>
            <a:endParaRPr lang="en-US" sz="2000" dirty="0"/>
          </a:p>
          <a:p>
            <a:pPr marL="342900" indent="-342900">
              <a:buAutoNum type="arabicPeriod"/>
            </a:pPr>
            <a:r>
              <a:rPr lang="en-US" sz="2000" dirty="0"/>
              <a:t>Make sure you clearly explain how you addressed each control in data section </a:t>
            </a:r>
          </a:p>
          <a:p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615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77E9B-A935-8B9B-4F51-F88F0E5B7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Integrated rate laws : Example zero order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B05AE1-AA12-2BF6-7596-8786E55C37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-d[A]/dt = k [A]</a:t>
            </a:r>
            <a:r>
              <a:rPr lang="en-US" baseline="30000" dirty="0"/>
              <a:t>0</a:t>
            </a:r>
            <a:r>
              <a:rPr lang="en-US" dirty="0"/>
              <a:t>  (differential rate law), -d[A]/dt = k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[A] = -kt + [A]</a:t>
            </a:r>
            <a:r>
              <a:rPr lang="en-US" baseline="-25000" dirty="0"/>
              <a:t>0</a:t>
            </a:r>
            <a:r>
              <a:rPr lang="en-US" dirty="0"/>
              <a:t> (integrated rate law)</a:t>
            </a:r>
          </a:p>
          <a:p>
            <a:endParaRPr lang="en-US" dirty="0"/>
          </a:p>
          <a:p>
            <a:r>
              <a:rPr lang="en-US" dirty="0"/>
              <a:t>Prepare a plot of [A] vs time if linear reaction is first order</a:t>
            </a:r>
          </a:p>
          <a:p>
            <a:endParaRPr lang="en-US" dirty="0"/>
          </a:p>
          <a:p>
            <a:r>
              <a:rPr lang="en-US" dirty="0"/>
              <a:t>Integrated rate laws in table for first and second order </a:t>
            </a:r>
          </a:p>
        </p:txBody>
      </p:sp>
    </p:spTree>
    <p:extLst>
      <p:ext uri="{BB962C8B-B14F-4D97-AF65-F5344CB8AC3E}">
        <p14:creationId xmlns:p14="http://schemas.microsoft.com/office/powerpoint/2010/main" val="2244511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90F839F-6ABF-86A4-2DC5-D0E9D84F00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7300" y="726171"/>
            <a:ext cx="9846236" cy="5499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342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362</Words>
  <Application>Microsoft Office PowerPoint</Application>
  <PresentationFormat>Widescreen</PresentationFormat>
  <Paragraphs>52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Helvetica</vt:lpstr>
      <vt:lpstr>Palatino</vt:lpstr>
      <vt:lpstr>Times New Roman</vt:lpstr>
      <vt:lpstr>Office Theme</vt:lpstr>
      <vt:lpstr>PowerPoint Presentation</vt:lpstr>
      <vt:lpstr>Carbon tetrachloride (CCl4)</vt:lpstr>
      <vt:lpstr>Iron PRB (aka Iron Walls)</vt:lpstr>
      <vt:lpstr>Iron Walls in the Lab</vt:lpstr>
      <vt:lpstr> Controls to consider before kinetics experiment</vt:lpstr>
      <vt:lpstr>Goal of Part I</vt:lpstr>
      <vt:lpstr>Integrated rate laws : Example zero order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Lisa Watkins</dc:creator>
  <cp:lastModifiedBy>Lisa Watkins</cp:lastModifiedBy>
  <cp:revision>20</cp:revision>
  <dcterms:created xsi:type="dcterms:W3CDTF">2018-02-07T17:29:44Z</dcterms:created>
  <dcterms:modified xsi:type="dcterms:W3CDTF">2022-07-18T12:21:49Z</dcterms:modified>
</cp:coreProperties>
</file>