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12572-B687-4B0B-BC7E-BF66F7381D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97A2D6-AE03-4E3B-9253-BBE58587C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0E128-F66E-40AC-8783-7CA86A636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3551-C65B-4FB5-A517-22635735B715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31148-7325-4A81-8010-2A9BB0607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9C247F-F5A3-4CE9-BAA4-8D5905B31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5DF37-8E90-422A-8C2C-7ABC6D2FB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185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5156D-60E8-4456-A085-FB5510A3B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6CF048-95A3-4922-8C52-6ABA3F726B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63D969-A5EB-48E2-9DBE-635EFF6D0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3551-C65B-4FB5-A517-22635735B715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3E704-7A15-4740-A91D-DC90B77ED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781CB-24A6-468E-BE7E-E2EC13ACF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5DF37-8E90-422A-8C2C-7ABC6D2FB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77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9C5F68-0B46-4639-9BA5-9EAA6EB920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E67623-0269-4FD1-B44B-85AED3B124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BBF8A-9775-4E3F-9185-D3E9665F0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3551-C65B-4FB5-A517-22635735B715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BBDF4-E766-4F77-A4D2-25C76F17C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32705-44E1-4C6D-8A9F-748169FF9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5DF37-8E90-422A-8C2C-7ABC6D2FB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295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7148C-168B-4F9F-A014-76A5754B8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C1ECA-2940-46C8-AE1A-474A72385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E5B0-727C-449B-8C32-B11346CA0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3551-C65B-4FB5-A517-22635735B715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6B7C6-2B77-4FF2-97AD-5AA0B591E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D402A-4829-4E02-B019-67A0A8660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5DF37-8E90-422A-8C2C-7ABC6D2FB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511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CDCFA-6F34-42BB-9A92-A4D850083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F5AA1D-E868-4520-B750-57D48E3D6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21042-C06D-4CD8-957A-0EC8AD5B9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3551-C65B-4FB5-A517-22635735B715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3360F-B920-403D-9EAC-67E4F9974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81160-7366-42CD-BFAF-D1A639FFC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5DF37-8E90-422A-8C2C-7ABC6D2FB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66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16DB9-84D5-42C5-96A2-DF8707ECD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798D0-63DC-4033-B9F8-8D065BFFD6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89339A-FF03-4287-B2A4-8815660D2F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955568-DDE6-4B30-9376-6EE5594BC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3551-C65B-4FB5-A517-22635735B715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A84CC8-C4AA-4556-90BB-CCB85B3C1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A18363-7940-4420-B63A-62357ADB7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5DF37-8E90-422A-8C2C-7ABC6D2FB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380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D461D-990D-4E79-B063-C5E5E3783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1C1A08-F57E-41F0-AB0F-3E1953ED35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AE5F38-D596-49AE-829D-ACF0FB40F0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C1E5D1-C338-4E76-95B3-4B560955A8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D27003-B63B-4ED0-864B-49D37C8011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35E4E0-BFA4-44F4-80B5-413254218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3551-C65B-4FB5-A517-22635735B715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F73094-9A4D-44F5-B2F3-87DBE8689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E38CA8-8F83-4BD8-9CCA-0CE556316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5DF37-8E90-422A-8C2C-7ABC6D2FB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6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0E989-FABD-484E-ADCD-77082E4D2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7B94E-8538-4E1F-84FF-700905E7B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3551-C65B-4FB5-A517-22635735B715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1E378E-0E62-42C8-B84E-43F114683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5733EF-DCF0-437D-823B-73C6E1F37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5DF37-8E90-422A-8C2C-7ABC6D2FB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668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A1D327-706C-43F2-826D-8F0C1E089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3551-C65B-4FB5-A517-22635735B715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263F07-C4F4-4ECD-AF2D-40DEC51EA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02A239-3B54-495D-97B6-C749618A9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5DF37-8E90-422A-8C2C-7ABC6D2FB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43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BA281-6C90-4C76-B751-757145212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CAC82-13CC-4A28-B7AC-0041AB5A5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1651C6-A14A-4E8A-836A-0FC0935AD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0D3B74-F76B-47A0-B6F9-61F081F2C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3551-C65B-4FB5-A517-22635735B715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E45843-DA07-4C2E-A7E5-60AF7DC5C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E03D24-D8C4-4029-94F6-7D7B12058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5DF37-8E90-422A-8C2C-7ABC6D2FB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740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9A260-1196-4361-A87D-20D54507D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15EC99-111D-4433-83C1-243059137C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46D961-EB3C-4539-BD52-A3D06DC4AE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4F5A2C-8D31-45A2-ACBA-8D187EAB4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3551-C65B-4FB5-A517-22635735B715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9C6DF6-20C3-4AD7-ADE4-79DDB310C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E00C8B-2055-4170-9715-06911B2D2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5DF37-8E90-422A-8C2C-7ABC6D2FB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93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E73C86-BA94-4D34-B78A-50486C307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83724D-74EB-4D1C-9D98-9DE0AF2EE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5A4890-095A-4588-BC6C-9650890DD4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93551-C65B-4FB5-A517-22635735B715}" type="datetimeFigureOut">
              <a:rPr lang="en-US" smtClean="0"/>
              <a:t>7/24/2022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4D16A-67D4-4C91-A466-6D4DA00B6C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4F4F0-65A1-4CC6-A406-1668B1BE60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5DF37-8E90-422A-8C2C-7ABC6D2FB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45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8055" y="327660"/>
            <a:ext cx="10515600" cy="4351338"/>
          </a:xfrm>
        </p:spPr>
        <p:txBody>
          <a:bodyPr>
            <a:normAutofit fontScale="77500" lnSpcReduction="20000"/>
          </a:bodyPr>
          <a:lstStyle/>
          <a:p>
            <a:endParaRPr lang="en-US" dirty="0"/>
          </a:p>
          <a:p>
            <a:pPr marL="0" indent="0" algn="ctr">
              <a:buNone/>
            </a:pPr>
            <a:r>
              <a:rPr lang="en-US" sz="3500" dirty="0"/>
              <a:t>Understanding the scale-water equilibrium </a:t>
            </a:r>
          </a:p>
          <a:p>
            <a:pPr marL="0" indent="0" algn="ctr">
              <a:buNone/>
            </a:pPr>
            <a:endParaRPr lang="en-US" sz="3500" dirty="0"/>
          </a:p>
          <a:p>
            <a:pPr marL="0" indent="0">
              <a:buNone/>
            </a:pPr>
            <a:r>
              <a:rPr lang="pt-BR" dirty="0"/>
              <a:t> 	Example: CaCO</a:t>
            </a:r>
            <a:r>
              <a:rPr lang="pt-BR" baseline="-25000" dirty="0"/>
              <a:t>3</a:t>
            </a:r>
            <a:r>
              <a:rPr lang="pt-BR" dirty="0"/>
              <a:t> (s) ↔ Ca</a:t>
            </a:r>
            <a:r>
              <a:rPr lang="pt-BR" baseline="30000" dirty="0"/>
              <a:t>2+</a:t>
            </a:r>
            <a:r>
              <a:rPr lang="pt-BR" dirty="0"/>
              <a:t> (aq) + CO</a:t>
            </a:r>
            <a:r>
              <a:rPr lang="pt-BR" baseline="-25000" dirty="0"/>
              <a:t>3</a:t>
            </a:r>
            <a:r>
              <a:rPr lang="pt-BR" baseline="30000" dirty="0"/>
              <a:t>2-</a:t>
            </a:r>
            <a:r>
              <a:rPr lang="pt-BR" dirty="0"/>
              <a:t> (aq), K = 3.4 x 10</a:t>
            </a:r>
            <a:r>
              <a:rPr lang="pt-BR" baseline="30000" dirty="0"/>
              <a:t>-9</a:t>
            </a: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If [Ca</a:t>
            </a:r>
            <a:r>
              <a:rPr lang="pt-BR" baseline="30000" dirty="0"/>
              <a:t>+2</a:t>
            </a:r>
            <a:r>
              <a:rPr lang="pt-BR" dirty="0"/>
              <a:t>]  is 0.0100 M and [Mg</a:t>
            </a:r>
            <a:r>
              <a:rPr lang="pt-BR" baseline="30000" dirty="0"/>
              <a:t>2+</a:t>
            </a:r>
            <a:r>
              <a:rPr lang="pt-BR" dirty="0"/>
              <a:t>] is 0.0100 M in a water sample, will a precipitate form? 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Q = [Ca</a:t>
            </a:r>
            <a:r>
              <a:rPr lang="pt-BR" baseline="30000" dirty="0"/>
              <a:t>2+</a:t>
            </a:r>
            <a:r>
              <a:rPr lang="pt-BR" dirty="0"/>
              <a:t>][CO</a:t>
            </a:r>
            <a:r>
              <a:rPr lang="pt-BR" baseline="-25000" dirty="0"/>
              <a:t>3</a:t>
            </a:r>
            <a:r>
              <a:rPr lang="pt-BR" baseline="30000" dirty="0"/>
              <a:t>2-</a:t>
            </a:r>
            <a:r>
              <a:rPr lang="pt-BR" dirty="0"/>
              <a:t>] , Q  = 0.0100 x 0.0100 = 1.00 x 10</a:t>
            </a:r>
            <a:r>
              <a:rPr lang="pt-BR" baseline="30000" dirty="0"/>
              <a:t>-4</a:t>
            </a: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Q&gt;K, equilibrium will shift?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352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Ethylenediaminetetraacetic</a:t>
            </a:r>
            <a:r>
              <a:rPr lang="en-US" dirty="0"/>
              <a:t> acid, or EDTA</a:t>
            </a:r>
          </a:p>
        </p:txBody>
      </p:sp>
      <p:pic>
        <p:nvPicPr>
          <p:cNvPr id="3074" name="Picture 2" descr="http://chemwiki.ucdavis.edu/@api/deki/files/12543/Figure9.26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803"/>
          <a:stretch/>
        </p:blipFill>
        <p:spPr bwMode="auto">
          <a:xfrm>
            <a:off x="6729670" y="1851744"/>
            <a:ext cx="4624130" cy="4265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915150" y="6116861"/>
            <a:ext cx="4921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Fully de-protonated form (Y</a:t>
            </a:r>
            <a:r>
              <a:rPr lang="en-US" b="1" baseline="30000" dirty="0"/>
              <a:t>4-</a:t>
            </a:r>
            <a:r>
              <a:rPr lang="en-US" b="1" dirty="0"/>
              <a:t>)</a:t>
            </a:r>
          </a:p>
          <a:p>
            <a:pPr algn="ctr"/>
            <a:r>
              <a:rPr lang="en-US" b="1" dirty="0"/>
              <a:t>When pH</a:t>
            </a:r>
            <a:r>
              <a:rPr lang="en-US" b="1" u="sng" dirty="0"/>
              <a:t> &gt;  </a:t>
            </a:r>
            <a:r>
              <a:rPr lang="en-US" b="1" dirty="0"/>
              <a:t>10</a:t>
            </a:r>
            <a:endParaRPr lang="en-US" b="1" u="sng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866" y="2065521"/>
            <a:ext cx="5517710" cy="3448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>
          <a:xfrm>
            <a:off x="428625" y="3754577"/>
            <a:ext cx="2175267" cy="154305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720772" y="2253691"/>
            <a:ext cx="1364776" cy="900752"/>
          </a:xfrm>
          <a:prstGeom prst="ellipse">
            <a:avLst/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0072" y="6145619"/>
            <a:ext cx="4921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Fully protonated form (H</a:t>
            </a:r>
            <a:r>
              <a:rPr lang="en-US" b="1" baseline="-25000" dirty="0"/>
              <a:t>4</a:t>
            </a:r>
            <a:r>
              <a:rPr lang="en-US" b="1" dirty="0"/>
              <a:t>Y)  </a:t>
            </a:r>
          </a:p>
        </p:txBody>
      </p:sp>
    </p:spTree>
    <p:extLst>
      <p:ext uri="{BB962C8B-B14F-4D97-AF65-F5344CB8AC3E}">
        <p14:creationId xmlns:p14="http://schemas.microsoft.com/office/powerpoint/2010/main" val="3795722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EDTA coordination</a:t>
            </a: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1257" y="1439409"/>
            <a:ext cx="428676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1752600"/>
            <a:ext cx="4327301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553200" y="48006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Complex Ion (MY)</a:t>
            </a:r>
            <a:r>
              <a:rPr lang="en-US" b="1" baseline="30000" dirty="0"/>
              <a:t>2-</a:t>
            </a:r>
            <a:endParaRPr lang="en-U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DE39B-893E-4E44-98AE-332A4EA25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Complexometric Titration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DBF2C-1C64-4F59-8879-5E41D46DA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Titrant is EDTA</a:t>
            </a:r>
          </a:p>
          <a:p>
            <a:r>
              <a:rPr lang="en-US" dirty="0"/>
              <a:t>Analyte is your water sample</a:t>
            </a:r>
          </a:p>
          <a:p>
            <a:r>
              <a:rPr lang="en-US" dirty="0"/>
              <a:t>Indicator CAL</a:t>
            </a:r>
          </a:p>
          <a:p>
            <a:r>
              <a:rPr lang="en-US" dirty="0"/>
              <a:t>RED</a:t>
            </a:r>
            <a:r>
              <a:rPr lang="en-US" dirty="0">
                <a:sym typeface="Wingdings" panose="05000000000000000000" pitchFamily="2" charset="2"/>
              </a:rPr>
              <a:t>PURPLEBLUE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C85A54-D86A-412D-91CB-085AA1DD2A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6479" y="4384040"/>
            <a:ext cx="4916543" cy="1221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280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30503BD-E200-44E2-8FD0-83DC30FB3A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817" y="1026160"/>
            <a:ext cx="9991690" cy="503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007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2643D34-8466-19A4-BAFC-944021C8CBD8}"/>
              </a:ext>
            </a:extLst>
          </p:cNvPr>
          <p:cNvSpPr txBox="1"/>
          <p:nvPr/>
        </p:nvSpPr>
        <p:spPr>
          <a:xfrm>
            <a:off x="876300" y="1247775"/>
            <a:ext cx="10477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Example: If a 2.00 mL sample of pond water requires 750. µL of 0.00500 M EDTA, what is the concentration of hard water ions in the pond water? </a:t>
            </a:r>
          </a:p>
        </p:txBody>
      </p:sp>
    </p:spTree>
    <p:extLst>
      <p:ext uri="{BB962C8B-B14F-4D97-AF65-F5344CB8AC3E}">
        <p14:creationId xmlns:p14="http://schemas.microsoft.com/office/powerpoint/2010/main" val="2253755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157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Ethylenediaminetetraacetic acid, or EDTA</vt:lpstr>
      <vt:lpstr>EDTA coordination</vt:lpstr>
      <vt:lpstr>Complexometric Titration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can be done to prevent or remove scale?</dc:title>
  <dc:creator>Lisa Watkins</dc:creator>
  <cp:lastModifiedBy>Lisa Watkins</cp:lastModifiedBy>
  <cp:revision>2</cp:revision>
  <dcterms:created xsi:type="dcterms:W3CDTF">2022-03-13T14:37:49Z</dcterms:created>
  <dcterms:modified xsi:type="dcterms:W3CDTF">2022-07-24T22:02:20Z</dcterms:modified>
</cp:coreProperties>
</file>