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76" r:id="rId3"/>
    <p:sldId id="267" r:id="rId4"/>
    <p:sldId id="303" r:id="rId5"/>
    <p:sldId id="257" r:id="rId6"/>
    <p:sldId id="269" r:id="rId7"/>
    <p:sldId id="270" r:id="rId8"/>
    <p:sldId id="262" r:id="rId9"/>
    <p:sldId id="299" r:id="rId10"/>
    <p:sldId id="282" r:id="rId11"/>
    <p:sldId id="294" r:id="rId12"/>
    <p:sldId id="295" r:id="rId13"/>
    <p:sldId id="296" r:id="rId14"/>
    <p:sldId id="283" r:id="rId15"/>
    <p:sldId id="297" r:id="rId16"/>
    <p:sldId id="298" r:id="rId17"/>
    <p:sldId id="300" r:id="rId18"/>
    <p:sldId id="288" r:id="rId19"/>
    <p:sldId id="289" r:id="rId20"/>
    <p:sldId id="290" r:id="rId21"/>
    <p:sldId id="291" r:id="rId22"/>
    <p:sldId id="258" r:id="rId23"/>
    <p:sldId id="301" r:id="rId24"/>
    <p:sldId id="302" r:id="rId25"/>
    <p:sldId id="260" r:id="rId26"/>
    <p:sldId id="259" r:id="rId27"/>
    <p:sldId id="292" r:id="rId28"/>
    <p:sldId id="29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59E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9240" autoAdjust="0"/>
  </p:normalViewPr>
  <p:slideViewPr>
    <p:cSldViewPr snapToGrid="0" snapToObjects="1">
      <p:cViewPr varScale="1">
        <p:scale>
          <a:sx n="142" d="100"/>
          <a:sy n="142" d="100"/>
        </p:scale>
        <p:origin x="168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/>
              </a:defRPr>
            </a:lvl1pPr>
          </a:lstStyle>
          <a:p>
            <a:fld id="{975BFAE7-1FE2-7940-826C-E1902F62F60B}" type="datetimeFigureOut">
              <a:rPr lang="en-US" smtClean="0"/>
              <a:pPr/>
              <a:t>8/19/22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/>
              </a:defRPr>
            </a:lvl1pPr>
          </a:lstStyle>
          <a:p>
            <a:fld id="{434B8426-5E2C-C840-8CD0-62BA7CC11B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59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Times New Roman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Times New Roman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Times New Roman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Times New Roman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Times New Roman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64D098EF-4367-204C-BC0F-472FE1481FEA}" type="slidenum">
              <a:rPr lang="en-US" altLang="x-none" sz="1200">
                <a:latin typeface="Times New Roman" charset="0"/>
              </a:rPr>
              <a:pPr/>
              <a:t>18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5953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3EFB871-83D9-594D-860D-FD48D6BC14B0}" type="slidenum">
              <a:rPr lang="en-US" sz="1200">
                <a:latin typeface="Times New Roman"/>
              </a:rPr>
              <a:pPr/>
              <a:t>28</a:t>
            </a:fld>
            <a:endParaRPr lang="en-US" sz="1200" dirty="0">
              <a:latin typeface="Times New Roman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816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64D098EF-4367-204C-BC0F-472FE1481FEA}" type="slidenum">
              <a:rPr lang="en-US" altLang="x-none" sz="1200">
                <a:latin typeface="Times New Roman" charset="0"/>
              </a:rPr>
              <a:pPr/>
              <a:t>19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5902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64D098EF-4367-204C-BC0F-472FE1481FEA}" type="slidenum">
              <a:rPr lang="en-US" altLang="x-none" sz="1200">
                <a:latin typeface="Times New Roman" charset="0"/>
              </a:rPr>
              <a:pPr/>
              <a:t>20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7474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64D098EF-4367-204C-BC0F-472FE1481FEA}" type="slidenum">
              <a:rPr lang="en-US" altLang="x-none" sz="1200">
                <a:latin typeface="Times New Roman" charset="0"/>
              </a:rPr>
              <a:pPr/>
              <a:t>21</a:t>
            </a:fld>
            <a:endParaRPr lang="en-US" altLang="x-none" sz="1200">
              <a:latin typeface="Times New Roman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1530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896AF90-4F3F-3C4A-8DCE-C758931335DB}" type="slidenum">
              <a:rPr lang="en-US" sz="1200">
                <a:latin typeface="Times New Roman"/>
              </a:rPr>
              <a:pPr/>
              <a:t>22</a:t>
            </a:fld>
            <a:endParaRPr lang="en-US" sz="1200" dirty="0">
              <a:latin typeface="Times New Roman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510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896AF90-4F3F-3C4A-8DCE-C758931335DB}" type="slidenum">
              <a:rPr lang="en-US" sz="1200">
                <a:latin typeface="Times New Roman"/>
              </a:rPr>
              <a:pPr/>
              <a:t>23</a:t>
            </a:fld>
            <a:endParaRPr lang="en-US" sz="1200" dirty="0">
              <a:latin typeface="Times New Roman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834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937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3EFB871-83D9-594D-860D-FD48D6BC14B0}" type="slidenum">
              <a:rPr lang="en-US" sz="1200">
                <a:latin typeface="Times New Roman"/>
              </a:rPr>
              <a:pPr/>
              <a:t>26</a:t>
            </a:fld>
            <a:endParaRPr lang="en-US" sz="1200" dirty="0">
              <a:latin typeface="Times New Roman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368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3EFB871-83D9-594D-860D-FD48D6BC14B0}" type="slidenum">
              <a:rPr lang="en-US" sz="1200">
                <a:latin typeface="Times New Roman"/>
              </a:rPr>
              <a:pPr/>
              <a:t>27</a:t>
            </a:fld>
            <a:endParaRPr lang="en-US" sz="1200" dirty="0">
              <a:latin typeface="Times New Roman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072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EF96-9498-AD42-9C26-25E72286DFE1}" type="datetimeFigureOut">
              <a:rPr lang="en-US" smtClean="0"/>
              <a:t>8/19/22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5A904-24D8-414B-9B21-96AFFC0A9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41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EF96-9498-AD42-9C26-25E72286DFE1}" type="datetimeFigureOut">
              <a:rPr lang="en-US" smtClean="0"/>
              <a:t>8/19/22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5A904-24D8-414B-9B21-96AFFC0A9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31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EF96-9498-AD42-9C26-25E72286DFE1}" type="datetimeFigureOut">
              <a:rPr lang="en-US" smtClean="0"/>
              <a:t>8/19/22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5A904-24D8-414B-9B21-96AFFC0A9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1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EF96-9498-AD42-9C26-25E72286DFE1}" type="datetimeFigureOut">
              <a:rPr lang="en-US" smtClean="0"/>
              <a:t>8/19/22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5A904-24D8-414B-9B21-96AFFC0A9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80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EF96-9498-AD42-9C26-25E72286DFE1}" type="datetimeFigureOut">
              <a:rPr lang="en-US" smtClean="0"/>
              <a:t>8/19/22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5A904-24D8-414B-9B21-96AFFC0A9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28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EF96-9498-AD42-9C26-25E72286DFE1}" type="datetimeFigureOut">
              <a:rPr lang="en-US" smtClean="0"/>
              <a:t>8/19/22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5A904-24D8-414B-9B21-96AFFC0A9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0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EF96-9498-AD42-9C26-25E72286DFE1}" type="datetimeFigureOut">
              <a:rPr lang="en-US" smtClean="0"/>
              <a:t>8/19/22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5A904-24D8-414B-9B21-96AFFC0A9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18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EF96-9498-AD42-9C26-25E72286DFE1}" type="datetimeFigureOut">
              <a:rPr lang="en-US" smtClean="0"/>
              <a:t>8/19/22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5A904-24D8-414B-9B21-96AFFC0A9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8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EF96-9498-AD42-9C26-25E72286DFE1}" type="datetimeFigureOut">
              <a:rPr lang="en-US" smtClean="0"/>
              <a:t>8/19/22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5A904-24D8-414B-9B21-96AFFC0A9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79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EF96-9498-AD42-9C26-25E72286DFE1}" type="datetimeFigureOut">
              <a:rPr lang="en-US" smtClean="0"/>
              <a:t>8/19/22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5A904-24D8-414B-9B21-96AFFC0A9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0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2EF96-9498-AD42-9C26-25E72286DFE1}" type="datetimeFigureOut">
              <a:rPr lang="en-US" smtClean="0"/>
              <a:t>8/19/22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5A904-24D8-414B-9B21-96AFFC0A9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3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</a:defRPr>
            </a:lvl1pPr>
          </a:lstStyle>
          <a:p>
            <a:fld id="{3BC2EF96-9498-AD42-9C26-25E72286DFE1}" type="datetimeFigureOut">
              <a:rPr lang="en-US" smtClean="0"/>
              <a:pPr/>
              <a:t>8/19/22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</a:defRPr>
            </a:lvl1pPr>
          </a:lstStyle>
          <a:p>
            <a:fld id="{8035A904-24D8-414B-9B21-96AFFC0A91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5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imes New Roman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imes New Roman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imes New Roman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tiff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tiff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tif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25311"/>
            <a:ext cx="7772400" cy="1470025"/>
          </a:xfrm>
        </p:spPr>
        <p:txBody>
          <a:bodyPr/>
          <a:lstStyle/>
          <a:p>
            <a:r>
              <a:rPr lang="en-US" dirty="0"/>
              <a:t>Bio110: Introduction to Dr. Davis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96BC0CA-DDC8-DD77-478F-CBD58B9C75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90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>
            <a:extLst>
              <a:ext uri="{FF2B5EF4-FFF2-40B4-BE49-F238E27FC236}">
                <a16:creationId xmlns:a16="http://schemas.microsoft.com/office/drawing/2014/main" id="{0C81FE42-30D8-904B-9E82-334E83D0B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241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Mendel’s observations led to the basic laws of inheritance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154731-47FF-C0D3-1DDB-BFB0085ED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828800"/>
            <a:ext cx="2540000" cy="320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3BDF0B-020F-2FD2-57C1-B5ECA7747ACA}"/>
              </a:ext>
            </a:extLst>
          </p:cNvPr>
          <p:cNvSpPr txBox="1"/>
          <p:nvPr/>
        </p:nvSpPr>
        <p:spPr>
          <a:xfrm>
            <a:off x="2512397" y="5064805"/>
            <a:ext cx="4119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www.britannica.com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/biography/Gregor-Mendel</a:t>
            </a:r>
          </a:p>
        </p:txBody>
      </p:sp>
    </p:spTree>
    <p:extLst>
      <p:ext uri="{BB962C8B-B14F-4D97-AF65-F5344CB8AC3E}">
        <p14:creationId xmlns:p14="http://schemas.microsoft.com/office/powerpoint/2010/main" val="2995381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>
            <a:extLst>
              <a:ext uri="{FF2B5EF4-FFF2-40B4-BE49-F238E27FC236}">
                <a16:creationId xmlns:a16="http://schemas.microsoft.com/office/drawing/2014/main" id="{0C81FE42-30D8-904B-9E82-334E83D0B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241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Mendel’s observations led to the basic laws of inheritance</a:t>
            </a:r>
          </a:p>
        </p:txBody>
      </p:sp>
      <p:pic>
        <p:nvPicPr>
          <p:cNvPr id="16386" name="Picture 1">
            <a:extLst>
              <a:ext uri="{FF2B5EF4-FFF2-40B4-BE49-F238E27FC236}">
                <a16:creationId xmlns:a16="http://schemas.microsoft.com/office/drawing/2014/main" id="{1FCACCBE-07E8-7E47-AF78-321D84A68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2222"/>
          <a:stretch>
            <a:fillRect/>
          </a:stretch>
        </p:blipFill>
        <p:spPr bwMode="auto">
          <a:xfrm>
            <a:off x="355067" y="1545564"/>
            <a:ext cx="4457178" cy="476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2">
            <a:extLst>
              <a:ext uri="{FF2B5EF4-FFF2-40B4-BE49-F238E27FC236}">
                <a16:creationId xmlns:a16="http://schemas.microsoft.com/office/drawing/2014/main" id="{E96B3A72-215E-F247-ACAC-13B75C8D9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334929"/>
            <a:ext cx="1814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dirty="0"/>
              <a:t>Campbell, Figure 14-3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9C5CC3-3FB4-4B45-90C3-985EEA98C2BA}"/>
              </a:ext>
            </a:extLst>
          </p:cNvPr>
          <p:cNvSpPr/>
          <p:nvPr/>
        </p:nvSpPr>
        <p:spPr>
          <a:xfrm>
            <a:off x="355067" y="2824224"/>
            <a:ext cx="4457178" cy="3485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F9F652-D004-7F4C-929A-C53960BBCEBA}"/>
              </a:ext>
            </a:extLst>
          </p:cNvPr>
          <p:cNvSpPr txBox="1"/>
          <p:nvPr/>
        </p:nvSpPr>
        <p:spPr>
          <a:xfrm>
            <a:off x="116541" y="2516446"/>
            <a:ext cx="1813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(aka: homozygous)</a:t>
            </a:r>
          </a:p>
        </p:txBody>
      </p:sp>
    </p:spTree>
    <p:extLst>
      <p:ext uri="{BB962C8B-B14F-4D97-AF65-F5344CB8AC3E}">
        <p14:creationId xmlns:p14="http://schemas.microsoft.com/office/powerpoint/2010/main" val="3254445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>
            <a:extLst>
              <a:ext uri="{FF2B5EF4-FFF2-40B4-BE49-F238E27FC236}">
                <a16:creationId xmlns:a16="http://schemas.microsoft.com/office/drawing/2014/main" id="{0C81FE42-30D8-904B-9E82-334E83D0B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241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Mendel’s observations led to the basic laws of inheritance</a:t>
            </a:r>
          </a:p>
        </p:txBody>
      </p:sp>
      <p:pic>
        <p:nvPicPr>
          <p:cNvPr id="16386" name="Picture 1">
            <a:extLst>
              <a:ext uri="{FF2B5EF4-FFF2-40B4-BE49-F238E27FC236}">
                <a16:creationId xmlns:a16="http://schemas.microsoft.com/office/drawing/2014/main" id="{1FCACCBE-07E8-7E47-AF78-321D84A68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2222"/>
          <a:stretch>
            <a:fillRect/>
          </a:stretch>
        </p:blipFill>
        <p:spPr bwMode="auto">
          <a:xfrm>
            <a:off x="355067" y="1545564"/>
            <a:ext cx="4457178" cy="476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2">
            <a:extLst>
              <a:ext uri="{FF2B5EF4-FFF2-40B4-BE49-F238E27FC236}">
                <a16:creationId xmlns:a16="http://schemas.microsoft.com/office/drawing/2014/main" id="{E96B3A72-215E-F247-ACAC-13B75C8D9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334929"/>
            <a:ext cx="1814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dirty="0"/>
              <a:t>Campbell, Figure 14-3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842440-3C9E-3641-9CEF-F70F060FEE1D}"/>
              </a:ext>
            </a:extLst>
          </p:cNvPr>
          <p:cNvSpPr/>
          <p:nvPr/>
        </p:nvSpPr>
        <p:spPr>
          <a:xfrm>
            <a:off x="355067" y="4317356"/>
            <a:ext cx="4457178" cy="1992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D09037-4783-460E-CD1F-85FD4DBACE2A}"/>
              </a:ext>
            </a:extLst>
          </p:cNvPr>
          <p:cNvSpPr txBox="1"/>
          <p:nvPr/>
        </p:nvSpPr>
        <p:spPr>
          <a:xfrm>
            <a:off x="116541" y="2516446"/>
            <a:ext cx="1813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(aka: homozygous)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6CF7D0-85CB-8ED5-F4B8-166F46EB951E}"/>
              </a:ext>
            </a:extLst>
          </p:cNvPr>
          <p:cNvSpPr txBox="1"/>
          <p:nvPr/>
        </p:nvSpPr>
        <p:spPr>
          <a:xfrm>
            <a:off x="116540" y="3773648"/>
            <a:ext cx="1872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(aka: heterozygous)</a:t>
            </a:r>
          </a:p>
        </p:txBody>
      </p:sp>
    </p:spTree>
    <p:extLst>
      <p:ext uri="{BB962C8B-B14F-4D97-AF65-F5344CB8AC3E}">
        <p14:creationId xmlns:p14="http://schemas.microsoft.com/office/powerpoint/2010/main" val="2727524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>
            <a:extLst>
              <a:ext uri="{FF2B5EF4-FFF2-40B4-BE49-F238E27FC236}">
                <a16:creationId xmlns:a16="http://schemas.microsoft.com/office/drawing/2014/main" id="{0C81FE42-30D8-904B-9E82-334E83D0B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241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Mendel’s observations led to the basic laws of inheritance</a:t>
            </a:r>
          </a:p>
        </p:txBody>
      </p:sp>
      <p:pic>
        <p:nvPicPr>
          <p:cNvPr id="16386" name="Picture 1">
            <a:extLst>
              <a:ext uri="{FF2B5EF4-FFF2-40B4-BE49-F238E27FC236}">
                <a16:creationId xmlns:a16="http://schemas.microsoft.com/office/drawing/2014/main" id="{1FCACCBE-07E8-7E47-AF78-321D84A68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2222"/>
          <a:stretch>
            <a:fillRect/>
          </a:stretch>
        </p:blipFill>
        <p:spPr bwMode="auto">
          <a:xfrm>
            <a:off x="355067" y="1545564"/>
            <a:ext cx="4457178" cy="476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2">
            <a:extLst>
              <a:ext uri="{FF2B5EF4-FFF2-40B4-BE49-F238E27FC236}">
                <a16:creationId xmlns:a16="http://schemas.microsoft.com/office/drawing/2014/main" id="{E96B3A72-215E-F247-ACAC-13B75C8D9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334929"/>
            <a:ext cx="1814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dirty="0"/>
              <a:t>Campbell, Figure 14-3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DDE667-E27B-13AB-5B5A-937DCD0B50AD}"/>
              </a:ext>
            </a:extLst>
          </p:cNvPr>
          <p:cNvSpPr txBox="1"/>
          <p:nvPr/>
        </p:nvSpPr>
        <p:spPr>
          <a:xfrm>
            <a:off x="116541" y="2516446"/>
            <a:ext cx="1813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(aka: homozygous)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A53710-7EA1-B593-38A1-610B891FFCCA}"/>
              </a:ext>
            </a:extLst>
          </p:cNvPr>
          <p:cNvSpPr txBox="1"/>
          <p:nvPr/>
        </p:nvSpPr>
        <p:spPr>
          <a:xfrm>
            <a:off x="116540" y="3773648"/>
            <a:ext cx="1872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(aka: heterozygous)</a:t>
            </a:r>
          </a:p>
        </p:txBody>
      </p:sp>
    </p:spTree>
    <p:extLst>
      <p:ext uri="{BB962C8B-B14F-4D97-AF65-F5344CB8AC3E}">
        <p14:creationId xmlns:p14="http://schemas.microsoft.com/office/powerpoint/2010/main" val="1467047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72" y="332513"/>
            <a:ext cx="893565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Dominant and recessive are relative terms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0178"/>
          </a:xfrm>
        </p:spPr>
        <p:txBody>
          <a:bodyPr>
            <a:normAutofit/>
          </a:bodyPr>
          <a:lstStyle/>
          <a:p>
            <a:r>
              <a:rPr lang="en-US" dirty="0"/>
              <a:t>in some cases, two alleles display a clear dominant vs. recessive relationship</a:t>
            </a:r>
          </a:p>
          <a:p>
            <a:pPr lvl="1"/>
            <a:r>
              <a:rPr lang="en-US" dirty="0"/>
              <a:t>the heterozygote (Aa) has the same phenotype as the dominant homozygote (AA)</a:t>
            </a:r>
          </a:p>
        </p:txBody>
      </p:sp>
    </p:spTree>
    <p:extLst>
      <p:ext uri="{BB962C8B-B14F-4D97-AF65-F5344CB8AC3E}">
        <p14:creationId xmlns:p14="http://schemas.microsoft.com/office/powerpoint/2010/main" val="222379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97" y="332513"/>
            <a:ext cx="8947231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Dominant and recessive are relative terms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0178"/>
          </a:xfrm>
        </p:spPr>
        <p:txBody>
          <a:bodyPr>
            <a:normAutofit/>
          </a:bodyPr>
          <a:lstStyle/>
          <a:p>
            <a:r>
              <a:rPr lang="en-US" dirty="0"/>
              <a:t>in some cases, two alleles display a clear dominant vs. recessive relationship</a:t>
            </a:r>
          </a:p>
          <a:p>
            <a:pPr lvl="1"/>
            <a:r>
              <a:rPr lang="en-US" dirty="0"/>
              <a:t>the heterozygote (</a:t>
            </a:r>
            <a:r>
              <a:rPr lang="en-US" dirty="0" err="1"/>
              <a:t>Aa</a:t>
            </a:r>
            <a:r>
              <a:rPr lang="en-US" dirty="0"/>
              <a:t>) has the same phenotype as the dominant homozygote (AA)</a:t>
            </a:r>
          </a:p>
          <a:p>
            <a:r>
              <a:rPr lang="en-US" dirty="0"/>
              <a:t>in other cases, the relationship between two alleles isn’t purely dominant vs. recessive</a:t>
            </a:r>
          </a:p>
          <a:p>
            <a:pPr lvl="1"/>
            <a:r>
              <a:rPr lang="en-US" dirty="0"/>
              <a:t>sometimes, heterozygotes do not display the same phenotype as either homozygote or do not display the expected phenotype 100% of the time</a:t>
            </a:r>
          </a:p>
        </p:txBody>
      </p:sp>
    </p:spTree>
    <p:extLst>
      <p:ext uri="{BB962C8B-B14F-4D97-AF65-F5344CB8AC3E}">
        <p14:creationId xmlns:p14="http://schemas.microsoft.com/office/powerpoint/2010/main" val="170900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4C830E-92ED-8A47-B7C9-4DD2F8964B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Variations on dominance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37EA8DC-4197-B847-9557-FA4CD4E276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92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B4E51-F3CF-DBD7-A6ED-63FC627E95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Codominance: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D9B643-F3D4-DB94-4D9E-E9128894E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3329" y="3886200"/>
            <a:ext cx="6517341" cy="1752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When heterozygotes display a phenotype associated with </a:t>
            </a:r>
            <a:r>
              <a:rPr lang="en-US" i="1" dirty="0">
                <a:solidFill>
                  <a:schemeClr val="tx1"/>
                </a:solidFill>
              </a:rPr>
              <a:t>both </a:t>
            </a:r>
            <a:r>
              <a:rPr lang="en-US" dirty="0">
                <a:solidFill>
                  <a:schemeClr val="tx1"/>
                </a:solidFill>
              </a:rPr>
              <a:t>alleles</a:t>
            </a:r>
          </a:p>
        </p:txBody>
      </p:sp>
    </p:spTree>
    <p:extLst>
      <p:ext uri="{BB962C8B-B14F-4D97-AF65-F5344CB8AC3E}">
        <p14:creationId xmlns:p14="http://schemas.microsoft.com/office/powerpoint/2010/main" val="3869093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354138"/>
            <a:ext cx="7924800" cy="1143000"/>
          </a:xfrm>
        </p:spPr>
        <p:txBody>
          <a:bodyPr>
            <a:normAutofit fontScale="90000"/>
          </a:bodyPr>
          <a:lstStyle/>
          <a:p>
            <a:r>
              <a:rPr lang="en-US" altLang="x-none" dirty="0"/>
              <a:t>ABO blood group alleles, genotypes &amp; phenotypes</a:t>
            </a:r>
          </a:p>
        </p:txBody>
      </p:sp>
      <p:pic>
        <p:nvPicPr>
          <p:cNvPr id="24579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98"/>
          <a:stretch/>
        </p:blipFill>
        <p:spPr bwMode="auto">
          <a:xfrm>
            <a:off x="228600" y="1636850"/>
            <a:ext cx="6022975" cy="183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2452688" y="6323350"/>
            <a:ext cx="1897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x-none" sz="1400" dirty="0"/>
              <a:t>Campbell, Figure 14-11</a:t>
            </a:r>
          </a:p>
        </p:txBody>
      </p:sp>
    </p:spTree>
    <p:extLst>
      <p:ext uri="{BB962C8B-B14F-4D97-AF65-F5344CB8AC3E}">
        <p14:creationId xmlns:p14="http://schemas.microsoft.com/office/powerpoint/2010/main" val="313328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354138"/>
            <a:ext cx="7924800" cy="1143000"/>
          </a:xfrm>
        </p:spPr>
        <p:txBody>
          <a:bodyPr>
            <a:normAutofit fontScale="90000"/>
          </a:bodyPr>
          <a:lstStyle/>
          <a:p>
            <a:r>
              <a:rPr lang="en-US" altLang="x-none" dirty="0"/>
              <a:t>ABO blood group alleles, genotypes &amp; phenotypes</a:t>
            </a:r>
          </a:p>
        </p:txBody>
      </p:sp>
      <p:pic>
        <p:nvPicPr>
          <p:cNvPr id="245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"/>
          <a:stretch>
            <a:fillRect/>
          </a:stretch>
        </p:blipFill>
        <p:spPr bwMode="auto">
          <a:xfrm>
            <a:off x="228600" y="1636850"/>
            <a:ext cx="6022975" cy="467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2452688" y="6323350"/>
            <a:ext cx="1897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x-none" sz="1400" dirty="0"/>
              <a:t>Campbell, Figure 14-11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10F8BC-87E6-D44E-9D6F-880F6DA356CC}"/>
              </a:ext>
            </a:extLst>
          </p:cNvPr>
          <p:cNvSpPr/>
          <p:nvPr/>
        </p:nvSpPr>
        <p:spPr>
          <a:xfrm>
            <a:off x="4048018" y="4068434"/>
            <a:ext cx="1047964" cy="21986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51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56A0EFE4-758E-9C8F-7305-73233E6225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  <a:ea typeface="ＭＳ Ｐゴシック" panose="020B0600070205080204" pitchFamily="34" charset="-128"/>
              </a:rPr>
              <a:t>My educational biography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7049B2C0-FA80-3A21-C706-A7B0E86AC8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5638800" cy="4525963"/>
          </a:xfrm>
        </p:spPr>
        <p:txBody>
          <a:bodyPr/>
          <a:lstStyle/>
          <a:p>
            <a:r>
              <a:rPr lang="en-US" altLang="en-US" sz="2600">
                <a:ea typeface="ＭＳ Ｐゴシック" panose="020B0600070205080204" pitchFamily="34" charset="-128"/>
              </a:rPr>
              <a:t>B.A. in Molecular Biology,         University of California, San Diego</a:t>
            </a:r>
          </a:p>
          <a:p>
            <a:endParaRPr lang="en-US" altLang="en-US" sz="2600">
              <a:ea typeface="ＭＳ Ｐゴシック" panose="020B0600070205080204" pitchFamily="34" charset="-128"/>
            </a:endParaRPr>
          </a:p>
          <a:p>
            <a:r>
              <a:rPr lang="en-US" altLang="en-US" sz="2600">
                <a:ea typeface="ＭＳ Ｐゴシック" panose="020B0600070205080204" pitchFamily="34" charset="-128"/>
              </a:rPr>
              <a:t>Ph.D. in Molecular &amp; Cell Biology, concentration in Genetics,           University of California, Berkeley</a:t>
            </a:r>
          </a:p>
          <a:p>
            <a:endParaRPr lang="en-US" altLang="en-US" sz="2600">
              <a:ea typeface="ＭＳ Ｐゴシック" panose="020B0600070205080204" pitchFamily="34" charset="-128"/>
            </a:endParaRPr>
          </a:p>
          <a:p>
            <a:r>
              <a:rPr lang="en-US" altLang="en-US" sz="2600">
                <a:ea typeface="ＭＳ Ｐゴシック" panose="020B0600070205080204" pitchFamily="34" charset="-128"/>
              </a:rPr>
              <a:t>Postdoctoral fellow,         Developmental Molecular Genetics, University of Pennsylvania</a:t>
            </a:r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32FBD21A-A986-F371-EEF2-B1285B437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5"/>
          <a:stretch>
            <a:fillRect/>
          </a:stretch>
        </p:blipFill>
        <p:spPr bwMode="auto">
          <a:xfrm>
            <a:off x="6445250" y="1219200"/>
            <a:ext cx="1905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F3B618C4-DB21-156D-3A96-07E236737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4000"/>
          <a:stretch>
            <a:fillRect/>
          </a:stretch>
        </p:blipFill>
        <p:spPr bwMode="auto">
          <a:xfrm>
            <a:off x="6337300" y="2979738"/>
            <a:ext cx="21209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>
            <a:extLst>
              <a:ext uri="{FF2B5EF4-FFF2-40B4-BE49-F238E27FC236}">
                <a16:creationId xmlns:a16="http://schemas.microsoft.com/office/drawing/2014/main" id="{4E2360AE-B036-8898-4EE9-FAC573F4D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4684713"/>
            <a:ext cx="23495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354138"/>
            <a:ext cx="7924800" cy="1143000"/>
          </a:xfrm>
        </p:spPr>
        <p:txBody>
          <a:bodyPr>
            <a:normAutofit fontScale="90000"/>
          </a:bodyPr>
          <a:lstStyle/>
          <a:p>
            <a:r>
              <a:rPr lang="en-US" altLang="x-none" dirty="0"/>
              <a:t>ABO blood group alleles, genotypes &amp; phenotypes</a:t>
            </a:r>
          </a:p>
        </p:txBody>
      </p:sp>
      <p:pic>
        <p:nvPicPr>
          <p:cNvPr id="245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"/>
          <a:stretch>
            <a:fillRect/>
          </a:stretch>
        </p:blipFill>
        <p:spPr bwMode="auto">
          <a:xfrm>
            <a:off x="228600" y="1636850"/>
            <a:ext cx="6022975" cy="467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2452688" y="6323350"/>
            <a:ext cx="1897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x-none" sz="1400" dirty="0"/>
              <a:t>Campbell, Figure 14-11</a:t>
            </a:r>
          </a:p>
        </p:txBody>
      </p:sp>
    </p:spTree>
    <p:extLst>
      <p:ext uri="{BB962C8B-B14F-4D97-AF65-F5344CB8AC3E}">
        <p14:creationId xmlns:p14="http://schemas.microsoft.com/office/powerpoint/2010/main" val="3227627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354138"/>
            <a:ext cx="7924800" cy="1143000"/>
          </a:xfrm>
        </p:spPr>
        <p:txBody>
          <a:bodyPr>
            <a:normAutofit fontScale="90000"/>
          </a:bodyPr>
          <a:lstStyle/>
          <a:p>
            <a:r>
              <a:rPr lang="en-US" altLang="x-none" dirty="0"/>
              <a:t>ABO blood group alleles, genotypes &amp; phenotypes</a:t>
            </a:r>
          </a:p>
        </p:txBody>
      </p:sp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6400800" y="1930519"/>
            <a:ext cx="2640013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x-none" sz="2800" u="sng" dirty="0">
                <a:latin typeface="Times New Roman" charset="0"/>
              </a:rPr>
              <a:t>co-dominance</a:t>
            </a:r>
            <a:r>
              <a:rPr lang="en-US" altLang="x-none" sz="2800" dirty="0">
                <a:latin typeface="Times New Roman" charset="0"/>
              </a:rPr>
              <a:t>:  </a:t>
            </a:r>
            <a:r>
              <a:rPr lang="en-US" altLang="x-none" dirty="0">
                <a:latin typeface="Times New Roman" charset="0"/>
              </a:rPr>
              <a:t>when two distinct phenotypes, </a:t>
            </a:r>
          </a:p>
          <a:p>
            <a:r>
              <a:rPr lang="en-US" altLang="x-none" dirty="0">
                <a:latin typeface="Times New Roman" charset="0"/>
              </a:rPr>
              <a:t>caused by two different alleles, </a:t>
            </a:r>
          </a:p>
          <a:p>
            <a:r>
              <a:rPr lang="en-US" altLang="x-none" dirty="0">
                <a:latin typeface="Times New Roman" charset="0"/>
              </a:rPr>
              <a:t>are both observed</a:t>
            </a:r>
          </a:p>
          <a:p>
            <a:endParaRPr lang="en-US" altLang="x-none" sz="1600" dirty="0">
              <a:latin typeface="Times New Roman" charset="0"/>
            </a:endParaRPr>
          </a:p>
          <a:p>
            <a:r>
              <a:rPr lang="en-US" altLang="x-none" sz="2800" u="sng" dirty="0">
                <a:latin typeface="Times New Roman" charset="0"/>
              </a:rPr>
              <a:t>example</a:t>
            </a:r>
            <a:r>
              <a:rPr lang="en-US" altLang="x-none" sz="2800" dirty="0">
                <a:latin typeface="Times New Roman" charset="0"/>
              </a:rPr>
              <a:t>:</a:t>
            </a:r>
          </a:p>
          <a:p>
            <a:r>
              <a:rPr lang="en-US" altLang="x-none" i="1" dirty="0">
                <a:latin typeface="Times New Roman" charset="0"/>
              </a:rPr>
              <a:t>I</a:t>
            </a:r>
            <a:r>
              <a:rPr lang="en-US" altLang="x-none" i="1" baseline="30000" dirty="0">
                <a:latin typeface="Times New Roman" charset="0"/>
              </a:rPr>
              <a:t>A</a:t>
            </a:r>
            <a:r>
              <a:rPr lang="en-US" altLang="x-none" i="1" dirty="0">
                <a:latin typeface="Times New Roman" charset="0"/>
              </a:rPr>
              <a:t>I</a:t>
            </a:r>
            <a:r>
              <a:rPr lang="en-US" altLang="x-none" i="1" baseline="30000" dirty="0">
                <a:latin typeface="Times New Roman" charset="0"/>
              </a:rPr>
              <a:t>B</a:t>
            </a:r>
            <a:r>
              <a:rPr lang="en-US" altLang="x-none" dirty="0">
                <a:latin typeface="Times New Roman" charset="0"/>
              </a:rPr>
              <a:t> individuals display both the A &amp; B antigens</a:t>
            </a:r>
          </a:p>
        </p:txBody>
      </p:sp>
      <p:pic>
        <p:nvPicPr>
          <p:cNvPr id="245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"/>
          <a:stretch>
            <a:fillRect/>
          </a:stretch>
        </p:blipFill>
        <p:spPr bwMode="auto">
          <a:xfrm>
            <a:off x="228600" y="1636850"/>
            <a:ext cx="6022975" cy="467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2452688" y="6323350"/>
            <a:ext cx="1897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x-none" sz="1400" dirty="0"/>
              <a:t>Campbell, Figure 14-11</a:t>
            </a:r>
          </a:p>
        </p:txBody>
      </p:sp>
      <p:sp>
        <p:nvSpPr>
          <p:cNvPr id="2" name="Curved Left Arrow 1">
            <a:extLst>
              <a:ext uri="{FF2B5EF4-FFF2-40B4-BE49-F238E27FC236}">
                <a16:creationId xmlns:a16="http://schemas.microsoft.com/office/drawing/2014/main" id="{6DDDF05B-69FA-FF47-9875-493EEF9903B9}"/>
              </a:ext>
            </a:extLst>
          </p:cNvPr>
          <p:cNvSpPr/>
          <p:nvPr/>
        </p:nvSpPr>
        <p:spPr>
          <a:xfrm rot="5077601">
            <a:off x="6156280" y="4219658"/>
            <a:ext cx="670941" cy="4113358"/>
          </a:xfrm>
          <a:prstGeom prst="curvedLeftArrow">
            <a:avLst>
              <a:gd name="adj1" fmla="val 20628"/>
              <a:gd name="adj2" fmla="val 50000"/>
              <a:gd name="adj3" fmla="val 3577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186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1649"/>
            <a:ext cx="7772400" cy="1943101"/>
          </a:xfrm>
        </p:spPr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Incomplete dominance: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sz="3600" dirty="0">
                <a:ea typeface="ＭＳ Ｐゴシック" charset="0"/>
                <a:cs typeface="ＭＳ Ｐゴシック" charset="0"/>
              </a:rPr>
              <a:t>when heterozygotes have a different phenotype than either homozygote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36150"/>
          <a:stretch/>
        </p:blipFill>
        <p:spPr>
          <a:xfrm>
            <a:off x="348221" y="2478267"/>
            <a:ext cx="3167711" cy="2720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63693" r="24701" b="4007"/>
          <a:stretch/>
        </p:blipFill>
        <p:spPr>
          <a:xfrm>
            <a:off x="4031087" y="2456084"/>
            <a:ext cx="4700789" cy="27120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19655" y="5310579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 charset="0"/>
                <a:ea typeface="Times New Roman" charset="0"/>
                <a:cs typeface="Times New Roman" charset="0"/>
              </a:rPr>
              <a:t>Campbell, Figure 14-10</a:t>
            </a:r>
          </a:p>
        </p:txBody>
      </p:sp>
      <p:sp>
        <p:nvSpPr>
          <p:cNvPr id="7" name="Right Arrow 6"/>
          <p:cNvSpPr/>
          <p:nvPr/>
        </p:nvSpPr>
        <p:spPr>
          <a:xfrm rot="20164033">
            <a:off x="3534207" y="4251302"/>
            <a:ext cx="515155" cy="142213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32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1649"/>
            <a:ext cx="7772400" cy="1943101"/>
          </a:xfrm>
        </p:spPr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Incomplete dominance: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sz="3600" dirty="0">
                <a:ea typeface="ＭＳ Ｐゴシック" charset="0"/>
                <a:cs typeface="ＭＳ Ｐゴシック" charset="0"/>
              </a:rPr>
              <a:t>when heterozygotes have a different phenotype than either homozygote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36150"/>
          <a:stretch/>
        </p:blipFill>
        <p:spPr>
          <a:xfrm>
            <a:off x="348221" y="2478267"/>
            <a:ext cx="3167711" cy="2720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63693" r="24701" b="4007"/>
          <a:stretch/>
        </p:blipFill>
        <p:spPr>
          <a:xfrm>
            <a:off x="4031087" y="2456084"/>
            <a:ext cx="4700789" cy="27120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19655" y="5310579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 charset="0"/>
                <a:ea typeface="Times New Roman" charset="0"/>
                <a:cs typeface="Times New Roman" charset="0"/>
              </a:rPr>
              <a:t>Campbell, Figure 14-10</a:t>
            </a:r>
          </a:p>
        </p:txBody>
      </p:sp>
      <p:sp>
        <p:nvSpPr>
          <p:cNvPr id="7" name="Right Arrow 6"/>
          <p:cNvSpPr/>
          <p:nvPr/>
        </p:nvSpPr>
        <p:spPr>
          <a:xfrm rot="20164033">
            <a:off x="3534207" y="4251302"/>
            <a:ext cx="515155" cy="142213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FBA4BE-FB75-6A6C-3654-D1A9FE4A6E5A}"/>
              </a:ext>
            </a:extLst>
          </p:cNvPr>
          <p:cNvSpPr txBox="1"/>
          <p:nvPr/>
        </p:nvSpPr>
        <p:spPr>
          <a:xfrm>
            <a:off x="1515715" y="5699041"/>
            <a:ext cx="6112571" cy="1015663"/>
          </a:xfrm>
          <a:prstGeom prst="rect">
            <a:avLst/>
          </a:prstGeom>
          <a:noFill/>
          <a:ln w="28575">
            <a:solidFill>
              <a:srgbClr val="F59EC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Incomplete dominance typically manifests as a phenotype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is in between the two homozygous phenotypes;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traits are generally dose sensitive.</a:t>
            </a:r>
          </a:p>
        </p:txBody>
      </p:sp>
    </p:spTree>
    <p:extLst>
      <p:ext uri="{BB962C8B-B14F-4D97-AF65-F5344CB8AC3E}">
        <p14:creationId xmlns:p14="http://schemas.microsoft.com/office/powerpoint/2010/main" val="682529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FCC9B-365E-A06A-37FD-811FD80B9D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Variable expressivity and incomplete penetrance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C73897-64B7-718E-4B3E-81EE437107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287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9374"/>
            <a:ext cx="9144000" cy="2714625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Polydactyly: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sz="3600" dirty="0">
                <a:ea typeface="ＭＳ Ｐゴシック" charset="0"/>
                <a:cs typeface="ＭＳ Ｐゴシック" charset="0"/>
              </a:rPr>
              <a:t>an example of variable expressivity,</a:t>
            </a:r>
            <a:br>
              <a:rPr lang="en-US" sz="3600" dirty="0">
                <a:ea typeface="ＭＳ Ｐゴシック" charset="0"/>
                <a:cs typeface="ＭＳ Ｐゴシック" charset="0"/>
              </a:rPr>
            </a:br>
            <a:r>
              <a:rPr lang="en-US" sz="3600" dirty="0">
                <a:ea typeface="ＭＳ Ｐゴシック" charset="0"/>
                <a:cs typeface="ＭＳ Ｐゴシック" charset="0"/>
              </a:rPr>
              <a:t>when individuals with the same mutant genotype</a:t>
            </a:r>
            <a:br>
              <a:rPr lang="en-US" sz="3600" dirty="0">
                <a:ea typeface="ＭＳ Ｐゴシック" charset="0"/>
                <a:cs typeface="ＭＳ Ｐゴシック" charset="0"/>
              </a:rPr>
            </a:br>
            <a:r>
              <a:rPr lang="en-US" sz="3600" dirty="0">
                <a:ea typeface="ＭＳ Ｐゴシック" charset="0"/>
                <a:cs typeface="ＭＳ Ｐゴシック" charset="0"/>
              </a:rPr>
              <a:t>display a range of mutant phenotypes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1986969" y="6225164"/>
            <a:ext cx="52178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/>
              </a:rPr>
              <a:t>http://</a:t>
            </a:r>
            <a:r>
              <a:rPr lang="en-US" sz="1400" dirty="0" err="1">
                <a:latin typeface="Times New Roman"/>
              </a:rPr>
              <a:t>www.nlm.nih.gov</a:t>
            </a:r>
            <a:r>
              <a:rPr lang="en-US" sz="1400" dirty="0">
                <a:latin typeface="Times New Roman"/>
              </a:rPr>
              <a:t>/MEDLINEPLUS/</a:t>
            </a:r>
            <a:r>
              <a:rPr lang="en-US" sz="1400" dirty="0" err="1">
                <a:latin typeface="Times New Roman"/>
              </a:rPr>
              <a:t>ency</a:t>
            </a:r>
            <a:r>
              <a:rPr lang="en-US" sz="1400" dirty="0">
                <a:latin typeface="Times New Roman"/>
              </a:rPr>
              <a:t>/</a:t>
            </a:r>
            <a:r>
              <a:rPr lang="en-US" sz="1400" dirty="0" err="1">
                <a:latin typeface="Times New Roman"/>
              </a:rPr>
              <a:t>imagepages</a:t>
            </a:r>
            <a:r>
              <a:rPr lang="en-US" sz="1400" dirty="0">
                <a:latin typeface="Times New Roman"/>
              </a:rPr>
              <a:t>/1719.htm</a:t>
            </a:r>
          </a:p>
        </p:txBody>
      </p:sp>
      <p:pic>
        <p:nvPicPr>
          <p:cNvPr id="33796" name="Picture 5" descr="Sli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9" t="32689" r="24022" b="23245"/>
          <a:stretch>
            <a:fillRect/>
          </a:stretch>
        </p:blipFill>
        <p:spPr bwMode="auto">
          <a:xfrm>
            <a:off x="2133600" y="2670775"/>
            <a:ext cx="48768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1180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Same genotype, range of phenotypes:</a:t>
            </a:r>
            <a:br>
              <a:rPr lang="en-US" sz="3600" dirty="0">
                <a:ea typeface="ＭＳ Ｐゴシック" charset="0"/>
                <a:cs typeface="ＭＳ Ｐゴシック" charset="0"/>
              </a:rPr>
            </a:br>
            <a:r>
              <a:rPr lang="en-US" sz="3600" dirty="0">
                <a:ea typeface="ＭＳ Ｐゴシック" charset="0"/>
                <a:cs typeface="ＭＳ Ｐゴシック" charset="0"/>
              </a:rPr>
              <a:t>variable expressivity &amp; incomplete penetrance </a:t>
            </a:r>
          </a:p>
        </p:txBody>
      </p:sp>
      <p:sp>
        <p:nvSpPr>
          <p:cNvPr id="31747" name="Text Box 7"/>
          <p:cNvSpPr txBox="1">
            <a:spLocks noChangeArrowheads="1"/>
          </p:cNvSpPr>
          <p:nvPr/>
        </p:nvSpPr>
        <p:spPr bwMode="auto">
          <a:xfrm>
            <a:off x="2167942" y="6325221"/>
            <a:ext cx="5075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Times New Roman"/>
              </a:rPr>
              <a:t>modified from: Griffiths (2008) </a:t>
            </a:r>
            <a:r>
              <a:rPr lang="en-US" sz="1400" i="1" dirty="0">
                <a:latin typeface="Times New Roman"/>
              </a:rPr>
              <a:t>An Introduction to Genetic Analysis</a:t>
            </a:r>
            <a:endParaRPr lang="en-US" sz="1400" dirty="0">
              <a:latin typeface="Times New Roman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8059C3-4ACD-8E44-BFE3-61373D9D199E}"/>
              </a:ext>
            </a:extLst>
          </p:cNvPr>
          <p:cNvGrpSpPr/>
          <p:nvPr/>
        </p:nvGrpSpPr>
        <p:grpSpPr>
          <a:xfrm>
            <a:off x="623093" y="1600962"/>
            <a:ext cx="7897813" cy="1369417"/>
            <a:chOff x="621222" y="3431183"/>
            <a:chExt cx="7897813" cy="1369417"/>
          </a:xfrm>
        </p:grpSpPr>
        <p:sp>
          <p:nvSpPr>
            <p:cNvPr id="31763" name="Text Box 10"/>
            <p:cNvSpPr txBox="1">
              <a:spLocks noChangeArrowheads="1"/>
            </p:cNvSpPr>
            <p:nvPr/>
          </p:nvSpPr>
          <p:spPr bwMode="auto">
            <a:xfrm>
              <a:off x="621222" y="3431183"/>
              <a:ext cx="7897813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200" b="1" u="sng" dirty="0">
                  <a:latin typeface="Times New Roman"/>
                </a:rPr>
                <a:t>Variable expressivity</a:t>
              </a:r>
              <a:r>
                <a:rPr lang="en-US" sz="2200" dirty="0">
                  <a:latin typeface="Times New Roman"/>
                </a:rPr>
                <a:t>: Individuals with the </a:t>
              </a:r>
              <a:r>
                <a:rPr lang="en-US" sz="2200" u="sng" dirty="0">
                  <a:latin typeface="Times New Roman"/>
                </a:rPr>
                <a:t>same</a:t>
              </a:r>
              <a:r>
                <a:rPr lang="en-US" sz="2200" dirty="0">
                  <a:latin typeface="Times New Roman"/>
                </a:rPr>
                <a:t> mutant genotype</a:t>
              </a:r>
            </a:p>
            <a:p>
              <a:pPr algn="ctr"/>
              <a:r>
                <a:rPr lang="en-US" sz="2200" dirty="0">
                  <a:latin typeface="Times New Roman"/>
                </a:rPr>
                <a:t>display a range of mutant phenotypes.</a:t>
              </a:r>
            </a:p>
          </p:txBody>
        </p:sp>
        <p:grpSp>
          <p:nvGrpSpPr>
            <p:cNvPr id="31765" name="Group 48"/>
            <p:cNvGrpSpPr>
              <a:grpSpLocks/>
            </p:cNvGrpSpPr>
            <p:nvPr/>
          </p:nvGrpSpPr>
          <p:grpSpPr bwMode="auto">
            <a:xfrm>
              <a:off x="1676400" y="4267200"/>
              <a:ext cx="6019800" cy="533400"/>
              <a:chOff x="1056" y="2688"/>
              <a:chExt cx="3792" cy="336"/>
            </a:xfrm>
          </p:grpSpPr>
          <p:sp>
            <p:nvSpPr>
              <p:cNvPr id="31766" name="Oval 24"/>
              <p:cNvSpPr>
                <a:spLocks noChangeArrowheads="1"/>
              </p:cNvSpPr>
              <p:nvPr/>
            </p:nvSpPr>
            <p:spPr bwMode="auto">
              <a:xfrm>
                <a:off x="1056" y="2688"/>
                <a:ext cx="288" cy="336"/>
              </a:xfrm>
              <a:prstGeom prst="ellipse">
                <a:avLst/>
              </a:prstGeom>
              <a:solidFill>
                <a:srgbClr val="E0CAF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67" name="Oval 25"/>
              <p:cNvSpPr>
                <a:spLocks noChangeArrowheads="1"/>
              </p:cNvSpPr>
              <p:nvPr/>
            </p:nvSpPr>
            <p:spPr bwMode="auto">
              <a:xfrm>
                <a:off x="1494" y="2688"/>
                <a:ext cx="288" cy="336"/>
              </a:xfrm>
              <a:prstGeom prst="ellipse">
                <a:avLst/>
              </a:prstGeom>
              <a:solidFill>
                <a:srgbClr val="B87CD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68" name="Oval 26"/>
              <p:cNvSpPr>
                <a:spLocks noChangeArrowheads="1"/>
              </p:cNvSpPr>
              <p:nvPr/>
            </p:nvSpPr>
            <p:spPr bwMode="auto">
              <a:xfrm>
                <a:off x="1932" y="2688"/>
                <a:ext cx="288" cy="336"/>
              </a:xfrm>
              <a:prstGeom prst="ellipse">
                <a:avLst/>
              </a:prstGeom>
              <a:solidFill>
                <a:srgbClr val="9006B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69" name="Oval 27"/>
              <p:cNvSpPr>
                <a:spLocks noChangeArrowheads="1"/>
              </p:cNvSpPr>
              <p:nvPr/>
            </p:nvSpPr>
            <p:spPr bwMode="auto">
              <a:xfrm>
                <a:off x="2370" y="2688"/>
                <a:ext cx="288" cy="336"/>
              </a:xfrm>
              <a:prstGeom prst="ellipse">
                <a:avLst/>
              </a:prstGeom>
              <a:solidFill>
                <a:srgbClr val="B87CD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70" name="Oval 28"/>
              <p:cNvSpPr>
                <a:spLocks noChangeArrowheads="1"/>
              </p:cNvSpPr>
              <p:nvPr/>
            </p:nvSpPr>
            <p:spPr bwMode="auto">
              <a:xfrm>
                <a:off x="3246" y="2688"/>
                <a:ext cx="288" cy="336"/>
              </a:xfrm>
              <a:prstGeom prst="ellipse">
                <a:avLst/>
              </a:prstGeom>
              <a:solidFill>
                <a:srgbClr val="B87CD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4122" y="2688"/>
                <a:ext cx="288" cy="336"/>
              </a:xfrm>
              <a:prstGeom prst="ellipse">
                <a:avLst/>
              </a:prstGeom>
              <a:solidFill>
                <a:srgbClr val="E0CAF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72" name="Oval 30"/>
              <p:cNvSpPr>
                <a:spLocks noChangeArrowheads="1"/>
              </p:cNvSpPr>
              <p:nvPr/>
            </p:nvSpPr>
            <p:spPr bwMode="auto">
              <a:xfrm>
                <a:off x="2808" y="2688"/>
                <a:ext cx="288" cy="336"/>
              </a:xfrm>
              <a:prstGeom prst="ellipse">
                <a:avLst/>
              </a:prstGeom>
              <a:solidFill>
                <a:srgbClr val="E0CAF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73" name="Oval 31"/>
              <p:cNvSpPr>
                <a:spLocks noChangeArrowheads="1"/>
              </p:cNvSpPr>
              <p:nvPr/>
            </p:nvSpPr>
            <p:spPr bwMode="auto">
              <a:xfrm>
                <a:off x="3684" y="2688"/>
                <a:ext cx="288" cy="336"/>
              </a:xfrm>
              <a:prstGeom prst="ellipse">
                <a:avLst/>
              </a:prstGeom>
              <a:solidFill>
                <a:srgbClr val="9006B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74" name="Oval 32"/>
              <p:cNvSpPr>
                <a:spLocks noChangeArrowheads="1"/>
              </p:cNvSpPr>
              <p:nvPr/>
            </p:nvSpPr>
            <p:spPr bwMode="auto">
              <a:xfrm>
                <a:off x="4560" y="2688"/>
                <a:ext cx="288" cy="336"/>
              </a:xfrm>
              <a:prstGeom prst="ellipse">
                <a:avLst/>
              </a:prstGeom>
              <a:solidFill>
                <a:srgbClr val="E0CAF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8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Same genotype, range of phenotypes:</a:t>
            </a:r>
            <a:br>
              <a:rPr lang="en-US" sz="3600" dirty="0">
                <a:ea typeface="ＭＳ Ｐゴシック" charset="0"/>
                <a:cs typeface="ＭＳ Ｐゴシック" charset="0"/>
              </a:rPr>
            </a:br>
            <a:r>
              <a:rPr lang="en-US" sz="3600" dirty="0">
                <a:ea typeface="ＭＳ Ｐゴシック" charset="0"/>
                <a:cs typeface="ＭＳ Ｐゴシック" charset="0"/>
              </a:rPr>
              <a:t>variable expressivity &amp; incomplete penetrance </a:t>
            </a:r>
          </a:p>
        </p:txBody>
      </p:sp>
      <p:sp>
        <p:nvSpPr>
          <p:cNvPr id="31747" name="Text Box 7"/>
          <p:cNvSpPr txBox="1">
            <a:spLocks noChangeArrowheads="1"/>
          </p:cNvSpPr>
          <p:nvPr/>
        </p:nvSpPr>
        <p:spPr bwMode="auto">
          <a:xfrm>
            <a:off x="2167942" y="6325221"/>
            <a:ext cx="5075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Times New Roman"/>
              </a:rPr>
              <a:t>modified from: Griffiths (2008) </a:t>
            </a:r>
            <a:r>
              <a:rPr lang="en-US" sz="1400" i="1" dirty="0">
                <a:latin typeface="Times New Roman"/>
              </a:rPr>
              <a:t>An Introduction to Genetic Analysis</a:t>
            </a:r>
            <a:endParaRPr lang="en-US" sz="1400" dirty="0">
              <a:latin typeface="Times New Roman"/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622584" y="3368068"/>
            <a:ext cx="7920038" cy="1362076"/>
            <a:chOff x="392" y="1158"/>
            <a:chExt cx="4989" cy="858"/>
          </a:xfrm>
        </p:grpSpPr>
        <p:sp>
          <p:nvSpPr>
            <p:cNvPr id="31775" name="Text Box 9"/>
            <p:cNvSpPr txBox="1">
              <a:spLocks noChangeArrowheads="1"/>
            </p:cNvSpPr>
            <p:nvPr/>
          </p:nvSpPr>
          <p:spPr bwMode="auto">
            <a:xfrm>
              <a:off x="392" y="1158"/>
              <a:ext cx="498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200" b="1" u="sng" dirty="0">
                  <a:latin typeface="Times New Roman"/>
                </a:rPr>
                <a:t>Incomplete penetrance</a:t>
              </a:r>
              <a:r>
                <a:rPr lang="en-US" sz="2200" dirty="0">
                  <a:latin typeface="Times New Roman"/>
                </a:rPr>
                <a:t>: Some individuals with the mutant genotype</a:t>
              </a:r>
            </a:p>
            <a:p>
              <a:r>
                <a:rPr lang="en-US" sz="2200" dirty="0">
                  <a:latin typeface="Times New Roman"/>
                </a:rPr>
                <a:t>		            fail to express the mutant phenotype.</a:t>
              </a:r>
            </a:p>
          </p:txBody>
        </p:sp>
        <p:grpSp>
          <p:nvGrpSpPr>
            <p:cNvPr id="31776" name="Group 42"/>
            <p:cNvGrpSpPr>
              <a:grpSpLocks/>
            </p:cNvGrpSpPr>
            <p:nvPr/>
          </p:nvGrpSpPr>
          <p:grpSpPr bwMode="auto">
            <a:xfrm>
              <a:off x="1056" y="1680"/>
              <a:ext cx="3792" cy="336"/>
              <a:chOff x="1056" y="1680"/>
              <a:chExt cx="3792" cy="336"/>
            </a:xfrm>
          </p:grpSpPr>
          <p:sp>
            <p:nvSpPr>
              <p:cNvPr id="31777" name="Oval 15"/>
              <p:cNvSpPr>
                <a:spLocks noChangeArrowheads="1"/>
              </p:cNvSpPr>
              <p:nvPr/>
            </p:nvSpPr>
            <p:spPr bwMode="auto">
              <a:xfrm>
                <a:off x="1056" y="1680"/>
                <a:ext cx="288" cy="336"/>
              </a:xfrm>
              <a:prstGeom prst="ellipse">
                <a:avLst/>
              </a:prstGeom>
              <a:solidFill>
                <a:srgbClr val="9006B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78" name="Oval 16"/>
              <p:cNvSpPr>
                <a:spLocks noChangeArrowheads="1"/>
              </p:cNvSpPr>
              <p:nvPr/>
            </p:nvSpPr>
            <p:spPr bwMode="auto">
              <a:xfrm>
                <a:off x="1494" y="1680"/>
                <a:ext cx="288" cy="33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79" name="Oval 17"/>
              <p:cNvSpPr>
                <a:spLocks noChangeArrowheads="1"/>
              </p:cNvSpPr>
              <p:nvPr/>
            </p:nvSpPr>
            <p:spPr bwMode="auto">
              <a:xfrm>
                <a:off x="1932" y="1680"/>
                <a:ext cx="288" cy="336"/>
              </a:xfrm>
              <a:prstGeom prst="ellipse">
                <a:avLst/>
              </a:prstGeom>
              <a:solidFill>
                <a:srgbClr val="9006B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80" name="Oval 18"/>
              <p:cNvSpPr>
                <a:spLocks noChangeArrowheads="1"/>
              </p:cNvSpPr>
              <p:nvPr/>
            </p:nvSpPr>
            <p:spPr bwMode="auto">
              <a:xfrm>
                <a:off x="2370" y="1680"/>
                <a:ext cx="288" cy="336"/>
              </a:xfrm>
              <a:prstGeom prst="ellipse">
                <a:avLst/>
              </a:prstGeom>
              <a:solidFill>
                <a:srgbClr val="9006B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81" name="Oval 19"/>
              <p:cNvSpPr>
                <a:spLocks noChangeArrowheads="1"/>
              </p:cNvSpPr>
              <p:nvPr/>
            </p:nvSpPr>
            <p:spPr bwMode="auto">
              <a:xfrm>
                <a:off x="3246" y="1680"/>
                <a:ext cx="288" cy="336"/>
              </a:xfrm>
              <a:prstGeom prst="ellipse">
                <a:avLst/>
              </a:prstGeom>
              <a:solidFill>
                <a:srgbClr val="9006B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82" name="Oval 20"/>
              <p:cNvSpPr>
                <a:spLocks noChangeArrowheads="1"/>
              </p:cNvSpPr>
              <p:nvPr/>
            </p:nvSpPr>
            <p:spPr bwMode="auto">
              <a:xfrm>
                <a:off x="4122" y="1680"/>
                <a:ext cx="288" cy="336"/>
              </a:xfrm>
              <a:prstGeom prst="ellipse">
                <a:avLst/>
              </a:prstGeom>
              <a:solidFill>
                <a:srgbClr val="9006B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83" name="Oval 21"/>
              <p:cNvSpPr>
                <a:spLocks noChangeArrowheads="1"/>
              </p:cNvSpPr>
              <p:nvPr/>
            </p:nvSpPr>
            <p:spPr bwMode="auto">
              <a:xfrm>
                <a:off x="2808" y="1680"/>
                <a:ext cx="288" cy="33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84" name="Oval 22"/>
              <p:cNvSpPr>
                <a:spLocks noChangeArrowheads="1"/>
              </p:cNvSpPr>
              <p:nvPr/>
            </p:nvSpPr>
            <p:spPr bwMode="auto">
              <a:xfrm>
                <a:off x="3684" y="1680"/>
                <a:ext cx="288" cy="33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85" name="Oval 23"/>
              <p:cNvSpPr>
                <a:spLocks noChangeArrowheads="1"/>
              </p:cNvSpPr>
              <p:nvPr/>
            </p:nvSpPr>
            <p:spPr bwMode="auto">
              <a:xfrm>
                <a:off x="4560" y="1680"/>
                <a:ext cx="288" cy="33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</p:grpSp>
      </p:grpSp>
      <p:sp>
        <p:nvSpPr>
          <p:cNvPr id="31764" name="Line 12"/>
          <p:cNvSpPr>
            <a:spLocks noChangeShapeType="1"/>
          </p:cNvSpPr>
          <p:nvPr/>
        </p:nvSpPr>
        <p:spPr bwMode="auto">
          <a:xfrm>
            <a:off x="228600" y="32139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Times New Roman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8059C3-4ACD-8E44-BFE3-61373D9D199E}"/>
              </a:ext>
            </a:extLst>
          </p:cNvPr>
          <p:cNvGrpSpPr/>
          <p:nvPr/>
        </p:nvGrpSpPr>
        <p:grpSpPr>
          <a:xfrm>
            <a:off x="715271" y="1597354"/>
            <a:ext cx="7713457" cy="1373025"/>
            <a:chOff x="713400" y="3427575"/>
            <a:chExt cx="7713457" cy="1373025"/>
          </a:xfrm>
        </p:grpSpPr>
        <p:sp>
          <p:nvSpPr>
            <p:cNvPr id="31763" name="Text Box 10"/>
            <p:cNvSpPr txBox="1">
              <a:spLocks noChangeArrowheads="1"/>
            </p:cNvSpPr>
            <p:nvPr/>
          </p:nvSpPr>
          <p:spPr bwMode="auto">
            <a:xfrm>
              <a:off x="713400" y="3427575"/>
              <a:ext cx="7713457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200" b="1" u="sng" dirty="0">
                  <a:latin typeface="Times New Roman"/>
                </a:rPr>
                <a:t>Variable expressivity</a:t>
              </a:r>
              <a:r>
                <a:rPr lang="en-US" sz="2200" dirty="0">
                  <a:latin typeface="Times New Roman"/>
                </a:rPr>
                <a:t>: Individuals with the </a:t>
              </a:r>
              <a:r>
                <a:rPr lang="en-US" sz="2200" u="sng" dirty="0">
                  <a:latin typeface="Times New Roman"/>
                </a:rPr>
                <a:t>same</a:t>
              </a:r>
              <a:r>
                <a:rPr lang="en-US" sz="2200" dirty="0">
                  <a:latin typeface="Times New Roman"/>
                </a:rPr>
                <a:t> mutant genotype</a:t>
              </a:r>
            </a:p>
            <a:p>
              <a:pPr algn="ctr"/>
              <a:r>
                <a:rPr lang="en-US" sz="2200" dirty="0">
                  <a:latin typeface="Times New Roman"/>
                </a:rPr>
                <a:t>display a range of mutant phenotypes.</a:t>
              </a:r>
            </a:p>
          </p:txBody>
        </p:sp>
        <p:grpSp>
          <p:nvGrpSpPr>
            <p:cNvPr id="31765" name="Group 48"/>
            <p:cNvGrpSpPr>
              <a:grpSpLocks/>
            </p:cNvGrpSpPr>
            <p:nvPr/>
          </p:nvGrpSpPr>
          <p:grpSpPr bwMode="auto">
            <a:xfrm>
              <a:off x="1676400" y="4267200"/>
              <a:ext cx="6019800" cy="533400"/>
              <a:chOff x="1056" y="2688"/>
              <a:chExt cx="3792" cy="336"/>
            </a:xfrm>
          </p:grpSpPr>
          <p:sp>
            <p:nvSpPr>
              <p:cNvPr id="31766" name="Oval 24"/>
              <p:cNvSpPr>
                <a:spLocks noChangeArrowheads="1"/>
              </p:cNvSpPr>
              <p:nvPr/>
            </p:nvSpPr>
            <p:spPr bwMode="auto">
              <a:xfrm>
                <a:off x="1056" y="2688"/>
                <a:ext cx="288" cy="336"/>
              </a:xfrm>
              <a:prstGeom prst="ellipse">
                <a:avLst/>
              </a:prstGeom>
              <a:solidFill>
                <a:srgbClr val="E0CAF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67" name="Oval 25"/>
              <p:cNvSpPr>
                <a:spLocks noChangeArrowheads="1"/>
              </p:cNvSpPr>
              <p:nvPr/>
            </p:nvSpPr>
            <p:spPr bwMode="auto">
              <a:xfrm>
                <a:off x="1494" y="2688"/>
                <a:ext cx="288" cy="336"/>
              </a:xfrm>
              <a:prstGeom prst="ellipse">
                <a:avLst/>
              </a:prstGeom>
              <a:solidFill>
                <a:srgbClr val="B87CD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68" name="Oval 26"/>
              <p:cNvSpPr>
                <a:spLocks noChangeArrowheads="1"/>
              </p:cNvSpPr>
              <p:nvPr/>
            </p:nvSpPr>
            <p:spPr bwMode="auto">
              <a:xfrm>
                <a:off x="1932" y="2688"/>
                <a:ext cx="288" cy="336"/>
              </a:xfrm>
              <a:prstGeom prst="ellipse">
                <a:avLst/>
              </a:prstGeom>
              <a:solidFill>
                <a:srgbClr val="9006B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69" name="Oval 27"/>
              <p:cNvSpPr>
                <a:spLocks noChangeArrowheads="1"/>
              </p:cNvSpPr>
              <p:nvPr/>
            </p:nvSpPr>
            <p:spPr bwMode="auto">
              <a:xfrm>
                <a:off x="2370" y="2688"/>
                <a:ext cx="288" cy="336"/>
              </a:xfrm>
              <a:prstGeom prst="ellipse">
                <a:avLst/>
              </a:prstGeom>
              <a:solidFill>
                <a:srgbClr val="B87CD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70" name="Oval 28"/>
              <p:cNvSpPr>
                <a:spLocks noChangeArrowheads="1"/>
              </p:cNvSpPr>
              <p:nvPr/>
            </p:nvSpPr>
            <p:spPr bwMode="auto">
              <a:xfrm>
                <a:off x="3246" y="2688"/>
                <a:ext cx="288" cy="336"/>
              </a:xfrm>
              <a:prstGeom prst="ellipse">
                <a:avLst/>
              </a:prstGeom>
              <a:solidFill>
                <a:srgbClr val="B87CD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4122" y="2688"/>
                <a:ext cx="288" cy="336"/>
              </a:xfrm>
              <a:prstGeom prst="ellipse">
                <a:avLst/>
              </a:prstGeom>
              <a:solidFill>
                <a:srgbClr val="E0CAF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72" name="Oval 30"/>
              <p:cNvSpPr>
                <a:spLocks noChangeArrowheads="1"/>
              </p:cNvSpPr>
              <p:nvPr/>
            </p:nvSpPr>
            <p:spPr bwMode="auto">
              <a:xfrm>
                <a:off x="2808" y="2688"/>
                <a:ext cx="288" cy="336"/>
              </a:xfrm>
              <a:prstGeom prst="ellipse">
                <a:avLst/>
              </a:prstGeom>
              <a:solidFill>
                <a:srgbClr val="E0CAF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73" name="Oval 31"/>
              <p:cNvSpPr>
                <a:spLocks noChangeArrowheads="1"/>
              </p:cNvSpPr>
              <p:nvPr/>
            </p:nvSpPr>
            <p:spPr bwMode="auto">
              <a:xfrm>
                <a:off x="3684" y="2688"/>
                <a:ext cx="288" cy="336"/>
              </a:xfrm>
              <a:prstGeom prst="ellipse">
                <a:avLst/>
              </a:prstGeom>
              <a:solidFill>
                <a:srgbClr val="9006B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74" name="Oval 32"/>
              <p:cNvSpPr>
                <a:spLocks noChangeArrowheads="1"/>
              </p:cNvSpPr>
              <p:nvPr/>
            </p:nvSpPr>
            <p:spPr bwMode="auto">
              <a:xfrm>
                <a:off x="4560" y="2688"/>
                <a:ext cx="288" cy="336"/>
              </a:xfrm>
              <a:prstGeom prst="ellipse">
                <a:avLst/>
              </a:prstGeom>
              <a:solidFill>
                <a:srgbClr val="E0CAF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287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Same genotype, range of phenotypes:</a:t>
            </a:r>
            <a:br>
              <a:rPr lang="en-US" sz="3600" dirty="0">
                <a:ea typeface="ＭＳ Ｐゴシック" charset="0"/>
                <a:cs typeface="ＭＳ Ｐゴシック" charset="0"/>
              </a:rPr>
            </a:br>
            <a:r>
              <a:rPr lang="en-US" sz="3600" dirty="0">
                <a:ea typeface="ＭＳ Ｐゴシック" charset="0"/>
                <a:cs typeface="ＭＳ Ｐゴシック" charset="0"/>
              </a:rPr>
              <a:t>variable expressivity &amp; incomplete penetrance </a:t>
            </a:r>
          </a:p>
        </p:txBody>
      </p:sp>
      <p:sp>
        <p:nvSpPr>
          <p:cNvPr id="31747" name="Text Box 7"/>
          <p:cNvSpPr txBox="1">
            <a:spLocks noChangeArrowheads="1"/>
          </p:cNvSpPr>
          <p:nvPr/>
        </p:nvSpPr>
        <p:spPr bwMode="auto">
          <a:xfrm>
            <a:off x="2167942" y="6325221"/>
            <a:ext cx="50751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Times New Roman"/>
              </a:rPr>
              <a:t>modified from: Griffiths (2008) </a:t>
            </a:r>
            <a:r>
              <a:rPr lang="en-US" sz="1400" i="1" dirty="0">
                <a:latin typeface="Times New Roman"/>
              </a:rPr>
              <a:t>An Introduction to Genetic Analysis</a:t>
            </a:r>
            <a:endParaRPr lang="en-US" sz="1400" dirty="0">
              <a:latin typeface="Times New Roman"/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622584" y="3371242"/>
            <a:ext cx="7920038" cy="1358900"/>
            <a:chOff x="392" y="1160"/>
            <a:chExt cx="4989" cy="856"/>
          </a:xfrm>
        </p:grpSpPr>
        <p:sp>
          <p:nvSpPr>
            <p:cNvPr id="31775" name="Text Box 9"/>
            <p:cNvSpPr txBox="1">
              <a:spLocks noChangeArrowheads="1"/>
            </p:cNvSpPr>
            <p:nvPr/>
          </p:nvSpPr>
          <p:spPr bwMode="auto">
            <a:xfrm>
              <a:off x="392" y="1160"/>
              <a:ext cx="498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200" b="1" u="sng" dirty="0">
                  <a:latin typeface="Times New Roman"/>
                </a:rPr>
                <a:t>Incomplete penetrance</a:t>
              </a:r>
              <a:r>
                <a:rPr lang="en-US" sz="2200" dirty="0">
                  <a:latin typeface="Times New Roman"/>
                </a:rPr>
                <a:t>: Some individuals with the mutant genotype</a:t>
              </a:r>
            </a:p>
            <a:p>
              <a:r>
                <a:rPr lang="en-US" sz="2200" dirty="0">
                  <a:latin typeface="Times New Roman"/>
                </a:rPr>
                <a:t>		            fail to express the mutant phenotype.</a:t>
              </a:r>
            </a:p>
          </p:txBody>
        </p:sp>
        <p:grpSp>
          <p:nvGrpSpPr>
            <p:cNvPr id="31776" name="Group 42"/>
            <p:cNvGrpSpPr>
              <a:grpSpLocks/>
            </p:cNvGrpSpPr>
            <p:nvPr/>
          </p:nvGrpSpPr>
          <p:grpSpPr bwMode="auto">
            <a:xfrm>
              <a:off x="1056" y="1680"/>
              <a:ext cx="3792" cy="336"/>
              <a:chOff x="1056" y="1680"/>
              <a:chExt cx="3792" cy="336"/>
            </a:xfrm>
          </p:grpSpPr>
          <p:sp>
            <p:nvSpPr>
              <p:cNvPr id="31777" name="Oval 15"/>
              <p:cNvSpPr>
                <a:spLocks noChangeArrowheads="1"/>
              </p:cNvSpPr>
              <p:nvPr/>
            </p:nvSpPr>
            <p:spPr bwMode="auto">
              <a:xfrm>
                <a:off x="1056" y="1680"/>
                <a:ext cx="288" cy="336"/>
              </a:xfrm>
              <a:prstGeom prst="ellipse">
                <a:avLst/>
              </a:prstGeom>
              <a:solidFill>
                <a:srgbClr val="9006B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78" name="Oval 16"/>
              <p:cNvSpPr>
                <a:spLocks noChangeArrowheads="1"/>
              </p:cNvSpPr>
              <p:nvPr/>
            </p:nvSpPr>
            <p:spPr bwMode="auto">
              <a:xfrm>
                <a:off x="1494" y="1680"/>
                <a:ext cx="288" cy="33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79" name="Oval 17"/>
              <p:cNvSpPr>
                <a:spLocks noChangeArrowheads="1"/>
              </p:cNvSpPr>
              <p:nvPr/>
            </p:nvSpPr>
            <p:spPr bwMode="auto">
              <a:xfrm>
                <a:off x="1932" y="1680"/>
                <a:ext cx="288" cy="336"/>
              </a:xfrm>
              <a:prstGeom prst="ellipse">
                <a:avLst/>
              </a:prstGeom>
              <a:solidFill>
                <a:srgbClr val="9006B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80" name="Oval 18"/>
              <p:cNvSpPr>
                <a:spLocks noChangeArrowheads="1"/>
              </p:cNvSpPr>
              <p:nvPr/>
            </p:nvSpPr>
            <p:spPr bwMode="auto">
              <a:xfrm>
                <a:off x="2370" y="1680"/>
                <a:ext cx="288" cy="336"/>
              </a:xfrm>
              <a:prstGeom prst="ellipse">
                <a:avLst/>
              </a:prstGeom>
              <a:solidFill>
                <a:srgbClr val="9006B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81" name="Oval 19"/>
              <p:cNvSpPr>
                <a:spLocks noChangeArrowheads="1"/>
              </p:cNvSpPr>
              <p:nvPr/>
            </p:nvSpPr>
            <p:spPr bwMode="auto">
              <a:xfrm>
                <a:off x="3246" y="1680"/>
                <a:ext cx="288" cy="336"/>
              </a:xfrm>
              <a:prstGeom prst="ellipse">
                <a:avLst/>
              </a:prstGeom>
              <a:solidFill>
                <a:srgbClr val="9006B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82" name="Oval 20"/>
              <p:cNvSpPr>
                <a:spLocks noChangeArrowheads="1"/>
              </p:cNvSpPr>
              <p:nvPr/>
            </p:nvSpPr>
            <p:spPr bwMode="auto">
              <a:xfrm>
                <a:off x="4122" y="1680"/>
                <a:ext cx="288" cy="336"/>
              </a:xfrm>
              <a:prstGeom prst="ellipse">
                <a:avLst/>
              </a:prstGeom>
              <a:solidFill>
                <a:srgbClr val="9006B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83" name="Oval 21"/>
              <p:cNvSpPr>
                <a:spLocks noChangeArrowheads="1"/>
              </p:cNvSpPr>
              <p:nvPr/>
            </p:nvSpPr>
            <p:spPr bwMode="auto">
              <a:xfrm>
                <a:off x="2808" y="1680"/>
                <a:ext cx="288" cy="33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84" name="Oval 22"/>
              <p:cNvSpPr>
                <a:spLocks noChangeArrowheads="1"/>
              </p:cNvSpPr>
              <p:nvPr/>
            </p:nvSpPr>
            <p:spPr bwMode="auto">
              <a:xfrm>
                <a:off x="3684" y="1680"/>
                <a:ext cx="288" cy="33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85" name="Oval 23"/>
              <p:cNvSpPr>
                <a:spLocks noChangeArrowheads="1"/>
              </p:cNvSpPr>
              <p:nvPr/>
            </p:nvSpPr>
            <p:spPr bwMode="auto">
              <a:xfrm>
                <a:off x="4560" y="1680"/>
                <a:ext cx="288" cy="33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</p:grpSp>
      </p:grpSp>
      <p:sp>
        <p:nvSpPr>
          <p:cNvPr id="31764" name="Line 12"/>
          <p:cNvSpPr>
            <a:spLocks noChangeShapeType="1"/>
          </p:cNvSpPr>
          <p:nvPr/>
        </p:nvSpPr>
        <p:spPr bwMode="auto">
          <a:xfrm>
            <a:off x="228600" y="3213900"/>
            <a:ext cx="861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Times New Roman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8059C3-4ACD-8E44-BFE3-61373D9D199E}"/>
              </a:ext>
            </a:extLst>
          </p:cNvPr>
          <p:cNvGrpSpPr/>
          <p:nvPr/>
        </p:nvGrpSpPr>
        <p:grpSpPr>
          <a:xfrm>
            <a:off x="623093" y="1598709"/>
            <a:ext cx="7897813" cy="1371670"/>
            <a:chOff x="621222" y="3428930"/>
            <a:chExt cx="7897813" cy="1371670"/>
          </a:xfrm>
        </p:grpSpPr>
        <p:sp>
          <p:nvSpPr>
            <p:cNvPr id="31763" name="Text Box 10"/>
            <p:cNvSpPr txBox="1">
              <a:spLocks noChangeArrowheads="1"/>
            </p:cNvSpPr>
            <p:nvPr/>
          </p:nvSpPr>
          <p:spPr bwMode="auto">
            <a:xfrm>
              <a:off x="621222" y="3428930"/>
              <a:ext cx="7897813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200" b="1" u="sng" dirty="0">
                  <a:latin typeface="Times New Roman"/>
                </a:rPr>
                <a:t>Variable expressivity</a:t>
              </a:r>
              <a:r>
                <a:rPr lang="en-US" sz="2200" dirty="0">
                  <a:latin typeface="Times New Roman"/>
                </a:rPr>
                <a:t>: Individuals with the </a:t>
              </a:r>
              <a:r>
                <a:rPr lang="en-US" sz="2200" u="sng" dirty="0">
                  <a:latin typeface="Times New Roman"/>
                </a:rPr>
                <a:t>same</a:t>
              </a:r>
              <a:r>
                <a:rPr lang="en-US" sz="2200" dirty="0">
                  <a:latin typeface="Times New Roman"/>
                </a:rPr>
                <a:t> mutant genotype</a:t>
              </a:r>
            </a:p>
            <a:p>
              <a:pPr algn="ctr"/>
              <a:r>
                <a:rPr lang="en-US" sz="2200" dirty="0">
                  <a:latin typeface="Times New Roman"/>
                </a:rPr>
                <a:t>display a range of mutant phenotypes.</a:t>
              </a:r>
            </a:p>
          </p:txBody>
        </p:sp>
        <p:grpSp>
          <p:nvGrpSpPr>
            <p:cNvPr id="31765" name="Group 48"/>
            <p:cNvGrpSpPr>
              <a:grpSpLocks/>
            </p:cNvGrpSpPr>
            <p:nvPr/>
          </p:nvGrpSpPr>
          <p:grpSpPr bwMode="auto">
            <a:xfrm>
              <a:off x="1676400" y="4267200"/>
              <a:ext cx="6019800" cy="533400"/>
              <a:chOff x="1056" y="2688"/>
              <a:chExt cx="3792" cy="336"/>
            </a:xfrm>
          </p:grpSpPr>
          <p:sp>
            <p:nvSpPr>
              <p:cNvPr id="31766" name="Oval 24"/>
              <p:cNvSpPr>
                <a:spLocks noChangeArrowheads="1"/>
              </p:cNvSpPr>
              <p:nvPr/>
            </p:nvSpPr>
            <p:spPr bwMode="auto">
              <a:xfrm>
                <a:off x="1056" y="2688"/>
                <a:ext cx="288" cy="336"/>
              </a:xfrm>
              <a:prstGeom prst="ellipse">
                <a:avLst/>
              </a:prstGeom>
              <a:solidFill>
                <a:srgbClr val="E0CAF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67" name="Oval 25"/>
              <p:cNvSpPr>
                <a:spLocks noChangeArrowheads="1"/>
              </p:cNvSpPr>
              <p:nvPr/>
            </p:nvSpPr>
            <p:spPr bwMode="auto">
              <a:xfrm>
                <a:off x="1494" y="2688"/>
                <a:ext cx="288" cy="336"/>
              </a:xfrm>
              <a:prstGeom prst="ellipse">
                <a:avLst/>
              </a:prstGeom>
              <a:solidFill>
                <a:srgbClr val="B87CD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68" name="Oval 26"/>
              <p:cNvSpPr>
                <a:spLocks noChangeArrowheads="1"/>
              </p:cNvSpPr>
              <p:nvPr/>
            </p:nvSpPr>
            <p:spPr bwMode="auto">
              <a:xfrm>
                <a:off x="1932" y="2688"/>
                <a:ext cx="288" cy="336"/>
              </a:xfrm>
              <a:prstGeom prst="ellipse">
                <a:avLst/>
              </a:prstGeom>
              <a:solidFill>
                <a:srgbClr val="9006B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69" name="Oval 27"/>
              <p:cNvSpPr>
                <a:spLocks noChangeArrowheads="1"/>
              </p:cNvSpPr>
              <p:nvPr/>
            </p:nvSpPr>
            <p:spPr bwMode="auto">
              <a:xfrm>
                <a:off x="2370" y="2688"/>
                <a:ext cx="288" cy="336"/>
              </a:xfrm>
              <a:prstGeom prst="ellipse">
                <a:avLst/>
              </a:prstGeom>
              <a:solidFill>
                <a:srgbClr val="B87CD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70" name="Oval 28"/>
              <p:cNvSpPr>
                <a:spLocks noChangeArrowheads="1"/>
              </p:cNvSpPr>
              <p:nvPr/>
            </p:nvSpPr>
            <p:spPr bwMode="auto">
              <a:xfrm>
                <a:off x="3246" y="2688"/>
                <a:ext cx="288" cy="336"/>
              </a:xfrm>
              <a:prstGeom prst="ellipse">
                <a:avLst/>
              </a:prstGeom>
              <a:solidFill>
                <a:srgbClr val="B87CD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4122" y="2688"/>
                <a:ext cx="288" cy="336"/>
              </a:xfrm>
              <a:prstGeom prst="ellipse">
                <a:avLst/>
              </a:prstGeom>
              <a:solidFill>
                <a:srgbClr val="E0CAF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72" name="Oval 30"/>
              <p:cNvSpPr>
                <a:spLocks noChangeArrowheads="1"/>
              </p:cNvSpPr>
              <p:nvPr/>
            </p:nvSpPr>
            <p:spPr bwMode="auto">
              <a:xfrm>
                <a:off x="2808" y="2688"/>
                <a:ext cx="288" cy="336"/>
              </a:xfrm>
              <a:prstGeom prst="ellipse">
                <a:avLst/>
              </a:prstGeom>
              <a:solidFill>
                <a:srgbClr val="E0CAF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73" name="Oval 31"/>
              <p:cNvSpPr>
                <a:spLocks noChangeArrowheads="1"/>
              </p:cNvSpPr>
              <p:nvPr/>
            </p:nvSpPr>
            <p:spPr bwMode="auto">
              <a:xfrm>
                <a:off x="3684" y="2688"/>
                <a:ext cx="288" cy="336"/>
              </a:xfrm>
              <a:prstGeom prst="ellipse">
                <a:avLst/>
              </a:prstGeom>
              <a:solidFill>
                <a:srgbClr val="9006B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74" name="Oval 32"/>
              <p:cNvSpPr>
                <a:spLocks noChangeArrowheads="1"/>
              </p:cNvSpPr>
              <p:nvPr/>
            </p:nvSpPr>
            <p:spPr bwMode="auto">
              <a:xfrm>
                <a:off x="4560" y="2688"/>
                <a:ext cx="288" cy="336"/>
              </a:xfrm>
              <a:prstGeom prst="ellipse">
                <a:avLst/>
              </a:prstGeom>
              <a:solidFill>
                <a:srgbClr val="E0CAF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</p:grpSp>
      </p:grp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228600" y="4890300"/>
            <a:ext cx="8610600" cy="1143000"/>
            <a:chOff x="144" y="3168"/>
            <a:chExt cx="5424" cy="720"/>
          </a:xfrm>
        </p:grpSpPr>
        <p:sp>
          <p:nvSpPr>
            <p:cNvPr id="31751" name="Text Box 11"/>
            <p:cNvSpPr txBox="1">
              <a:spLocks noChangeArrowheads="1"/>
            </p:cNvSpPr>
            <p:nvPr/>
          </p:nvSpPr>
          <p:spPr bwMode="auto">
            <a:xfrm>
              <a:off x="1169" y="3206"/>
              <a:ext cx="355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200" dirty="0">
                  <a:latin typeface="Times New Roman"/>
                </a:rPr>
                <a:t>Incomplete penetrance </a:t>
              </a:r>
              <a:r>
                <a:rPr lang="en-US" sz="2200" u="sng" dirty="0">
                  <a:latin typeface="Times New Roman"/>
                </a:rPr>
                <a:t>and</a:t>
              </a:r>
              <a:r>
                <a:rPr lang="en-US" sz="2200" dirty="0">
                  <a:latin typeface="Times New Roman"/>
                </a:rPr>
                <a:t> variable expressivity</a:t>
              </a:r>
            </a:p>
          </p:txBody>
        </p:sp>
        <p:sp>
          <p:nvSpPr>
            <p:cNvPr id="31752" name="Line 13"/>
            <p:cNvSpPr>
              <a:spLocks noChangeShapeType="1"/>
            </p:cNvSpPr>
            <p:nvPr/>
          </p:nvSpPr>
          <p:spPr bwMode="auto">
            <a:xfrm>
              <a:off x="144" y="3168"/>
              <a:ext cx="54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Times New Roman"/>
              </a:endParaRPr>
            </a:p>
          </p:txBody>
        </p:sp>
        <p:grpSp>
          <p:nvGrpSpPr>
            <p:cNvPr id="31753" name="Group 44"/>
            <p:cNvGrpSpPr>
              <a:grpSpLocks/>
            </p:cNvGrpSpPr>
            <p:nvPr/>
          </p:nvGrpSpPr>
          <p:grpSpPr bwMode="auto">
            <a:xfrm>
              <a:off x="1056" y="3552"/>
              <a:ext cx="3792" cy="336"/>
              <a:chOff x="1056" y="3552"/>
              <a:chExt cx="3792" cy="336"/>
            </a:xfrm>
          </p:grpSpPr>
          <p:sp>
            <p:nvSpPr>
              <p:cNvPr id="31754" name="Oval 33"/>
              <p:cNvSpPr>
                <a:spLocks noChangeArrowheads="1"/>
              </p:cNvSpPr>
              <p:nvPr/>
            </p:nvSpPr>
            <p:spPr bwMode="auto">
              <a:xfrm>
                <a:off x="1056" y="3552"/>
                <a:ext cx="288" cy="336"/>
              </a:xfrm>
              <a:prstGeom prst="ellipse">
                <a:avLst/>
              </a:prstGeom>
              <a:solidFill>
                <a:srgbClr val="9006B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55" name="Oval 34"/>
              <p:cNvSpPr>
                <a:spLocks noChangeArrowheads="1"/>
              </p:cNvSpPr>
              <p:nvPr/>
            </p:nvSpPr>
            <p:spPr bwMode="auto">
              <a:xfrm>
                <a:off x="1494" y="3552"/>
                <a:ext cx="288" cy="336"/>
              </a:xfrm>
              <a:prstGeom prst="ellipse">
                <a:avLst/>
              </a:prstGeom>
              <a:solidFill>
                <a:srgbClr val="E0CAF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56" name="Oval 35"/>
              <p:cNvSpPr>
                <a:spLocks noChangeArrowheads="1"/>
              </p:cNvSpPr>
              <p:nvPr/>
            </p:nvSpPr>
            <p:spPr bwMode="auto">
              <a:xfrm>
                <a:off x="1932" y="3552"/>
                <a:ext cx="288" cy="33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57" name="Oval 36"/>
              <p:cNvSpPr>
                <a:spLocks noChangeArrowheads="1"/>
              </p:cNvSpPr>
              <p:nvPr/>
            </p:nvSpPr>
            <p:spPr bwMode="auto">
              <a:xfrm>
                <a:off x="2370" y="3552"/>
                <a:ext cx="288" cy="336"/>
              </a:xfrm>
              <a:prstGeom prst="ellipse">
                <a:avLst/>
              </a:prstGeom>
              <a:solidFill>
                <a:srgbClr val="B87CD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58" name="Oval 37"/>
              <p:cNvSpPr>
                <a:spLocks noChangeArrowheads="1"/>
              </p:cNvSpPr>
              <p:nvPr/>
            </p:nvSpPr>
            <p:spPr bwMode="auto">
              <a:xfrm>
                <a:off x="3246" y="3552"/>
                <a:ext cx="288" cy="336"/>
              </a:xfrm>
              <a:prstGeom prst="ellipse">
                <a:avLst/>
              </a:prstGeom>
              <a:solidFill>
                <a:srgbClr val="9006B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59" name="Oval 38"/>
              <p:cNvSpPr>
                <a:spLocks noChangeArrowheads="1"/>
              </p:cNvSpPr>
              <p:nvPr/>
            </p:nvSpPr>
            <p:spPr bwMode="auto">
              <a:xfrm>
                <a:off x="4122" y="3552"/>
                <a:ext cx="288" cy="336"/>
              </a:xfrm>
              <a:prstGeom prst="ellipse">
                <a:avLst/>
              </a:prstGeom>
              <a:solidFill>
                <a:srgbClr val="B87CD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60" name="Oval 39"/>
              <p:cNvSpPr>
                <a:spLocks noChangeArrowheads="1"/>
              </p:cNvSpPr>
              <p:nvPr/>
            </p:nvSpPr>
            <p:spPr bwMode="auto">
              <a:xfrm>
                <a:off x="2808" y="3552"/>
                <a:ext cx="288" cy="33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61" name="Oval 40"/>
              <p:cNvSpPr>
                <a:spLocks noChangeArrowheads="1"/>
              </p:cNvSpPr>
              <p:nvPr/>
            </p:nvSpPr>
            <p:spPr bwMode="auto">
              <a:xfrm>
                <a:off x="3684" y="3552"/>
                <a:ext cx="288" cy="336"/>
              </a:xfrm>
              <a:prstGeom prst="ellipse">
                <a:avLst/>
              </a:prstGeom>
              <a:solidFill>
                <a:srgbClr val="B87CD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  <p:sp>
            <p:nvSpPr>
              <p:cNvPr id="31762" name="Oval 41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288" cy="33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581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DBC6AC16-E6E3-D971-68EC-6C2ACE827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0"/>
          <a:stretch>
            <a:fillRect/>
          </a:stretch>
        </p:blipFill>
        <p:spPr bwMode="auto">
          <a:xfrm rot="-841299">
            <a:off x="5568950" y="5337175"/>
            <a:ext cx="1957388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0">
            <a:extLst>
              <a:ext uri="{FF2B5EF4-FFF2-40B4-BE49-F238E27FC236}">
                <a16:creationId xmlns:a16="http://schemas.microsoft.com/office/drawing/2014/main" id="{9CCE07B6-0D16-1B80-BDC5-A560E79B7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9" r="22990"/>
          <a:stretch>
            <a:fillRect/>
          </a:stretch>
        </p:blipFill>
        <p:spPr bwMode="auto">
          <a:xfrm rot="1758620">
            <a:off x="266700" y="2114550"/>
            <a:ext cx="642938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2">
            <a:extLst>
              <a:ext uri="{FF2B5EF4-FFF2-40B4-BE49-F238E27FC236}">
                <a16:creationId xmlns:a16="http://schemas.microsoft.com/office/drawing/2014/main" id="{020D7C83-2DA9-553A-7EFB-0539CA21A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6"/>
          <a:stretch>
            <a:fillRect/>
          </a:stretch>
        </p:blipFill>
        <p:spPr bwMode="auto">
          <a:xfrm>
            <a:off x="7148513" y="6167438"/>
            <a:ext cx="1970087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1">
            <a:extLst>
              <a:ext uri="{FF2B5EF4-FFF2-40B4-BE49-F238E27FC236}">
                <a16:creationId xmlns:a16="http://schemas.microsoft.com/office/drawing/2014/main" id="{E828301A-A04D-40F9-883E-8021170CB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8" r="14394" b="3972"/>
          <a:stretch>
            <a:fillRect/>
          </a:stretch>
        </p:blipFill>
        <p:spPr bwMode="auto">
          <a:xfrm rot="970712">
            <a:off x="5278438" y="2673350"/>
            <a:ext cx="973137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 descr="IMG_0088.JPG">
            <a:extLst>
              <a:ext uri="{FF2B5EF4-FFF2-40B4-BE49-F238E27FC236}">
                <a16:creationId xmlns:a16="http://schemas.microsoft.com/office/drawing/2014/main" id="{5C7DEE93-E01B-84DC-560B-27D88E3AC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13708" r="9305"/>
          <a:stretch>
            <a:fillRect/>
          </a:stretch>
        </p:blipFill>
        <p:spPr bwMode="auto">
          <a:xfrm>
            <a:off x="6965950" y="2344738"/>
            <a:ext cx="1949450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 descr="kamila_yaena_rachel_2.JPG">
            <a:extLst>
              <a:ext uri="{FF2B5EF4-FFF2-40B4-BE49-F238E27FC236}">
                <a16:creationId xmlns:a16="http://schemas.microsoft.com/office/drawing/2014/main" id="{AED7E7F0-082F-2647-5CBD-E3B78E967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7354">
            <a:off x="6073775" y="879475"/>
            <a:ext cx="2233613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summer 2013 lab photo.jpg">
            <a:extLst>
              <a:ext uri="{FF2B5EF4-FFF2-40B4-BE49-F238E27FC236}">
                <a16:creationId xmlns:a16="http://schemas.microsoft.com/office/drawing/2014/main" id="{3F7BD1C6-3BB8-0F6B-3E85-EC7E84FB4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12188">
            <a:off x="320675" y="3543300"/>
            <a:ext cx="2452688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5" descr="DavisLab1.jpg">
            <a:extLst>
              <a:ext uri="{FF2B5EF4-FFF2-40B4-BE49-F238E27FC236}">
                <a16:creationId xmlns:a16="http://schemas.microsoft.com/office/drawing/2014/main" id="{0D741774-318D-D05F-2D76-17C698EAC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047875"/>
            <a:ext cx="2027238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itle 8">
            <a:extLst>
              <a:ext uri="{FF2B5EF4-FFF2-40B4-BE49-F238E27FC236}">
                <a16:creationId xmlns:a16="http://schemas.microsoft.com/office/drawing/2014/main" id="{F2C76F0E-2C5C-738D-1875-097AB62BF0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  <a:ea typeface="ＭＳ Ｐゴシック" panose="020B0600070205080204" pitchFamily="34" charset="-128"/>
              </a:rPr>
              <a:t>Bryn Mawr biologists in the lab</a:t>
            </a:r>
          </a:p>
        </p:txBody>
      </p:sp>
      <p:pic>
        <p:nvPicPr>
          <p:cNvPr id="17418" name="Picture 14">
            <a:extLst>
              <a:ext uri="{FF2B5EF4-FFF2-40B4-BE49-F238E27FC236}">
                <a16:creationId xmlns:a16="http://schemas.microsoft.com/office/drawing/2014/main" id="{92EE76F2-2C35-0236-9156-DDF558EB4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40474">
            <a:off x="2786063" y="3606800"/>
            <a:ext cx="892175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9">
            <a:extLst>
              <a:ext uri="{FF2B5EF4-FFF2-40B4-BE49-F238E27FC236}">
                <a16:creationId xmlns:a16="http://schemas.microsoft.com/office/drawing/2014/main" id="{D02B0682-4745-E1E9-B469-2FC01D0C9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5" y="2976563"/>
            <a:ext cx="13176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" descr="photo3.JPG">
            <a:extLst>
              <a:ext uri="{FF2B5EF4-FFF2-40B4-BE49-F238E27FC236}">
                <a16:creationId xmlns:a16="http://schemas.microsoft.com/office/drawing/2014/main" id="{04A0B9F9-F734-1B26-1BBB-2B2F1D39A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0"/>
          <a:stretch>
            <a:fillRect/>
          </a:stretch>
        </p:blipFill>
        <p:spPr bwMode="auto">
          <a:xfrm>
            <a:off x="3079750" y="5037138"/>
            <a:ext cx="25923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2">
            <a:extLst>
              <a:ext uri="{FF2B5EF4-FFF2-40B4-BE49-F238E27FC236}">
                <a16:creationId xmlns:a16="http://schemas.microsoft.com/office/drawing/2014/main" id="{F0E91856-A9C0-C38C-B0F8-7D89107A7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2114">
            <a:off x="188913" y="954088"/>
            <a:ext cx="284797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Content Placeholder 4" descr="A group of people sitting at a table posing for the camera&#10;&#10;Description automatically generated">
            <a:extLst>
              <a:ext uri="{FF2B5EF4-FFF2-40B4-BE49-F238E27FC236}">
                <a16:creationId xmlns:a16="http://schemas.microsoft.com/office/drawing/2014/main" id="{D343C646-D58A-52B6-233C-92B8C5382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831850"/>
            <a:ext cx="3011488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6">
            <a:extLst>
              <a:ext uri="{FF2B5EF4-FFF2-40B4-BE49-F238E27FC236}">
                <a16:creationId xmlns:a16="http://schemas.microsoft.com/office/drawing/2014/main" id="{4DE4E135-5D3D-5EF7-F4CD-D11AD3653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15726" r="8333" b="14445"/>
          <a:stretch>
            <a:fillRect/>
          </a:stretch>
        </p:blipFill>
        <p:spPr bwMode="auto">
          <a:xfrm>
            <a:off x="336550" y="5235575"/>
            <a:ext cx="2592388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1">
            <a:extLst>
              <a:ext uri="{FF2B5EF4-FFF2-40B4-BE49-F238E27FC236}">
                <a16:creationId xmlns:a16="http://schemas.microsoft.com/office/drawing/2014/main" id="{3DACBD49-FDAA-8850-7DD8-38E7B560A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16667" r="6665" b="27646"/>
          <a:stretch>
            <a:fillRect/>
          </a:stretch>
        </p:blipFill>
        <p:spPr bwMode="auto">
          <a:xfrm rot="482676">
            <a:off x="5759450" y="3944938"/>
            <a:ext cx="31686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A4ED-5D43-0DF9-747C-62426B7B7A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Dr. Davis’s contact information: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742D68-A743-6809-A6EE-CD71FD04F0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1"/>
                </a:solidFill>
              </a:rPr>
              <a:t>office: Park Science, room 222</a:t>
            </a:r>
          </a:p>
          <a:p>
            <a:r>
              <a:rPr lang="en-US" dirty="0">
                <a:solidFill>
                  <a:schemeClr val="tx1"/>
                </a:solidFill>
              </a:rPr>
              <a:t>office hours: Tuesdays, 8-9 pm &amp; TBA</a:t>
            </a:r>
          </a:p>
          <a:p>
            <a:r>
              <a:rPr lang="en-US" dirty="0">
                <a:solidFill>
                  <a:schemeClr val="tx1"/>
                </a:solidFill>
              </a:rPr>
              <a:t>email: </a:t>
            </a:r>
            <a:r>
              <a:rPr lang="en-US" dirty="0" err="1">
                <a:solidFill>
                  <a:schemeClr val="tx1"/>
                </a:solidFill>
              </a:rPr>
              <a:t>tdavis@brynmawr.edu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165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goals for Bio110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Learn how to ask &amp; investigate biological questions… what do we want to know, and how can we go about learning something about it?</a:t>
            </a:r>
          </a:p>
          <a:p>
            <a:r>
              <a:rPr lang="en-US" dirty="0"/>
              <a:t>Build a foundational knowledge in biology, particularly in cell biology, </a:t>
            </a:r>
            <a:r>
              <a:rPr lang="en-US" u="sng" dirty="0"/>
              <a:t>genetics</a:t>
            </a:r>
            <a:r>
              <a:rPr lang="en-US" dirty="0"/>
              <a:t> &amp; </a:t>
            </a:r>
            <a:r>
              <a:rPr lang="en-US" u="sng" dirty="0"/>
              <a:t>molecular biology</a:t>
            </a:r>
            <a:r>
              <a:rPr lang="en-US" dirty="0"/>
              <a:t>.</a:t>
            </a:r>
          </a:p>
          <a:p>
            <a:r>
              <a:rPr lang="en-US" dirty="0"/>
              <a:t>Become familiar with methodological approaches used to investigate biological questions.</a:t>
            </a:r>
          </a:p>
          <a:p>
            <a:r>
              <a:rPr lang="en-US" dirty="0"/>
              <a:t>Apply foundational knowledge to new situations.</a:t>
            </a:r>
          </a:p>
          <a:p>
            <a:r>
              <a:rPr lang="en-US" dirty="0"/>
              <a:t>Draw connections between different sub-disciplines of biology &amp; disciplines outside biology.</a:t>
            </a:r>
          </a:p>
        </p:txBody>
      </p:sp>
    </p:spTree>
    <p:extLst>
      <p:ext uri="{BB962C8B-B14F-4D97-AF65-F5344CB8AC3E}">
        <p14:creationId xmlns:p14="http://schemas.microsoft.com/office/powerpoint/2010/main" val="1197599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6602"/>
            <a:ext cx="8229600" cy="1143000"/>
          </a:xfrm>
        </p:spPr>
        <p:txBody>
          <a:bodyPr/>
          <a:lstStyle/>
          <a:p>
            <a:r>
              <a:rPr lang="en-US" dirty="0"/>
              <a:t>How to be successful in this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9065"/>
            <a:ext cx="8229600" cy="5068786"/>
          </a:xfrm>
        </p:spPr>
        <p:txBody>
          <a:bodyPr>
            <a:normAutofit fontScale="77500" lnSpcReduction="20000"/>
          </a:bodyPr>
          <a:lstStyle/>
          <a:p>
            <a:r>
              <a:rPr lang="en-US" sz="3400" dirty="0"/>
              <a:t>study for 1-2 hours at least four days a week</a:t>
            </a:r>
          </a:p>
          <a:p>
            <a:pPr lvl="1"/>
            <a:r>
              <a:rPr lang="en-US" dirty="0"/>
              <a:t>studying regularly will help you learn &amp; retain the information better than cramming</a:t>
            </a:r>
          </a:p>
          <a:p>
            <a:r>
              <a:rPr lang="en-US" sz="3400" dirty="0"/>
              <a:t>form a small study group</a:t>
            </a:r>
          </a:p>
          <a:p>
            <a:pPr lvl="1"/>
            <a:r>
              <a:rPr lang="en-US" dirty="0"/>
              <a:t>when you need to explain something to someone else, it helps you recognize what you understand (or don’t understand)</a:t>
            </a:r>
          </a:p>
          <a:p>
            <a:r>
              <a:rPr lang="en-US" sz="3400" dirty="0"/>
              <a:t>practice, practice, practice</a:t>
            </a:r>
          </a:p>
          <a:p>
            <a:pPr lvl="1"/>
            <a:r>
              <a:rPr lang="en-US" dirty="0"/>
              <a:t>this is especially useful for problem-based content; the more experience you have solving problems &amp; answering questions, the faster you will get and the better prepared you will be for exams</a:t>
            </a:r>
          </a:p>
          <a:p>
            <a:pPr lvl="1"/>
            <a:r>
              <a:rPr lang="en-US" dirty="0"/>
              <a:t>many resources for additional practice problems are posted on the course Moodle site</a:t>
            </a:r>
          </a:p>
          <a:p>
            <a:r>
              <a:rPr lang="en-US" sz="3400" dirty="0"/>
              <a:t>come to office hours</a:t>
            </a:r>
          </a:p>
          <a:p>
            <a:pPr lvl="1"/>
            <a:r>
              <a:rPr lang="en-US" dirty="0"/>
              <a:t>make it a habit - we are here to help you learn! </a:t>
            </a:r>
          </a:p>
        </p:txBody>
      </p:sp>
    </p:spTree>
    <p:extLst>
      <p:ext uri="{BB962C8B-B14F-4D97-AF65-F5344CB8AC3E}">
        <p14:creationId xmlns:p14="http://schemas.microsoft.com/office/powerpoint/2010/main" val="651474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FF58-C5B1-0343-BE69-3BC2966DE0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Mendelian genetics &amp; </a:t>
            </a:r>
            <a:br>
              <a:rPr lang="en-US" dirty="0"/>
            </a:br>
            <a:r>
              <a:rPr lang="en-US" dirty="0"/>
              <a:t>concepts of dominance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78FDF-7FD0-1B42-8C76-BEB2F72E33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94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028"/>
          <p:cNvSpPr>
            <a:spLocks noChangeArrowheads="1"/>
          </p:cNvSpPr>
          <p:nvPr/>
        </p:nvSpPr>
        <p:spPr bwMode="auto">
          <a:xfrm>
            <a:off x="569913" y="581025"/>
            <a:ext cx="2449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/>
              </a:rPr>
              <a:t>What is heritable?</a:t>
            </a:r>
          </a:p>
        </p:txBody>
      </p:sp>
      <p:sp>
        <p:nvSpPr>
          <p:cNvPr id="16386" name="Rectangle 1029"/>
          <p:cNvSpPr>
            <a:spLocks noChangeArrowheads="1"/>
          </p:cNvSpPr>
          <p:nvPr/>
        </p:nvSpPr>
        <p:spPr bwMode="auto">
          <a:xfrm>
            <a:off x="4699000" y="581025"/>
            <a:ext cx="333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/>
              </a:rPr>
              <a:t>Based on what evidence?</a:t>
            </a:r>
          </a:p>
        </p:txBody>
      </p:sp>
      <p:sp>
        <p:nvSpPr>
          <p:cNvPr id="16387" name="Line 1030"/>
          <p:cNvSpPr>
            <a:spLocks noChangeShapeType="1"/>
          </p:cNvSpPr>
          <p:nvPr/>
        </p:nvSpPr>
        <p:spPr bwMode="auto">
          <a:xfrm>
            <a:off x="3533775" y="263525"/>
            <a:ext cx="0" cy="6394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3387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04465-3680-A6DC-22F6-40F6B7090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 begets like…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12AAA-C84B-CA2A-B15A-405036F2F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094" y="1327988"/>
            <a:ext cx="6651812" cy="498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66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875</Words>
  <Application>Microsoft Macintosh PowerPoint</Application>
  <PresentationFormat>On-screen Show (4:3)</PresentationFormat>
  <Paragraphs>106</Paragraphs>
  <Slides>28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Times</vt:lpstr>
      <vt:lpstr>Times New Roman</vt:lpstr>
      <vt:lpstr>Office Theme</vt:lpstr>
      <vt:lpstr>Bio110: Introduction to Dr. Davis</vt:lpstr>
      <vt:lpstr>My educational biography</vt:lpstr>
      <vt:lpstr>Bryn Mawr biologists in the lab</vt:lpstr>
      <vt:lpstr>Dr. Davis’s contact information:</vt:lpstr>
      <vt:lpstr>Learning goals for Bio110</vt:lpstr>
      <vt:lpstr>How to be successful in this course</vt:lpstr>
      <vt:lpstr>Mendelian genetics &amp;  concepts of dominance</vt:lpstr>
      <vt:lpstr>PowerPoint Presentation</vt:lpstr>
      <vt:lpstr>Like begets like…</vt:lpstr>
      <vt:lpstr>Mendel’s observations led to the basic laws of inheritance</vt:lpstr>
      <vt:lpstr>Mendel’s observations led to the basic laws of inheritance</vt:lpstr>
      <vt:lpstr>Mendel’s observations led to the basic laws of inheritance</vt:lpstr>
      <vt:lpstr>Mendel’s observations led to the basic laws of inheritance</vt:lpstr>
      <vt:lpstr>Dominant and recessive are relative terms</vt:lpstr>
      <vt:lpstr>Dominant and recessive are relative terms</vt:lpstr>
      <vt:lpstr>Variations on dominance</vt:lpstr>
      <vt:lpstr>Codominance:</vt:lpstr>
      <vt:lpstr>ABO blood group alleles, genotypes &amp; phenotypes</vt:lpstr>
      <vt:lpstr>ABO blood group alleles, genotypes &amp; phenotypes</vt:lpstr>
      <vt:lpstr>ABO blood group alleles, genotypes &amp; phenotypes</vt:lpstr>
      <vt:lpstr>ABO blood group alleles, genotypes &amp; phenotypes</vt:lpstr>
      <vt:lpstr>Incomplete dominance: when heterozygotes have a different phenotype than either homozygote</vt:lpstr>
      <vt:lpstr>Incomplete dominance: when heterozygotes have a different phenotype than either homozygote</vt:lpstr>
      <vt:lpstr>Variable expressivity and incomplete penetrance</vt:lpstr>
      <vt:lpstr>Polydactyly: an example of variable expressivity, when individuals with the same mutant genotype display a range of mutant phenotypes</vt:lpstr>
      <vt:lpstr>Same genotype, range of phenotypes: variable expressivity &amp; incomplete penetrance </vt:lpstr>
      <vt:lpstr>Same genotype, range of phenotypes: variable expressivity &amp; incomplete penetrance </vt:lpstr>
      <vt:lpstr>Same genotype, range of phenotypes: variable expressivity &amp; incomplete penetrance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Bio111</dc:title>
  <dc:creator>Tamara Davis</dc:creator>
  <cp:lastModifiedBy>Tamara Davis</cp:lastModifiedBy>
  <cp:revision>40</cp:revision>
  <dcterms:created xsi:type="dcterms:W3CDTF">2012-09-04T01:21:36Z</dcterms:created>
  <dcterms:modified xsi:type="dcterms:W3CDTF">2022-08-19T18:38:19Z</dcterms:modified>
</cp:coreProperties>
</file>