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57" r:id="rId9"/>
    <p:sldId id="260" r:id="rId10"/>
    <p:sldId id="262" r:id="rId11"/>
    <p:sldId id="261" r:id="rId12"/>
    <p:sldId id="263" r:id="rId13"/>
    <p:sldId id="265" r:id="rId14"/>
    <p:sldId id="264" r:id="rId15"/>
    <p:sldId id="267" r:id="rId16"/>
    <p:sldId id="269" r:id="rId17"/>
    <p:sldId id="270" r:id="rId18"/>
    <p:sldId id="271" r:id="rId19"/>
    <p:sldId id="272" r:id="rId20"/>
    <p:sldId id="280" r:id="rId21"/>
    <p:sldId id="268" r:id="rId22"/>
    <p:sldId id="281" r:id="rId23"/>
    <p:sldId id="273" r:id="rId24"/>
    <p:sldId id="274" r:id="rId25"/>
    <p:sldId id="275" r:id="rId26"/>
    <p:sldId id="276" r:id="rId27"/>
    <p:sldId id="277" r:id="rId28"/>
    <p:sldId id="278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0DE01-6F20-4948-AFC0-86EC3BC6CD9F}" v="36" dt="2022-08-28T19:59:25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1701"/>
  </p:normalViewPr>
  <p:slideViewPr>
    <p:cSldViewPr snapToGrid="0">
      <p:cViewPr varScale="1">
        <p:scale>
          <a:sx n="90" d="100"/>
          <a:sy n="90" d="100"/>
        </p:scale>
        <p:origin x="1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Kanther" userId="bc229c34-5452-4b5e-b900-26a3abf668f5" providerId="ADAL" clId="{5A249980-75F3-1749-9745-FEFBA1F9F55F}"/>
    <pc:docChg chg="delSld modSld">
      <pc:chgData name="Michelle Kanther" userId="bc229c34-5452-4b5e-b900-26a3abf668f5" providerId="ADAL" clId="{5A249980-75F3-1749-9745-FEFBA1F9F55F}" dt="2022-08-28T20:04:08.329" v="1" actId="2696"/>
      <pc:docMkLst>
        <pc:docMk/>
      </pc:docMkLst>
      <pc:sldChg chg="modSp mod">
        <pc:chgData name="Michelle Kanther" userId="bc229c34-5452-4b5e-b900-26a3abf668f5" providerId="ADAL" clId="{5A249980-75F3-1749-9745-FEFBA1F9F55F}" dt="2022-08-28T20:03:54.716" v="0" actId="1036"/>
        <pc:sldMkLst>
          <pc:docMk/>
          <pc:sldMk cId="288110158" sldId="267"/>
        </pc:sldMkLst>
        <pc:picChg chg="mod">
          <ac:chgData name="Michelle Kanther" userId="bc229c34-5452-4b5e-b900-26a3abf668f5" providerId="ADAL" clId="{5A249980-75F3-1749-9745-FEFBA1F9F55F}" dt="2022-08-28T20:03:54.716" v="0" actId="1036"/>
          <ac:picMkLst>
            <pc:docMk/>
            <pc:sldMk cId="288110158" sldId="267"/>
            <ac:picMk id="5" creationId="{0DD65D22-BF37-1A1E-5505-33E8F67851F0}"/>
          </ac:picMkLst>
        </pc:picChg>
      </pc:sldChg>
      <pc:sldChg chg="del">
        <pc:chgData name="Michelle Kanther" userId="bc229c34-5452-4b5e-b900-26a3abf668f5" providerId="ADAL" clId="{5A249980-75F3-1749-9745-FEFBA1F9F55F}" dt="2022-08-28T20:04:08.329" v="1" actId="2696"/>
        <pc:sldMkLst>
          <pc:docMk/>
          <pc:sldMk cId="1817067303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ABFD0-53F7-6845-B4D2-8114C040B348}" type="datetimeFigureOut">
              <a:rPr lang="en-US" smtClean="0"/>
              <a:t>8/28/22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4EC9-048E-1545-B6C0-3019CB4BA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8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83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15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3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7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4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40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30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37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71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00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21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0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2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6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17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05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8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38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4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9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0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f2351eab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" name="Google Shape;304;g5f2351eab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39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2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4EC9-048E-1545-B6C0-3019CB4BAB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7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9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6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6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2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8C00BD7-0B7E-154B-93C8-EDD68A9DF631}" type="datetimeFigureOut">
              <a:rPr lang="en-US" smtClean="0"/>
              <a:t>8/28/22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D186A60-4BED-F84F-A055-5F9456E2F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9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86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976000"/>
            <a:ext cx="9143999" cy="5863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6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kanther@brynwar.edu" TargetMode="External"/><Relationship Id="rId2" Type="http://schemas.openxmlformats.org/officeDocument/2006/relationships/hyperlink" Target="mailto:tdavis@brynmawr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Aug-27\Campbell%209E\Chapter%2002\Unlabeled\02_01bElementsOfBody-U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ykwa@Brynmawr.edu" TargetMode="External"/><Relationship Id="rId7" Type="http://schemas.openxmlformats.org/officeDocument/2006/relationships/hyperlink" Target="mailto:ameyer@brynmaw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martin3@brynmawr.edu" TargetMode="External"/><Relationship Id="rId5" Type="http://schemas.openxmlformats.org/officeDocument/2006/relationships/hyperlink" Target="https://www.brynmawr.edu/inside/academic-information/departments-programs/biology/biology-mentorship-program-frequently-asked-questions" TargetMode="External"/><Relationship Id="rId4" Type="http://schemas.openxmlformats.org/officeDocument/2006/relationships/hyperlink" Target="mailto:eunglaub@brynmawr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F4CA-FC6A-4183-47E3-2A136C795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87600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Biology 110: Biological Explorations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2800" b="1" dirty="0">
                <a:solidFill>
                  <a:schemeClr val="accent1"/>
                </a:solidFill>
              </a:rPr>
              <a:t>Fall 2022</a:t>
            </a:r>
            <a:br>
              <a:rPr lang="en-US" sz="2800" b="1" dirty="0">
                <a:solidFill>
                  <a:schemeClr val="accent1"/>
                </a:solidFill>
              </a:rPr>
            </a:b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8FEF1-5639-BECA-24B6-F00D980A2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2918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Instructors:</a:t>
            </a:r>
          </a:p>
          <a:p>
            <a:pPr algn="l"/>
            <a:r>
              <a:rPr lang="en-US" dirty="0"/>
              <a:t>	Dr. Tamara Davis		     	Dr. Michelle </a:t>
            </a:r>
            <a:r>
              <a:rPr lang="en-US" dirty="0" err="1"/>
              <a:t>Kanther</a:t>
            </a:r>
            <a:endParaRPr lang="en-US" dirty="0"/>
          </a:p>
          <a:p>
            <a:pPr algn="l"/>
            <a:r>
              <a:rPr lang="en-US" dirty="0"/>
              <a:t>	Office: Park 222			     	Office: Park 210</a:t>
            </a:r>
          </a:p>
          <a:p>
            <a:pPr algn="l"/>
            <a:r>
              <a:rPr lang="en-US" dirty="0">
                <a:hlinkClick r:id="rId2"/>
              </a:rPr>
              <a:t>	tdavis@brynmawr.edu</a:t>
            </a:r>
            <a:r>
              <a:rPr lang="en-US" dirty="0"/>
              <a:t>		     	</a:t>
            </a:r>
            <a:r>
              <a:rPr lang="en-US" dirty="0">
                <a:hlinkClick r:id="rId3"/>
              </a:rPr>
              <a:t>mkanther@brynwar.edu</a:t>
            </a:r>
            <a:endParaRPr lang="en-US" dirty="0"/>
          </a:p>
          <a:p>
            <a:pPr algn="l"/>
            <a:endParaRPr lang="en-US" dirty="0"/>
          </a:p>
          <a:p>
            <a:endParaRPr lang="en-US" dirty="0"/>
          </a:p>
        </p:txBody>
      </p:sp>
      <p:pic>
        <p:nvPicPr>
          <p:cNvPr id="1026" name="Picture 2" descr="Central Dogma Dogs&quot; Sticker for Sale by AltAcInk | Redbubble">
            <a:extLst>
              <a:ext uri="{FF2B5EF4-FFF2-40B4-BE49-F238E27FC236}">
                <a16:creationId xmlns:a16="http://schemas.microsoft.com/office/drawing/2014/main" id="{262A539B-C5A3-4B08-7EF3-0D0429691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27500" r="11459" b="30624"/>
          <a:stretch/>
        </p:blipFill>
        <p:spPr bwMode="auto">
          <a:xfrm>
            <a:off x="1864518" y="1193800"/>
            <a:ext cx="5414963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8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/>
          <p:nvPr/>
        </p:nvSpPr>
        <p:spPr>
          <a:xfrm>
            <a:off x="1885950" y="971550"/>
            <a:ext cx="1885950" cy="400050"/>
          </a:xfrm>
          <a:prstGeom prst="flowChartAlternateProcess">
            <a:avLst/>
          </a:prstGeom>
          <a:solidFill>
            <a:srgbClr val="DBDBDB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</a:t>
            </a:r>
            <a:endParaRPr sz="1350" dirty="0"/>
          </a:p>
        </p:txBody>
      </p:sp>
      <p:sp>
        <p:nvSpPr>
          <p:cNvPr id="308" name="Google Shape;308;p46"/>
          <p:cNvSpPr/>
          <p:nvPr/>
        </p:nvSpPr>
        <p:spPr>
          <a:xfrm>
            <a:off x="2628900" y="1600200"/>
            <a:ext cx="1885950" cy="400050"/>
          </a:xfrm>
          <a:prstGeom prst="flowChartAlternateProcess">
            <a:avLst/>
          </a:prstGeom>
          <a:solidFill>
            <a:srgbClr val="DBDBDB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a question about your observation</a:t>
            </a:r>
            <a:endParaRPr sz="1350"/>
          </a:p>
        </p:txBody>
      </p:sp>
      <p:sp>
        <p:nvSpPr>
          <p:cNvPr id="309" name="Google Shape;309;p46"/>
          <p:cNvSpPr/>
          <p:nvPr/>
        </p:nvSpPr>
        <p:spPr>
          <a:xfrm>
            <a:off x="5143500" y="3486150"/>
            <a:ext cx="1885950" cy="400050"/>
          </a:xfrm>
          <a:prstGeom prst="flowChartAlternateProcess">
            <a:avLst/>
          </a:prstGeom>
          <a:solidFill>
            <a:srgbClr val="ACB8CA"/>
          </a:solidFill>
          <a:ln w="127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Analyze data</a:t>
            </a:r>
            <a:endParaRPr sz="1350"/>
          </a:p>
        </p:txBody>
      </p:sp>
      <p:sp>
        <p:nvSpPr>
          <p:cNvPr id="310" name="Google Shape;310;p46"/>
          <p:cNvSpPr/>
          <p:nvPr/>
        </p:nvSpPr>
        <p:spPr>
          <a:xfrm>
            <a:off x="6057900" y="4171950"/>
            <a:ext cx="1885950" cy="400050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your data support your hypothesis?</a:t>
            </a:r>
            <a:endParaRPr sz="1350"/>
          </a:p>
        </p:txBody>
      </p:sp>
      <p:sp>
        <p:nvSpPr>
          <p:cNvPr id="311" name="Google Shape;311;p46"/>
          <p:cNvSpPr/>
          <p:nvPr/>
        </p:nvSpPr>
        <p:spPr>
          <a:xfrm>
            <a:off x="3429000" y="2228850"/>
            <a:ext cx="1885950" cy="400050"/>
          </a:xfrm>
          <a:prstGeom prst="flowChartAlternateProcess">
            <a:avLst/>
          </a:prstGeom>
          <a:solidFill>
            <a:srgbClr val="DBDBDB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a hypothesis and prediction statement</a:t>
            </a:r>
            <a:endParaRPr sz="1350"/>
          </a:p>
        </p:txBody>
      </p:sp>
      <p:sp>
        <p:nvSpPr>
          <p:cNvPr id="312" name="Google Shape;312;p46"/>
          <p:cNvSpPr/>
          <p:nvPr/>
        </p:nvSpPr>
        <p:spPr>
          <a:xfrm>
            <a:off x="4229100" y="2857500"/>
            <a:ext cx="1885950" cy="400050"/>
          </a:xfrm>
          <a:prstGeom prst="flowChartAlternateProcess">
            <a:avLst/>
          </a:prstGeom>
          <a:solidFill>
            <a:srgbClr val="ACB8CA"/>
          </a:solidFill>
          <a:ln w="127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Hypothesis</a:t>
            </a:r>
            <a:endParaRPr sz="1350"/>
          </a:p>
        </p:txBody>
      </p:sp>
      <p:cxnSp>
        <p:nvCxnSpPr>
          <p:cNvPr id="313" name="Google Shape;313;p46"/>
          <p:cNvCxnSpPr>
            <a:stCxn id="307" idx="2"/>
            <a:endCxn id="308" idx="0"/>
          </p:cNvCxnSpPr>
          <p:nvPr/>
        </p:nvCxnSpPr>
        <p:spPr>
          <a:xfrm>
            <a:off x="2828925" y="1371600"/>
            <a:ext cx="742950" cy="228600"/>
          </a:xfrm>
          <a:prstGeom prst="straightConnector1">
            <a:avLst/>
          </a:prstGeom>
          <a:noFill/>
          <a:ln w="381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4" name="Google Shape;314;p46"/>
          <p:cNvCxnSpPr>
            <a:stCxn id="308" idx="2"/>
            <a:endCxn id="311" idx="0"/>
          </p:cNvCxnSpPr>
          <p:nvPr/>
        </p:nvCxnSpPr>
        <p:spPr>
          <a:xfrm>
            <a:off x="3571875" y="2000250"/>
            <a:ext cx="800100" cy="228600"/>
          </a:xfrm>
          <a:prstGeom prst="straightConnector1">
            <a:avLst/>
          </a:prstGeom>
          <a:noFill/>
          <a:ln w="381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5" name="Google Shape;315;p46"/>
          <p:cNvCxnSpPr>
            <a:stCxn id="311" idx="2"/>
            <a:endCxn id="312" idx="0"/>
          </p:cNvCxnSpPr>
          <p:nvPr/>
        </p:nvCxnSpPr>
        <p:spPr>
          <a:xfrm>
            <a:off x="4371975" y="2628900"/>
            <a:ext cx="800100" cy="228600"/>
          </a:xfrm>
          <a:prstGeom prst="straightConnector1">
            <a:avLst/>
          </a:prstGeom>
          <a:noFill/>
          <a:ln w="381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6" name="Google Shape;316;p46"/>
          <p:cNvCxnSpPr>
            <a:stCxn id="312" idx="2"/>
            <a:endCxn id="309" idx="0"/>
          </p:cNvCxnSpPr>
          <p:nvPr/>
        </p:nvCxnSpPr>
        <p:spPr>
          <a:xfrm>
            <a:off x="5172075" y="3257550"/>
            <a:ext cx="914400" cy="228600"/>
          </a:xfrm>
          <a:prstGeom prst="straightConnector1">
            <a:avLst/>
          </a:prstGeom>
          <a:noFill/>
          <a:ln w="381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46"/>
          <p:cNvCxnSpPr>
            <a:stCxn id="309" idx="2"/>
            <a:endCxn id="310" idx="0"/>
          </p:cNvCxnSpPr>
          <p:nvPr/>
        </p:nvCxnSpPr>
        <p:spPr>
          <a:xfrm>
            <a:off x="6086475" y="3886200"/>
            <a:ext cx="914400" cy="285750"/>
          </a:xfrm>
          <a:prstGeom prst="straightConnector1">
            <a:avLst/>
          </a:prstGeom>
          <a:noFill/>
          <a:ln w="381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46"/>
          <p:cNvSpPr/>
          <p:nvPr/>
        </p:nvSpPr>
        <p:spPr>
          <a:xfrm>
            <a:off x="1200150" y="2343150"/>
            <a:ext cx="1885950" cy="400050"/>
          </a:xfrm>
          <a:prstGeom prst="flowChartAlternateProcess">
            <a:avLst/>
          </a:prstGeom>
          <a:solidFill>
            <a:srgbClr val="DBDBDB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computer slow</a:t>
            </a:r>
            <a:endParaRPr sz="1350"/>
          </a:p>
        </p:txBody>
      </p:sp>
      <p:sp>
        <p:nvSpPr>
          <p:cNvPr id="319" name="Google Shape;319;p46"/>
          <p:cNvSpPr/>
          <p:nvPr/>
        </p:nvSpPr>
        <p:spPr>
          <a:xfrm>
            <a:off x="1943100" y="2971800"/>
            <a:ext cx="1885950" cy="400050"/>
          </a:xfrm>
          <a:prstGeom prst="flowChartAlternateProcess">
            <a:avLst/>
          </a:prstGeom>
          <a:solidFill>
            <a:srgbClr val="DBDBDB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my computer running slow?</a:t>
            </a:r>
            <a:endParaRPr sz="1350"/>
          </a:p>
        </p:txBody>
      </p:sp>
      <p:sp>
        <p:nvSpPr>
          <p:cNvPr id="320" name="Google Shape;320;p46"/>
          <p:cNvSpPr/>
          <p:nvPr/>
        </p:nvSpPr>
        <p:spPr>
          <a:xfrm>
            <a:off x="4450490" y="4857750"/>
            <a:ext cx="1885950" cy="400050"/>
          </a:xfrm>
          <a:prstGeom prst="flowChartAlternateProcess">
            <a:avLst/>
          </a:prstGeom>
          <a:solidFill>
            <a:srgbClr val="ACB8CA"/>
          </a:solidFill>
          <a:ln w="127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Before: took 45 seconds.  After: took 3 seconds.</a:t>
            </a:r>
            <a:endParaRPr sz="1350"/>
          </a:p>
        </p:txBody>
      </p:sp>
      <p:sp>
        <p:nvSpPr>
          <p:cNvPr id="321" name="Google Shape;321;p46"/>
          <p:cNvSpPr/>
          <p:nvPr/>
        </p:nvSpPr>
        <p:spPr>
          <a:xfrm>
            <a:off x="5372100" y="5543550"/>
            <a:ext cx="1885950" cy="400050"/>
          </a:xfrm>
          <a:prstGeom prst="flowChartAlternateProcess">
            <a:avLst/>
          </a:prstGeom>
          <a:solidFill>
            <a:srgbClr val="FEE599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data supports my hypothesis</a:t>
            </a:r>
            <a:endParaRPr sz="1350"/>
          </a:p>
        </p:txBody>
      </p:sp>
      <p:sp>
        <p:nvSpPr>
          <p:cNvPr id="322" name="Google Shape;322;p46"/>
          <p:cNvSpPr/>
          <p:nvPr/>
        </p:nvSpPr>
        <p:spPr>
          <a:xfrm>
            <a:off x="1485900" y="3543300"/>
            <a:ext cx="3600450" cy="485775"/>
          </a:xfrm>
          <a:prstGeom prst="flowChartAlternateProcess">
            <a:avLst/>
          </a:prstGeom>
          <a:solidFill>
            <a:srgbClr val="DBDBDB"/>
          </a:solidFill>
          <a:ln w="127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think my computer is slow because I have too many programs running.  Prediction: 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my computer is slow b/c of all the programs running, </a:t>
            </a:r>
            <a:r>
              <a:rPr lang="en-U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if I close these programs it should run faster.</a:t>
            </a:r>
            <a:endParaRPr sz="1350"/>
          </a:p>
        </p:txBody>
      </p:sp>
      <p:sp>
        <p:nvSpPr>
          <p:cNvPr id="323" name="Google Shape;323;p46"/>
          <p:cNvSpPr/>
          <p:nvPr/>
        </p:nvSpPr>
        <p:spPr>
          <a:xfrm>
            <a:off x="3543300" y="4229100"/>
            <a:ext cx="1885950" cy="400050"/>
          </a:xfrm>
          <a:prstGeom prst="flowChartAlternateProcess">
            <a:avLst/>
          </a:prstGeom>
          <a:solidFill>
            <a:srgbClr val="ACB8CA"/>
          </a:solidFill>
          <a:ln w="127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 how long it takes to start open Internet browser before (control) and after closing the files</a:t>
            </a:r>
            <a:endParaRPr sz="1350"/>
          </a:p>
        </p:txBody>
      </p:sp>
      <p:cxnSp>
        <p:nvCxnSpPr>
          <p:cNvPr id="324" name="Google Shape;324;p46"/>
          <p:cNvCxnSpPr>
            <a:stCxn id="318" idx="2"/>
            <a:endCxn id="319" idx="0"/>
          </p:cNvCxnSpPr>
          <p:nvPr/>
        </p:nvCxnSpPr>
        <p:spPr>
          <a:xfrm>
            <a:off x="2143125" y="2743200"/>
            <a:ext cx="742950" cy="228600"/>
          </a:xfrm>
          <a:prstGeom prst="straightConnector1">
            <a:avLst/>
          </a:prstGeom>
          <a:noFill/>
          <a:ln w="381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5" name="Google Shape;325;p46"/>
          <p:cNvCxnSpPr>
            <a:stCxn id="319" idx="2"/>
            <a:endCxn id="322" idx="0"/>
          </p:cNvCxnSpPr>
          <p:nvPr/>
        </p:nvCxnSpPr>
        <p:spPr>
          <a:xfrm>
            <a:off x="2886075" y="3371850"/>
            <a:ext cx="400050" cy="171450"/>
          </a:xfrm>
          <a:prstGeom prst="straightConnector1">
            <a:avLst/>
          </a:prstGeom>
          <a:noFill/>
          <a:ln w="381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6" name="Google Shape;326;p46"/>
          <p:cNvCxnSpPr>
            <a:stCxn id="322" idx="2"/>
            <a:endCxn id="323" idx="0"/>
          </p:cNvCxnSpPr>
          <p:nvPr/>
        </p:nvCxnSpPr>
        <p:spPr>
          <a:xfrm>
            <a:off x="3286125" y="4029075"/>
            <a:ext cx="1200150" cy="200025"/>
          </a:xfrm>
          <a:prstGeom prst="straightConnector1">
            <a:avLst/>
          </a:prstGeom>
          <a:noFill/>
          <a:ln w="381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7" name="Google Shape;327;p46"/>
          <p:cNvCxnSpPr>
            <a:stCxn id="323" idx="2"/>
            <a:endCxn id="320" idx="0"/>
          </p:cNvCxnSpPr>
          <p:nvPr/>
        </p:nvCxnSpPr>
        <p:spPr>
          <a:xfrm>
            <a:off x="4486275" y="4629150"/>
            <a:ext cx="907200" cy="228600"/>
          </a:xfrm>
          <a:prstGeom prst="straightConnector1">
            <a:avLst/>
          </a:prstGeom>
          <a:noFill/>
          <a:ln w="381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8" name="Google Shape;328;p46"/>
          <p:cNvCxnSpPr>
            <a:stCxn id="320" idx="2"/>
            <a:endCxn id="321" idx="0"/>
          </p:cNvCxnSpPr>
          <p:nvPr/>
        </p:nvCxnSpPr>
        <p:spPr>
          <a:xfrm>
            <a:off x="5393465" y="5257800"/>
            <a:ext cx="921600" cy="285750"/>
          </a:xfrm>
          <a:prstGeom prst="straightConnector1">
            <a:avLst/>
          </a:prstGeom>
          <a:noFill/>
          <a:ln w="38100" cap="flat" cmpd="sng">
            <a:solidFill>
              <a:srgbClr val="323F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9CCE08E-F724-1BC8-D4A9-2B0768927884}"/>
              </a:ext>
            </a:extLst>
          </p:cNvPr>
          <p:cNvSpPr txBox="1">
            <a:spLocks/>
          </p:cNvSpPr>
          <p:nvPr/>
        </p:nvSpPr>
        <p:spPr>
          <a:xfrm>
            <a:off x="-57150" y="-4542"/>
            <a:ext cx="9144000" cy="86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Scientific Method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3F29-8CDE-FD2D-3891-BDC8E328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229A-1FF1-63EC-FB37-93987E9A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Hypothesis</a:t>
            </a:r>
          </a:p>
          <a:p>
            <a:pPr lvl="1"/>
            <a:r>
              <a:rPr lang="en-US" dirty="0"/>
              <a:t>Explanation based on observations and assumptions that leads to a testable prediction.</a:t>
            </a:r>
          </a:p>
          <a:p>
            <a:pPr lvl="2"/>
            <a:r>
              <a:rPr lang="en-US" dirty="0"/>
              <a:t>Logical</a:t>
            </a:r>
          </a:p>
          <a:p>
            <a:pPr lvl="2"/>
            <a:r>
              <a:rPr lang="en-US" dirty="0"/>
              <a:t>Testable</a:t>
            </a:r>
          </a:p>
          <a:p>
            <a:pPr lvl="1"/>
            <a:r>
              <a:rPr lang="en-US" dirty="0"/>
              <a:t>Can be supported or refuted but </a:t>
            </a:r>
            <a:r>
              <a:rPr lang="en-US" u="sng" dirty="0"/>
              <a:t>NEVER</a:t>
            </a:r>
            <a:r>
              <a:rPr lang="en-US" dirty="0"/>
              <a:t> proven!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7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3F29-8CDE-FD2D-3891-BDC8E328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Scientific </a:t>
            </a:r>
            <a:r>
              <a:rPr lang="en-US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Method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229A-1FF1-63EC-FB37-93987E9A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Experiment:</a:t>
            </a:r>
          </a:p>
          <a:p>
            <a:pPr lvl="1"/>
            <a:r>
              <a:rPr lang="en-US" dirty="0"/>
              <a:t>Scientific test, carried out under controlled conditions that involve manipulating one factor in a system in order to see the effects of changing that factor. </a:t>
            </a:r>
          </a:p>
          <a:p>
            <a:pPr lvl="1"/>
            <a:endParaRPr lang="en-US" dirty="0"/>
          </a:p>
          <a:p>
            <a:r>
              <a:rPr lang="en-US" dirty="0"/>
              <a:t>Model organisms</a:t>
            </a:r>
          </a:p>
          <a:p>
            <a:pPr lvl="1"/>
            <a:r>
              <a:rPr lang="en-US" dirty="0"/>
              <a:t>Easy to grow/handle</a:t>
            </a:r>
          </a:p>
          <a:p>
            <a:pPr lvl="1"/>
            <a:r>
              <a:rPr lang="en-US" dirty="0"/>
              <a:t>Systems that can be applied to other organisms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BCAA1-6381-F4E0-AACC-665EA29A9829}"/>
              </a:ext>
            </a:extLst>
          </p:cNvPr>
          <p:cNvGrpSpPr/>
          <p:nvPr/>
        </p:nvGrpSpPr>
        <p:grpSpPr>
          <a:xfrm>
            <a:off x="757077" y="4457535"/>
            <a:ext cx="7650446" cy="2268994"/>
            <a:chOff x="757077" y="4457535"/>
            <a:chExt cx="7650446" cy="22689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6D551A-B30B-A2A9-BE80-4FC968540BD9}"/>
                </a:ext>
              </a:extLst>
            </p:cNvPr>
            <p:cNvGrpSpPr/>
            <p:nvPr/>
          </p:nvGrpSpPr>
          <p:grpSpPr>
            <a:xfrm>
              <a:off x="2275051" y="5926914"/>
              <a:ext cx="4125873" cy="799615"/>
              <a:chOff x="1413321" y="5847711"/>
              <a:chExt cx="4125873" cy="799615"/>
            </a:xfrm>
          </p:grpSpPr>
          <p:pic>
            <p:nvPicPr>
              <p:cNvPr id="7" name="Google Shape;359;p50" descr="http://assets.inhabitat.com/files/e.coli-ed01.jpg">
                <a:extLst>
                  <a:ext uri="{FF2B5EF4-FFF2-40B4-BE49-F238E27FC236}">
                    <a16:creationId xmlns:a16="http://schemas.microsoft.com/office/drawing/2014/main" id="{44AF2B0F-318C-4E4D-0280-527717EE33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b="40800"/>
              <a:stretch/>
            </p:blipFill>
            <p:spPr>
              <a:xfrm>
                <a:off x="3625407" y="5847711"/>
                <a:ext cx="1913787" cy="7996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360;p50" descr="http://cdn2.hubspot.net/hub/96806/file-16060139-jpg/images/zebrafish_-_adult_in_an_aquiarium.jpg?t=1407242402106">
                <a:extLst>
                  <a:ext uri="{FF2B5EF4-FFF2-40B4-BE49-F238E27FC236}">
                    <a16:creationId xmlns:a16="http://schemas.microsoft.com/office/drawing/2014/main" id="{5479D0C2-842F-3064-263F-6715D96B75C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28226" b="17493"/>
              <a:stretch/>
            </p:blipFill>
            <p:spPr>
              <a:xfrm>
                <a:off x="1413321" y="5855415"/>
                <a:ext cx="2191487" cy="791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5C5DD5-FBB9-CDD7-0DB3-9C7F1E93B2F9}"/>
                </a:ext>
              </a:extLst>
            </p:cNvPr>
            <p:cNvGrpSpPr/>
            <p:nvPr/>
          </p:nvGrpSpPr>
          <p:grpSpPr>
            <a:xfrm>
              <a:off x="757077" y="4457535"/>
              <a:ext cx="7650446" cy="1524000"/>
              <a:chOff x="161678" y="4423411"/>
              <a:chExt cx="7650446" cy="1524000"/>
            </a:xfrm>
          </p:grpSpPr>
          <p:pic>
            <p:nvPicPr>
              <p:cNvPr id="4" name="Google Shape;354;p50" descr="http://media.salon.com/2012/11/shutterstock_57341071-458x307.jpg">
                <a:extLst>
                  <a:ext uri="{FF2B5EF4-FFF2-40B4-BE49-F238E27FC236}">
                    <a16:creationId xmlns:a16="http://schemas.microsoft.com/office/drawing/2014/main" id="{D43D5B9D-6A00-90FD-0F3F-0CEF0354B11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26286"/>
              <a:stretch/>
            </p:blipFill>
            <p:spPr>
              <a:xfrm>
                <a:off x="161678" y="4423411"/>
                <a:ext cx="1675911" cy="1524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Google Shape;355;p50" descr="http://epconlane.com/wp-content/uploads/Fruit-fly.jpg">
                <a:extLst>
                  <a:ext uri="{FF2B5EF4-FFF2-40B4-BE49-F238E27FC236}">
                    <a16:creationId xmlns:a16="http://schemas.microsoft.com/office/drawing/2014/main" id="{8E4A2A52-0302-04B8-6EF2-5F1DC3BA589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837589" y="4468490"/>
                <a:ext cx="1905000" cy="13792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356;p50" descr="http://www.socmucimm.org/wp-content/uploads/2014/06/C.-elegans.jpg">
                <a:extLst>
                  <a:ext uri="{FF2B5EF4-FFF2-40B4-BE49-F238E27FC236}">
                    <a16:creationId xmlns:a16="http://schemas.microsoft.com/office/drawing/2014/main" id="{37515016-7122-B1F2-7158-8D1C6C4D105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t="8794" b="4744"/>
              <a:stretch/>
            </p:blipFill>
            <p:spPr>
              <a:xfrm>
                <a:off x="3742589" y="4468490"/>
                <a:ext cx="2075636" cy="13423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361;p50" descr="http://redbuttecanyon.net/introduced_images/a_thaliana.jpg">
                <a:extLst>
                  <a:ext uri="{FF2B5EF4-FFF2-40B4-BE49-F238E27FC236}">
                    <a16:creationId xmlns:a16="http://schemas.microsoft.com/office/drawing/2014/main" id="{122239AF-4FEE-4FB2-6A2B-34D13403E25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t="2038" b="10193"/>
              <a:stretch/>
            </p:blipFill>
            <p:spPr>
              <a:xfrm>
                <a:off x="5818225" y="4468491"/>
                <a:ext cx="1993899" cy="13119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86273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3F29-8CDE-FD2D-3891-BDC8E328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229A-1FF1-63EC-FB37-93987E9A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Components of experimental design</a:t>
            </a:r>
          </a:p>
          <a:p>
            <a:pPr lvl="1"/>
            <a:r>
              <a:rPr lang="en-US" b="1" dirty="0"/>
              <a:t>Experimental Group(s):</a:t>
            </a:r>
          </a:p>
          <a:p>
            <a:pPr lvl="2"/>
            <a:r>
              <a:rPr lang="en-US" dirty="0"/>
              <a:t>A set of subjects that has the specific factor being tested.</a:t>
            </a:r>
          </a:p>
          <a:p>
            <a:pPr lvl="3"/>
            <a:r>
              <a:rPr lang="en-US" b="1" dirty="0"/>
              <a:t>Independent Variable</a:t>
            </a:r>
            <a:r>
              <a:rPr lang="en-US" dirty="0"/>
              <a:t>:</a:t>
            </a:r>
          </a:p>
          <a:p>
            <a:pPr lvl="4"/>
            <a:r>
              <a:rPr lang="en-US" dirty="0"/>
              <a:t>The factor being manipulated between groups</a:t>
            </a:r>
          </a:p>
          <a:p>
            <a:pPr lvl="3"/>
            <a:r>
              <a:rPr lang="en-US" b="1" dirty="0"/>
              <a:t>Dependent Variable</a:t>
            </a:r>
            <a:r>
              <a:rPr lang="en-US" dirty="0"/>
              <a:t>:</a:t>
            </a:r>
          </a:p>
          <a:p>
            <a:pPr lvl="4"/>
            <a:r>
              <a:rPr lang="en-US" dirty="0"/>
              <a:t>The factor being measured that is predicted to be affected by the independent variable.</a:t>
            </a:r>
          </a:p>
          <a:p>
            <a:pPr lvl="3"/>
            <a:r>
              <a:rPr lang="en-US" b="1" dirty="0"/>
              <a:t>Control Variables</a:t>
            </a:r>
          </a:p>
          <a:p>
            <a:pPr lvl="4"/>
            <a:r>
              <a:rPr lang="en-US" dirty="0"/>
              <a:t>The factor/s that must stay the same between experimental groups.</a:t>
            </a:r>
          </a:p>
          <a:p>
            <a:pPr lvl="1"/>
            <a:r>
              <a:rPr lang="en-US" b="1" dirty="0"/>
              <a:t>Control Group(s):</a:t>
            </a:r>
          </a:p>
          <a:p>
            <a:pPr lvl="2"/>
            <a:r>
              <a:rPr lang="en-US" dirty="0"/>
              <a:t>A set of subjects that lacks the specific factor being tested but is identical to the experimental group in all other respects.</a:t>
            </a:r>
          </a:p>
        </p:txBody>
      </p:sp>
    </p:spTree>
    <p:extLst>
      <p:ext uri="{BB962C8B-B14F-4D97-AF65-F5344CB8AC3E}">
        <p14:creationId xmlns:p14="http://schemas.microsoft.com/office/powerpoint/2010/main" val="251213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3F29-8CDE-FD2D-3891-BDC8E328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229A-1FF1-63EC-FB37-93987E9A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Data:</a:t>
            </a:r>
          </a:p>
          <a:p>
            <a:pPr lvl="1"/>
            <a:r>
              <a:rPr lang="en-US" dirty="0"/>
              <a:t>Recorded observations</a:t>
            </a:r>
          </a:p>
          <a:p>
            <a:pPr lvl="2"/>
            <a:r>
              <a:rPr lang="en-US" b="1" dirty="0"/>
              <a:t>Qualitative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recorded observations and pictures</a:t>
            </a:r>
          </a:p>
          <a:p>
            <a:pPr lvl="2"/>
            <a:r>
              <a:rPr lang="en-US" b="1" dirty="0"/>
              <a:t>Quantitative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numerical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247006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B24E-2437-11C4-5360-8C12043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310" y="969891"/>
            <a:ext cx="4371678" cy="5103572"/>
          </a:xfrm>
        </p:spPr>
        <p:txBody>
          <a:bodyPr/>
          <a:lstStyle/>
          <a:p>
            <a:r>
              <a:rPr lang="en-US" dirty="0"/>
              <a:t>Elements of the human body as percentage of body weight.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65D22-BF37-1A1E-5505-33E8F67851F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0" y="456248"/>
            <a:ext cx="4725368" cy="641604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AC39E67-4B47-23F8-E26F-EBF40CEA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216" y="2236378"/>
            <a:ext cx="1640784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Oxygen (O): 65%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206E382-A851-BA83-E9C1-73A7C874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40" y="3671478"/>
            <a:ext cx="1763923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8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Carbon (C): 18.5%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C22B1BB-F358-5630-BEF3-377FD4140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40" y="3988978"/>
            <a:ext cx="1888661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8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Hydrogen (H): 9.5%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12A170C-E5E0-D1AE-5840-48CA786E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40" y="4308065"/>
            <a:ext cx="1776717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Nitrogen (N): 3.3%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32FBE6B-00FE-E37F-E43B-0E33AE5D0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40" y="4625565"/>
            <a:ext cx="1781513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Calcium (Ca): 1.5%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11BF2B7-E33B-D2F1-568F-C1D9FF430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40" y="4944653"/>
            <a:ext cx="2048581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Phosphorus (P): 1.0%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E82C3B8C-55CB-A658-1B5F-06D7FB0E0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283" y="5359784"/>
            <a:ext cx="1903053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Potassium (K): 0.4%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2B9426A-3D44-C46A-73CA-DC4C4497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140" y="5606640"/>
            <a:ext cx="1461673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Sulfur (S): 0.3%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BC7D8CAB-E39B-45F6-8623-F1247CCFE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03" y="5843178"/>
            <a:ext cx="1768720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80" b="1" dirty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charset="0"/>
              </a:rPr>
              <a:t>Sodium (Na): 0.2%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453DD6FB-9346-A16A-06E0-A8F6A44D9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02" y="6085272"/>
            <a:ext cx="1759125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Chlorine (Cl): 0.2%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FE0B165-B02D-5B7B-7F85-EFE73F76D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02" y="6321809"/>
            <a:ext cx="2133339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5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Magnesium (Mg): 0.1%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471F9732-DB91-A596-01FD-197754C12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521" y="6561522"/>
            <a:ext cx="2282321" cy="2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Trace elements: </a:t>
            </a:r>
            <a:r>
              <a:rPr lang="en-US" sz="1500" b="1" dirty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&lt;</a:t>
            </a:r>
            <a:r>
              <a:rPr lang="en-US" sz="15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0.01%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EB4FCC-E1FB-247A-330F-C1A1A830BAC9}"/>
              </a:ext>
            </a:extLst>
          </p:cNvPr>
          <p:cNvGrpSpPr/>
          <p:nvPr/>
        </p:nvGrpSpPr>
        <p:grpSpPr>
          <a:xfrm>
            <a:off x="2063812" y="2229147"/>
            <a:ext cx="450821" cy="255729"/>
            <a:chOff x="2066968" y="1803994"/>
            <a:chExt cx="451891" cy="256336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6141A617-E941-DEF7-85B1-96496DD9CBF0}"/>
                </a:ext>
              </a:extLst>
            </p:cNvPr>
            <p:cNvSpPr/>
            <p:nvPr/>
          </p:nvSpPr>
          <p:spPr>
            <a:xfrm>
              <a:off x="2066968" y="1928054"/>
              <a:ext cx="439191" cy="25400"/>
            </a:xfrm>
            <a:custGeom>
              <a:avLst/>
              <a:gdLst>
                <a:gd name="connsiteX0" fmla="*/ 432841 w 439191"/>
                <a:gd name="connsiteY0" fmla="*/ 6350 h 25400"/>
                <a:gd name="connsiteX1" fmla="*/ 6350 w 439191"/>
                <a:gd name="connsiteY1" fmla="*/ 7327 h 254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439191" h="25400">
                  <a:moveTo>
                    <a:pt x="432841" y="6350"/>
                  </a:moveTo>
                  <a:lnTo>
                    <a:pt x="6350" y="732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1C46C9C4-3F3B-940F-D98A-2AD987B9AA81}"/>
                </a:ext>
              </a:extLst>
            </p:cNvPr>
            <p:cNvSpPr/>
            <p:nvPr/>
          </p:nvSpPr>
          <p:spPr>
            <a:xfrm>
              <a:off x="2493459" y="1803994"/>
              <a:ext cx="25400" cy="256336"/>
            </a:xfrm>
            <a:custGeom>
              <a:avLst/>
              <a:gdLst>
                <a:gd name="connsiteX0" fmla="*/ 6350 w 25400"/>
                <a:gd name="connsiteY0" fmla="*/ 6350 h 256336"/>
                <a:gd name="connsiteX1" fmla="*/ 6350 w 25400"/>
                <a:gd name="connsiteY1" fmla="*/ 249986 h 25633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56336">
                  <a:moveTo>
                    <a:pt x="6350" y="6350"/>
                  </a:moveTo>
                  <a:lnTo>
                    <a:pt x="6350" y="24998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3137E1-ED1F-550F-09A7-985A4257608A}"/>
              </a:ext>
            </a:extLst>
          </p:cNvPr>
          <p:cNvGrpSpPr/>
          <p:nvPr/>
        </p:nvGrpSpPr>
        <p:grpSpPr>
          <a:xfrm>
            <a:off x="1707813" y="3664693"/>
            <a:ext cx="720677" cy="701662"/>
            <a:chOff x="1710969" y="3238479"/>
            <a:chExt cx="722389" cy="703329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EB3BFAE9-116B-C8B2-8502-94DE45422E8C}"/>
                </a:ext>
              </a:extLst>
            </p:cNvPr>
            <p:cNvSpPr/>
            <p:nvPr/>
          </p:nvSpPr>
          <p:spPr>
            <a:xfrm>
              <a:off x="1710969" y="3363743"/>
              <a:ext cx="709688" cy="578065"/>
            </a:xfrm>
            <a:custGeom>
              <a:avLst/>
              <a:gdLst>
                <a:gd name="connsiteX0" fmla="*/ 703338 w 709688"/>
                <a:gd name="connsiteY0" fmla="*/ 6350 h 578065"/>
                <a:gd name="connsiteX1" fmla="*/ 575043 w 709688"/>
                <a:gd name="connsiteY1" fmla="*/ 6350 h 578065"/>
                <a:gd name="connsiteX2" fmla="*/ 6350 w 709688"/>
                <a:gd name="connsiteY2" fmla="*/ 571715 h 57806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709688" h="578065">
                  <a:moveTo>
                    <a:pt x="703338" y="6350"/>
                  </a:moveTo>
                  <a:lnTo>
                    <a:pt x="575043" y="6350"/>
                  </a:lnTo>
                  <a:lnTo>
                    <a:pt x="6350" y="57171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22997F6-8142-5CA0-9908-E75CF282CBE1}"/>
                </a:ext>
              </a:extLst>
            </p:cNvPr>
            <p:cNvSpPr/>
            <p:nvPr/>
          </p:nvSpPr>
          <p:spPr>
            <a:xfrm>
              <a:off x="2407958" y="3238479"/>
              <a:ext cx="25400" cy="256374"/>
            </a:xfrm>
            <a:custGeom>
              <a:avLst/>
              <a:gdLst>
                <a:gd name="connsiteX0" fmla="*/ 6350 w 25400"/>
                <a:gd name="connsiteY0" fmla="*/ 6350 h 256374"/>
                <a:gd name="connsiteX1" fmla="*/ 6350 w 25400"/>
                <a:gd name="connsiteY1" fmla="*/ 250024 h 25637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56374">
                  <a:moveTo>
                    <a:pt x="6350" y="6350"/>
                  </a:moveTo>
                  <a:lnTo>
                    <a:pt x="6350" y="25002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CD308E-EAEB-AB0D-347C-88716E9705E7}"/>
              </a:ext>
            </a:extLst>
          </p:cNvPr>
          <p:cNvGrpSpPr/>
          <p:nvPr/>
        </p:nvGrpSpPr>
        <p:grpSpPr>
          <a:xfrm>
            <a:off x="1698594" y="3984361"/>
            <a:ext cx="730394" cy="1269717"/>
            <a:chOff x="1701749" y="3556798"/>
            <a:chExt cx="732129" cy="1272733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CEA3C9B-8343-8D70-5F79-5B1824187158}"/>
                </a:ext>
              </a:extLst>
            </p:cNvPr>
            <p:cNvSpPr/>
            <p:nvPr/>
          </p:nvSpPr>
          <p:spPr>
            <a:xfrm>
              <a:off x="1701749" y="3677870"/>
              <a:ext cx="719429" cy="1151661"/>
            </a:xfrm>
            <a:custGeom>
              <a:avLst/>
              <a:gdLst>
                <a:gd name="connsiteX0" fmla="*/ 713079 w 719429"/>
                <a:gd name="connsiteY0" fmla="*/ 6350 h 1151661"/>
                <a:gd name="connsiteX1" fmla="*/ 584263 w 719429"/>
                <a:gd name="connsiteY1" fmla="*/ 6350 h 1151661"/>
                <a:gd name="connsiteX2" fmla="*/ 6350 w 719429"/>
                <a:gd name="connsiteY2" fmla="*/ 1145311 h 115166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719429" h="1151661">
                  <a:moveTo>
                    <a:pt x="713079" y="6350"/>
                  </a:moveTo>
                  <a:lnTo>
                    <a:pt x="584263" y="6350"/>
                  </a:lnTo>
                  <a:lnTo>
                    <a:pt x="6350" y="114531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4AB11B63-0BD6-FE9A-E0E9-47D493498FA4}"/>
                </a:ext>
              </a:extLst>
            </p:cNvPr>
            <p:cNvSpPr/>
            <p:nvPr/>
          </p:nvSpPr>
          <p:spPr>
            <a:xfrm>
              <a:off x="2408478" y="3556798"/>
              <a:ext cx="25400" cy="256349"/>
            </a:xfrm>
            <a:custGeom>
              <a:avLst/>
              <a:gdLst>
                <a:gd name="connsiteX0" fmla="*/ 6350 w 25400"/>
                <a:gd name="connsiteY0" fmla="*/ 6350 h 256349"/>
                <a:gd name="connsiteX1" fmla="*/ 6350 w 25400"/>
                <a:gd name="connsiteY1" fmla="*/ 249999 h 25634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56349">
                  <a:moveTo>
                    <a:pt x="6350" y="6350"/>
                  </a:moveTo>
                  <a:lnTo>
                    <a:pt x="6350" y="2499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46E6DE-733B-9D4A-634E-B439CB988FDF}"/>
              </a:ext>
            </a:extLst>
          </p:cNvPr>
          <p:cNvGrpSpPr/>
          <p:nvPr/>
        </p:nvGrpSpPr>
        <p:grpSpPr>
          <a:xfrm>
            <a:off x="1658778" y="4303403"/>
            <a:ext cx="770115" cy="1563779"/>
            <a:chOff x="1661934" y="3875142"/>
            <a:chExt cx="771944" cy="1567493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58E4D7F-C967-7137-E3AF-5AC2CE2A7693}"/>
                </a:ext>
              </a:extLst>
            </p:cNvPr>
            <p:cNvSpPr/>
            <p:nvPr/>
          </p:nvSpPr>
          <p:spPr>
            <a:xfrm>
              <a:off x="1661934" y="4012832"/>
              <a:ext cx="759244" cy="1429803"/>
            </a:xfrm>
            <a:custGeom>
              <a:avLst/>
              <a:gdLst>
                <a:gd name="connsiteX0" fmla="*/ 752894 w 759244"/>
                <a:gd name="connsiteY0" fmla="*/ 6350 h 1429803"/>
                <a:gd name="connsiteX1" fmla="*/ 640753 w 759244"/>
                <a:gd name="connsiteY1" fmla="*/ 15646 h 1429803"/>
                <a:gd name="connsiteX2" fmla="*/ 6350 w 759244"/>
                <a:gd name="connsiteY2" fmla="*/ 1423454 h 142980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759244" h="1429803">
                  <a:moveTo>
                    <a:pt x="752894" y="6350"/>
                  </a:moveTo>
                  <a:lnTo>
                    <a:pt x="640753" y="15646"/>
                  </a:lnTo>
                  <a:lnTo>
                    <a:pt x="6350" y="142345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4BC64067-A724-00B1-E22F-FEAA7491B88F}"/>
                </a:ext>
              </a:extLst>
            </p:cNvPr>
            <p:cNvSpPr/>
            <p:nvPr/>
          </p:nvSpPr>
          <p:spPr>
            <a:xfrm>
              <a:off x="2408478" y="3875142"/>
              <a:ext cx="25400" cy="256336"/>
            </a:xfrm>
            <a:custGeom>
              <a:avLst/>
              <a:gdLst>
                <a:gd name="connsiteX0" fmla="*/ 6350 w 25400"/>
                <a:gd name="connsiteY0" fmla="*/ 6350 h 256336"/>
                <a:gd name="connsiteX1" fmla="*/ 6350 w 25400"/>
                <a:gd name="connsiteY1" fmla="*/ 249986 h 25633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56336">
                  <a:moveTo>
                    <a:pt x="6350" y="6350"/>
                  </a:moveTo>
                  <a:lnTo>
                    <a:pt x="6350" y="24998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00B224-1DFE-6FA5-5680-0C490F5A22C3}"/>
              </a:ext>
            </a:extLst>
          </p:cNvPr>
          <p:cNvGrpSpPr/>
          <p:nvPr/>
        </p:nvGrpSpPr>
        <p:grpSpPr>
          <a:xfrm>
            <a:off x="1611826" y="4622283"/>
            <a:ext cx="816955" cy="1795001"/>
            <a:chOff x="1614982" y="4193472"/>
            <a:chExt cx="818896" cy="1799265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D4221EBD-5995-E318-9DEF-2AEDAD162841}"/>
                </a:ext>
              </a:extLst>
            </p:cNvPr>
            <p:cNvSpPr/>
            <p:nvPr/>
          </p:nvSpPr>
          <p:spPr>
            <a:xfrm>
              <a:off x="1614982" y="4309124"/>
              <a:ext cx="806196" cy="1683613"/>
            </a:xfrm>
            <a:custGeom>
              <a:avLst/>
              <a:gdLst>
                <a:gd name="connsiteX0" fmla="*/ 799846 w 806196"/>
                <a:gd name="connsiteY0" fmla="*/ 6350 h 1683613"/>
                <a:gd name="connsiteX1" fmla="*/ 671029 w 806196"/>
                <a:gd name="connsiteY1" fmla="*/ 6350 h 1683613"/>
                <a:gd name="connsiteX2" fmla="*/ 6350 w 806196"/>
                <a:gd name="connsiteY2" fmla="*/ 1677263 h 1683613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806196" h="1683613">
                  <a:moveTo>
                    <a:pt x="799846" y="6350"/>
                  </a:moveTo>
                  <a:lnTo>
                    <a:pt x="671029" y="6350"/>
                  </a:lnTo>
                  <a:lnTo>
                    <a:pt x="6350" y="167726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7220F7E6-BA27-16AB-97BA-52BF7B887598}"/>
                </a:ext>
              </a:extLst>
            </p:cNvPr>
            <p:cNvSpPr/>
            <p:nvPr/>
          </p:nvSpPr>
          <p:spPr>
            <a:xfrm>
              <a:off x="2408478" y="4193472"/>
              <a:ext cx="25400" cy="256349"/>
            </a:xfrm>
            <a:custGeom>
              <a:avLst/>
              <a:gdLst>
                <a:gd name="connsiteX0" fmla="*/ 6350 w 25400"/>
                <a:gd name="connsiteY0" fmla="*/ 6350 h 256349"/>
                <a:gd name="connsiteX1" fmla="*/ 6350 w 25400"/>
                <a:gd name="connsiteY1" fmla="*/ 249999 h 25634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56349">
                  <a:moveTo>
                    <a:pt x="6350" y="6350"/>
                  </a:moveTo>
                  <a:lnTo>
                    <a:pt x="6350" y="2499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9D5776-66B7-2FF8-CB06-99742F61DAB4}"/>
              </a:ext>
            </a:extLst>
          </p:cNvPr>
          <p:cNvGrpSpPr/>
          <p:nvPr/>
        </p:nvGrpSpPr>
        <p:grpSpPr>
          <a:xfrm>
            <a:off x="1758436" y="4940224"/>
            <a:ext cx="670694" cy="1630904"/>
            <a:chOff x="1761591" y="4511803"/>
            <a:chExt cx="672287" cy="1634778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8D83B972-A3BA-C695-D9A1-C29E053DB391}"/>
                </a:ext>
              </a:extLst>
            </p:cNvPr>
            <p:cNvSpPr/>
            <p:nvPr/>
          </p:nvSpPr>
          <p:spPr>
            <a:xfrm>
              <a:off x="1761591" y="4638444"/>
              <a:ext cx="659587" cy="1508137"/>
            </a:xfrm>
            <a:custGeom>
              <a:avLst/>
              <a:gdLst>
                <a:gd name="connsiteX0" fmla="*/ 653237 w 659587"/>
                <a:gd name="connsiteY0" fmla="*/ 6350 h 1508137"/>
                <a:gd name="connsiteX1" fmla="*/ 524421 w 659587"/>
                <a:gd name="connsiteY1" fmla="*/ 6350 h 1508137"/>
                <a:gd name="connsiteX2" fmla="*/ 6350 w 659587"/>
                <a:gd name="connsiteY2" fmla="*/ 1501787 h 150813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</a:cxnLst>
              <a:rect l="l" t="t" r="r" b="b"/>
              <a:pathLst>
                <a:path w="659587" h="1508137">
                  <a:moveTo>
                    <a:pt x="653237" y="6350"/>
                  </a:moveTo>
                  <a:lnTo>
                    <a:pt x="524421" y="6350"/>
                  </a:lnTo>
                  <a:lnTo>
                    <a:pt x="6350" y="150178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FCF7C120-AF9C-864C-2388-6F98D2A46FBB}"/>
                </a:ext>
              </a:extLst>
            </p:cNvPr>
            <p:cNvSpPr/>
            <p:nvPr/>
          </p:nvSpPr>
          <p:spPr>
            <a:xfrm>
              <a:off x="2408478" y="4511803"/>
              <a:ext cx="25400" cy="256349"/>
            </a:xfrm>
            <a:custGeom>
              <a:avLst/>
              <a:gdLst>
                <a:gd name="connsiteX0" fmla="*/ 6350 w 25400"/>
                <a:gd name="connsiteY0" fmla="*/ 6350 h 256349"/>
                <a:gd name="connsiteX1" fmla="*/ 6350 w 25400"/>
                <a:gd name="connsiteY1" fmla="*/ 249999 h 25634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25400" h="256349">
                  <a:moveTo>
                    <a:pt x="6350" y="6350"/>
                  </a:moveTo>
                  <a:lnTo>
                    <a:pt x="6350" y="2499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0" hangingPunct="0"/>
              <a:endParaRPr lang="zh-CN" alt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B2C49A-4C57-C140-10F7-C68A93FA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Chemistry of Life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320720-76BD-7B7F-2C2F-383ABE0DBAB0}"/>
              </a:ext>
            </a:extLst>
          </p:cNvPr>
          <p:cNvSpPr txBox="1"/>
          <p:nvPr/>
        </p:nvSpPr>
        <p:spPr>
          <a:xfrm>
            <a:off x="6614012" y="6468565"/>
            <a:ext cx="2529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Pearson Education Inc, 2014</a:t>
            </a:r>
          </a:p>
        </p:txBody>
      </p:sp>
    </p:spTree>
    <p:extLst>
      <p:ext uri="{BB962C8B-B14F-4D97-AF65-F5344CB8AC3E}">
        <p14:creationId xmlns:p14="http://schemas.microsoft.com/office/powerpoint/2010/main" val="288110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F0F2105-82CD-E5FB-2FB9-A4EED42E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907872"/>
            <a:ext cx="9144000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540DE3-CA10-3D19-4D72-1A96B3BE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90DD5-7579-4F61-33FD-B35D34252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Living organisms are “organic”</a:t>
            </a:r>
          </a:p>
          <a:p>
            <a:r>
              <a:rPr lang="en-US" dirty="0"/>
              <a:t>Elements interact to form biological molecules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F5C68-E91E-1BF4-852B-972FC27B4DAA}"/>
              </a:ext>
            </a:extLst>
          </p:cNvPr>
          <p:cNvSpPr/>
          <p:nvPr/>
        </p:nvSpPr>
        <p:spPr>
          <a:xfrm>
            <a:off x="6615112" y="4572001"/>
            <a:ext cx="528638" cy="5429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AE336-11F6-D670-76A1-F32B066E300E}"/>
              </a:ext>
            </a:extLst>
          </p:cNvPr>
          <p:cNvSpPr/>
          <p:nvPr/>
        </p:nvSpPr>
        <p:spPr>
          <a:xfrm>
            <a:off x="28576" y="4029077"/>
            <a:ext cx="528638" cy="5429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E6D038-6A3A-1C20-6B42-DA51DD0C2093}"/>
              </a:ext>
            </a:extLst>
          </p:cNvPr>
          <p:cNvSpPr/>
          <p:nvPr/>
        </p:nvSpPr>
        <p:spPr>
          <a:xfrm>
            <a:off x="7615236" y="4572001"/>
            <a:ext cx="528638" cy="5429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52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6EA8-1C68-F1A4-0960-B9160386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E1807-8056-B2A2-5553-49F52856C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584"/>
            <a:ext cx="9143999" cy="5863744"/>
          </a:xfrm>
        </p:spPr>
        <p:txBody>
          <a:bodyPr/>
          <a:lstStyle/>
          <a:p>
            <a:r>
              <a:rPr lang="en-US" dirty="0"/>
              <a:t>Elements are composed of </a:t>
            </a:r>
            <a:r>
              <a:rPr lang="en-US" b="1" dirty="0"/>
              <a:t>Atoms</a:t>
            </a:r>
          </a:p>
          <a:p>
            <a:pPr lvl="1"/>
            <a:r>
              <a:rPr lang="en-US" dirty="0"/>
              <a:t>Smallest unit of an element that has the properties of that element. Composed of subatomic particles.</a:t>
            </a:r>
          </a:p>
          <a:p>
            <a:pPr lvl="1"/>
            <a:r>
              <a:rPr lang="en-US" b="1" dirty="0"/>
              <a:t>Subatomic Particles</a:t>
            </a:r>
          </a:p>
          <a:p>
            <a:pPr lvl="2"/>
            <a:r>
              <a:rPr lang="en-US" dirty="0"/>
              <a:t>Protons, neutrons and electrons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E6ACEE-D9A1-BE08-82A2-66EA85C6C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6"/>
          <a:stretch/>
        </p:blipFill>
        <p:spPr bwMode="auto">
          <a:xfrm>
            <a:off x="-1" y="2796516"/>
            <a:ext cx="9144000" cy="40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904DB9-9A12-63FF-CB2C-62974CBBE531}"/>
              </a:ext>
            </a:extLst>
          </p:cNvPr>
          <p:cNvSpPr/>
          <p:nvPr/>
        </p:nvSpPr>
        <p:spPr>
          <a:xfrm>
            <a:off x="414337" y="2839380"/>
            <a:ext cx="542925" cy="6324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F725DB-3D3C-41BE-A0BB-9BFE19048279}"/>
              </a:ext>
            </a:extLst>
          </p:cNvPr>
          <p:cNvSpPr/>
          <p:nvPr/>
        </p:nvSpPr>
        <p:spPr>
          <a:xfrm>
            <a:off x="6453187" y="3429000"/>
            <a:ext cx="542925" cy="6324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D7BA56-96A1-9760-AD9C-224C1F88D91E}"/>
              </a:ext>
            </a:extLst>
          </p:cNvPr>
          <p:cNvSpPr/>
          <p:nvPr/>
        </p:nvSpPr>
        <p:spPr>
          <a:xfrm>
            <a:off x="7410449" y="3429000"/>
            <a:ext cx="542925" cy="6324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9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336B-46F4-FF58-FE15-0218378B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2162-7CE2-5DAE-6B45-4F213C8AB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4684"/>
            <a:ext cx="5343525" cy="4410388"/>
          </a:xfrm>
        </p:spPr>
        <p:txBody>
          <a:bodyPr/>
          <a:lstStyle/>
          <a:p>
            <a:pPr lvl="1"/>
            <a:r>
              <a:rPr lang="en-US" b="1" dirty="0"/>
              <a:t>Proton:</a:t>
            </a:r>
          </a:p>
          <a:p>
            <a:pPr lvl="2"/>
            <a:r>
              <a:rPr lang="en-US" dirty="0"/>
              <a:t>Positively charged particle in the nucleus of the atom</a:t>
            </a:r>
          </a:p>
          <a:p>
            <a:pPr lvl="1"/>
            <a:r>
              <a:rPr lang="en-US" b="1" dirty="0"/>
              <a:t>Electron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Negatively charged particle that orbit around the atomic nucleus.</a:t>
            </a:r>
          </a:p>
          <a:p>
            <a:pPr lvl="1"/>
            <a:r>
              <a:rPr lang="en-US" b="1" dirty="0"/>
              <a:t>Neutron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Particle in the nucleus of the atom without any electrical charge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0D5F22-2310-B5C8-CF75-5F5AE1661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1684684"/>
            <a:ext cx="3978361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59BFF-8E70-4441-E4E7-7CD03CED8A85}"/>
              </a:ext>
            </a:extLst>
          </p:cNvPr>
          <p:cNvSpPr txBox="1"/>
          <p:nvPr/>
        </p:nvSpPr>
        <p:spPr>
          <a:xfrm>
            <a:off x="0" y="1104587"/>
            <a:ext cx="563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Subatomic Particles and Atomic Structure</a:t>
            </a:r>
          </a:p>
        </p:txBody>
      </p:sp>
    </p:spTree>
    <p:extLst>
      <p:ext uri="{BB962C8B-B14F-4D97-AF65-F5344CB8AC3E}">
        <p14:creationId xmlns:p14="http://schemas.microsoft.com/office/powerpoint/2010/main" val="403072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336B-46F4-FF58-FE15-0218378B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595"/>
            <a:ext cx="9144000" cy="866328"/>
          </a:xfrm>
        </p:spPr>
        <p:txBody>
          <a:bodyPr/>
          <a:lstStyle/>
          <a:p>
            <a:r>
              <a:rPr lang="en-US" dirty="0"/>
              <a:t>Chemistry of Life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7BFBCA-A2D5-2219-36C0-35E82E3D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48" y="3712104"/>
            <a:ext cx="4940487" cy="314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F2162-7CE2-5DAE-6B45-4F213C8AB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6000"/>
            <a:ext cx="9144000" cy="5863744"/>
          </a:xfrm>
        </p:spPr>
        <p:txBody>
          <a:bodyPr/>
          <a:lstStyle/>
          <a:p>
            <a:r>
              <a:rPr lang="en-US" dirty="0"/>
              <a:t>Subatomic Particles and Atomic Structure</a:t>
            </a:r>
          </a:p>
          <a:p>
            <a:pPr lvl="1"/>
            <a:r>
              <a:rPr lang="en-US" b="1" dirty="0"/>
              <a:t>Atomic Number </a:t>
            </a:r>
            <a:r>
              <a:rPr lang="en-US" dirty="0"/>
              <a:t>= # of protons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Atomic Number of C =</a:t>
            </a:r>
          </a:p>
          <a:p>
            <a:pPr lvl="1"/>
            <a:r>
              <a:rPr lang="en-US" b="1" dirty="0"/>
              <a:t>Atomic Mass </a:t>
            </a:r>
            <a:r>
              <a:rPr lang="en-US" dirty="0"/>
              <a:t>= # protons + # neutrons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Atomic Mass of C =</a:t>
            </a:r>
          </a:p>
          <a:p>
            <a:pPr lvl="1"/>
            <a:r>
              <a:rPr lang="en-US" dirty="0"/>
              <a:t>Number of Neutrons = Atomic Mass – Atomic Number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Neutrons 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71C74-74FB-2046-1D03-5F94BCCB6DCE}"/>
              </a:ext>
            </a:extLst>
          </p:cNvPr>
          <p:cNvSpPr txBox="1"/>
          <p:nvPr/>
        </p:nvSpPr>
        <p:spPr>
          <a:xfrm>
            <a:off x="4086226" y="17430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4E45F-09A8-512E-6A3F-DC8576520F5A}"/>
              </a:ext>
            </a:extLst>
          </p:cNvPr>
          <p:cNvSpPr txBox="1"/>
          <p:nvPr/>
        </p:nvSpPr>
        <p:spPr>
          <a:xfrm>
            <a:off x="3638551" y="248504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ED1B98-EF36-0199-F7E1-D3B164357F7E}"/>
              </a:ext>
            </a:extLst>
          </p:cNvPr>
          <p:cNvSpPr/>
          <p:nvPr/>
        </p:nvSpPr>
        <p:spPr>
          <a:xfrm>
            <a:off x="2578476" y="5269282"/>
            <a:ext cx="314325" cy="285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C34DA-162B-C7F5-97BC-E6545B7F9823}"/>
              </a:ext>
            </a:extLst>
          </p:cNvPr>
          <p:cNvSpPr/>
          <p:nvPr/>
        </p:nvSpPr>
        <p:spPr>
          <a:xfrm>
            <a:off x="2348755" y="6007503"/>
            <a:ext cx="842682" cy="2857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B7EA9-9F79-41EA-0454-2C2696BE4A00}"/>
              </a:ext>
            </a:extLst>
          </p:cNvPr>
          <p:cNvSpPr txBox="1"/>
          <p:nvPr/>
        </p:nvSpPr>
        <p:spPr>
          <a:xfrm>
            <a:off x="2695788" y="32656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2419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B602-D4D3-F473-6742-C59BA81A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Kanther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07BB-A410-9752-2E50-F24236CBE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Education:</a:t>
            </a:r>
          </a:p>
          <a:p>
            <a:pPr lvl="1"/>
            <a:r>
              <a:rPr lang="en-US" dirty="0"/>
              <a:t>Dickinson College</a:t>
            </a:r>
          </a:p>
          <a:p>
            <a:pPr lvl="2"/>
            <a:r>
              <a:rPr lang="en-US" dirty="0"/>
              <a:t>B.S. Biology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University of North Carolina at Chapel Hill</a:t>
            </a:r>
          </a:p>
          <a:p>
            <a:pPr lvl="2"/>
            <a:r>
              <a:rPr lang="en-US" dirty="0"/>
              <a:t>Ph.D. in Genetics and Molecular Biology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Teaching:</a:t>
            </a:r>
          </a:p>
          <a:p>
            <a:pPr lvl="1"/>
            <a:r>
              <a:rPr lang="en-US" dirty="0"/>
              <a:t>BMC January 2016 – May 2017</a:t>
            </a:r>
          </a:p>
          <a:p>
            <a:pPr lvl="1"/>
            <a:r>
              <a:rPr lang="en-US" dirty="0"/>
              <a:t>University of the Sciences August 2017 - May 2022</a:t>
            </a:r>
          </a:p>
        </p:txBody>
      </p:sp>
      <p:pic>
        <p:nvPicPr>
          <p:cNvPr id="4098" name="Picture 2" descr="Coronavirus concerns prompts Shippensburg University, Dickinson College to  extend spring breaks - pennlive.com">
            <a:extLst>
              <a:ext uri="{FF2B5EF4-FFF2-40B4-BE49-F238E27FC236}">
                <a16:creationId xmlns:a16="http://schemas.microsoft.com/office/drawing/2014/main" id="{2D120B44-9DFB-EF90-A851-C34A865E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3" y="884584"/>
            <a:ext cx="2438398" cy="16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iversity of North Carolina at Chapel Hill (UNC) - Profile, Rankings and  Data | US News Best Colleges">
            <a:extLst>
              <a:ext uri="{FF2B5EF4-FFF2-40B4-BE49-F238E27FC236}">
                <a16:creationId xmlns:a16="http://schemas.microsoft.com/office/drawing/2014/main" id="{CE7E3E1C-4B06-22D9-D4A8-B9DB93399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r="20669" b="15710"/>
          <a:stretch/>
        </p:blipFill>
        <p:spPr bwMode="auto">
          <a:xfrm>
            <a:off x="6725131" y="2551669"/>
            <a:ext cx="2004887" cy="22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66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C66B-7150-5CBC-E5F5-43A07471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4C099-7489-82CB-3811-C320F38B1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954" y="820954"/>
            <a:ext cx="9143999" cy="22965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Electron Distribution and Chemical Properties</a:t>
            </a:r>
          </a:p>
          <a:p>
            <a:pPr lvl="1"/>
            <a:r>
              <a:rPr lang="en-US" b="1" dirty="0"/>
              <a:t>Valence Electrons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Electrons contained in outermost shell or Valence Shell</a:t>
            </a:r>
          </a:p>
          <a:p>
            <a:pPr lvl="1"/>
            <a:r>
              <a:rPr lang="en-US" b="1" dirty="0"/>
              <a:t>Molecule:</a:t>
            </a:r>
          </a:p>
          <a:p>
            <a:pPr lvl="2"/>
            <a:r>
              <a:rPr lang="en-US" dirty="0"/>
              <a:t>Consists of two or more  atoms held together by a covalent bond.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909B5F-3CFF-AA46-BA19-5331118A3A1F}"/>
              </a:ext>
            </a:extLst>
          </p:cNvPr>
          <p:cNvGrpSpPr/>
          <p:nvPr/>
        </p:nvGrpSpPr>
        <p:grpSpPr>
          <a:xfrm>
            <a:off x="3854828" y="3108098"/>
            <a:ext cx="4467146" cy="3682377"/>
            <a:chOff x="3200400" y="1181100"/>
            <a:chExt cx="5638800" cy="4648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B3F95F-5B60-3D9E-87D6-8F9B456F2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156" r="236" b="67491"/>
            <a:stretch/>
          </p:blipFill>
          <p:spPr>
            <a:xfrm>
              <a:off x="7848600" y="1192938"/>
              <a:ext cx="990600" cy="153583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2A0E94-BA9D-A2C4-887D-7C7F10773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9743" b="67492"/>
            <a:stretch/>
          </p:blipFill>
          <p:spPr>
            <a:xfrm>
              <a:off x="3213100" y="1181100"/>
              <a:ext cx="1728789" cy="153583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4A2123-41FF-97C1-5798-341255D7738D}"/>
                </a:ext>
              </a:extLst>
            </p:cNvPr>
            <p:cNvGrpSpPr/>
            <p:nvPr/>
          </p:nvGrpSpPr>
          <p:grpSpPr>
            <a:xfrm>
              <a:off x="3213100" y="2781300"/>
              <a:ext cx="5626100" cy="1524000"/>
              <a:chOff x="381000" y="381000"/>
              <a:chExt cx="5626100" cy="1524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4653646-9002-CF7C-772B-3B7F2849C5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" t="32257" r="91965" b="35485"/>
              <a:stretch/>
            </p:blipFill>
            <p:spPr>
              <a:xfrm>
                <a:off x="381000" y="381000"/>
                <a:ext cx="685800" cy="1524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C5E2332-E112-0E3F-B145-C52CF80F4F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965" t="32257" r="-1" b="35485"/>
              <a:stretch/>
            </p:blipFill>
            <p:spPr>
              <a:xfrm>
                <a:off x="1054100" y="381000"/>
                <a:ext cx="4953000" cy="15240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FA6C25-9E8C-584B-84FA-45AF00A49B25}"/>
                </a:ext>
              </a:extLst>
            </p:cNvPr>
            <p:cNvGrpSpPr/>
            <p:nvPr/>
          </p:nvGrpSpPr>
          <p:grpSpPr>
            <a:xfrm>
              <a:off x="3200400" y="4381500"/>
              <a:ext cx="5638800" cy="1447800"/>
              <a:chOff x="304800" y="3429000"/>
              <a:chExt cx="5638800" cy="14478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B17BBB-0ED4-5F39-9E6A-AD7985BFB3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4516" r="79464" b="4838"/>
              <a:stretch/>
            </p:blipFill>
            <p:spPr>
              <a:xfrm>
                <a:off x="304800" y="3429000"/>
                <a:ext cx="1752600" cy="14478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07E41E1-9E5E-7F0D-9AD5-933C68FAD9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572" t="64516" r="-1" b="4838"/>
              <a:stretch/>
            </p:blipFill>
            <p:spPr>
              <a:xfrm>
                <a:off x="1981200" y="3429000"/>
                <a:ext cx="3962400" cy="1447800"/>
              </a:xfrm>
              <a:prstGeom prst="rect">
                <a:avLst/>
              </a:prstGeom>
            </p:spPr>
          </p:pic>
        </p:grp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5554DB1-1C9A-4A6B-3E90-0F670E4F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653" y="3399451"/>
            <a:ext cx="3051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cs typeface="Arial" panose="020B0604020202020204" pitchFamily="34" charset="0"/>
              </a:rPr>
              <a:t>1</a:t>
            </a:r>
            <a:r>
              <a:rPr lang="en-US" altLang="en-US" sz="2000" b="0" baseline="30000" dirty="0">
                <a:cs typeface="Arial" panose="020B0604020202020204" pitchFamily="34" charset="0"/>
              </a:rPr>
              <a:t>st</a:t>
            </a:r>
            <a:r>
              <a:rPr lang="en-US" altLang="en-US" sz="2000" b="0" dirty="0">
                <a:cs typeface="Arial" panose="020B0604020202020204" pitchFamily="34" charset="0"/>
              </a:rPr>
              <a:t> shell</a:t>
            </a:r>
            <a:r>
              <a:rPr lang="en-US" altLang="en-US" sz="2000" dirty="0">
                <a:cs typeface="Arial" panose="020B0604020202020204" pitchFamily="34" charset="0"/>
              </a:rPr>
              <a:t> can hold m</a:t>
            </a:r>
            <a:r>
              <a:rPr lang="en-US" altLang="en-US" sz="2000" b="0" dirty="0">
                <a:cs typeface="Arial" panose="020B0604020202020204" pitchFamily="34" charset="0"/>
              </a:rPr>
              <a:t>aximum 2 electrons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9ED15D86-CC85-1A91-E19B-5A25A01F9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652" y="4625527"/>
            <a:ext cx="3051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2nd</a:t>
            </a:r>
            <a:r>
              <a:rPr lang="en-US" altLang="en-US" sz="2000" b="0" dirty="0">
                <a:cs typeface="Arial" panose="020B0604020202020204" pitchFamily="34" charset="0"/>
              </a:rPr>
              <a:t> shell</a:t>
            </a:r>
            <a:r>
              <a:rPr lang="en-US" altLang="en-US" sz="2000" dirty="0">
                <a:cs typeface="Arial" panose="020B0604020202020204" pitchFamily="34" charset="0"/>
              </a:rPr>
              <a:t> can hold m</a:t>
            </a:r>
            <a:r>
              <a:rPr lang="en-US" altLang="en-US" sz="2000" b="0" dirty="0">
                <a:cs typeface="Arial" panose="020B0604020202020204" pitchFamily="34" charset="0"/>
              </a:rPr>
              <a:t>aximum 8 electrons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5CE791A-75E6-43AE-35E2-3CBCDADB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20" y="5643505"/>
            <a:ext cx="3051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Maximum capacity of additional shells varies but typically 8 electrons</a:t>
            </a:r>
            <a:endParaRPr lang="en-US" altLang="en-US" sz="2000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904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3CF6-169F-1A23-BD84-C19D4073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86632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Chemistry of Life: Chemical Bonds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E2D6-BBB5-FF50-F1B6-32E6DE6A8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Sharing/exchange of electrons results in the formation of a chemical bond to form molecule</a:t>
            </a:r>
          </a:p>
          <a:p>
            <a:pPr lvl="1"/>
            <a:r>
              <a:rPr lang="en-US" b="1" dirty="0"/>
              <a:t>Covalent bond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Consists of the mutual </a:t>
            </a:r>
            <a:r>
              <a:rPr lang="en-US" u="sng" dirty="0"/>
              <a:t>sharing</a:t>
            </a:r>
            <a:r>
              <a:rPr lang="en-US" dirty="0"/>
              <a:t> of one or more pairs of electrons between two atoms.</a:t>
            </a:r>
          </a:p>
          <a:p>
            <a:pPr lvl="2"/>
            <a:r>
              <a:rPr lang="en-US" dirty="0"/>
              <a:t>The shared electrons count as part of each atom’s valence shell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12394F1-4350-A117-FDDA-ACC97CE2F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6"/>
          <a:stretch/>
        </p:blipFill>
        <p:spPr bwMode="auto">
          <a:xfrm>
            <a:off x="3264692" y="3711388"/>
            <a:ext cx="2274685" cy="31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70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2EC8-2995-87B9-C05A-7E1BA963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78BEF-C30E-51B5-42EE-13C885517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Covalent Bond Animation</a:t>
            </a:r>
          </a:p>
        </p:txBody>
      </p:sp>
      <p:pic>
        <p:nvPicPr>
          <p:cNvPr id="4" name="02_12CovalentBonds_A.mpg">
            <a:hlinkClick r:id="" action="ppaction://media"/>
            <a:extLst>
              <a:ext uri="{FF2B5EF4-FFF2-40B4-BE49-F238E27FC236}">
                <a16:creationId xmlns:a16="http://schemas.microsoft.com/office/drawing/2014/main" id="{91747595-7F91-4ED6-4E4E-5B8AED6C0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8" y="162187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D7495-87F1-DD59-7312-F7E23DCB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Chemical Bonds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E9E5A-36B7-8AA9-712B-77B0F92A9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6000"/>
            <a:ext cx="6492992" cy="5863744"/>
          </a:xfrm>
        </p:spPr>
        <p:txBody>
          <a:bodyPr/>
          <a:lstStyle/>
          <a:p>
            <a:r>
              <a:rPr lang="en-US" b="1" dirty="0"/>
              <a:t>Electronegativity</a:t>
            </a:r>
          </a:p>
          <a:p>
            <a:pPr lvl="1"/>
            <a:r>
              <a:rPr lang="en-US" dirty="0"/>
              <a:t>An atoms attraction for electrons</a:t>
            </a:r>
          </a:p>
          <a:p>
            <a:pPr lvl="1"/>
            <a:r>
              <a:rPr lang="en-US" dirty="0"/>
              <a:t>The more electronegative an atom is, the more strongly it pulls shared electrons toward itself.</a:t>
            </a:r>
          </a:p>
          <a:p>
            <a:r>
              <a:rPr lang="en-US" b="1" dirty="0"/>
              <a:t>Polar Covalent Bonds:</a:t>
            </a:r>
          </a:p>
          <a:p>
            <a:pPr lvl="1"/>
            <a:r>
              <a:rPr lang="en-US" dirty="0"/>
              <a:t>Unequal sharing of electrons cause partial positive and partial negative charge in the molecule.</a:t>
            </a:r>
          </a:p>
          <a:p>
            <a:r>
              <a:rPr lang="en-US" b="1" dirty="0"/>
              <a:t>Non-polar Covalent Bonds</a:t>
            </a:r>
          </a:p>
          <a:p>
            <a:pPr lvl="1"/>
            <a:r>
              <a:rPr lang="en-US" dirty="0"/>
              <a:t>Equal sharing of electrons and therefore overall charge is evenly distributed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9268F1-1586-CCA8-1B30-9D7D8F8DE363}"/>
              </a:ext>
            </a:extLst>
          </p:cNvPr>
          <p:cNvGrpSpPr/>
          <p:nvPr/>
        </p:nvGrpSpPr>
        <p:grpSpPr>
          <a:xfrm>
            <a:off x="6628421" y="3764651"/>
            <a:ext cx="2295984" cy="2535041"/>
            <a:chOff x="721841" y="2135875"/>
            <a:chExt cx="2295984" cy="25350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BB9C5A-DECD-35F3-80E4-AB03209F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334" y="2527791"/>
              <a:ext cx="2143125" cy="21431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A816B3-478A-0A62-0417-C22FC3A97856}"/>
                </a:ext>
              </a:extLst>
            </p:cNvPr>
            <p:cNvSpPr txBox="1"/>
            <p:nvPr/>
          </p:nvSpPr>
          <p:spPr>
            <a:xfrm>
              <a:off x="721841" y="2135875"/>
              <a:ext cx="2143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Methane (CH4)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6FC8C-BE3A-F7E6-616C-AB4EFEDFCC74}"/>
                </a:ext>
              </a:extLst>
            </p:cNvPr>
            <p:cNvSpPr txBox="1"/>
            <p:nvPr/>
          </p:nvSpPr>
          <p:spPr>
            <a:xfrm>
              <a:off x="1517299" y="2691451"/>
              <a:ext cx="472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EB67BA-09DF-C5F8-2363-EF53827C1746}"/>
                </a:ext>
              </a:extLst>
            </p:cNvPr>
            <p:cNvSpPr txBox="1"/>
            <p:nvPr/>
          </p:nvSpPr>
          <p:spPr>
            <a:xfrm>
              <a:off x="889968" y="3729068"/>
              <a:ext cx="472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5C0892-3813-BCD0-0370-29D9366ED213}"/>
                </a:ext>
              </a:extLst>
            </p:cNvPr>
            <p:cNvSpPr txBox="1"/>
            <p:nvPr/>
          </p:nvSpPr>
          <p:spPr>
            <a:xfrm>
              <a:off x="2545553" y="3492746"/>
              <a:ext cx="472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520770-D718-167F-F3D0-FB61A5BD315E}"/>
                </a:ext>
              </a:extLst>
            </p:cNvPr>
            <p:cNvSpPr txBox="1"/>
            <p:nvPr/>
          </p:nvSpPr>
          <p:spPr>
            <a:xfrm>
              <a:off x="1793403" y="3885147"/>
              <a:ext cx="472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1E818-2DB4-2EF3-E423-A7EE9557F2FA}"/>
              </a:ext>
            </a:extLst>
          </p:cNvPr>
          <p:cNvGrpSpPr/>
          <p:nvPr/>
        </p:nvGrpSpPr>
        <p:grpSpPr>
          <a:xfrm>
            <a:off x="6426228" y="656571"/>
            <a:ext cx="2658496" cy="2604790"/>
            <a:chOff x="6426228" y="656571"/>
            <a:chExt cx="2658496" cy="26047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133495-6BEF-EA62-E62F-7A58960205C2}"/>
                </a:ext>
              </a:extLst>
            </p:cNvPr>
            <p:cNvGrpSpPr/>
            <p:nvPr/>
          </p:nvGrpSpPr>
          <p:grpSpPr>
            <a:xfrm>
              <a:off x="6426228" y="656571"/>
              <a:ext cx="2658496" cy="2604790"/>
              <a:chOff x="6426228" y="656571"/>
              <a:chExt cx="2658496" cy="260479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C9C715F-51C7-3883-E485-169CB0CC9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228" y="1118236"/>
                <a:ext cx="2658496" cy="214312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883D28-923A-45D7-7EE7-6C6F73B79E7B}"/>
                  </a:ext>
                </a:extLst>
              </p:cNvPr>
              <p:cNvSpPr txBox="1"/>
              <p:nvPr/>
            </p:nvSpPr>
            <p:spPr>
              <a:xfrm>
                <a:off x="6877756" y="656571"/>
                <a:ext cx="16601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Water (H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0)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7237C8-27E1-28C1-9C8F-4E4D9C340893}"/>
                </a:ext>
              </a:extLst>
            </p:cNvPr>
            <p:cNvSpPr/>
            <p:nvPr/>
          </p:nvSpPr>
          <p:spPr>
            <a:xfrm>
              <a:off x="7572376" y="2873867"/>
              <a:ext cx="392319" cy="326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911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E032-50C7-AC75-17F5-3EC0BDA8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Chemical Bonds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73372-A5E7-ABEF-98F2-6DBD46692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 covalent bonds enable </a:t>
            </a:r>
            <a:r>
              <a:rPr lang="en-US" b="1" dirty="0"/>
              <a:t>Hydrogen bonding</a:t>
            </a:r>
            <a:r>
              <a:rPr lang="en-US" dirty="0"/>
              <a:t>.</a:t>
            </a:r>
          </a:p>
          <a:p>
            <a:pPr lvl="1"/>
            <a:r>
              <a:rPr lang="en-US" u="sng" dirty="0"/>
              <a:t>Non-covalent bond </a:t>
            </a:r>
            <a:r>
              <a:rPr lang="en-US" dirty="0"/>
              <a:t>formed between an electronegative atom and a hydrogen covalently  bonded to another electronegative atom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3CDD39C-E5A2-F133-9753-1DFDEDF7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0" y="3228977"/>
            <a:ext cx="3432880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BE131A0-83A4-EEE7-4B2E-D4A94C5B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45" y="3332959"/>
            <a:ext cx="4705169" cy="29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54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CE14-8732-AE55-A68E-9EB86858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Chemical Bonds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77630-349D-4112-BF3E-0A9BF1AFF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Ionic Bonds</a:t>
            </a:r>
          </a:p>
          <a:p>
            <a:pPr lvl="1"/>
            <a:r>
              <a:rPr lang="en-US" dirty="0"/>
              <a:t>Consists of the </a:t>
            </a:r>
            <a:r>
              <a:rPr lang="en-US" u="sng" dirty="0"/>
              <a:t>transfer</a:t>
            </a:r>
            <a:r>
              <a:rPr lang="en-US" dirty="0"/>
              <a:t> of electrons from one atom to another. Transfer results in a strong non-covalent bond</a:t>
            </a:r>
          </a:p>
          <a:p>
            <a:pPr lvl="2"/>
            <a:r>
              <a:rPr lang="en-US" dirty="0"/>
              <a:t>Loss of an electron gives a positive charge.</a:t>
            </a:r>
          </a:p>
          <a:p>
            <a:pPr lvl="2"/>
            <a:r>
              <a:rPr lang="en-US" dirty="0"/>
              <a:t>Gain of an electron gives a negative charge.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2B9D6B6-F381-D2BE-599B-74F9451F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429000"/>
            <a:ext cx="7600950" cy="30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26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F6DD8-E4F4-EB14-6E82-D88BD0C0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BB85-BBA8-6880-BA39-C422AD78F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6000"/>
            <a:ext cx="9143999" cy="5863744"/>
          </a:xfrm>
        </p:spPr>
        <p:txBody>
          <a:bodyPr/>
          <a:lstStyle/>
          <a:p>
            <a:r>
              <a:rPr lang="en-US" dirty="0"/>
              <a:t>Life Depends on water</a:t>
            </a:r>
          </a:p>
          <a:p>
            <a:pPr lvl="1"/>
            <a:r>
              <a:rPr lang="en-US" dirty="0"/>
              <a:t>Our external environment is mostly water (75% of Earth)</a:t>
            </a:r>
          </a:p>
          <a:p>
            <a:pPr lvl="1"/>
            <a:r>
              <a:rPr lang="en-US" dirty="0"/>
              <a:t>Our internal environment is mostly water (70% of the cell)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0876F06-AE0A-7C61-31C0-39A51681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9" y="3429000"/>
            <a:ext cx="3936830" cy="23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8BCB54C-3C44-80A3-1291-D45FDE99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3272726"/>
            <a:ext cx="3313113" cy="27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85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044E-A864-E56A-8201-A8CD64CD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95A7D-E26E-41CD-5901-3F339E00F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Hydrogen bonding in water facilitate four properties for an environment for life</a:t>
            </a:r>
          </a:p>
          <a:p>
            <a:pPr lvl="1"/>
            <a:r>
              <a:rPr lang="en-US" dirty="0"/>
              <a:t>Cohesion and Adhesion</a:t>
            </a:r>
          </a:p>
          <a:p>
            <a:pPr lvl="1"/>
            <a:r>
              <a:rPr lang="en-US" dirty="0"/>
              <a:t>Moderation of Temperature</a:t>
            </a:r>
          </a:p>
          <a:p>
            <a:pPr lvl="1"/>
            <a:r>
              <a:rPr lang="en-US" dirty="0"/>
              <a:t>Versatility as a Solvent</a:t>
            </a:r>
          </a:p>
          <a:p>
            <a:pPr lvl="1"/>
            <a:r>
              <a:rPr lang="en-US" dirty="0"/>
              <a:t>Expansion upon freezing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CD968D3-34B0-6AAD-202E-2A3D7287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2" y="3605590"/>
            <a:ext cx="2876812" cy="283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7BF3109B-7B79-5B28-28DD-7E172878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3833676"/>
            <a:ext cx="3644927" cy="28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86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DB28-67BD-E543-FEFF-8460CAE0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A258B-4D57-8FB9-DFA5-9D7E27786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Cohesion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linking together of like molecules by hydrogen bonding.</a:t>
            </a:r>
          </a:p>
          <a:p>
            <a:pPr lvl="2"/>
            <a:r>
              <a:rPr lang="en-US" b="1" dirty="0"/>
              <a:t>Surface Tension</a:t>
            </a:r>
          </a:p>
          <a:p>
            <a:pPr lvl="3"/>
            <a:r>
              <a:rPr lang="en-US" dirty="0"/>
              <a:t>Measure of how difficult is its to break the surface of a liquid.</a:t>
            </a:r>
          </a:p>
          <a:p>
            <a:r>
              <a:rPr lang="en-US" b="1" dirty="0"/>
              <a:t>Adhesion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The linking together of unlike molecules by hydrogen bonding. </a:t>
            </a:r>
          </a:p>
        </p:txBody>
      </p:sp>
      <p:pic>
        <p:nvPicPr>
          <p:cNvPr id="4" name="Google Shape;450;p58" descr="https://encrypted-tbn3.google.com/images?q=tbn:ANd9GcTu7zpfqboGtmzamCs52fnc-rfgl4C7OsETV6sn9PgNStFwZmQP3w">
            <a:extLst>
              <a:ext uri="{FF2B5EF4-FFF2-40B4-BE49-F238E27FC236}">
                <a16:creationId xmlns:a16="http://schemas.microsoft.com/office/drawing/2014/main" id="{00389FA1-1374-543E-AF2F-87C5173C3A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7321" y="4172261"/>
            <a:ext cx="2371725" cy="192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A043963A-6E5E-A2B8-4202-209AACF0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80" y="3767932"/>
            <a:ext cx="2922543" cy="30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82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3632-6E5F-F5CD-B2AB-3B36A428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B6258-0E22-C920-699C-EF4F8E28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Modulation of air temperature</a:t>
            </a:r>
          </a:p>
          <a:p>
            <a:pPr lvl="1"/>
            <a:r>
              <a:rPr lang="en-US" dirty="0"/>
              <a:t>Absorbing heat from warmer air</a:t>
            </a:r>
          </a:p>
          <a:p>
            <a:pPr lvl="1"/>
            <a:r>
              <a:rPr lang="en-US" dirty="0"/>
              <a:t>Releasing stored heat to cooler air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1D5B0-7A7F-13C4-66B2-8554DEFF68E3}"/>
              </a:ext>
            </a:extLst>
          </p:cNvPr>
          <p:cNvGrpSpPr/>
          <p:nvPr/>
        </p:nvGrpSpPr>
        <p:grpSpPr>
          <a:xfrm>
            <a:off x="298702" y="2826165"/>
            <a:ext cx="8546592" cy="3456432"/>
            <a:chOff x="300807" y="1624894"/>
            <a:chExt cx="8546592" cy="3456432"/>
          </a:xfrm>
        </p:grpSpPr>
        <p:pic>
          <p:nvPicPr>
            <p:cNvPr id="6" name="Picture 5" descr="03_05EffectWaterClimate-U.jpg">
              <a:extLst>
                <a:ext uri="{FF2B5EF4-FFF2-40B4-BE49-F238E27FC236}">
                  <a16:creationId xmlns:a16="http://schemas.microsoft.com/office/drawing/2014/main" id="{58A3A5C3-1E67-01A2-0512-54013446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07" y="1624894"/>
              <a:ext cx="8546592" cy="34564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852475-767F-2822-5A98-52D9FAD60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5878" y="3060890"/>
              <a:ext cx="1485900" cy="2794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AB39372-F07E-FEA1-B533-C2138F5C43B4}"/>
                </a:ext>
              </a:extLst>
            </p:cNvPr>
            <p:cNvCxnSpPr/>
            <p:nvPr/>
          </p:nvCxnSpPr>
          <p:spPr bwMode="auto">
            <a:xfrm>
              <a:off x="7333781" y="4595076"/>
              <a:ext cx="131915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9D1318-369F-E1CA-0E2E-952195CFBC5E}"/>
                </a:ext>
              </a:extLst>
            </p:cNvPr>
            <p:cNvCxnSpPr/>
            <p:nvPr/>
          </p:nvCxnSpPr>
          <p:spPr bwMode="auto">
            <a:xfrm>
              <a:off x="7335166" y="4494003"/>
              <a:ext cx="0" cy="19653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CCB53B-C0C5-7385-CE4B-1B84A5430C60}"/>
                </a:ext>
              </a:extLst>
            </p:cNvPr>
            <p:cNvCxnSpPr/>
            <p:nvPr/>
          </p:nvCxnSpPr>
          <p:spPr bwMode="auto">
            <a:xfrm>
              <a:off x="8641211" y="4494003"/>
              <a:ext cx="0" cy="19653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 Box 31">
              <a:extLst>
                <a:ext uri="{FF2B5EF4-FFF2-40B4-BE49-F238E27FC236}">
                  <a16:creationId xmlns:a16="http://schemas.microsoft.com/office/drawing/2014/main" id="{BE147882-DA22-DA5D-AA86-54EF54511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7264" y="4650796"/>
              <a:ext cx="1142536" cy="276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>
                <a:lnSpc>
                  <a:spcPct val="9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40 miles</a:t>
              </a:r>
            </a:p>
          </p:txBody>
        </p:sp>
        <p:sp>
          <p:nvSpPr>
            <p:cNvPr id="12" name="Text Box 31">
              <a:extLst>
                <a:ext uri="{FF2B5EF4-FFF2-40B4-BE49-F238E27FC236}">
                  <a16:creationId xmlns:a16="http://schemas.microsoft.com/office/drawing/2014/main" id="{1C623BF5-9411-B1CD-CA80-69592612A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395" y="1928631"/>
              <a:ext cx="2332405" cy="28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Santa Barbara 73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</a:p>
          </p:txBody>
        </p:sp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F71658B4-7EA7-E1B3-0026-0D9B29EF2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5134" y="2529764"/>
              <a:ext cx="2332405" cy="61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Los Angeles</a:t>
              </a:r>
              <a:br>
                <a:rPr lang="en-US" sz="21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(Airport) 75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Text Box 31">
              <a:extLst>
                <a:ext uri="{FF2B5EF4-FFF2-40B4-BE49-F238E27FC236}">
                  <a16:creationId xmlns:a16="http://schemas.microsoft.com/office/drawing/2014/main" id="{C6036199-F7ED-BFCA-287C-CAB4FC2D4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4795" y="1835496"/>
              <a:ext cx="1223272" cy="653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Burbank</a:t>
              </a:r>
              <a:br>
                <a:rPr lang="en-US" sz="21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90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Text Box 31">
              <a:extLst>
                <a:ext uri="{FF2B5EF4-FFF2-40B4-BE49-F238E27FC236}">
                  <a16:creationId xmlns:a16="http://schemas.microsoft.com/office/drawing/2014/main" id="{41E8DBCE-9C21-2A18-1559-FE43AC579D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0329" y="1750830"/>
              <a:ext cx="2137672" cy="594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San Bernardino</a:t>
              </a:r>
              <a:br>
                <a:rPr lang="en-US" sz="21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100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Text Box 31">
              <a:extLst>
                <a:ext uri="{FF2B5EF4-FFF2-40B4-BE49-F238E27FC236}">
                  <a16:creationId xmlns:a16="http://schemas.microsoft.com/office/drawing/2014/main" id="{D430A76E-E7FC-956E-D3A9-72AE3A9C1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595" y="2445097"/>
              <a:ext cx="2332405" cy="28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Riverside 96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 Box 31">
              <a:extLst>
                <a:ext uri="{FF2B5EF4-FFF2-40B4-BE49-F238E27FC236}">
                  <a16:creationId xmlns:a16="http://schemas.microsoft.com/office/drawing/2014/main" id="{8B99F7A8-58BA-DD1B-8335-057085FBB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0598" y="2809164"/>
              <a:ext cx="1401072" cy="61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Santa Ana </a:t>
              </a:r>
            </a:p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 84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Text Box 31">
              <a:extLst>
                <a:ext uri="{FF2B5EF4-FFF2-40B4-BE49-F238E27FC236}">
                  <a16:creationId xmlns:a16="http://schemas.microsoft.com/office/drawing/2014/main" id="{84531D40-0669-6AF6-D069-B8ED720EF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1530" y="3816696"/>
              <a:ext cx="2332405" cy="28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Pacific Ocean 68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Text Box 31">
              <a:extLst>
                <a:ext uri="{FF2B5EF4-FFF2-40B4-BE49-F238E27FC236}">
                  <a16:creationId xmlns:a16="http://schemas.microsoft.com/office/drawing/2014/main" id="{F850EE3A-A54B-23EE-009E-265694371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3663" y="4637964"/>
              <a:ext cx="2332405" cy="28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San Diego 72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Text Box 31">
              <a:extLst>
                <a:ext uri="{FF2B5EF4-FFF2-40B4-BE49-F238E27FC236}">
                  <a16:creationId xmlns:a16="http://schemas.microsoft.com/office/drawing/2014/main" id="{8E9DDE3E-80CA-2B6B-6A90-B9BCB6C72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998" y="3003896"/>
              <a:ext cx="1883672" cy="61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/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Palm Springs</a:t>
              </a:r>
              <a:br>
                <a:rPr lang="en-US" sz="21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106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°</a:t>
              </a:r>
              <a:endParaRPr lang="en-US" sz="21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9E6D83D8-E235-D40D-B612-66DCB0EDD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197" y="3134299"/>
              <a:ext cx="1053938" cy="175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hangingPunct="0">
                <a:lnSpc>
                  <a:spcPct val="14000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70s (</a:t>
              </a:r>
              <a:r>
                <a:rPr lang="en-US" sz="2100" dirty="0">
                  <a:solidFill>
                    <a:srgbClr val="000000"/>
                  </a:solidFill>
                  <a:latin typeface="Symbol" charset="2"/>
                  <a:sym typeface="Symbol"/>
                </a:rPr>
                <a:t></a:t>
              </a: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F)</a:t>
              </a:r>
            </a:p>
            <a:p>
              <a:pPr eaLnBrk="0" hangingPunct="0">
                <a:lnSpc>
                  <a:spcPct val="14000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80s</a:t>
              </a:r>
            </a:p>
            <a:p>
              <a:pPr eaLnBrk="0" hangingPunct="0">
                <a:lnSpc>
                  <a:spcPct val="14000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90s</a:t>
              </a:r>
            </a:p>
            <a:p>
              <a:pPr eaLnBrk="0" hangingPunct="0">
                <a:lnSpc>
                  <a:spcPct val="14000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Arial" charset="0"/>
                </a:rPr>
                <a:t>100s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96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7650-A70B-16C9-EF6C-C3AEF27E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Davis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206562-7BD9-62E6-76F7-53D22D41BD0E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600200"/>
            <a:ext cx="563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>
                <a:ea typeface="ＭＳ Ｐゴシック" panose="020B0600070205080204" pitchFamily="34" charset="-128"/>
              </a:rPr>
              <a:t>B.A. in Molecular Biology,         University of California, San Diego</a:t>
            </a:r>
          </a:p>
          <a:p>
            <a:endParaRPr lang="en-US" altLang="en-US" sz="2600">
              <a:ea typeface="ＭＳ Ｐゴシック" panose="020B0600070205080204" pitchFamily="34" charset="-128"/>
            </a:endParaRPr>
          </a:p>
          <a:p>
            <a:r>
              <a:rPr lang="en-US" altLang="en-US" sz="2600">
                <a:ea typeface="ＭＳ Ｐゴシック" panose="020B0600070205080204" pitchFamily="34" charset="-128"/>
              </a:rPr>
              <a:t>Ph.D. in Molecular &amp; Cell Biology, concentration in Genetics,           University of California, Berkeley</a:t>
            </a:r>
          </a:p>
          <a:p>
            <a:endParaRPr lang="en-US" altLang="en-US" sz="2600">
              <a:ea typeface="ＭＳ Ｐゴシック" panose="020B0600070205080204" pitchFamily="34" charset="-128"/>
            </a:endParaRPr>
          </a:p>
          <a:p>
            <a:r>
              <a:rPr lang="en-US" altLang="en-US" sz="2600">
                <a:ea typeface="ＭＳ Ｐゴシック" panose="020B0600070205080204" pitchFamily="34" charset="-128"/>
              </a:rPr>
              <a:t>Postdoctoral fellow,         Developmental Molecular Genetics, University of Pennsylvania</a:t>
            </a: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0D8A180-1BA4-FCF4-10FF-BFB42E49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/>
          <a:stretch>
            <a:fillRect/>
          </a:stretch>
        </p:blipFill>
        <p:spPr bwMode="auto">
          <a:xfrm>
            <a:off x="6445250" y="1219200"/>
            <a:ext cx="1905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BF3F42F-5CF6-3339-D27C-F1C56659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4000"/>
          <a:stretch>
            <a:fillRect/>
          </a:stretch>
        </p:blipFill>
        <p:spPr bwMode="auto">
          <a:xfrm>
            <a:off x="6337300" y="2979738"/>
            <a:ext cx="21209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681E746-CA48-DDCF-B01D-A0CEFFAF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684713"/>
            <a:ext cx="23495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758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E7BA-CB70-6DA8-FE3E-912B70F47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8D8DB-14FD-D6F3-A512-0E918DA0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Specific Heat:</a:t>
            </a:r>
          </a:p>
          <a:p>
            <a:pPr lvl="1"/>
            <a:r>
              <a:rPr lang="en-US" dirty="0"/>
              <a:t>The heat required to raise the temperature of the unit mass of a given substance by a given amount (usually 1 degree).</a:t>
            </a:r>
          </a:p>
          <a:p>
            <a:pPr lvl="2"/>
            <a:r>
              <a:rPr lang="en-US" dirty="0"/>
              <a:t>Heat is absorbed when hydrogen bond is formed</a:t>
            </a:r>
          </a:p>
          <a:p>
            <a:pPr lvl="2"/>
            <a:r>
              <a:rPr lang="en-US" dirty="0"/>
              <a:t>Heat is released when hydrogen bonds are broken</a:t>
            </a:r>
          </a:p>
          <a:p>
            <a:pPr lvl="1"/>
            <a:endParaRPr lang="en-US" dirty="0"/>
          </a:p>
        </p:txBody>
      </p:sp>
      <p:pic>
        <p:nvPicPr>
          <p:cNvPr id="1026" name="Picture 2" descr="Dogs Mouth Close Up Stock Photo - Download Image Now - Dog, Panting,  Anatomy - iStock">
            <a:extLst>
              <a:ext uri="{FF2B5EF4-FFF2-40B4-BE49-F238E27FC236}">
                <a16:creationId xmlns:a16="http://schemas.microsoft.com/office/drawing/2014/main" id="{6ED235DD-5ECE-EE1D-0B1A-996ED1C7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73" y="3227294"/>
            <a:ext cx="2511450" cy="335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02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6EBC-B08C-F55D-6DB4-8FF668DA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42C14-C04B-AF69-A2DB-8F3D7A789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Expands upon Freezing</a:t>
            </a:r>
          </a:p>
          <a:p>
            <a:pPr lvl="1"/>
            <a:r>
              <a:rPr lang="en-US" dirty="0"/>
              <a:t>Ice floats on liquid water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590F1-371F-91D1-E0D6-655435ED4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69" y="2535024"/>
            <a:ext cx="3649530" cy="25541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542491-2FFB-3885-13E5-D3BDFC4C3467}"/>
              </a:ext>
            </a:extLst>
          </p:cNvPr>
          <p:cNvGrpSpPr/>
          <p:nvPr/>
        </p:nvGrpSpPr>
        <p:grpSpPr>
          <a:xfrm>
            <a:off x="3896269" y="4064000"/>
            <a:ext cx="4837297" cy="2397349"/>
            <a:chOff x="-309678" y="2427828"/>
            <a:chExt cx="9156018" cy="4367325"/>
          </a:xfrm>
        </p:grpSpPr>
        <p:pic>
          <p:nvPicPr>
            <p:cNvPr id="5" name="Picture 8" descr="03_UN04Summary_C2-U">
              <a:extLst>
                <a:ext uri="{FF2B5EF4-FFF2-40B4-BE49-F238E27FC236}">
                  <a16:creationId xmlns:a16="http://schemas.microsoft.com/office/drawing/2014/main" id="{0F04C7DA-4375-6DBA-319E-34C0FE0E5B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74"/>
            <a:stretch/>
          </p:blipFill>
          <p:spPr bwMode="auto">
            <a:xfrm>
              <a:off x="297653" y="2427828"/>
              <a:ext cx="8548687" cy="370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1">
              <a:extLst>
                <a:ext uri="{FF2B5EF4-FFF2-40B4-BE49-F238E27FC236}">
                  <a16:creationId xmlns:a16="http://schemas.microsoft.com/office/drawing/2014/main" id="{CD7EEEBF-08A1-017D-8039-2F9078032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9678" y="6137749"/>
              <a:ext cx="5143679" cy="65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rgbClr val="D1300D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D1300D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D1300D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D1300D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/>
                <a:t>Ice: stable hydrogen bonds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 b="1" dirty="0"/>
            </a:p>
          </p:txBody>
        </p:sp>
        <p:sp>
          <p:nvSpPr>
            <p:cNvPr id="7" name="Text Box 31">
              <a:extLst>
                <a:ext uri="{FF2B5EF4-FFF2-40B4-BE49-F238E27FC236}">
                  <a16:creationId xmlns:a16="http://schemas.microsoft.com/office/drawing/2014/main" id="{789CE37F-7B58-72EB-C66F-055BFE1E7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5113" y="6072840"/>
              <a:ext cx="3352800" cy="7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lr>
                  <a:srgbClr val="D1300D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D1300D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D1300D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D1300D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1300D"/>
                </a:buClr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/>
                <a:t>Liquid water: transient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/>
                <a:t>hydrogen bonds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297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C235-160A-B9F4-26F9-DC432B1A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66E2F-005A-EDF0-E905-B38A7C77A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Water: The solvent of live</a:t>
            </a:r>
          </a:p>
          <a:p>
            <a:pPr lvl="1"/>
            <a:r>
              <a:rPr lang="en-US" dirty="0"/>
              <a:t>The behavior of macromolecules in water enables organization, compartmentalization, and chemistry of a cell/ organism</a:t>
            </a:r>
          </a:p>
          <a:p>
            <a:r>
              <a:rPr lang="en-US" b="1" dirty="0"/>
              <a:t>Solution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 liquid that is a completely homogeneous mixture of substances.</a:t>
            </a:r>
          </a:p>
          <a:p>
            <a:r>
              <a:rPr lang="en-US" b="1" dirty="0"/>
              <a:t>Solvent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dissolving agent of a solution.</a:t>
            </a:r>
          </a:p>
          <a:p>
            <a:r>
              <a:rPr lang="en-US" b="1" dirty="0"/>
              <a:t>Solute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substance dissolved in a solution.</a:t>
            </a:r>
          </a:p>
          <a:p>
            <a:r>
              <a:rPr lang="en-US" b="1" dirty="0"/>
              <a:t>Aqueous Solution:</a:t>
            </a:r>
          </a:p>
          <a:p>
            <a:pPr lvl="1"/>
            <a:r>
              <a:rPr lang="en-US" dirty="0"/>
              <a:t>Solution where water is the solvent</a:t>
            </a:r>
          </a:p>
          <a:p>
            <a:pPr lvl="1"/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5E7A78A-075F-1A20-D746-542193EA9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3989" r="13624" b="15654"/>
          <a:stretch/>
        </p:blipFill>
        <p:spPr bwMode="auto">
          <a:xfrm>
            <a:off x="5535707" y="3056965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21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9BAB-6FBA-3CC2-03B1-402F65C5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655A5-1545-BB90-33E5-E457CBA3A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Solute Classification</a:t>
            </a:r>
          </a:p>
          <a:p>
            <a:pPr lvl="1"/>
            <a:r>
              <a:rPr lang="en-US" dirty="0"/>
              <a:t>Hydrophilic </a:t>
            </a:r>
          </a:p>
          <a:p>
            <a:pPr lvl="1"/>
            <a:r>
              <a:rPr lang="en-US" dirty="0"/>
              <a:t>Hydrophobic</a:t>
            </a:r>
          </a:p>
          <a:p>
            <a:pPr lvl="1"/>
            <a:r>
              <a:rPr lang="en-US" dirty="0"/>
              <a:t>Amphipathic</a:t>
            </a:r>
          </a:p>
          <a:p>
            <a:pPr lvl="1"/>
            <a:endParaRPr lang="en-US" dirty="0"/>
          </a:p>
        </p:txBody>
      </p:sp>
      <p:pic>
        <p:nvPicPr>
          <p:cNvPr id="2050" name="Picture 2" descr="Big Idea 7 - Solutions - Hinkhouse Science">
            <a:extLst>
              <a:ext uri="{FF2B5EF4-FFF2-40B4-BE49-F238E27FC236}">
                <a16:creationId xmlns:a16="http://schemas.microsoft.com/office/drawing/2014/main" id="{10BD8E91-AC5C-7893-EEA2-06F10FF6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79" y="2503800"/>
            <a:ext cx="51181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95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0D61-8804-EAA7-E781-33F118B2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86B95-203A-6A25-A344-805759B7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Hydrophilic:</a:t>
            </a:r>
          </a:p>
          <a:p>
            <a:pPr lvl="1"/>
            <a:r>
              <a:rPr lang="en-US" dirty="0"/>
              <a:t>Polar, substance that has an affinity for water.</a:t>
            </a:r>
          </a:p>
          <a:p>
            <a:r>
              <a:rPr lang="en-US" b="1" dirty="0"/>
              <a:t>Hydrated</a:t>
            </a:r>
          </a:p>
          <a:p>
            <a:pPr lvl="1"/>
            <a:r>
              <a:rPr lang="en-US" dirty="0"/>
              <a:t>Molecules surrounded by a shell of water</a:t>
            </a:r>
          </a:p>
          <a:p>
            <a:pPr lvl="1"/>
            <a:endParaRPr lang="en-US" dirty="0"/>
          </a:p>
        </p:txBody>
      </p:sp>
      <p:pic>
        <p:nvPicPr>
          <p:cNvPr id="5" name="Picture 2" descr="page4image9441344">
            <a:extLst>
              <a:ext uri="{FF2B5EF4-FFF2-40B4-BE49-F238E27FC236}">
                <a16:creationId xmlns:a16="http://schemas.microsoft.com/office/drawing/2014/main" id="{F2D567D9-99FA-E228-FEB0-CA10DF2F4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98" y="3429000"/>
            <a:ext cx="47498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page4image9439888">
            <a:extLst>
              <a:ext uri="{FF2B5EF4-FFF2-40B4-BE49-F238E27FC236}">
                <a16:creationId xmlns:a16="http://schemas.microsoft.com/office/drawing/2014/main" id="{B41A4FA9-F545-9EB6-14C7-FEEC76CD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2144"/>
            <a:ext cx="372793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81854-F291-C758-A658-8BF1977DA88F}"/>
              </a:ext>
            </a:extLst>
          </p:cNvPr>
          <p:cNvSpPr txBox="1"/>
          <p:nvPr/>
        </p:nvSpPr>
        <p:spPr>
          <a:xfrm>
            <a:off x="2043953" y="6168870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NaCl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177539-A123-F955-69F9-467C7B77D11B}"/>
              </a:ext>
            </a:extLst>
          </p:cNvPr>
          <p:cNvSpPr txBox="1"/>
          <p:nvPr/>
        </p:nvSpPr>
        <p:spPr>
          <a:xfrm>
            <a:off x="5711090" y="6375740"/>
            <a:ext cx="219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Lysozyme (protein)</a:t>
            </a:r>
          </a:p>
        </p:txBody>
      </p:sp>
    </p:spTree>
    <p:extLst>
      <p:ext uri="{BB962C8B-B14F-4D97-AF65-F5344CB8AC3E}">
        <p14:creationId xmlns:p14="http://schemas.microsoft.com/office/powerpoint/2010/main" val="2465219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414C-F450-67A6-4D07-FC079655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B1D0B-0AD5-52E2-F3EA-8342E41A9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Hydrophobic:</a:t>
            </a:r>
          </a:p>
          <a:p>
            <a:pPr lvl="1"/>
            <a:r>
              <a:rPr lang="en-US" dirty="0"/>
              <a:t>Non-polar, substance that does NOT have an affinity for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125C1-6F29-63A1-3346-B8B749880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703755"/>
            <a:ext cx="2726335" cy="3383280"/>
          </a:xfrm>
          <a:prstGeom prst="rect">
            <a:avLst/>
          </a:prstGeom>
        </p:spPr>
      </p:pic>
      <p:pic>
        <p:nvPicPr>
          <p:cNvPr id="5" name="Picture 12" descr="watcage">
            <a:extLst>
              <a:ext uri="{FF2B5EF4-FFF2-40B4-BE49-F238E27FC236}">
                <a16:creationId xmlns:a16="http://schemas.microsoft.com/office/drawing/2014/main" id="{CB01AA94-3F1A-CCBA-9BF1-61999778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9314"/>
          <a:stretch>
            <a:fillRect/>
          </a:stretch>
        </p:blipFill>
        <p:spPr bwMode="auto">
          <a:xfrm>
            <a:off x="182880" y="3245250"/>
            <a:ext cx="5577840" cy="26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162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CF7D-7F52-A9F3-14A4-E7E6D6BF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of Life: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36642-7B7C-C96F-E550-6CACC222C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Amphipathic:</a:t>
            </a:r>
          </a:p>
          <a:p>
            <a:pPr lvl="1"/>
            <a:r>
              <a:rPr lang="en-US" dirty="0"/>
              <a:t>Substances that have both polar (hydrophilic) and non-polar (hydrophobic) regions.</a:t>
            </a:r>
          </a:p>
        </p:txBody>
      </p:sp>
      <p:pic>
        <p:nvPicPr>
          <p:cNvPr id="3074" name="Picture 2" descr="What Are Amphipathic Molecules? Definition, Examples">
            <a:extLst>
              <a:ext uri="{FF2B5EF4-FFF2-40B4-BE49-F238E27FC236}">
                <a16:creationId xmlns:a16="http://schemas.microsoft.com/office/drawing/2014/main" id="{39877360-3366-ACBF-479D-32FDC0BE2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t="16103" r="21177" b="12427"/>
          <a:stretch/>
        </p:blipFill>
        <p:spPr bwMode="auto">
          <a:xfrm>
            <a:off x="1837762" y="2312894"/>
            <a:ext cx="5468472" cy="435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10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CC6C-D867-D73A-2DD8-749FB7AF7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30207-2725-DF91-F0C6-0052280CF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6000"/>
            <a:ext cx="9144000" cy="5863744"/>
          </a:xfrm>
        </p:spPr>
        <p:txBody>
          <a:bodyPr/>
          <a:lstStyle/>
          <a:p>
            <a:pPr lvl="0"/>
            <a:r>
              <a:rPr lang="en-US" dirty="0"/>
              <a:t>Students will gain foundational knowledge in biology, with an emphasis in the sub-disciplines of cell biology, genetics &amp; molecular biology, by learning basic principles of the field and how these basic principles were derived.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Students will become familiar with various methodological approaches used to investigate biological questions.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Students will develop skills required to synthesize information and apply their knowledge to new situations.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Students will make connections among the different sub-disciplines of biology, as well as to disciplines outside of biology.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81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008CB-3B34-A167-05EE-F1DDEFD0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 successful in this course!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DEE7-F37E-88C8-FD0F-DA7E2952F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for 1-2 hours at least four days a week</a:t>
            </a:r>
          </a:p>
          <a:p>
            <a:pPr lvl="1"/>
            <a:r>
              <a:rPr lang="en-US" dirty="0"/>
              <a:t>studying regularly will help you learn &amp; retain the information better than cramming</a:t>
            </a:r>
          </a:p>
          <a:p>
            <a:r>
              <a:rPr lang="en-US" dirty="0"/>
              <a:t>Form a small study group</a:t>
            </a:r>
          </a:p>
          <a:p>
            <a:pPr lvl="1"/>
            <a:r>
              <a:rPr lang="en-US" dirty="0"/>
              <a:t>when you need to explain something to someone else, it helps you recognize what you understand (or don’t understand)</a:t>
            </a:r>
          </a:p>
          <a:p>
            <a:r>
              <a:rPr lang="en-US" dirty="0"/>
              <a:t>Practice, practice, practice</a:t>
            </a:r>
          </a:p>
          <a:p>
            <a:pPr lvl="1"/>
            <a:r>
              <a:rPr lang="en-US" dirty="0"/>
              <a:t>this is especially useful for problem-based content; the more experience you have solving problems &amp; answering questions, the faster you will get and the better prepared you will be for exams</a:t>
            </a:r>
          </a:p>
          <a:p>
            <a:pPr lvl="1"/>
            <a:r>
              <a:rPr lang="en-US" dirty="0"/>
              <a:t>many resources for additional practice problems are posted on the course Moodle site</a:t>
            </a:r>
          </a:p>
          <a:p>
            <a:r>
              <a:rPr lang="en-US" dirty="0"/>
              <a:t>Come to office hours</a:t>
            </a:r>
          </a:p>
          <a:p>
            <a:pPr lvl="1"/>
            <a:r>
              <a:rPr lang="en-US" dirty="0"/>
              <a:t>make it a habit - we are here to help you learn!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323E0-D89B-2E73-747E-A7B22EF6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18F30-8B4B-C631-0587-5B6D8F7A8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43830"/>
            <a:ext cx="9143999" cy="58637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Dr. </a:t>
            </a:r>
            <a:r>
              <a:rPr lang="en-US" dirty="0" err="1"/>
              <a:t>Kanther’s</a:t>
            </a:r>
            <a:r>
              <a:rPr lang="en-US" dirty="0"/>
              <a:t> Office Hours</a:t>
            </a:r>
          </a:p>
          <a:p>
            <a:pPr lvl="1"/>
            <a:r>
              <a:rPr lang="en-US" dirty="0"/>
              <a:t>By Appointment – Use Calendly link!</a:t>
            </a:r>
          </a:p>
          <a:p>
            <a:pPr lvl="1"/>
            <a:endParaRPr lang="en-US" dirty="0"/>
          </a:p>
          <a:p>
            <a:r>
              <a:rPr lang="en-US" dirty="0"/>
              <a:t>Dr Davis Office Hours</a:t>
            </a:r>
          </a:p>
          <a:p>
            <a:pPr lvl="1"/>
            <a:r>
              <a:rPr lang="en-US" dirty="0"/>
              <a:t>Tuesday 8-9pm via Zoom</a:t>
            </a:r>
          </a:p>
          <a:p>
            <a:pPr lvl="1"/>
            <a:r>
              <a:rPr lang="en-US" dirty="0"/>
              <a:t>Additional office hours TBD</a:t>
            </a:r>
          </a:p>
          <a:p>
            <a:pPr lvl="1"/>
            <a:endParaRPr lang="en-US" dirty="0"/>
          </a:p>
          <a:p>
            <a:r>
              <a:rPr lang="en-US" dirty="0"/>
              <a:t>TA Office Hours</a:t>
            </a:r>
          </a:p>
          <a:p>
            <a:pPr lvl="1"/>
            <a:r>
              <a:rPr lang="en-US" dirty="0" err="1"/>
              <a:t>Yeipyeng</a:t>
            </a:r>
            <a:r>
              <a:rPr lang="en-US" dirty="0"/>
              <a:t> Kwa (</a:t>
            </a:r>
            <a:r>
              <a:rPr lang="en-US" dirty="0">
                <a:hlinkClick r:id="rId3"/>
              </a:rPr>
              <a:t>ykwa@Brynmawr.edu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Emma </a:t>
            </a:r>
            <a:r>
              <a:rPr lang="en-US" dirty="0" err="1"/>
              <a:t>Unglaub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eunglaub@brynmawr.edu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Biology Mentoring Program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 in syllabus</a:t>
            </a:r>
          </a:p>
          <a:p>
            <a:pPr lvl="1"/>
            <a:r>
              <a:rPr lang="en-US" dirty="0"/>
              <a:t>Co-coordinators: Siena Martin (</a:t>
            </a:r>
            <a:r>
              <a:rPr lang="en-US" dirty="0">
                <a:hlinkClick r:id="rId6"/>
              </a:rPr>
              <a:t>Smartin3@brynmawr.edu</a:t>
            </a:r>
            <a:r>
              <a:rPr lang="en-US" dirty="0"/>
              <a:t>) and Anne Meyer (</a:t>
            </a:r>
            <a:r>
              <a:rPr lang="en-US" dirty="0">
                <a:hlinkClick r:id="rId7"/>
              </a:rPr>
              <a:t>ameyer@brynmawr.edu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401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090E-2A12-42EA-67E3-FB3512C82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813CD-B595-9B0A-9E3F-88B3E3205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Recommended Textbook:</a:t>
            </a:r>
          </a:p>
          <a:p>
            <a:pPr lvl="1"/>
            <a:r>
              <a:rPr lang="en-US" dirty="0"/>
              <a:t>Campbell’s Biology, 11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pPr lvl="1"/>
            <a:r>
              <a:rPr lang="en-US" dirty="0"/>
              <a:t>Copies on reserve in Collier Library</a:t>
            </a:r>
          </a:p>
          <a:p>
            <a:pPr lvl="1"/>
            <a:endParaRPr lang="en-US" dirty="0"/>
          </a:p>
          <a:p>
            <a:r>
              <a:rPr lang="en-US" dirty="0"/>
              <a:t>Exams and Homework Quizzes</a:t>
            </a:r>
          </a:p>
          <a:p>
            <a:pPr lvl="1"/>
            <a:r>
              <a:rPr lang="en-US" dirty="0"/>
              <a:t>11 total Quizzes </a:t>
            </a:r>
          </a:p>
          <a:p>
            <a:pPr lvl="2"/>
            <a:r>
              <a:rPr lang="en-US" dirty="0"/>
              <a:t>Open 5 pm on Friday – 8am Wednesday*</a:t>
            </a:r>
          </a:p>
          <a:p>
            <a:pPr lvl="1"/>
            <a:r>
              <a:rPr lang="en-US" dirty="0"/>
              <a:t>3 Total Exams</a:t>
            </a:r>
          </a:p>
          <a:p>
            <a:pPr lvl="1"/>
            <a:endParaRPr lang="en-US" dirty="0"/>
          </a:p>
          <a:p>
            <a:r>
              <a:rPr lang="en-US" dirty="0"/>
              <a:t>Science Communication Assignment</a:t>
            </a:r>
          </a:p>
          <a:p>
            <a:pPr lvl="1"/>
            <a:r>
              <a:rPr lang="en-US" dirty="0"/>
              <a:t>Details and due dates posted to Moodle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Amazon.com: Campbell Biology (Campbell Biology Series): 9780134093413:  Urry, Lisa, Cain, Michael, Wasserman, Steven, Minorsky, Peter, Reece, Jane:  Books">
            <a:extLst>
              <a:ext uri="{FF2B5EF4-FFF2-40B4-BE49-F238E27FC236}">
                <a16:creationId xmlns:a16="http://schemas.microsoft.com/office/drawing/2014/main" id="{CCF4B8F0-5315-1E61-8A18-0E782B3B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569" y="179293"/>
            <a:ext cx="2471947" cy="298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8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1ED6-B517-BDF5-3444-A2EBB132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Schedule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74912-82C2-B21C-846C-54C4B8D7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90250"/>
            <a:ext cx="9143999" cy="6149494"/>
          </a:xfrm>
        </p:spPr>
        <p:txBody>
          <a:bodyPr>
            <a:normAutofit/>
          </a:bodyPr>
          <a:lstStyle/>
          <a:p>
            <a:r>
              <a:rPr lang="en-US" dirty="0"/>
              <a:t>Week 1 (Aug 29 – Sept 2, 2022)</a:t>
            </a:r>
          </a:p>
          <a:p>
            <a:pPr lvl="1"/>
            <a:r>
              <a:rPr lang="en-US" dirty="0"/>
              <a:t>Course Introduction</a:t>
            </a:r>
          </a:p>
          <a:p>
            <a:pPr lvl="2"/>
            <a:r>
              <a:rPr lang="en-US" dirty="0"/>
              <a:t>Chapter 1.3 &amp; 1.4</a:t>
            </a:r>
          </a:p>
          <a:p>
            <a:pPr lvl="1"/>
            <a:r>
              <a:rPr lang="en-US" dirty="0"/>
              <a:t>Water and Carbon</a:t>
            </a:r>
          </a:p>
          <a:p>
            <a:pPr lvl="2"/>
            <a:r>
              <a:rPr lang="en-US" dirty="0"/>
              <a:t>Chapters 3 &amp; 4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Quiz 1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Week 2 (Sept 5-9, 2022)</a:t>
            </a:r>
          </a:p>
          <a:p>
            <a:pPr lvl="1"/>
            <a:r>
              <a:rPr lang="en-US" dirty="0"/>
              <a:t>Chemistry of live</a:t>
            </a:r>
          </a:p>
          <a:p>
            <a:pPr lvl="2"/>
            <a:r>
              <a:rPr lang="en-US" dirty="0"/>
              <a:t>Chapter 4</a:t>
            </a:r>
          </a:p>
          <a:p>
            <a:pPr lvl="1"/>
            <a:r>
              <a:rPr lang="en-US" dirty="0"/>
              <a:t>Macromolecules</a:t>
            </a:r>
          </a:p>
          <a:p>
            <a:pPr lvl="2"/>
            <a:r>
              <a:rPr lang="en-US" dirty="0"/>
              <a:t>Chapter 5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Quiz 2</a:t>
            </a:r>
          </a:p>
        </p:txBody>
      </p:sp>
    </p:spTree>
    <p:extLst>
      <p:ext uri="{BB962C8B-B14F-4D97-AF65-F5344CB8AC3E}">
        <p14:creationId xmlns:p14="http://schemas.microsoft.com/office/powerpoint/2010/main" val="298212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3F29-8CDE-FD2D-3891-BDC8E328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Scientific Inquiry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229A-1FF1-63EC-FB37-93987E9A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Science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An approach to understanding the natural world.</a:t>
            </a:r>
          </a:p>
          <a:p>
            <a:r>
              <a:rPr lang="en-US" b="1" dirty="0"/>
              <a:t>Inquiry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 search for information and explanations of natural phenomena.</a:t>
            </a:r>
          </a:p>
          <a:p>
            <a:r>
              <a:rPr lang="en-US" b="1" dirty="0"/>
              <a:t>Scientific Method</a:t>
            </a:r>
          </a:p>
          <a:p>
            <a:pPr lvl="1"/>
            <a:r>
              <a:rPr lang="en-US" dirty="0"/>
              <a:t>Method of procedure utilized by scientists for scientific Inquiry</a:t>
            </a:r>
          </a:p>
          <a:p>
            <a:pPr lvl="2"/>
            <a:r>
              <a:rPr lang="en-US" dirty="0"/>
              <a:t>Exploration and Observation</a:t>
            </a:r>
          </a:p>
          <a:p>
            <a:pPr lvl="2"/>
            <a:r>
              <a:rPr lang="en-US" dirty="0"/>
              <a:t>Defining your question</a:t>
            </a:r>
          </a:p>
          <a:p>
            <a:pPr lvl="2"/>
            <a:r>
              <a:rPr lang="en-US" dirty="0"/>
              <a:t>Forming a Hypothesis and making a prediction</a:t>
            </a:r>
          </a:p>
          <a:p>
            <a:pPr lvl="2"/>
            <a:r>
              <a:rPr lang="en-US" dirty="0"/>
              <a:t>Testing a hypothesis</a:t>
            </a:r>
          </a:p>
          <a:p>
            <a:pPr lvl="2"/>
            <a:r>
              <a:rPr lang="en-US" dirty="0"/>
              <a:t>Analyzing Data and drawing conclusions</a:t>
            </a:r>
          </a:p>
        </p:txBody>
      </p:sp>
    </p:spTree>
    <p:extLst>
      <p:ext uri="{BB962C8B-B14F-4D97-AF65-F5344CB8AC3E}">
        <p14:creationId xmlns:p14="http://schemas.microsoft.com/office/powerpoint/2010/main" val="2120080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12088</TotalTime>
  <Words>1802</Words>
  <Application>Microsoft Macintosh PowerPoint</Application>
  <PresentationFormat>On-screen Show (4:3)</PresentationFormat>
  <Paragraphs>328</Paragraphs>
  <Slides>36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 New Roman</vt:lpstr>
      <vt:lpstr>Office Theme</vt:lpstr>
      <vt:lpstr>Biology 110: Biological Explorations Fall 2022 </vt:lpstr>
      <vt:lpstr>Dr. Kanther</vt:lpstr>
      <vt:lpstr>Dr. Davis</vt:lpstr>
      <vt:lpstr>Course Learning Goals</vt:lpstr>
      <vt:lpstr>How to be successful in this course!</vt:lpstr>
      <vt:lpstr>Important Info</vt:lpstr>
      <vt:lpstr>Important Info</vt:lpstr>
      <vt:lpstr>Schedule Reminder</vt:lpstr>
      <vt:lpstr>Scientific Inquiry</vt:lpstr>
      <vt:lpstr>PowerPoint Presentation</vt:lpstr>
      <vt:lpstr>Scientific Method</vt:lpstr>
      <vt:lpstr>Scientific Method</vt:lpstr>
      <vt:lpstr>Scientific Method</vt:lpstr>
      <vt:lpstr>Scientific Method</vt:lpstr>
      <vt:lpstr>Chemistry of Life</vt:lpstr>
      <vt:lpstr>Chemistry of Life</vt:lpstr>
      <vt:lpstr>Chemistry of Life</vt:lpstr>
      <vt:lpstr>Chemistry of Life</vt:lpstr>
      <vt:lpstr>Chemistry of Life</vt:lpstr>
      <vt:lpstr>Chemistry of Life</vt:lpstr>
      <vt:lpstr>Chemistry of Life: Chemical Bonds</vt:lpstr>
      <vt:lpstr>Chemistry of Life</vt:lpstr>
      <vt:lpstr>Chemistry of Life: Chemical Bonds</vt:lpstr>
      <vt:lpstr>Chemistry of Life: Chemical Bonds</vt:lpstr>
      <vt:lpstr>Chemistry of Life: Chemical Bonds</vt:lpstr>
      <vt:lpstr>Chemistry of Life: Water</vt:lpstr>
      <vt:lpstr>Chemistry of life: Water</vt:lpstr>
      <vt:lpstr>Chemistry of Life: Water</vt:lpstr>
      <vt:lpstr>Chemistry of Life: Water</vt:lpstr>
      <vt:lpstr>Chemistry of Life: Water</vt:lpstr>
      <vt:lpstr>Chemistry of Life: Water</vt:lpstr>
      <vt:lpstr>Chemistry of Life: Water</vt:lpstr>
      <vt:lpstr>Chemistry of Life: Water</vt:lpstr>
      <vt:lpstr>Chemistry of Life: Water</vt:lpstr>
      <vt:lpstr>Chemistry of Life: Water</vt:lpstr>
      <vt:lpstr>Chemistry of Life: Water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Kanther</dc:creator>
  <cp:lastModifiedBy>Michelle Kanther</cp:lastModifiedBy>
  <cp:revision>4</cp:revision>
  <dcterms:created xsi:type="dcterms:W3CDTF">2022-07-27T18:25:14Z</dcterms:created>
  <dcterms:modified xsi:type="dcterms:W3CDTF">2022-08-28T20:04:15Z</dcterms:modified>
</cp:coreProperties>
</file>