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5" r:id="rId3"/>
    <p:sldId id="257" r:id="rId4"/>
    <p:sldId id="258" r:id="rId5"/>
    <p:sldId id="259" r:id="rId6"/>
    <p:sldId id="260" r:id="rId7"/>
    <p:sldId id="261"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varScale="1">
        <p:scale>
          <a:sx n="95" d="100"/>
          <a:sy n="95" d="100"/>
        </p:scale>
        <p:origin x="104"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8367-661D-1ADB-A5E2-B62B0EE6A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F6688C-A290-F8D1-8030-0CC2269CB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4B5E5B-6AFD-162E-F499-0A2EF7B448C4}"/>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5" name="Footer Placeholder 4">
            <a:extLst>
              <a:ext uri="{FF2B5EF4-FFF2-40B4-BE49-F238E27FC236}">
                <a16:creationId xmlns:a16="http://schemas.microsoft.com/office/drawing/2014/main" id="{9C295ABC-0E9C-BD8D-0DC3-886CFF6C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A35BEF-9D1F-9EEC-52E3-B11DAE156B4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021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E76C-7339-0340-3CDE-3B4D133B9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263C15-5F97-C064-7531-2E573CC03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4E698-C1ED-9CEA-8983-75AE5ECA7860}"/>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5" name="Footer Placeholder 4">
            <a:extLst>
              <a:ext uri="{FF2B5EF4-FFF2-40B4-BE49-F238E27FC236}">
                <a16:creationId xmlns:a16="http://schemas.microsoft.com/office/drawing/2014/main" id="{E3F3AA89-2026-E248-C137-4FE65A071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A2DD55-57EA-F484-A335-A3B32DA0964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467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15E01-D166-5DB6-DB17-892ACF5BC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DF3A9-51C7-C474-DB02-5B12807154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21E7A-A049-6DE7-70D8-AB158E6E273B}"/>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5" name="Footer Placeholder 4">
            <a:extLst>
              <a:ext uri="{FF2B5EF4-FFF2-40B4-BE49-F238E27FC236}">
                <a16:creationId xmlns:a16="http://schemas.microsoft.com/office/drawing/2014/main" id="{DA1D76E7-CEE4-C261-82FB-2039FD3B40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55FAD0-8117-D1A6-0609-DC037C6A588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46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AA8-5973-6AE9-987C-F0B974C1D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DDC49-0B66-4BD1-E60F-FE1B06FE2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67CC5-E985-F4EB-D35F-0CFED0B7E9CD}"/>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5" name="Footer Placeholder 4">
            <a:extLst>
              <a:ext uri="{FF2B5EF4-FFF2-40B4-BE49-F238E27FC236}">
                <a16:creationId xmlns:a16="http://schemas.microsoft.com/office/drawing/2014/main" id="{3BD62477-B4FC-AFFA-FF98-288A90A22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617A56-0F97-0B54-D0E4-2C4D1094653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591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9B3B-A337-61CD-83C9-21BF0D3609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1274A-07CC-AF57-0C80-07CD3DEE4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80EBF-0569-1056-1132-4FF1DC186B98}"/>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5" name="Footer Placeholder 4">
            <a:extLst>
              <a:ext uri="{FF2B5EF4-FFF2-40B4-BE49-F238E27FC236}">
                <a16:creationId xmlns:a16="http://schemas.microsoft.com/office/drawing/2014/main" id="{9FD49F1B-139D-CFEF-F0ED-3E5DC477F1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6C22E-74BE-93ED-34FE-BBD2277556F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959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2927-FEDA-1DBD-3E97-6F4CC3874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1DCDF-9ECC-3783-6CD1-9A212E60BB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F71BE-70AF-DF0C-66F0-09574B78F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E4F89-3AC7-90B1-01C9-1D6FD13CA650}"/>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6" name="Footer Placeholder 5">
            <a:extLst>
              <a:ext uri="{FF2B5EF4-FFF2-40B4-BE49-F238E27FC236}">
                <a16:creationId xmlns:a16="http://schemas.microsoft.com/office/drawing/2014/main" id="{F3076B38-49C9-81B2-EB63-540311602D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3ED3C8-2C38-9B77-0DE3-2FC358AF6E9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78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E882-5B0E-25A1-A2E4-1DD040740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48358B-F86F-2B1E-8A7D-01AB79D5E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1D81B0-B316-20FB-4359-216D694F6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85A6C-3E12-368D-C479-60731BD75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DA303-28E8-6004-CB0C-D14FD94E32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2446F2-2040-8B1F-2B66-0A61E03783B1}"/>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8" name="Footer Placeholder 7">
            <a:extLst>
              <a:ext uri="{FF2B5EF4-FFF2-40B4-BE49-F238E27FC236}">
                <a16:creationId xmlns:a16="http://schemas.microsoft.com/office/drawing/2014/main" id="{51C92400-FEA1-6D84-B388-5CC7245EBC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3204B3-8BE8-3AD7-28C9-349D776E971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28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ECE7-C176-3F69-1740-40B3F93DB5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00A6A2-CB3E-76B2-8716-99E131BEC684}"/>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4" name="Footer Placeholder 3">
            <a:extLst>
              <a:ext uri="{FF2B5EF4-FFF2-40B4-BE49-F238E27FC236}">
                <a16:creationId xmlns:a16="http://schemas.microsoft.com/office/drawing/2014/main" id="{15EB40B4-F951-6E94-2A3F-FA44780EC7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E33B30-8748-4BE3-8FDB-2E68F5449A2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993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0C19D-85FB-24F1-4E5C-1C7819886549}"/>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3" name="Footer Placeholder 2">
            <a:extLst>
              <a:ext uri="{FF2B5EF4-FFF2-40B4-BE49-F238E27FC236}">
                <a16:creationId xmlns:a16="http://schemas.microsoft.com/office/drawing/2014/main" id="{EBF908A2-6945-856F-F35A-B0E7A1AA7F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7C8072-93E2-D92D-5D3C-4EB43D40FCB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1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2B64-11DB-C22F-F585-FBEC2FACB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8CA5A0-838C-1583-B1D0-417EBD45A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01EB86-B92D-7BF3-06B8-8D7C78DA0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15667-CF17-7DC4-987E-9AA4DA4A611A}"/>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6" name="Footer Placeholder 5">
            <a:extLst>
              <a:ext uri="{FF2B5EF4-FFF2-40B4-BE49-F238E27FC236}">
                <a16:creationId xmlns:a16="http://schemas.microsoft.com/office/drawing/2014/main" id="{66A20D70-D617-14D3-40DC-81AED4E108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020784-B31A-2EA9-D87E-D135334173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544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EA2B-9B68-4D9C-96A3-A5B75A36E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550D81-DDDB-7E41-1789-26F02A128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2A586-C090-9859-53DF-D802E3815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E225-0A9C-C21B-347D-FF4291926963}"/>
              </a:ext>
            </a:extLst>
          </p:cNvPr>
          <p:cNvSpPr>
            <a:spLocks noGrp="1"/>
          </p:cNvSpPr>
          <p:nvPr>
            <p:ph type="dt" sz="half" idx="10"/>
          </p:nvPr>
        </p:nvSpPr>
        <p:spPr/>
        <p:txBody>
          <a:bodyPr/>
          <a:lstStyle/>
          <a:p>
            <a:fld id="{48A87A34-81AB-432B-8DAE-1953F412C126}" type="datetimeFigureOut">
              <a:rPr lang="en-US" smtClean="0"/>
              <a:t>8/31/2022</a:t>
            </a:fld>
            <a:endParaRPr lang="en-US" dirty="0"/>
          </a:p>
        </p:txBody>
      </p:sp>
      <p:sp>
        <p:nvSpPr>
          <p:cNvPr id="6" name="Footer Placeholder 5">
            <a:extLst>
              <a:ext uri="{FF2B5EF4-FFF2-40B4-BE49-F238E27FC236}">
                <a16:creationId xmlns:a16="http://schemas.microsoft.com/office/drawing/2014/main" id="{3A860945-1448-1E13-9D8F-F84BDE31DE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CCCCF5-1E64-946A-A30F-D63EF5492FB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872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A6352-EFD8-5B71-0982-88487B16C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A0EA5-7340-A0C6-27A4-E96C6AE68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714BB-0970-38D8-9815-C1A305D2E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8/31/2022</a:t>
            </a:fld>
            <a:endParaRPr lang="en-US" dirty="0"/>
          </a:p>
        </p:txBody>
      </p:sp>
      <p:sp>
        <p:nvSpPr>
          <p:cNvPr id="5" name="Footer Placeholder 4">
            <a:extLst>
              <a:ext uri="{FF2B5EF4-FFF2-40B4-BE49-F238E27FC236}">
                <a16:creationId xmlns:a16="http://schemas.microsoft.com/office/drawing/2014/main" id="{C70058B9-21D3-34E8-E042-56FA11616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7CAE6F-3E4F-F679-2EB4-B46452C61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67072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user/OWLPurdue" TargetMode="External"/><Relationship Id="rId2" Type="http://schemas.openxmlformats.org/officeDocument/2006/relationships/hyperlink" Target="https://owl.english.purdue.edu/ow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Plagiarism</a:t>
            </a:r>
          </a:p>
        </p:txBody>
      </p:sp>
      <p:sp>
        <p:nvSpPr>
          <p:cNvPr id="3" name="Subtitle 2"/>
          <p:cNvSpPr>
            <a:spLocks noGrp="1"/>
          </p:cNvSpPr>
          <p:nvPr>
            <p:ph type="subTitle" idx="1"/>
          </p:nvPr>
        </p:nvSpPr>
        <p:spPr/>
        <p:txBody>
          <a:bodyPr/>
          <a:lstStyle/>
          <a:p>
            <a:r>
              <a:rPr lang="en-US" dirty="0"/>
              <a:t>To present someone else’s work or ideas as one’s own.</a:t>
            </a:r>
          </a:p>
        </p:txBody>
      </p:sp>
    </p:spTree>
    <p:extLst>
      <p:ext uri="{BB962C8B-B14F-4D97-AF65-F5344CB8AC3E}">
        <p14:creationId xmlns:p14="http://schemas.microsoft.com/office/powerpoint/2010/main" val="162462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134A-441F-A97F-4ACF-5CA58F8612CC}"/>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0B9CDC93-BE3C-D164-DB75-11EDA09C701C}"/>
              </a:ext>
            </a:extLst>
          </p:cNvPr>
          <p:cNvSpPr>
            <a:spLocks noGrp="1"/>
          </p:cNvSpPr>
          <p:nvPr>
            <p:ph idx="1"/>
          </p:nvPr>
        </p:nvSpPr>
        <p:spPr/>
        <p:txBody>
          <a:bodyPr/>
          <a:lstStyle/>
          <a:p>
            <a:pPr marL="0" indent="0">
              <a:buNone/>
            </a:pPr>
            <a:endParaRPr lang="en-US" sz="2800" dirty="0"/>
          </a:p>
          <a:p>
            <a:pPr marL="0" indent="0">
              <a:buNone/>
            </a:pPr>
            <a:r>
              <a:rPr lang="en-US" sz="2800" dirty="0"/>
              <a:t>UL Lafayette. </a:t>
            </a:r>
            <a:r>
              <a:rPr lang="en-US" sz="2800" i="1" dirty="0"/>
              <a:t>Freshman Guide to Writing</a:t>
            </a:r>
            <a:r>
              <a:rPr lang="en-US" sz="2800" dirty="0"/>
              <a:t>. 7th ed. Fountainhead Press, 	2016.</a:t>
            </a:r>
          </a:p>
          <a:p>
            <a:pPr marL="0" indent="0">
              <a:buNone/>
            </a:pPr>
            <a:r>
              <a:rPr lang="en-US" dirty="0"/>
              <a:t>Harvey, Gordon. </a:t>
            </a:r>
            <a:r>
              <a:rPr lang="en-US" i="1" dirty="0"/>
              <a:t>Writing with Sources: A Guide for Students</a:t>
            </a:r>
            <a:r>
              <a:rPr lang="en-US" dirty="0"/>
              <a:t>. Hackett 	Publishing, 2017.</a:t>
            </a:r>
          </a:p>
        </p:txBody>
      </p:sp>
    </p:spTree>
    <p:extLst>
      <p:ext uri="{BB962C8B-B14F-4D97-AF65-F5344CB8AC3E}">
        <p14:creationId xmlns:p14="http://schemas.microsoft.com/office/powerpoint/2010/main" val="276832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0543FE-70E0-2805-F75E-265DA560DAD2}"/>
              </a:ext>
            </a:extLst>
          </p:cNvPr>
          <p:cNvSpPr>
            <a:spLocks noGrp="1"/>
          </p:cNvSpPr>
          <p:nvPr>
            <p:ph type="title"/>
          </p:nvPr>
        </p:nvSpPr>
        <p:spPr>
          <a:xfrm>
            <a:off x="765051" y="662400"/>
            <a:ext cx="3384000" cy="1492132"/>
          </a:xfrm>
        </p:spPr>
        <p:txBody>
          <a:bodyPr anchor="t">
            <a:normAutofit/>
          </a:bodyPr>
          <a:lstStyle/>
          <a:p>
            <a:r>
              <a:rPr lang="en-US" sz="3400" dirty="0">
                <a:solidFill>
                  <a:schemeClr val="bg1"/>
                </a:solidFill>
              </a:rPr>
              <a:t>Cite when directly quoting more than two words</a:t>
            </a:r>
          </a:p>
        </p:txBody>
      </p:sp>
      <p:sp>
        <p:nvSpPr>
          <p:cNvPr id="3" name="Content Placeholder 2">
            <a:extLst>
              <a:ext uri="{FF2B5EF4-FFF2-40B4-BE49-F238E27FC236}">
                <a16:creationId xmlns:a16="http://schemas.microsoft.com/office/drawing/2014/main" id="{94B5EB6C-48F9-BC59-1F60-4537B6477CA1}"/>
              </a:ext>
            </a:extLst>
          </p:cNvPr>
          <p:cNvSpPr>
            <a:spLocks noGrp="1"/>
          </p:cNvSpPr>
          <p:nvPr>
            <p:ph idx="1"/>
          </p:nvPr>
        </p:nvSpPr>
        <p:spPr>
          <a:xfrm>
            <a:off x="765051" y="2286000"/>
            <a:ext cx="3384000" cy="3844800"/>
          </a:xfrm>
        </p:spPr>
        <p:txBody>
          <a:bodyPr>
            <a:normAutofit/>
          </a:bodyPr>
          <a:lstStyle/>
          <a:p>
            <a:pPr marL="0" indent="0">
              <a:buNone/>
            </a:pPr>
            <a:endParaRPr lang="en-US" sz="2000" b="0" i="0">
              <a:solidFill>
                <a:schemeClr val="bg1">
                  <a:alpha val="60000"/>
                </a:schemeClr>
              </a:solidFill>
              <a:effectLst/>
              <a:latin typeface="robotoregular"/>
            </a:endParaRPr>
          </a:p>
          <a:p>
            <a:pPr marL="0" indent="0">
              <a:buNone/>
            </a:pPr>
            <a:r>
              <a:rPr lang="en-US" sz="2000" b="0" i="0">
                <a:solidFill>
                  <a:schemeClr val="bg1">
                    <a:alpha val="60000"/>
                  </a:schemeClr>
                </a:solidFill>
                <a:effectLst/>
                <a:latin typeface="robotoregular"/>
              </a:rPr>
              <a:t>The etymology of </a:t>
            </a:r>
            <a:r>
              <a:rPr lang="en-US" sz="2000">
                <a:solidFill>
                  <a:schemeClr val="bg1">
                    <a:alpha val="60000"/>
                  </a:schemeClr>
                </a:solidFill>
                <a:latin typeface="robotoregular"/>
              </a:rPr>
              <a:t>the word plagiarism gives us an interesting way of perceiving the concept of plagiarism:</a:t>
            </a:r>
            <a:r>
              <a:rPr lang="en-US" sz="2000" b="0" i="0">
                <a:solidFill>
                  <a:schemeClr val="bg1">
                    <a:alpha val="60000"/>
                  </a:schemeClr>
                </a:solidFill>
                <a:effectLst/>
                <a:latin typeface="robotoregular"/>
              </a:rPr>
              <a:t>“</a:t>
            </a:r>
            <a:r>
              <a:rPr lang="en-US" sz="2000">
                <a:solidFill>
                  <a:schemeClr val="bg1">
                    <a:alpha val="60000"/>
                  </a:schemeClr>
                </a:solidFill>
                <a:latin typeface="robotoregular"/>
              </a:rPr>
              <a:t>p</a:t>
            </a:r>
            <a:r>
              <a:rPr lang="en-US" sz="2000" b="0" i="0">
                <a:solidFill>
                  <a:schemeClr val="bg1">
                    <a:alpha val="60000"/>
                  </a:schemeClr>
                </a:solidFill>
                <a:effectLst/>
                <a:latin typeface="robotoregular"/>
              </a:rPr>
              <a:t>lagiarus means “kidnapper” in Latin; in antiquity, plagiarii were pirates who sometimes stole children” (Harvey 37).</a:t>
            </a:r>
            <a:endParaRPr lang="en-US" sz="2000">
              <a:solidFill>
                <a:schemeClr val="bg1">
                  <a:alpha val="60000"/>
                </a:schemeClr>
              </a:solidFill>
            </a:endParaRPr>
          </a:p>
        </p:txBody>
      </p:sp>
      <p:pic>
        <p:nvPicPr>
          <p:cNvPr id="5" name="Picture 4" descr="A picture containing text, nature, night sky&#10;&#10;Description automatically generated">
            <a:extLst>
              <a:ext uri="{FF2B5EF4-FFF2-40B4-BE49-F238E27FC236}">
                <a16:creationId xmlns:a16="http://schemas.microsoft.com/office/drawing/2014/main" id="{2063E46D-6F73-2064-4829-83B28D1C0D67}"/>
              </a:ext>
            </a:extLst>
          </p:cNvPr>
          <p:cNvPicPr>
            <a:picLocks noChangeAspect="1"/>
          </p:cNvPicPr>
          <p:nvPr/>
        </p:nvPicPr>
        <p:blipFill>
          <a:blip r:embed="rId2"/>
          <a:stretch>
            <a:fillRect/>
          </a:stretch>
        </p:blipFill>
        <p:spPr>
          <a:xfrm>
            <a:off x="5411053" y="1554579"/>
            <a:ext cx="6014185" cy="3748841"/>
          </a:xfrm>
          <a:prstGeom prst="rect">
            <a:avLst/>
          </a:prstGeom>
        </p:spPr>
      </p:pic>
    </p:spTree>
    <p:extLst>
      <p:ext uri="{BB962C8B-B14F-4D97-AF65-F5344CB8AC3E}">
        <p14:creationId xmlns:p14="http://schemas.microsoft.com/office/powerpoint/2010/main" val="306004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B07C0EB4-AD9A-8A61-AF2F-05061B0BA259}"/>
              </a:ext>
            </a:extLst>
          </p:cNvPr>
          <p:cNvPicPr>
            <a:picLocks noChangeAspect="1"/>
          </p:cNvPicPr>
          <p:nvPr/>
        </p:nvPicPr>
        <p:blipFill rotWithShape="1">
          <a:blip r:embed="rId2"/>
          <a:srcRect l="14430" r="14429"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9" name="Freeform: Shape 2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4904" y="856488"/>
            <a:ext cx="4992624" cy="1243584"/>
          </a:xfrm>
        </p:spPr>
        <p:txBody>
          <a:bodyPr anchor="ctr">
            <a:normAutofit/>
          </a:bodyPr>
          <a:lstStyle/>
          <a:p>
            <a:r>
              <a:rPr lang="en-US" sz="3400"/>
              <a:t>What Is Plagiarism?</a:t>
            </a:r>
          </a:p>
        </p:txBody>
      </p:sp>
      <p:sp>
        <p:nvSpPr>
          <p:cNvPr id="33" name="Rectangle 3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74904" y="2522949"/>
            <a:ext cx="5065776" cy="3402363"/>
          </a:xfrm>
        </p:spPr>
        <p:txBody>
          <a:bodyPr anchor="t">
            <a:normAutofit/>
          </a:bodyPr>
          <a:lstStyle/>
          <a:p>
            <a:r>
              <a:rPr lang="en-US" sz="2000" dirty="0"/>
              <a:t>Using someone else’s ideas, words, or imagery in your own work is not wrong. </a:t>
            </a:r>
          </a:p>
          <a:p>
            <a:r>
              <a:rPr lang="en-US" sz="2000" dirty="0"/>
              <a:t>Not acknowledging who actually had the idea or did the work </a:t>
            </a:r>
            <a:r>
              <a:rPr lang="en-US" sz="2000" i="1" dirty="0"/>
              <a:t>is</a:t>
            </a:r>
            <a:r>
              <a:rPr lang="en-US" sz="2000" dirty="0"/>
              <a:t>. </a:t>
            </a:r>
          </a:p>
          <a:p>
            <a:r>
              <a:rPr lang="en-US" sz="2000" dirty="0"/>
              <a:t>In short, if you GIVE CREDIT TO THE SOURCE then it is not plagiarism. When you do not acknowledge a source, you are plagiarizing.  </a:t>
            </a:r>
          </a:p>
          <a:p>
            <a:r>
              <a:rPr lang="en-US" sz="2000" dirty="0"/>
              <a:t>Whether or not it is an oversite or accident, it is still plagiarism.</a:t>
            </a:r>
          </a:p>
        </p:txBody>
      </p:sp>
    </p:spTree>
    <p:extLst>
      <p:ext uri="{BB962C8B-B14F-4D97-AF65-F5344CB8AC3E}">
        <p14:creationId xmlns:p14="http://schemas.microsoft.com/office/powerpoint/2010/main" val="301908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Multi-coloured paper-craft art">
            <a:extLst>
              <a:ext uri="{FF2B5EF4-FFF2-40B4-BE49-F238E27FC236}">
                <a16:creationId xmlns:a16="http://schemas.microsoft.com/office/drawing/2014/main" id="{A6241206-518D-67A7-BB2F-C13B83AA5677}"/>
              </a:ext>
            </a:extLst>
          </p:cNvPr>
          <p:cNvPicPr>
            <a:picLocks noChangeAspect="1"/>
          </p:cNvPicPr>
          <p:nvPr/>
        </p:nvPicPr>
        <p:blipFill rotWithShape="1">
          <a:blip r:embed="rId2"/>
          <a:srcRect l="15628" r="-1" b="-1"/>
          <a:stretch/>
        </p:blipFill>
        <p:spPr>
          <a:xfrm>
            <a:off x="20" y="10"/>
            <a:ext cx="8668492" cy="6857990"/>
          </a:xfrm>
          <a:prstGeom prst="rect">
            <a:avLst/>
          </a:prstGeom>
        </p:spPr>
      </p:pic>
      <p:sp>
        <p:nvSpPr>
          <p:cNvPr id="18"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70470" y="1161288"/>
            <a:ext cx="3438144" cy="1124712"/>
          </a:xfrm>
        </p:spPr>
        <p:txBody>
          <a:bodyPr anchor="b">
            <a:normAutofit/>
          </a:bodyPr>
          <a:lstStyle/>
          <a:p>
            <a:r>
              <a:rPr lang="en-US" sz="2400"/>
              <a:t>Specific Examples of Plagiarism in Academic Writing:</a:t>
            </a:r>
          </a:p>
        </p:txBody>
      </p:sp>
      <p:sp>
        <p:nvSpPr>
          <p:cNvPr id="19"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70470" y="2718054"/>
            <a:ext cx="3438906" cy="3207258"/>
          </a:xfrm>
        </p:spPr>
        <p:txBody>
          <a:bodyPr anchor="t">
            <a:normAutofit/>
          </a:bodyPr>
          <a:lstStyle/>
          <a:p>
            <a:r>
              <a:rPr lang="en-US" sz="1600"/>
              <a:t>Copying and pasting the full source text or a full block of text</a:t>
            </a:r>
          </a:p>
          <a:p>
            <a:r>
              <a:rPr lang="en-US" sz="1600"/>
              <a:t>Failing to cite where you borrowed from</a:t>
            </a:r>
          </a:p>
          <a:p>
            <a:r>
              <a:rPr lang="en-US" sz="1600"/>
              <a:t>Not using quotation marks around someone else’s words</a:t>
            </a:r>
          </a:p>
          <a:p>
            <a:r>
              <a:rPr lang="en-US" sz="1600"/>
              <a:t>Changing a few words and not citing</a:t>
            </a:r>
          </a:p>
          <a:p>
            <a:r>
              <a:rPr lang="en-US" sz="1600"/>
              <a:t>Paraphrasing and not citing </a:t>
            </a:r>
          </a:p>
          <a:p>
            <a:r>
              <a:rPr lang="en-US" sz="1600"/>
              <a:t>Using someone’s idea and not giving them credit for the idea explicitly</a:t>
            </a:r>
          </a:p>
        </p:txBody>
      </p:sp>
    </p:spTree>
    <p:extLst>
      <p:ext uri="{BB962C8B-B14F-4D97-AF65-F5344CB8AC3E}">
        <p14:creationId xmlns:p14="http://schemas.microsoft.com/office/powerpoint/2010/main" val="338373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US" sz="5200"/>
              <a:t>Plagiarism is Easy to spot</a:t>
            </a:r>
          </a:p>
        </p:txBody>
      </p:sp>
      <p:pic>
        <p:nvPicPr>
          <p:cNvPr id="5" name="Picture 4" descr="Complex maths formulae on a blackboard">
            <a:extLst>
              <a:ext uri="{FF2B5EF4-FFF2-40B4-BE49-F238E27FC236}">
                <a16:creationId xmlns:a16="http://schemas.microsoft.com/office/drawing/2014/main" id="{5BCE5F23-CCEA-029C-0F72-47FAC90ED1CF}"/>
              </a:ext>
            </a:extLst>
          </p:cNvPr>
          <p:cNvPicPr>
            <a:picLocks noChangeAspect="1"/>
          </p:cNvPicPr>
          <p:nvPr/>
        </p:nvPicPr>
        <p:blipFill rotWithShape="1">
          <a:blip r:embed="rId2"/>
          <a:srcRect l="32983" r="19059"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080216" y="3351276"/>
            <a:ext cx="6272784" cy="2825686"/>
          </a:xfrm>
        </p:spPr>
        <p:txBody>
          <a:bodyPr>
            <a:normAutofit/>
          </a:bodyPr>
          <a:lstStyle/>
          <a:p>
            <a:r>
              <a:rPr lang="en-US" sz="2200"/>
              <a:t>It does not clearly indicate borrowing from someone else.</a:t>
            </a:r>
          </a:p>
          <a:p>
            <a:r>
              <a:rPr lang="en-US" sz="2200"/>
              <a:t>Full of facts, observations, and ideas you could not have developed on your own.</a:t>
            </a:r>
          </a:p>
          <a:p>
            <a:r>
              <a:rPr lang="en-US" sz="2200"/>
              <a:t>Stylistic differences from your own.</a:t>
            </a:r>
          </a:p>
        </p:txBody>
      </p:sp>
    </p:spTree>
    <p:extLst>
      <p:ext uri="{BB962C8B-B14F-4D97-AF65-F5344CB8AC3E}">
        <p14:creationId xmlns:p14="http://schemas.microsoft.com/office/powerpoint/2010/main" val="417804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US" sz="4000"/>
              <a:t>How do you avoid Plagiarism?</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434149" y="932688"/>
            <a:ext cx="5916603" cy="4992624"/>
          </a:xfrm>
        </p:spPr>
        <p:txBody>
          <a:bodyPr anchor="ctr">
            <a:normAutofit/>
          </a:bodyPr>
          <a:lstStyle/>
          <a:p>
            <a:pPr marL="0" indent="0">
              <a:buNone/>
            </a:pPr>
            <a:r>
              <a:rPr lang="en-US" sz="2000" b="1" dirty="0"/>
              <a:t>In-text citation</a:t>
            </a:r>
          </a:p>
          <a:p>
            <a:pPr marL="0" indent="0">
              <a:buNone/>
            </a:pPr>
            <a:r>
              <a:rPr lang="en-US" sz="2000" dirty="0"/>
              <a:t>This is where you integrate the source text with your own through the use of:</a:t>
            </a:r>
          </a:p>
          <a:p>
            <a:pPr marL="0" indent="0">
              <a:buNone/>
            </a:pPr>
            <a:r>
              <a:rPr lang="en-US" sz="2000" dirty="0"/>
              <a:t>1) Quotations- (“put the words you copied in them”)</a:t>
            </a:r>
          </a:p>
          <a:p>
            <a:pPr marL="0" indent="0">
              <a:buNone/>
            </a:pPr>
            <a:r>
              <a:rPr lang="en-US" sz="2000" dirty="0"/>
              <a:t>2) Paraphrasing-restate the source’s ideas in a way you find more accessible (then cite whose ideas they are in parentheses or the sentence itself with a phrase like, “According to Dr. Smith…”)</a:t>
            </a:r>
          </a:p>
          <a:p>
            <a:pPr marL="0" indent="0">
              <a:buNone/>
            </a:pPr>
            <a:r>
              <a:rPr lang="en-US" sz="2000" dirty="0"/>
              <a:t>3) Summary- put forth the main ideas of your source (cite like paraphrasing)</a:t>
            </a:r>
          </a:p>
          <a:p>
            <a:pPr marL="0" indent="0">
              <a:buNone/>
            </a:pPr>
            <a:r>
              <a:rPr lang="en-US" sz="2000" b="1" dirty="0"/>
              <a:t>Works Cited page</a:t>
            </a:r>
          </a:p>
          <a:p>
            <a:pPr marL="0" indent="0">
              <a:buNone/>
            </a:pPr>
            <a:r>
              <a:rPr lang="en-US" sz="2000" dirty="0"/>
              <a:t>This is the final page of a chapter or book that lists the sources.</a:t>
            </a:r>
          </a:p>
          <a:p>
            <a:endParaRPr lang="en-US" sz="2000" dirty="0"/>
          </a:p>
        </p:txBody>
      </p:sp>
    </p:spTree>
    <p:extLst>
      <p:ext uri="{BB962C8B-B14F-4D97-AF65-F5344CB8AC3E}">
        <p14:creationId xmlns:p14="http://schemas.microsoft.com/office/powerpoint/2010/main" val="357039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Types of Plagiarism: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000" b="1" dirty="0"/>
              <a:t>Direct: c</a:t>
            </a:r>
            <a:r>
              <a:rPr lang="en-US" sz="2000" dirty="0"/>
              <a:t>opying word for word</a:t>
            </a:r>
          </a:p>
          <a:p>
            <a:r>
              <a:rPr lang="en-US" sz="2000" b="1" dirty="0"/>
              <a:t>Borrowing work from other students:</a:t>
            </a:r>
            <a:r>
              <a:rPr lang="en-US" sz="2000" dirty="0"/>
              <a:t> Your friends essay used at another university is borrowed work. It is plagiarism. </a:t>
            </a:r>
          </a:p>
          <a:p>
            <a:r>
              <a:rPr lang="en-US" sz="2000" b="1" dirty="0"/>
              <a:t>Vague Citation:</a:t>
            </a:r>
            <a:r>
              <a:rPr lang="en-US" sz="2000" dirty="0"/>
              <a:t> does not clearly indicate where borrowing ends and begins</a:t>
            </a:r>
          </a:p>
          <a:p>
            <a:r>
              <a:rPr lang="en-US" sz="2000" b="1" dirty="0"/>
              <a:t>Paraphrases and Summaries:</a:t>
            </a:r>
            <a:r>
              <a:rPr lang="en-US" sz="2000" dirty="0"/>
              <a:t> Must be noted as such</a:t>
            </a:r>
          </a:p>
          <a:p>
            <a:pPr marL="0" indent="0">
              <a:buNone/>
            </a:pPr>
            <a:r>
              <a:rPr lang="en-US" sz="2000" dirty="0"/>
              <a:t>	To summarize the work of Dr. Smith:</a:t>
            </a:r>
          </a:p>
          <a:p>
            <a:pPr marL="0" indent="0">
              <a:buNone/>
            </a:pPr>
            <a:r>
              <a:rPr lang="en-US" sz="2000" dirty="0"/>
              <a:t>	Dr. Smith’s work is based on their idea that…</a:t>
            </a:r>
          </a:p>
          <a:p>
            <a:r>
              <a:rPr lang="en-US" sz="2000" b="1" dirty="0"/>
              <a:t>Patchwriting: </a:t>
            </a:r>
            <a:r>
              <a:rPr lang="en-US" sz="2000" dirty="0"/>
              <a:t>rewording small blocks of the text and not citing. You can reword and use quotes around the bits you keep…think of these quotes as little sound bites, but you must cite your source</a:t>
            </a:r>
          </a:p>
        </p:txBody>
      </p:sp>
    </p:spTree>
    <p:extLst>
      <p:ext uri="{BB962C8B-B14F-4D97-AF65-F5344CB8AC3E}">
        <p14:creationId xmlns:p14="http://schemas.microsoft.com/office/powerpoint/2010/main" val="249796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US" sz="5200" dirty="0"/>
              <a:t>When not to cite- Common Knowledge</a:t>
            </a:r>
          </a:p>
        </p:txBody>
      </p:sp>
      <p:pic>
        <p:nvPicPr>
          <p:cNvPr id="5" name="Picture 4" descr="Black and white aeroplane">
            <a:extLst>
              <a:ext uri="{FF2B5EF4-FFF2-40B4-BE49-F238E27FC236}">
                <a16:creationId xmlns:a16="http://schemas.microsoft.com/office/drawing/2014/main" id="{37EB0346-4BFC-0EC8-1957-91BC248255A7}"/>
              </a:ext>
            </a:extLst>
          </p:cNvPr>
          <p:cNvPicPr>
            <a:picLocks noChangeAspect="1"/>
          </p:cNvPicPr>
          <p:nvPr/>
        </p:nvPicPr>
        <p:blipFill rotWithShape="1">
          <a:blip r:embed="rId2"/>
          <a:srcRect l="28577" r="27572"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080216" y="3351276"/>
            <a:ext cx="6272784" cy="2825686"/>
          </a:xfrm>
        </p:spPr>
        <p:txBody>
          <a:bodyPr>
            <a:normAutofit/>
          </a:bodyPr>
          <a:lstStyle/>
          <a:p>
            <a:pPr marL="0" indent="0">
              <a:buNone/>
            </a:pPr>
            <a:r>
              <a:rPr lang="en-US" sz="2200"/>
              <a:t>If it is your idea or it is something widely to be held as fact then you do not need to cite it. For instance, we all know that planes fly or that the Wright brothers invented the first plane. You do not need to cite this as it is common knowledge. However, if you did not know that they had created the first plane and you read an article about their methodology, then you would cite the source where you learned about them.</a:t>
            </a:r>
          </a:p>
        </p:txBody>
      </p:sp>
    </p:spTree>
    <p:extLst>
      <p:ext uri="{BB962C8B-B14F-4D97-AF65-F5344CB8AC3E}">
        <p14:creationId xmlns:p14="http://schemas.microsoft.com/office/powerpoint/2010/main" val="216514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 of Sources</a:t>
            </a:r>
          </a:p>
        </p:txBody>
      </p:sp>
      <p:sp>
        <p:nvSpPr>
          <p:cNvPr id="3" name="Content Placeholder 2"/>
          <p:cNvSpPr>
            <a:spLocks noGrp="1"/>
          </p:cNvSpPr>
          <p:nvPr>
            <p:ph idx="1"/>
          </p:nvPr>
        </p:nvSpPr>
        <p:spPr/>
        <p:txBody>
          <a:bodyPr>
            <a:normAutofit/>
          </a:bodyPr>
          <a:lstStyle/>
          <a:p>
            <a:r>
              <a:rPr lang="en-US" dirty="0"/>
              <a:t>Go to </a:t>
            </a:r>
            <a:r>
              <a:rPr lang="en-US" dirty="0">
                <a:hlinkClick r:id="rId2"/>
              </a:rPr>
              <a:t>https://owl.english.purdue.edu/owl/</a:t>
            </a:r>
            <a:endParaRPr lang="en-US" dirty="0"/>
          </a:p>
          <a:p>
            <a:r>
              <a:rPr lang="en-US" dirty="0"/>
              <a:t>Click on the style you are working with if it is MLA or APA. For other styles, like Chicago, just type the style name in the search bar.</a:t>
            </a:r>
          </a:p>
          <a:p>
            <a:r>
              <a:rPr lang="en-US" dirty="0"/>
              <a:t>The OWL will then break it down further on the lefthand side with options like In-text, Formatting Guidelines, Works Cited basics.</a:t>
            </a:r>
          </a:p>
          <a:p>
            <a:r>
              <a:rPr lang="en-US" dirty="0"/>
              <a:t>The OWL also has a YouTube page! </a:t>
            </a:r>
          </a:p>
          <a:p>
            <a:pPr marL="0" indent="0">
              <a:buNone/>
            </a:pPr>
            <a:r>
              <a:rPr lang="en-US" dirty="0">
                <a:hlinkClick r:id="rId3"/>
              </a:rPr>
              <a:t>https://www.youtube.com/user/OWLPurdue</a:t>
            </a:r>
            <a:endParaRPr lang="en-US" dirty="0"/>
          </a:p>
          <a:p>
            <a:endParaRPr lang="en-US" dirty="0"/>
          </a:p>
        </p:txBody>
      </p:sp>
    </p:spTree>
    <p:extLst>
      <p:ext uri="{BB962C8B-B14F-4D97-AF65-F5344CB8AC3E}">
        <p14:creationId xmlns:p14="http://schemas.microsoft.com/office/powerpoint/2010/main" val="3514912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TotalTime>
  <Words>684</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robotoregular</vt:lpstr>
      <vt:lpstr>Office Theme</vt:lpstr>
      <vt:lpstr>Plagiarism</vt:lpstr>
      <vt:lpstr>Cite when directly quoting more than two words</vt:lpstr>
      <vt:lpstr>What Is Plagiarism?</vt:lpstr>
      <vt:lpstr>Specific Examples of Plagiarism in Academic Writing:</vt:lpstr>
      <vt:lpstr>Plagiarism is Easy to spot</vt:lpstr>
      <vt:lpstr>How do you avoid Plagiarism?</vt:lpstr>
      <vt:lpstr>Types of Plagiarism:</vt:lpstr>
      <vt:lpstr>When not to cite- Common Knowledge</vt:lpstr>
      <vt:lpstr>Proper Use of Sources</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dc:title>
  <dc:creator>S Monteleone</dc:creator>
  <cp:lastModifiedBy>Stephanie Harper</cp:lastModifiedBy>
  <cp:revision>13</cp:revision>
  <dcterms:created xsi:type="dcterms:W3CDTF">2016-08-25T23:20:47Z</dcterms:created>
  <dcterms:modified xsi:type="dcterms:W3CDTF">2022-08-31T19:53:53Z</dcterms:modified>
</cp:coreProperties>
</file>