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>
        <p:scale>
          <a:sx n="53" d="100"/>
          <a:sy n="53" d="100"/>
        </p:scale>
        <p:origin x="1612" y="1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AEF0C-E18D-0CBD-4A17-3C886E6EC6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2616DB-A848-1A28-3D0A-1B47862D8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C288C-205C-FEDE-57CC-59FE1D0E2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5E5B7-1406-8303-0D8F-593560F39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47BDC-80C8-3002-C374-B20CFA9E8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33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0A620-89F7-346C-F5EF-019BA7E36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0E3995-EB56-B090-1125-92F410009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9F5D1-731B-FE4D-C783-025DC2F6E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72504-F7A4-438E-9E1D-FE4F4911D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DD20E-FF4D-ACD9-50E3-AB082B059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64A554-6AE8-DFD4-7AAF-428B3B478B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4A00CC-0792-1440-66B7-71F248911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38F9C-7CEA-7FF2-F19E-864BC7AF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D0D4E4-20D7-87EE-0509-7EA056F31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0B092-EAF0-E0F1-1907-4662FEEC4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7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2CCD9-E4DF-858F-A451-E202EE0B4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98A81-0FCA-6853-9EF1-97C7078D5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AAFF6-F757-9225-3A14-B50CD0D43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58E9B-6B32-6AED-EBD3-57004A59F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6A7AA-7B32-8FA1-600A-07E7441E1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0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031B5-6322-3BA1-3ABB-595E53B1F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E25B8-8F4F-50EB-07A9-D903A487E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1B61D-3B1D-E8C5-9CE3-4AD665ABB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16B7-73FB-E240-60A7-99A57C16E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C8BBD-CAAD-49E0-D3DD-A4D420662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8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E0BC0-804C-A74A-6B8D-B6EFA8B56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6CE19-45FD-9A97-DA90-F9B70286D9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380366-D261-AC07-9FA8-F29A52AD84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7C5751-AB73-1EFE-C037-F75499987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7B1F1F-EF6C-345D-1320-4236D6AC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8ED0F2-CF03-0FEB-4591-89BF02D1E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9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5E088-4D6F-6D81-7013-80A09FFA7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11C49B-DD3B-85C6-F8B5-336CCBB84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A041F9-CE6A-4F6A-DB9E-C4685A5DD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212BF9-2829-B890-D593-3F697B1FD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F6B446-92DB-F3BD-B667-E33E015BFD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0FCB12-0A25-E6D3-F97E-7076C2164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6784F-4BC2-D0A7-FD04-6BA81975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F8302F-A9BE-CB25-CA1D-AC3ED75E1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38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818EB-D4F9-9ABA-263A-2879BCA16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C2222F-8FE9-0257-E34C-CB3F9A503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A48985-B3E2-B8EF-0CF9-F2ABDC630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B40485-5D90-85DD-FE85-97FE73CD5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871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FAD1AC-F109-7A70-0823-80F908688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206161-5358-C483-5655-5E19C31DE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509C24-6E70-47C5-B587-3F48D0298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2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548F1-6CB4-B3D5-4BB8-69E68D335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D313F-543F-919A-66CB-236D3A95B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912C1-3F50-23DD-A41E-190812D5F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946B7-7418-A0EF-B0AD-28A731F8B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C2FD2-1D2B-82FC-00A2-956FA6729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A6064A-9E64-7F5A-E5AA-0BFBBB20D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5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B510-C4CE-C6C5-03D0-58F1504EC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E6DEEC-E29B-A2D3-691D-782E7C9B3A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C13D15-091D-D35E-C977-C5B065E37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F398B-2CCD-9057-C8D8-518CEAC31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1FCD9-9FD8-ACF6-2549-F7A4DDB38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F171B-08F4-C1D7-10C3-2BE6CE390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0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8B2572-3CC5-5C15-10A7-82ABE0D59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5492C8-CE7A-7510-6DD2-460823A32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94423-0BC0-1F7C-042B-AC31ABF30F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31B8C-2EAC-496E-AC93-EEFF63F6C54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6648F-A765-AB00-9B2D-993F62E4A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6CA47-FF98-1421-275D-EED729546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2F50E-1EEE-4BBF-9CFD-FCA39132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42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532FF0-45F3-01FF-FCFB-7B019C9443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Being Human</a:t>
            </a:r>
          </a:p>
        </p:txBody>
      </p:sp>
      <p:pic>
        <p:nvPicPr>
          <p:cNvPr id="5" name="Picture 4" descr="A collage of people&#10;&#10;Description automatically generated with medium confidence">
            <a:extLst>
              <a:ext uri="{FF2B5EF4-FFF2-40B4-BE49-F238E27FC236}">
                <a16:creationId xmlns:a16="http://schemas.microsoft.com/office/drawing/2014/main" id="{286BE40E-4FD4-FC58-3756-5906239FF4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0588" y="643466"/>
            <a:ext cx="6494156" cy="556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43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BF3909-7B5F-D6F5-AF23-81AF525DC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216" y="1076324"/>
            <a:ext cx="6272784" cy="1535051"/>
          </a:xfrm>
        </p:spPr>
        <p:txBody>
          <a:bodyPr anchor="b">
            <a:normAutofit/>
          </a:bodyPr>
          <a:lstStyle/>
          <a:p>
            <a:r>
              <a:rPr lang="en-US" sz="5200" dirty="0"/>
              <a:t>Journal Discussion-</a:t>
            </a:r>
            <a:r>
              <a:rPr lang="en-US" sz="5200" dirty="0" err="1"/>
              <a:t>Hayles</a:t>
            </a:r>
            <a:r>
              <a:rPr lang="en-US" sz="5200" dirty="0"/>
              <a:t>  </a:t>
            </a:r>
          </a:p>
        </p:txBody>
      </p:sp>
      <p:pic>
        <p:nvPicPr>
          <p:cNvPr id="5" name="Picture 4" descr="Complex maths formulae on a blackboard">
            <a:extLst>
              <a:ext uri="{FF2B5EF4-FFF2-40B4-BE49-F238E27FC236}">
                <a16:creationId xmlns:a16="http://schemas.microsoft.com/office/drawing/2014/main" id="{10D2B776-412E-490B-2E9F-867D02752E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83" r="19059" b="-1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11" name="!!accent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84B0B-412D-5F93-3E26-5DA04B8C9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216" y="3351276"/>
            <a:ext cx="6272784" cy="28256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dirty="0"/>
              <a:t> </a:t>
            </a:r>
          </a:p>
          <a:p>
            <a:pPr marL="0" indent="0">
              <a:buNone/>
            </a:pPr>
            <a:r>
              <a:rPr lang="en-US" sz="2200" dirty="0"/>
              <a:t>Write down the quote where </a:t>
            </a:r>
            <a:r>
              <a:rPr lang="en-US" sz="2200" dirty="0" err="1"/>
              <a:t>Hayles</a:t>
            </a:r>
            <a:r>
              <a:rPr lang="en-US" sz="2200" dirty="0"/>
              <a:t> explicitly states how she disagrees and agrees with Hodges’ argument. Have an in-text citation.</a:t>
            </a:r>
          </a:p>
          <a:p>
            <a:pPr marL="0" indent="0">
              <a:buNone/>
            </a:pPr>
            <a:r>
              <a:rPr lang="en-US" sz="2200" dirty="0"/>
              <a:t>What interpretation of Turing by Hodges is </a:t>
            </a:r>
            <a:r>
              <a:rPr lang="en-US" sz="2200" dirty="0" err="1"/>
              <a:t>Hayles</a:t>
            </a:r>
            <a:r>
              <a:rPr lang="en-US" sz="2200" dirty="0"/>
              <a:t> troubling?</a:t>
            </a:r>
          </a:p>
          <a:p>
            <a:pPr marL="0" indent="0">
              <a:buNone/>
            </a:pPr>
            <a:r>
              <a:rPr lang="en-US" sz="2200" dirty="0"/>
              <a:t>Does the “existence of thinking machines” affect (or not affect) “what being human means” (</a:t>
            </a:r>
            <a:r>
              <a:rPr lang="en-US" sz="2200" dirty="0" err="1"/>
              <a:t>Hayles</a:t>
            </a:r>
            <a:r>
              <a:rPr lang="en-US" sz="2200" dirty="0"/>
              <a:t> xiv)?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74355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86AA2DA-281A-4806-8977-D617AEAC8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64185774-6FC0-4B8D-A8DB-A88546889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59988" y="0"/>
            <a:ext cx="2632012" cy="6858000"/>
          </a:xfrm>
          <a:custGeom>
            <a:avLst/>
            <a:gdLst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183756 w 2632012"/>
              <a:gd name="connsiteY23" fmla="*/ 5808789 h 6858000"/>
              <a:gd name="connsiteX24" fmla="*/ 138134 w 2632012"/>
              <a:gd name="connsiteY24" fmla="*/ 5616065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57677 w 2632012"/>
              <a:gd name="connsiteY27" fmla="*/ 2548608 h 6858000"/>
              <a:gd name="connsiteX28" fmla="*/ 399465 w 2632012"/>
              <a:gd name="connsiteY28" fmla="*/ 2412506 h 6858000"/>
              <a:gd name="connsiteX29" fmla="*/ 446400 w 2632012"/>
              <a:gd name="connsiteY29" fmla="*/ 2252507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183756 w 2632012"/>
              <a:gd name="connsiteY23" fmla="*/ 5808789 h 6858000"/>
              <a:gd name="connsiteX24" fmla="*/ 138134 w 2632012"/>
              <a:gd name="connsiteY24" fmla="*/ 5616065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399465 w 2632012"/>
              <a:gd name="connsiteY28" fmla="*/ 2412506 h 6858000"/>
              <a:gd name="connsiteX29" fmla="*/ 446400 w 2632012"/>
              <a:gd name="connsiteY29" fmla="*/ 2252507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183756 w 2632012"/>
              <a:gd name="connsiteY23" fmla="*/ 5808789 h 6858000"/>
              <a:gd name="connsiteX24" fmla="*/ 138134 w 2632012"/>
              <a:gd name="connsiteY24" fmla="*/ 5616065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435324 w 2632012"/>
              <a:gd name="connsiteY28" fmla="*/ 2520083 h 6858000"/>
              <a:gd name="connsiteX29" fmla="*/ 446400 w 2632012"/>
              <a:gd name="connsiteY29" fmla="*/ 2252507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183756 w 2632012"/>
              <a:gd name="connsiteY23" fmla="*/ 5808789 h 6858000"/>
              <a:gd name="connsiteX24" fmla="*/ 138134 w 2632012"/>
              <a:gd name="connsiteY24" fmla="*/ 5616065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435324 w 2632012"/>
              <a:gd name="connsiteY28" fmla="*/ 2520083 h 6858000"/>
              <a:gd name="connsiteX29" fmla="*/ 482259 w 2632012"/>
              <a:gd name="connsiteY29" fmla="*/ 2336178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183756 w 2632012"/>
              <a:gd name="connsiteY23" fmla="*/ 5808789 h 6858000"/>
              <a:gd name="connsiteX24" fmla="*/ 245711 w 2632012"/>
              <a:gd name="connsiteY24" fmla="*/ 5066230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435324 w 2632012"/>
              <a:gd name="connsiteY28" fmla="*/ 2520083 h 6858000"/>
              <a:gd name="connsiteX29" fmla="*/ 482259 w 2632012"/>
              <a:gd name="connsiteY29" fmla="*/ 2336178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219615 w 2632012"/>
              <a:gd name="connsiteY23" fmla="*/ 5557777 h 6858000"/>
              <a:gd name="connsiteX24" fmla="*/ 245711 w 2632012"/>
              <a:gd name="connsiteY24" fmla="*/ 5066230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435324 w 2632012"/>
              <a:gd name="connsiteY28" fmla="*/ 2520083 h 6858000"/>
              <a:gd name="connsiteX29" fmla="*/ 482259 w 2632012"/>
              <a:gd name="connsiteY29" fmla="*/ 2336178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08456 w 2632012"/>
              <a:gd name="connsiteY22" fmla="*/ 5878851 h 6858000"/>
              <a:gd name="connsiteX23" fmla="*/ 219615 w 2632012"/>
              <a:gd name="connsiteY23" fmla="*/ 5557777 h 6858000"/>
              <a:gd name="connsiteX24" fmla="*/ 245711 w 2632012"/>
              <a:gd name="connsiteY24" fmla="*/ 5066230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435324 w 2632012"/>
              <a:gd name="connsiteY28" fmla="*/ 2520083 h 6858000"/>
              <a:gd name="connsiteX29" fmla="*/ 482259 w 2632012"/>
              <a:gd name="connsiteY29" fmla="*/ 2336178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2632012" h="6858000">
                <a:moveTo>
                  <a:pt x="932173" y="1512545"/>
                </a:moveTo>
                <a:lnTo>
                  <a:pt x="932462" y="1512581"/>
                </a:lnTo>
                <a:lnTo>
                  <a:pt x="932378" y="1512599"/>
                </a:lnTo>
                <a:cubicBezTo>
                  <a:pt x="930618" y="1512681"/>
                  <a:pt x="930202" y="1512462"/>
                  <a:pt x="932173" y="1512545"/>
                </a:cubicBezTo>
                <a:close/>
                <a:moveTo>
                  <a:pt x="1207569" y="0"/>
                </a:moveTo>
                <a:lnTo>
                  <a:pt x="2632012" y="0"/>
                </a:lnTo>
                <a:lnTo>
                  <a:pt x="2632012" y="6858000"/>
                </a:lnTo>
                <a:lnTo>
                  <a:pt x="13514" y="6858000"/>
                </a:lnTo>
                <a:cubicBezTo>
                  <a:pt x="13399" y="6842943"/>
                  <a:pt x="13285" y="6827886"/>
                  <a:pt x="13170" y="6812829"/>
                </a:cubicBezTo>
                <a:cubicBezTo>
                  <a:pt x="12714" y="6794763"/>
                  <a:pt x="13524" y="6777517"/>
                  <a:pt x="20332" y="6760689"/>
                </a:cubicBezTo>
                <a:cubicBezTo>
                  <a:pt x="10828" y="6746468"/>
                  <a:pt x="7794" y="6733277"/>
                  <a:pt x="25596" y="6721251"/>
                </a:cubicBezTo>
                <a:cubicBezTo>
                  <a:pt x="24143" y="6683539"/>
                  <a:pt x="1631" y="6673595"/>
                  <a:pt x="22507" y="6650499"/>
                </a:cubicBezTo>
                <a:cubicBezTo>
                  <a:pt x="-25124" y="6620536"/>
                  <a:pt x="16765" y="6629253"/>
                  <a:pt x="22444" y="6604241"/>
                </a:cubicBezTo>
                <a:cubicBezTo>
                  <a:pt x="28668" y="6588866"/>
                  <a:pt x="29169" y="6574778"/>
                  <a:pt x="31867" y="6559984"/>
                </a:cubicBezTo>
                <a:cubicBezTo>
                  <a:pt x="4443" y="6566661"/>
                  <a:pt x="62924" y="6515664"/>
                  <a:pt x="38635" y="6515473"/>
                </a:cubicBezTo>
                <a:cubicBezTo>
                  <a:pt x="72259" y="6495428"/>
                  <a:pt x="29118" y="6488543"/>
                  <a:pt x="38467" y="6463736"/>
                </a:cubicBezTo>
                <a:cubicBezTo>
                  <a:pt x="50944" y="6451623"/>
                  <a:pt x="52742" y="6443270"/>
                  <a:pt x="38052" y="6432794"/>
                </a:cubicBezTo>
                <a:cubicBezTo>
                  <a:pt x="98939" y="6376824"/>
                  <a:pt x="58603" y="6351821"/>
                  <a:pt x="80445" y="6301309"/>
                </a:cubicBezTo>
                <a:cubicBezTo>
                  <a:pt x="103917" y="6257537"/>
                  <a:pt x="78836" y="6301310"/>
                  <a:pt x="138157" y="6257030"/>
                </a:cubicBezTo>
                <a:cubicBezTo>
                  <a:pt x="155187" y="6248574"/>
                  <a:pt x="166108" y="6186701"/>
                  <a:pt x="170419" y="6171255"/>
                </a:cubicBezTo>
                <a:cubicBezTo>
                  <a:pt x="174731" y="6155809"/>
                  <a:pt x="166522" y="6166390"/>
                  <a:pt x="164027" y="6164357"/>
                </a:cubicBezTo>
                <a:cubicBezTo>
                  <a:pt x="206228" y="6137678"/>
                  <a:pt x="184454" y="6121750"/>
                  <a:pt x="213309" y="6109331"/>
                </a:cubicBezTo>
                <a:cubicBezTo>
                  <a:pt x="224262" y="6067371"/>
                  <a:pt x="183175" y="5890445"/>
                  <a:pt x="208456" y="5878851"/>
                </a:cubicBezTo>
                <a:cubicBezTo>
                  <a:pt x="225886" y="5808435"/>
                  <a:pt x="192379" y="5574013"/>
                  <a:pt x="219615" y="5557777"/>
                </a:cubicBezTo>
                <a:lnTo>
                  <a:pt x="245711" y="5066230"/>
                </a:lnTo>
                <a:cubicBezTo>
                  <a:pt x="117719" y="4582016"/>
                  <a:pt x="230524" y="4647254"/>
                  <a:pt x="276721" y="4162848"/>
                </a:cubicBezTo>
                <a:lnTo>
                  <a:pt x="343082" y="3059377"/>
                </a:lnTo>
                <a:cubicBezTo>
                  <a:pt x="347947" y="2889121"/>
                  <a:pt x="364765" y="2862299"/>
                  <a:pt x="369630" y="2692043"/>
                </a:cubicBezTo>
                <a:cubicBezTo>
                  <a:pt x="369393" y="2690043"/>
                  <a:pt x="435560" y="2522082"/>
                  <a:pt x="435324" y="2520083"/>
                </a:cubicBezTo>
                <a:lnTo>
                  <a:pt x="482259" y="2336178"/>
                </a:lnTo>
                <a:cubicBezTo>
                  <a:pt x="516201" y="2267350"/>
                  <a:pt x="537443" y="2148254"/>
                  <a:pt x="569515" y="2091909"/>
                </a:cubicBezTo>
                <a:cubicBezTo>
                  <a:pt x="629286" y="2030534"/>
                  <a:pt x="622061" y="2045605"/>
                  <a:pt x="638163" y="1994147"/>
                </a:cubicBezTo>
                <a:cubicBezTo>
                  <a:pt x="633178" y="1967912"/>
                  <a:pt x="705417" y="1945185"/>
                  <a:pt x="737312" y="1871408"/>
                </a:cubicBezTo>
                <a:cubicBezTo>
                  <a:pt x="759407" y="1814663"/>
                  <a:pt x="795838" y="1856475"/>
                  <a:pt x="788501" y="1793826"/>
                </a:cubicBezTo>
                <a:cubicBezTo>
                  <a:pt x="796402" y="1792725"/>
                  <a:pt x="813276" y="1750182"/>
                  <a:pt x="819432" y="1746824"/>
                </a:cubicBezTo>
                <a:lnTo>
                  <a:pt x="843936" y="1697348"/>
                </a:lnTo>
                <a:cubicBezTo>
                  <a:pt x="847635" y="1681502"/>
                  <a:pt x="845709" y="1667584"/>
                  <a:pt x="846526" y="1659754"/>
                </a:cubicBezTo>
                <a:lnTo>
                  <a:pt x="873830" y="1628041"/>
                </a:lnTo>
                <a:lnTo>
                  <a:pt x="890626" y="1599883"/>
                </a:lnTo>
                <a:lnTo>
                  <a:pt x="921288" y="1579569"/>
                </a:lnTo>
                <a:cubicBezTo>
                  <a:pt x="921111" y="1565502"/>
                  <a:pt x="920933" y="1551436"/>
                  <a:pt x="920756" y="1537369"/>
                </a:cubicBezTo>
                <a:cubicBezTo>
                  <a:pt x="918173" y="1533598"/>
                  <a:pt x="943194" y="1519497"/>
                  <a:pt x="946290" y="1514308"/>
                </a:cubicBezTo>
                <a:lnTo>
                  <a:pt x="932462" y="1512581"/>
                </a:lnTo>
                <a:lnTo>
                  <a:pt x="940652" y="1510839"/>
                </a:lnTo>
                <a:cubicBezTo>
                  <a:pt x="944059" y="1509546"/>
                  <a:pt x="947769" y="1507347"/>
                  <a:pt x="950739" y="1503635"/>
                </a:cubicBezTo>
                <a:lnTo>
                  <a:pt x="966405" y="1439967"/>
                </a:lnTo>
                <a:cubicBezTo>
                  <a:pt x="966567" y="1437915"/>
                  <a:pt x="970755" y="1392639"/>
                  <a:pt x="973516" y="1389073"/>
                </a:cubicBezTo>
                <a:lnTo>
                  <a:pt x="986960" y="1351857"/>
                </a:lnTo>
                <a:lnTo>
                  <a:pt x="987761" y="1363479"/>
                </a:lnTo>
                <a:cubicBezTo>
                  <a:pt x="987046" y="1391389"/>
                  <a:pt x="991418" y="1341827"/>
                  <a:pt x="989043" y="1346093"/>
                </a:cubicBezTo>
                <a:lnTo>
                  <a:pt x="986960" y="1351857"/>
                </a:lnTo>
                <a:lnTo>
                  <a:pt x="985769" y="1334556"/>
                </a:lnTo>
                <a:cubicBezTo>
                  <a:pt x="983992" y="1300062"/>
                  <a:pt x="982872" y="1251835"/>
                  <a:pt x="982507" y="1216698"/>
                </a:cubicBezTo>
                <a:cubicBezTo>
                  <a:pt x="989105" y="1176777"/>
                  <a:pt x="968656" y="1115073"/>
                  <a:pt x="984836" y="1082381"/>
                </a:cubicBezTo>
                <a:cubicBezTo>
                  <a:pt x="976467" y="1067557"/>
                  <a:pt x="974466" y="1054191"/>
                  <a:pt x="993140" y="1043366"/>
                </a:cubicBezTo>
                <a:cubicBezTo>
                  <a:pt x="994613" y="1005627"/>
                  <a:pt x="972947" y="994211"/>
                  <a:pt x="995544" y="972540"/>
                </a:cubicBezTo>
                <a:cubicBezTo>
                  <a:pt x="1001437" y="952637"/>
                  <a:pt x="1021106" y="938879"/>
                  <a:pt x="1028500" y="923945"/>
                </a:cubicBezTo>
                <a:cubicBezTo>
                  <a:pt x="1032923" y="901661"/>
                  <a:pt x="1022511" y="861628"/>
                  <a:pt x="1022082" y="838835"/>
                </a:cubicBezTo>
                <a:cubicBezTo>
                  <a:pt x="1057150" y="821053"/>
                  <a:pt x="1014683" y="811325"/>
                  <a:pt x="1025925" y="787183"/>
                </a:cubicBezTo>
                <a:cubicBezTo>
                  <a:pt x="1039299" y="775919"/>
                  <a:pt x="1041738" y="767701"/>
                  <a:pt x="1027904" y="756272"/>
                </a:cubicBezTo>
                <a:cubicBezTo>
                  <a:pt x="1092931" y="704439"/>
                  <a:pt x="1063111" y="690611"/>
                  <a:pt x="1088796" y="641639"/>
                </a:cubicBezTo>
                <a:cubicBezTo>
                  <a:pt x="1115586" y="599503"/>
                  <a:pt x="1101832" y="585408"/>
                  <a:pt x="1164389" y="545140"/>
                </a:cubicBezTo>
                <a:cubicBezTo>
                  <a:pt x="1183904" y="515341"/>
                  <a:pt x="1212474" y="444932"/>
                  <a:pt x="1225321" y="413843"/>
                </a:cubicBezTo>
                <a:cubicBezTo>
                  <a:pt x="1235550" y="389613"/>
                  <a:pt x="1230254" y="392779"/>
                  <a:pt x="1241477" y="358607"/>
                </a:cubicBezTo>
                <a:cubicBezTo>
                  <a:pt x="1244505" y="325057"/>
                  <a:pt x="1241891" y="287714"/>
                  <a:pt x="1246119" y="254866"/>
                </a:cubicBezTo>
                <a:cubicBezTo>
                  <a:pt x="1250325" y="233178"/>
                  <a:pt x="1255354" y="194919"/>
                  <a:pt x="1266837" y="161517"/>
                </a:cubicBezTo>
                <a:cubicBezTo>
                  <a:pt x="1312077" y="135871"/>
                  <a:pt x="1280314" y="75805"/>
                  <a:pt x="1315021" y="54455"/>
                </a:cubicBezTo>
                <a:cubicBezTo>
                  <a:pt x="1325412" y="38765"/>
                  <a:pt x="1323873" y="23602"/>
                  <a:pt x="1319335" y="8880"/>
                </a:cubicBezTo>
                <a:lnTo>
                  <a:pt x="1316402" y="852"/>
                </a:lnTo>
                <a:lnTo>
                  <a:pt x="1207569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27EDCA-98DE-D01E-701B-1D1B93E54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8" y="609597"/>
            <a:ext cx="9770022" cy="1330841"/>
          </a:xfrm>
        </p:spPr>
        <p:txBody>
          <a:bodyPr>
            <a:normAutofit/>
          </a:bodyPr>
          <a:lstStyle/>
          <a:p>
            <a:r>
              <a:rPr lang="en-US"/>
              <a:t>Etymology of “Human”(OED)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F044A-E28D-11FE-61F5-99E5CD02E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8" y="2194100"/>
            <a:ext cx="5950970" cy="3908588"/>
          </a:xfrm>
        </p:spPr>
        <p:txBody>
          <a:bodyPr>
            <a:normAutofit/>
          </a:bodyPr>
          <a:lstStyle/>
          <a:p>
            <a:r>
              <a:rPr lang="en-US" sz="1900" b="1" i="0">
                <a:effectLst/>
                <a:latin typeface="Georgia" panose="02040502050405020303" pitchFamily="18" charset="0"/>
              </a:rPr>
              <a:t>Origin: </a:t>
            </a:r>
            <a:r>
              <a:rPr lang="en-US" sz="1900" b="0" i="0">
                <a:effectLst/>
                <a:latin typeface="Georgia" panose="02040502050405020303" pitchFamily="18" charset="0"/>
              </a:rPr>
              <a:t>Of multiple origins. Partly a borrowing from French. Partly a borrowing from Latin. </a:t>
            </a:r>
            <a:r>
              <a:rPr lang="en-US" sz="1900" b="1" i="0">
                <a:effectLst/>
                <a:latin typeface="Georgia" panose="02040502050405020303" pitchFamily="18" charset="0"/>
              </a:rPr>
              <a:t>Etymons:</a:t>
            </a:r>
            <a:r>
              <a:rPr lang="en-US" sz="1900" b="0" i="0">
                <a:effectLst/>
                <a:latin typeface="Georgia" panose="02040502050405020303" pitchFamily="18" charset="0"/>
              </a:rPr>
              <a:t> French </a:t>
            </a:r>
            <a:r>
              <a:rPr lang="en-US" sz="1900" b="0" i="1">
                <a:effectLst/>
                <a:latin typeface="Georgia" panose="02040502050405020303" pitchFamily="18" charset="0"/>
              </a:rPr>
              <a:t>humain</a:t>
            </a:r>
            <a:r>
              <a:rPr lang="en-US" sz="1900" b="0" i="0">
                <a:effectLst/>
                <a:latin typeface="Georgia" panose="02040502050405020303" pitchFamily="18" charset="0"/>
              </a:rPr>
              <a:t>; Latin </a:t>
            </a:r>
            <a:r>
              <a:rPr lang="en-US" sz="1900" b="0" i="1">
                <a:effectLst/>
                <a:latin typeface="Georgia" panose="02040502050405020303" pitchFamily="18" charset="0"/>
              </a:rPr>
              <a:t>hūmānus</a:t>
            </a:r>
            <a:r>
              <a:rPr lang="en-US" sz="1900" b="0" i="0">
                <a:effectLst/>
                <a:latin typeface="Georgia" panose="02040502050405020303" pitchFamily="18" charset="0"/>
              </a:rPr>
              <a:t>.</a:t>
            </a:r>
          </a:p>
          <a:p>
            <a:r>
              <a:rPr lang="en-US" sz="1900" b="1" i="0">
                <a:effectLst/>
                <a:latin typeface="Georgia" panose="02040502050405020303" pitchFamily="18" charset="0"/>
              </a:rPr>
              <a:t>Etymology: </a:t>
            </a:r>
            <a:r>
              <a:rPr lang="en-US" sz="1900" b="0" i="0">
                <a:effectLst/>
                <a:latin typeface="Georgia" panose="02040502050405020303" pitchFamily="18" charset="0"/>
              </a:rPr>
              <a:t>&lt; (i) Anglo-Norman </a:t>
            </a:r>
            <a:r>
              <a:rPr lang="en-US" sz="1900" b="0" i="1">
                <a:effectLst/>
                <a:latin typeface="Georgia" panose="02040502050405020303" pitchFamily="18" charset="0"/>
              </a:rPr>
              <a:t>humeigne</a:t>
            </a:r>
            <a:r>
              <a:rPr lang="en-US" sz="1900" b="0" i="0">
                <a:effectLst/>
                <a:latin typeface="Georgia" panose="02040502050405020303" pitchFamily="18" charset="0"/>
              </a:rPr>
              <a:t> (feminine), </a:t>
            </a:r>
            <a:r>
              <a:rPr lang="en-US" sz="1900" b="0" i="1">
                <a:effectLst/>
                <a:latin typeface="Georgia" panose="02040502050405020303" pitchFamily="18" charset="0"/>
              </a:rPr>
              <a:t>humane</a:t>
            </a:r>
            <a:r>
              <a:rPr lang="en-US" sz="1900" b="0" i="0">
                <a:effectLst/>
                <a:latin typeface="Georgia" panose="02040502050405020303" pitchFamily="18" charset="0"/>
              </a:rPr>
              <a:t> (feminine), Anglo-Norman and Middle French </a:t>
            </a:r>
            <a:r>
              <a:rPr lang="en-US" sz="1900" b="0" i="1">
                <a:effectLst/>
                <a:latin typeface="Georgia" panose="02040502050405020303" pitchFamily="18" charset="0"/>
              </a:rPr>
              <a:t>humain</a:t>
            </a:r>
            <a:r>
              <a:rPr lang="en-US" sz="1900" b="0" i="0">
                <a:effectLst/>
                <a:latin typeface="Georgia" panose="02040502050405020303" pitchFamily="18" charset="0"/>
              </a:rPr>
              <a:t>, </a:t>
            </a:r>
            <a:r>
              <a:rPr lang="en-US" sz="1900" b="0" i="1">
                <a:effectLst/>
                <a:latin typeface="Georgia" panose="02040502050405020303" pitchFamily="18" charset="0"/>
              </a:rPr>
              <a:t>humayn</a:t>
            </a:r>
            <a:r>
              <a:rPr lang="en-US" sz="1900" b="0" i="0">
                <a:effectLst/>
                <a:latin typeface="Georgia" panose="02040502050405020303" pitchFamily="18" charset="0"/>
              </a:rPr>
              <a:t> (French </a:t>
            </a:r>
            <a:r>
              <a:rPr lang="en-US" sz="1900" b="0" i="1">
                <a:effectLst/>
                <a:latin typeface="Georgia" panose="02040502050405020303" pitchFamily="18" charset="0"/>
              </a:rPr>
              <a:t>humain</a:t>
            </a:r>
            <a:r>
              <a:rPr lang="en-US" sz="1900" b="0" i="0">
                <a:effectLst/>
                <a:latin typeface="Georgia" panose="02040502050405020303" pitchFamily="18" charset="0"/>
              </a:rPr>
              <a:t> ) </a:t>
            </a:r>
            <a:r>
              <a:rPr lang="en-US" sz="1900" i="0">
                <a:effectLst/>
                <a:highlight>
                  <a:srgbClr val="FFFF00"/>
                </a:highlight>
                <a:latin typeface="Georgia" panose="02040502050405020303" pitchFamily="18" charset="0"/>
              </a:rPr>
              <a:t>of or belonging to people (as opposed either to animals or to God) </a:t>
            </a:r>
            <a:r>
              <a:rPr lang="en-US" sz="1900" b="0" i="0">
                <a:effectLst/>
                <a:latin typeface="Georgia" panose="02040502050405020303" pitchFamily="18" charset="0"/>
              </a:rPr>
              <a:t>(1119 in Anglo-Norman), having human nature or characteristics (</a:t>
            </a:r>
            <a:r>
              <a:rPr lang="en-US" sz="1900" b="0" i="1">
                <a:effectLst/>
                <a:latin typeface="Georgia" panose="02040502050405020303" pitchFamily="18" charset="0"/>
              </a:rPr>
              <a:t>c</a:t>
            </a:r>
            <a:r>
              <a:rPr lang="en-US" sz="1900" b="0" i="0">
                <a:effectLst/>
                <a:latin typeface="Georgia" panose="02040502050405020303" pitchFamily="18" charset="0"/>
              </a:rPr>
              <a:t>1170), composed of people (</a:t>
            </a:r>
            <a:r>
              <a:rPr lang="en-US" sz="1900" b="0" i="1">
                <a:effectLst/>
                <a:latin typeface="Georgia" panose="02040502050405020303" pitchFamily="18" charset="0"/>
              </a:rPr>
              <a:t>c</a:t>
            </a:r>
            <a:r>
              <a:rPr lang="en-US" sz="1900" b="0" i="0">
                <a:effectLst/>
                <a:latin typeface="Georgia" panose="02040502050405020303" pitchFamily="18" charset="0"/>
              </a:rPr>
              <a:t>1174), </a:t>
            </a:r>
            <a:r>
              <a:rPr lang="en-US" sz="1900" b="0" i="0">
                <a:effectLst/>
                <a:highlight>
                  <a:srgbClr val="FFFF00"/>
                </a:highlight>
                <a:latin typeface="Georgia" panose="02040502050405020303" pitchFamily="18" charset="0"/>
              </a:rPr>
              <a:t>benevolent</a:t>
            </a:r>
            <a:r>
              <a:rPr lang="en-US" sz="1900" b="0" i="0">
                <a:effectLst/>
                <a:latin typeface="Georgia" panose="02040502050405020303" pitchFamily="18" charset="0"/>
              </a:rPr>
              <a:t> (</a:t>
            </a:r>
            <a:r>
              <a:rPr lang="en-US" sz="1900" b="0" i="1">
                <a:effectLst/>
                <a:latin typeface="Georgia" panose="02040502050405020303" pitchFamily="18" charset="0"/>
              </a:rPr>
              <a:t>c</a:t>
            </a:r>
            <a:r>
              <a:rPr lang="en-US" sz="1900" b="0" i="0">
                <a:effectLst/>
                <a:latin typeface="Georgia" panose="02040502050405020303" pitchFamily="18" charset="0"/>
              </a:rPr>
              <a:t>1175), having people (as opposed to God) as its subject (1552 in </a:t>
            </a:r>
            <a:r>
              <a:rPr lang="en-US" sz="1900" b="0" i="1">
                <a:effectLst/>
                <a:latin typeface="Georgia" panose="02040502050405020303" pitchFamily="18" charset="0"/>
              </a:rPr>
              <a:t>letres humaines)</a:t>
            </a:r>
          </a:p>
          <a:p>
            <a:pPr marL="0" indent="0">
              <a:buNone/>
            </a:pPr>
            <a:endParaRPr lang="en-US" sz="190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7D3B4FC-79F4-47D2-9D79-DA876E6AD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0496" y="2022496"/>
            <a:ext cx="3795039" cy="4043934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81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icture 4" descr="Chart, diagram, timeline&#10;&#10;Description automatically generated">
            <a:extLst>
              <a:ext uri="{FF2B5EF4-FFF2-40B4-BE49-F238E27FC236}">
                <a16:creationId xmlns:a16="http://schemas.microsoft.com/office/drawing/2014/main" id="{B5DE9BAF-7723-7948-C5AB-D9AD2D855E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1362" y="3068813"/>
            <a:ext cx="3482910" cy="1962039"/>
          </a:xfrm>
          <a:prstGeom prst="rect">
            <a:avLst/>
          </a:prstGeom>
        </p:spPr>
      </p:pic>
      <p:sp>
        <p:nvSpPr>
          <p:cNvPr id="33" name="Rectangle 6">
            <a:extLst>
              <a:ext uri="{FF2B5EF4-FFF2-40B4-BE49-F238E27FC236}">
                <a16:creationId xmlns:a16="http://schemas.microsoft.com/office/drawing/2014/main" id="{2775D660-3127-4688-9782-F7C4639B16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2788" y="5952857"/>
            <a:ext cx="1367625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33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DB5B6-8143-A0F1-57D0-3A2740C3F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“Human” </a:t>
            </a:r>
            <a:r>
              <a:rPr lang="en-US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A.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b="0" i="1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adj.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1.</a:t>
            </a:r>
            <a:r>
              <a:rPr lang="en-US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EAB24-E607-AA21-39E8-5EE3D4451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</a:t>
            </a:r>
            <a:endParaRPr lang="en-US" b="1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a.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Of the nature of the human race; that is a human, or consists of human beings; belonging to the species </a:t>
            </a:r>
            <a:r>
              <a:rPr lang="en-US" b="0" i="1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Homo sapiens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or other (extinct) species of the genus </a:t>
            </a:r>
            <a:r>
              <a:rPr lang="en-US" b="0" i="1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Homo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.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1</a:t>
            </a:r>
            <a:r>
              <a:rPr lang="en-US" b="0" i="0" baseline="3000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st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 noted use: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?</a:t>
            </a:r>
            <a:r>
              <a:rPr lang="en-US" b="0" i="1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c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1450   tr. </a:t>
            </a:r>
            <a:r>
              <a:rPr lang="en-US" b="0" i="1" u="none" strike="noStrike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Bk. Knight of La Tour Landry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(1906) 143 (</a:t>
            </a:r>
            <a:r>
              <a:rPr lang="en-US" b="0" i="1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MED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)   For the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gret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 compassion and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pitee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 that he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hadde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 upon all 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humaigne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lynage</a:t>
            </a:r>
            <a:endParaRPr lang="en-US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65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9">
            <a:extLst>
              <a:ext uri="{FF2B5EF4-FFF2-40B4-BE49-F238E27FC236}">
                <a16:creationId xmlns:a16="http://schemas.microsoft.com/office/drawing/2014/main" id="{E45CA849-654C-4173-AD99-B3A252827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F613CB-EAFE-F78E-6583-BFD3BFD0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201400" cy="1106424"/>
          </a:xfrm>
        </p:spPr>
        <p:txBody>
          <a:bodyPr>
            <a:normAutofit/>
          </a:bodyPr>
          <a:lstStyle/>
          <a:p>
            <a:r>
              <a:rPr lang="en-US" sz="3600"/>
              <a:t>“Human” (cont.)</a:t>
            </a:r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87931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picture containing text, old, decorated, painting&#10;&#10;Description automatically generated">
            <a:extLst>
              <a:ext uri="{FF2B5EF4-FFF2-40B4-BE49-F238E27FC236}">
                <a16:creationId xmlns:a16="http://schemas.microsoft.com/office/drawing/2014/main" id="{0EC5DD0E-B35A-186E-24F7-3768D60891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568" b="-2"/>
          <a:stretch/>
        </p:blipFill>
        <p:spPr>
          <a:xfrm>
            <a:off x="429768" y="1721922"/>
            <a:ext cx="6704891" cy="4520559"/>
          </a:xfrm>
          <a:prstGeom prst="rect">
            <a:avLst/>
          </a:prstGeom>
        </p:spPr>
      </p:pic>
      <p:sp useBgFill="1">
        <p:nvSpPr>
          <p:cNvPr id="22" name="Rectangle 13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462B8-9BBC-E980-26B2-C606CEC05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8752" y="2020824"/>
            <a:ext cx="3455097" cy="395935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400" b="0" i="0">
                <a:effectLst/>
                <a:latin typeface="Georgia" panose="02040502050405020303" pitchFamily="18" charset="0"/>
              </a:rPr>
              <a:t> </a:t>
            </a:r>
            <a:r>
              <a:rPr lang="en-US" sz="1400" b="1" i="0">
                <a:effectLst/>
                <a:latin typeface="Georgia" panose="02040502050405020303" pitchFamily="18" charset="0"/>
              </a:rPr>
              <a:t>b.</a:t>
            </a:r>
            <a:r>
              <a:rPr lang="en-US" sz="1400" b="0" i="0">
                <a:effectLst/>
                <a:latin typeface="Georgia" panose="02040502050405020303" pitchFamily="18" charset="0"/>
              </a:rPr>
              <a:t> Chiefly </a:t>
            </a:r>
            <a:r>
              <a:rPr lang="en-US" sz="1400" b="0" i="1">
                <a:effectLst/>
                <a:latin typeface="Georgia" panose="02040502050405020303" pitchFamily="18" charset="0"/>
              </a:rPr>
              <a:t>figurative</a:t>
            </a:r>
            <a:r>
              <a:rPr lang="en-US" sz="1400" b="0" i="0">
                <a:effectLst/>
                <a:latin typeface="Georgia" panose="02040502050405020303" pitchFamily="18" charset="0"/>
              </a:rPr>
              <a:t>. Designating a person who takes on the appearance or form, or who performs the function of a specified (esp. inanimate) thing; (also) designating a person who assumes the appearance, role, or abilities of a specified creature.</a:t>
            </a:r>
          </a:p>
          <a:p>
            <a:pPr marL="0" indent="0">
              <a:buNone/>
            </a:pPr>
            <a:r>
              <a:rPr lang="en-US" sz="1400" b="0" i="0">
                <a:effectLst/>
                <a:latin typeface="Georgia" panose="02040502050405020303" pitchFamily="18" charset="0"/>
              </a:rPr>
              <a:t>Frequently (esp. in the past) in the context of popular entertainment such as a circus or sideshow: Human Cannonball</a:t>
            </a:r>
          </a:p>
          <a:p>
            <a:pPr marL="0" indent="0">
              <a:buNone/>
            </a:pPr>
            <a:r>
              <a:rPr lang="en-US" sz="1400">
                <a:latin typeface="Georgia" panose="02040502050405020303" pitchFamily="18" charset="0"/>
              </a:rPr>
              <a:t>Notable early usage:</a:t>
            </a:r>
          </a:p>
          <a:p>
            <a:pPr marL="0" indent="0">
              <a:buNone/>
            </a:pPr>
            <a:r>
              <a:rPr lang="en-US" sz="1400" b="0" i="0">
                <a:effectLst/>
                <a:latin typeface="Georgia" panose="02040502050405020303" pitchFamily="18" charset="0"/>
              </a:rPr>
              <a:t>[1746   </a:t>
            </a:r>
            <a:r>
              <a:rPr lang="en-US" sz="1400" b="0" i="1" u="none" strike="noStrike">
                <a:effectLst/>
                <a:latin typeface="Georgia" panose="02040502050405020303" pitchFamily="18" charset="0"/>
              </a:rPr>
              <a:t>Brit. Mag.</a:t>
            </a:r>
            <a:r>
              <a:rPr lang="en-US" sz="1400" b="0" i="0">
                <a:effectLst/>
                <a:latin typeface="Georgia" panose="02040502050405020303" pitchFamily="18" charset="0"/>
              </a:rPr>
              <a:t> Nov. 344/1   There is, in short, a Person..who calls himself the Man Ostrich; intending to shew himself for a Sight, as he can do like the Ostrich, eat and digest Iron.]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430538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AEDA2C-CDC4-9159-491F-D410B01E9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216" y="1076324"/>
            <a:ext cx="6272784" cy="1535051"/>
          </a:xfrm>
        </p:spPr>
        <p:txBody>
          <a:bodyPr anchor="b">
            <a:normAutofit/>
          </a:bodyPr>
          <a:lstStyle/>
          <a:p>
            <a:r>
              <a:rPr lang="en-US" sz="5200"/>
              <a:t>“Human” (cont.)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221FE37-8FE2-C23C-1E1B-B71492F285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46" r="-1" b="11490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12" name="!!accent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833ED-E06A-892E-1632-81C684CF5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216" y="3351276"/>
            <a:ext cx="6272784" cy="2825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0" i="0">
                <a:effectLst/>
                <a:latin typeface="Georgia" panose="02040502050405020303" pitchFamily="18" charset="0"/>
              </a:rPr>
              <a:t> </a:t>
            </a:r>
            <a:r>
              <a:rPr lang="en-US" sz="2000" b="1" i="0">
                <a:effectLst/>
                <a:latin typeface="Georgia" panose="02040502050405020303" pitchFamily="18" charset="0"/>
              </a:rPr>
              <a:t>2.</a:t>
            </a:r>
            <a:r>
              <a:rPr lang="en-US" sz="2000" b="0" i="0">
                <a:effectLst/>
                <a:latin typeface="Georgia" panose="02040502050405020303" pitchFamily="18" charset="0"/>
              </a:rPr>
              <a:t> Of, relating to, or characteristic of humans as distinguished from God or gods; secular, not divine; (also) of or relating to the abilities or sphere of activity of human </a:t>
            </a:r>
            <a:r>
              <a:rPr lang="en-US" sz="2000" b="0" i="0">
                <a:effectLst/>
                <a:highlight>
                  <a:srgbClr val="FFFF00"/>
                </a:highlight>
                <a:latin typeface="Georgia" panose="02040502050405020303" pitchFamily="18" charset="0"/>
              </a:rPr>
              <a:t>as opposed to supernatural beings; mundane, worldly; imperfect, fallible.</a:t>
            </a:r>
          </a:p>
          <a:p>
            <a:pPr marL="0" indent="0">
              <a:buNone/>
            </a:pPr>
            <a:endParaRPr lang="en-US" sz="200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2000" b="0" i="0">
                <a:effectLst/>
                <a:latin typeface="Georgia" panose="02040502050405020303" pitchFamily="18" charset="0"/>
              </a:rPr>
              <a:t>1</a:t>
            </a:r>
            <a:r>
              <a:rPr lang="en-US" sz="2000" b="0" i="0" baseline="30000">
                <a:effectLst/>
                <a:latin typeface="Georgia" panose="02040502050405020303" pitchFamily="18" charset="0"/>
              </a:rPr>
              <a:t>st</a:t>
            </a:r>
            <a:r>
              <a:rPr lang="en-US" sz="2000" b="0" i="0">
                <a:effectLst/>
                <a:latin typeface="Georgia" panose="02040502050405020303" pitchFamily="18" charset="0"/>
              </a:rPr>
              <a:t> use: </a:t>
            </a:r>
            <a:r>
              <a:rPr lang="en-US" sz="2000" b="0" i="1">
                <a:effectLst/>
                <a:latin typeface="Georgia" panose="02040502050405020303" pitchFamily="18" charset="0"/>
              </a:rPr>
              <a:t>c</a:t>
            </a:r>
            <a:r>
              <a:rPr lang="en-US" sz="2000" b="0" i="0">
                <a:effectLst/>
                <a:latin typeface="Georgia" panose="02040502050405020303" pitchFamily="18" charset="0"/>
              </a:rPr>
              <a:t>1475   </a:t>
            </a:r>
            <a:r>
              <a:rPr lang="en-US" sz="2000" b="0" i="1" u="none" strike="noStrike">
                <a:effectLst/>
                <a:latin typeface="Georgia" panose="02040502050405020303" pitchFamily="18" charset="0"/>
              </a:rPr>
              <a:t>Life St. Anne</a:t>
            </a:r>
            <a:r>
              <a:rPr lang="en-US" sz="2000" b="0" i="0">
                <a:effectLst/>
                <a:latin typeface="Georgia" panose="02040502050405020303" pitchFamily="18" charset="0"/>
              </a:rPr>
              <a:t> (Trin. Cambr.) (1928) 492   When the moder of good, blessyd mary, That day she sprang in oure nature humayne.</a:t>
            </a:r>
          </a:p>
          <a:p>
            <a:pPr marL="0" indent="0">
              <a:buNone/>
            </a:pPr>
            <a:endParaRPr lang="en-US" sz="200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28239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7B64-3D6D-C83C-629C-94D5AAD11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11874-249C-8690-BAD8-84E132335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3.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Of, relating to, or distinctive of people as distinguished from other animals; of, relating to, or characteristic of the species </a:t>
            </a:r>
            <a:r>
              <a:rPr lang="en-US" b="0" i="1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Homo sapiens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or other (extinct) species of the genus </a:t>
            </a:r>
            <a:r>
              <a:rPr lang="en-US" b="0" i="1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Homo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333333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  <a:latin typeface="Georgia" panose="02040502050405020303" pitchFamily="18" charset="0"/>
              </a:rPr>
              <a:t>Notable early use: 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1575   </a:t>
            </a:r>
            <a:r>
              <a:rPr lang="en-US" b="0" i="0" cap="small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E. Hake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b="0" i="1" u="none" strike="noStrike" dirty="0">
                <a:solidFill>
                  <a:srgbClr val="4F78A4"/>
                </a:solidFill>
                <a:effectLst/>
                <a:latin typeface="Georgia" panose="02040502050405020303" pitchFamily="18" charset="0"/>
              </a:rPr>
              <a:t>Commemoration </a:t>
            </a:r>
            <a:r>
              <a:rPr lang="en-US" b="0" i="1" u="none" strike="noStrike" dirty="0" err="1">
                <a:solidFill>
                  <a:srgbClr val="4F78A4"/>
                </a:solidFill>
                <a:effectLst/>
                <a:latin typeface="Georgia" panose="02040502050405020303" pitchFamily="18" charset="0"/>
              </a:rPr>
              <a:t>Raigne</a:t>
            </a:r>
            <a:r>
              <a:rPr lang="en-US" b="0" i="1" u="none" strike="noStrike" dirty="0">
                <a:solidFill>
                  <a:srgbClr val="4F78A4"/>
                </a:solidFill>
                <a:effectLst/>
                <a:latin typeface="Georgia" panose="02040502050405020303" pitchFamily="18" charset="0"/>
              </a:rPr>
              <a:t> Lady Elizabeth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sig. C   We were..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brutishe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 as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beastes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 in the olde age at the first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callinge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 home of our grand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Auncestors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 to human 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ciuilitye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309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7B6F6-60E0-BE6C-8001-2E8A0F610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Prompt- Starting 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494BC-77F6-3256-D3CC-112080851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would you define “Human”?</a:t>
            </a:r>
          </a:p>
          <a:p>
            <a:r>
              <a:rPr lang="en-US" dirty="0"/>
              <a:t>What do you think it means to be human?</a:t>
            </a:r>
          </a:p>
          <a:p>
            <a:r>
              <a:rPr lang="en-US" dirty="0"/>
              <a:t>What do you think Posthuman means at this point?</a:t>
            </a:r>
          </a:p>
        </p:txBody>
      </p:sp>
    </p:spTree>
    <p:extLst>
      <p:ext uri="{BB962C8B-B14F-4D97-AF65-F5344CB8AC3E}">
        <p14:creationId xmlns:p14="http://schemas.microsoft.com/office/powerpoint/2010/main" val="2358796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7F776-502A-6B81-4119-34191DEB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 Cited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79825-B96D-8876-4655-FF15D3BC6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Hayles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N. Katherine. "How We Became 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P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osthuman: Virtual 	Bodies in Cybernetics, Literature, and Informatics." (2000): 	464.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972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626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Georgia</vt:lpstr>
      <vt:lpstr>Office Theme</vt:lpstr>
      <vt:lpstr>Being Human</vt:lpstr>
      <vt:lpstr>Journal Discussion-Hayles  </vt:lpstr>
      <vt:lpstr>Etymology of “Human”(OED)</vt:lpstr>
      <vt:lpstr>“Human” A. adj. 1. </vt:lpstr>
      <vt:lpstr>“Human” (cont.)</vt:lpstr>
      <vt:lpstr>“Human” (cont.)</vt:lpstr>
      <vt:lpstr>PowerPoint Presentation</vt:lpstr>
      <vt:lpstr>Writing Prompt- Starting Point</vt:lpstr>
      <vt:lpstr>Works Cited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Human</dc:title>
  <dc:creator>Stephanie Harper</dc:creator>
  <cp:lastModifiedBy>Stephanie Harper</cp:lastModifiedBy>
  <cp:revision>3</cp:revision>
  <dcterms:created xsi:type="dcterms:W3CDTF">2022-08-16T02:56:33Z</dcterms:created>
  <dcterms:modified xsi:type="dcterms:W3CDTF">2022-08-31T20:40:02Z</dcterms:modified>
</cp:coreProperties>
</file>