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5"/>
  </p:notesMasterIdLst>
  <p:handoutMasterIdLst>
    <p:handoutMasterId r:id="rId26"/>
  </p:handoutMasterIdLst>
  <p:sldIdLst>
    <p:sldId id="270" r:id="rId5"/>
    <p:sldId id="280" r:id="rId6"/>
    <p:sldId id="282" r:id="rId7"/>
    <p:sldId id="283" r:id="rId8"/>
    <p:sldId id="284" r:id="rId9"/>
    <p:sldId id="285" r:id="rId10"/>
    <p:sldId id="275" r:id="rId11"/>
    <p:sldId id="264" r:id="rId12"/>
    <p:sldId id="265" r:id="rId13"/>
    <p:sldId id="274" r:id="rId14"/>
    <p:sldId id="267" r:id="rId15"/>
    <p:sldId id="269" r:id="rId16"/>
    <p:sldId id="273" r:id="rId17"/>
    <p:sldId id="287" r:id="rId18"/>
    <p:sldId id="276" r:id="rId19"/>
    <p:sldId id="286" r:id="rId20"/>
    <p:sldId id="278" r:id="rId21"/>
    <p:sldId id="288" r:id="rId22"/>
    <p:sldId id="289"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4660"/>
  </p:normalViewPr>
  <p:slideViewPr>
    <p:cSldViewPr snapToGrid="0" showGuides="1">
      <p:cViewPr>
        <p:scale>
          <a:sx n="95" d="100"/>
          <a:sy n="95" d="100"/>
        </p:scale>
        <p:origin x="100"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4A515-5C10-4139-A69C-7857E46CDB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5AEA81-9555-4719-83F1-F64442D4FA24}">
      <dgm:prSet/>
      <dgm:spPr/>
      <dgm:t>
        <a:bodyPr/>
        <a:lstStyle/>
        <a:p>
          <a:pPr>
            <a:lnSpc>
              <a:spcPct val="100000"/>
            </a:lnSpc>
          </a:pPr>
          <a:r>
            <a:rPr lang="en-US"/>
            <a:t>Types of symbolism one might encounter:</a:t>
          </a:r>
        </a:p>
      </dgm:t>
    </dgm:pt>
    <dgm:pt modelId="{15CC7BFF-6AD0-4DB4-BC0F-FCB3810BE1F8}" type="parTrans" cxnId="{FDED94D0-6BE1-43F5-9B63-919D0CA12D4A}">
      <dgm:prSet/>
      <dgm:spPr/>
      <dgm:t>
        <a:bodyPr/>
        <a:lstStyle/>
        <a:p>
          <a:endParaRPr lang="en-US"/>
        </a:p>
      </dgm:t>
    </dgm:pt>
    <dgm:pt modelId="{5BF17F91-222C-4C2D-BAAC-AD3F948A511E}" type="sibTrans" cxnId="{FDED94D0-6BE1-43F5-9B63-919D0CA12D4A}">
      <dgm:prSet/>
      <dgm:spPr/>
      <dgm:t>
        <a:bodyPr/>
        <a:lstStyle/>
        <a:p>
          <a:endParaRPr lang="en-US"/>
        </a:p>
      </dgm:t>
    </dgm:pt>
    <dgm:pt modelId="{808CA8CB-6C98-4E1F-85C5-DBEBAAD001FC}">
      <dgm:prSet/>
      <dgm:spPr/>
      <dgm:t>
        <a:bodyPr/>
        <a:lstStyle/>
        <a:p>
          <a:pPr>
            <a:lnSpc>
              <a:spcPct val="100000"/>
            </a:lnSpc>
          </a:pPr>
          <a:r>
            <a:rPr lang="en-US"/>
            <a:t>One object representing another to give a deeper and more significant meaning to something in the text.</a:t>
          </a:r>
        </a:p>
      </dgm:t>
    </dgm:pt>
    <dgm:pt modelId="{9B37D002-CCA3-4904-AEE4-469B79D2EC7F}" type="parTrans" cxnId="{D4FC17AE-FE57-4CAD-B4F4-C98CBF516239}">
      <dgm:prSet/>
      <dgm:spPr/>
      <dgm:t>
        <a:bodyPr/>
        <a:lstStyle/>
        <a:p>
          <a:endParaRPr lang="en-US"/>
        </a:p>
      </dgm:t>
    </dgm:pt>
    <dgm:pt modelId="{88A89A57-1F13-43F4-B5E0-B5EA219658E3}" type="sibTrans" cxnId="{D4FC17AE-FE57-4CAD-B4F4-C98CBF516239}">
      <dgm:prSet/>
      <dgm:spPr/>
      <dgm:t>
        <a:bodyPr/>
        <a:lstStyle/>
        <a:p>
          <a:endParaRPr lang="en-US"/>
        </a:p>
      </dgm:t>
    </dgm:pt>
    <dgm:pt modelId="{6668BD63-008B-4E03-8654-B7EA2534CD98}">
      <dgm:prSet/>
      <dgm:spPr/>
      <dgm:t>
        <a:bodyPr/>
        <a:lstStyle/>
        <a:p>
          <a:pPr>
            <a:lnSpc>
              <a:spcPct val="100000"/>
            </a:lnSpc>
          </a:pPr>
          <a:r>
            <a:rPr lang="en-US"/>
            <a:t>A situation being symbolic of a larger idea, which an awareness of deepens the meaning of the text.</a:t>
          </a:r>
        </a:p>
      </dgm:t>
    </dgm:pt>
    <dgm:pt modelId="{B88F8EF4-8E25-4C75-AADC-C503DD38BC8D}" type="parTrans" cxnId="{06F79346-F150-4381-A7F2-C72559F4CC06}">
      <dgm:prSet/>
      <dgm:spPr/>
      <dgm:t>
        <a:bodyPr/>
        <a:lstStyle/>
        <a:p>
          <a:endParaRPr lang="en-US"/>
        </a:p>
      </dgm:t>
    </dgm:pt>
    <dgm:pt modelId="{5EE609FB-DFB3-4B21-9D83-7AA8B875D59C}" type="sibTrans" cxnId="{06F79346-F150-4381-A7F2-C72559F4CC06}">
      <dgm:prSet/>
      <dgm:spPr/>
      <dgm:t>
        <a:bodyPr/>
        <a:lstStyle/>
        <a:p>
          <a:endParaRPr lang="en-US"/>
        </a:p>
      </dgm:t>
    </dgm:pt>
    <dgm:pt modelId="{C3BEC39C-B808-4A91-B8CD-F10CA37FFC9F}">
      <dgm:prSet/>
      <dgm:spPr/>
      <dgm:t>
        <a:bodyPr/>
        <a:lstStyle/>
        <a:p>
          <a:pPr>
            <a:lnSpc>
              <a:spcPct val="100000"/>
            </a:lnSpc>
          </a:pPr>
          <a:r>
            <a:rPr lang="en-US"/>
            <a:t>A person, place or thing being symbolic of something more abstract that exists outside of the story.</a:t>
          </a:r>
        </a:p>
      </dgm:t>
    </dgm:pt>
    <dgm:pt modelId="{825B39F8-1BF2-45E2-A95F-7FDC4544E311}" type="parTrans" cxnId="{1F1A1D68-4E29-454B-A67A-4F0CE1DABB19}">
      <dgm:prSet/>
      <dgm:spPr/>
      <dgm:t>
        <a:bodyPr/>
        <a:lstStyle/>
        <a:p>
          <a:endParaRPr lang="en-US"/>
        </a:p>
      </dgm:t>
    </dgm:pt>
    <dgm:pt modelId="{B6797314-3C3D-40AB-9DDE-483CFB76B2CC}" type="sibTrans" cxnId="{1F1A1D68-4E29-454B-A67A-4F0CE1DABB19}">
      <dgm:prSet/>
      <dgm:spPr/>
      <dgm:t>
        <a:bodyPr/>
        <a:lstStyle/>
        <a:p>
          <a:endParaRPr lang="en-US"/>
        </a:p>
      </dgm:t>
    </dgm:pt>
    <dgm:pt modelId="{B0208A02-ECB8-4796-9C14-AD70D24E9DE2}" type="pres">
      <dgm:prSet presAssocID="{1B14A515-5C10-4139-A69C-7857E46CDBCF}" presName="root" presStyleCnt="0">
        <dgm:presLayoutVars>
          <dgm:dir/>
          <dgm:resizeHandles val="exact"/>
        </dgm:presLayoutVars>
      </dgm:prSet>
      <dgm:spPr/>
    </dgm:pt>
    <dgm:pt modelId="{B79A28DE-6903-4867-828A-5A2543A40393}" type="pres">
      <dgm:prSet presAssocID="{2B5AEA81-9555-4719-83F1-F64442D4FA24}" presName="compNode" presStyleCnt="0"/>
      <dgm:spPr/>
    </dgm:pt>
    <dgm:pt modelId="{B393058B-966A-42EA-9D9D-A29A6CF216DF}" type="pres">
      <dgm:prSet presAssocID="{2B5AEA81-9555-4719-83F1-F64442D4FA24}" presName="bgRect" presStyleLbl="bgShp" presStyleIdx="0" presStyleCnt="4"/>
      <dgm:spPr/>
    </dgm:pt>
    <dgm:pt modelId="{FEFA7C29-DAAE-434F-8C67-A545F9F9704A}" type="pres">
      <dgm:prSet presAssocID="{2B5AEA81-9555-4719-83F1-F64442D4FA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FD9E002C-64B1-4423-86A3-668B81021373}" type="pres">
      <dgm:prSet presAssocID="{2B5AEA81-9555-4719-83F1-F64442D4FA24}" presName="spaceRect" presStyleCnt="0"/>
      <dgm:spPr/>
    </dgm:pt>
    <dgm:pt modelId="{87966167-2A0A-4593-8BBE-93EC85BF9A3E}" type="pres">
      <dgm:prSet presAssocID="{2B5AEA81-9555-4719-83F1-F64442D4FA24}" presName="parTx" presStyleLbl="revTx" presStyleIdx="0" presStyleCnt="4">
        <dgm:presLayoutVars>
          <dgm:chMax val="0"/>
          <dgm:chPref val="0"/>
        </dgm:presLayoutVars>
      </dgm:prSet>
      <dgm:spPr/>
    </dgm:pt>
    <dgm:pt modelId="{9EAD21A7-43E8-4164-BEF3-23D1F967DC62}" type="pres">
      <dgm:prSet presAssocID="{5BF17F91-222C-4C2D-BAAC-AD3F948A511E}" presName="sibTrans" presStyleCnt="0"/>
      <dgm:spPr/>
    </dgm:pt>
    <dgm:pt modelId="{93CA220D-C544-46CD-9756-9EE583BA94B6}" type="pres">
      <dgm:prSet presAssocID="{808CA8CB-6C98-4E1F-85C5-DBEBAAD001FC}" presName="compNode" presStyleCnt="0"/>
      <dgm:spPr/>
    </dgm:pt>
    <dgm:pt modelId="{26FFC39C-2C4C-4F2B-9AA7-0F6F704003A1}" type="pres">
      <dgm:prSet presAssocID="{808CA8CB-6C98-4E1F-85C5-DBEBAAD001FC}" presName="bgRect" presStyleLbl="bgShp" presStyleIdx="1" presStyleCnt="4"/>
      <dgm:spPr/>
    </dgm:pt>
    <dgm:pt modelId="{11145EC1-C891-491D-B923-11ED673618EB}" type="pres">
      <dgm:prSet presAssocID="{808CA8CB-6C98-4E1F-85C5-DBEBAAD001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87A8A21-1D41-4D4A-A2BC-B9CCA9F8E35F}" type="pres">
      <dgm:prSet presAssocID="{808CA8CB-6C98-4E1F-85C5-DBEBAAD001FC}" presName="spaceRect" presStyleCnt="0"/>
      <dgm:spPr/>
    </dgm:pt>
    <dgm:pt modelId="{6D2E91D8-F9CA-44AD-A729-FD7C3EA3E64A}" type="pres">
      <dgm:prSet presAssocID="{808CA8CB-6C98-4E1F-85C5-DBEBAAD001FC}" presName="parTx" presStyleLbl="revTx" presStyleIdx="1" presStyleCnt="4">
        <dgm:presLayoutVars>
          <dgm:chMax val="0"/>
          <dgm:chPref val="0"/>
        </dgm:presLayoutVars>
      </dgm:prSet>
      <dgm:spPr/>
    </dgm:pt>
    <dgm:pt modelId="{6C8A588B-3882-412B-8F29-288EEFD20E9B}" type="pres">
      <dgm:prSet presAssocID="{88A89A57-1F13-43F4-B5E0-B5EA219658E3}" presName="sibTrans" presStyleCnt="0"/>
      <dgm:spPr/>
    </dgm:pt>
    <dgm:pt modelId="{EB983F37-5ACC-4202-ADA2-81E3E551F6E3}" type="pres">
      <dgm:prSet presAssocID="{6668BD63-008B-4E03-8654-B7EA2534CD98}" presName="compNode" presStyleCnt="0"/>
      <dgm:spPr/>
    </dgm:pt>
    <dgm:pt modelId="{8A7FF060-DE24-4BC5-B6F7-EC11EE6423F9}" type="pres">
      <dgm:prSet presAssocID="{6668BD63-008B-4E03-8654-B7EA2534CD98}" presName="bgRect" presStyleLbl="bgShp" presStyleIdx="2" presStyleCnt="4"/>
      <dgm:spPr/>
    </dgm:pt>
    <dgm:pt modelId="{F497EBDF-D722-40D1-BAAC-3907EDD9A903}" type="pres">
      <dgm:prSet presAssocID="{6668BD63-008B-4E03-8654-B7EA2534CD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DB73426F-538B-440E-AA36-448AD30F42C3}" type="pres">
      <dgm:prSet presAssocID="{6668BD63-008B-4E03-8654-B7EA2534CD98}" presName="spaceRect" presStyleCnt="0"/>
      <dgm:spPr/>
    </dgm:pt>
    <dgm:pt modelId="{2FC8F80B-D5A8-46A7-96F9-58BB6C8F7C98}" type="pres">
      <dgm:prSet presAssocID="{6668BD63-008B-4E03-8654-B7EA2534CD98}" presName="parTx" presStyleLbl="revTx" presStyleIdx="2" presStyleCnt="4">
        <dgm:presLayoutVars>
          <dgm:chMax val="0"/>
          <dgm:chPref val="0"/>
        </dgm:presLayoutVars>
      </dgm:prSet>
      <dgm:spPr/>
    </dgm:pt>
    <dgm:pt modelId="{C766676D-7E5B-417D-93BD-D542D7178A7E}" type="pres">
      <dgm:prSet presAssocID="{5EE609FB-DFB3-4B21-9D83-7AA8B875D59C}" presName="sibTrans" presStyleCnt="0"/>
      <dgm:spPr/>
    </dgm:pt>
    <dgm:pt modelId="{2310E7A6-7A80-4F68-B07D-A2D67F83C308}" type="pres">
      <dgm:prSet presAssocID="{C3BEC39C-B808-4A91-B8CD-F10CA37FFC9F}" presName="compNode" presStyleCnt="0"/>
      <dgm:spPr/>
    </dgm:pt>
    <dgm:pt modelId="{2F179144-DAD1-4236-BE1E-6ADE38E021E7}" type="pres">
      <dgm:prSet presAssocID="{C3BEC39C-B808-4A91-B8CD-F10CA37FFC9F}" presName="bgRect" presStyleLbl="bgShp" presStyleIdx="3" presStyleCnt="4"/>
      <dgm:spPr/>
    </dgm:pt>
    <dgm:pt modelId="{914E0D0E-F0BB-49AD-BD41-1A42B21459AC}" type="pres">
      <dgm:prSet presAssocID="{C3BEC39C-B808-4A91-B8CD-F10CA37FFC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house scene"/>
        </a:ext>
      </dgm:extLst>
    </dgm:pt>
    <dgm:pt modelId="{BAD6B84D-9455-4521-AA2C-158DBDB75413}" type="pres">
      <dgm:prSet presAssocID="{C3BEC39C-B808-4A91-B8CD-F10CA37FFC9F}" presName="spaceRect" presStyleCnt="0"/>
      <dgm:spPr/>
    </dgm:pt>
    <dgm:pt modelId="{F64FF858-83E5-463B-A2BC-6419EE9A6EF8}" type="pres">
      <dgm:prSet presAssocID="{C3BEC39C-B808-4A91-B8CD-F10CA37FFC9F}" presName="parTx" presStyleLbl="revTx" presStyleIdx="3" presStyleCnt="4">
        <dgm:presLayoutVars>
          <dgm:chMax val="0"/>
          <dgm:chPref val="0"/>
        </dgm:presLayoutVars>
      </dgm:prSet>
      <dgm:spPr/>
    </dgm:pt>
  </dgm:ptLst>
  <dgm:cxnLst>
    <dgm:cxn modelId="{371FF919-EF08-4C90-A4B6-6F8EC592CA98}" type="presOf" srcId="{2B5AEA81-9555-4719-83F1-F64442D4FA24}" destId="{87966167-2A0A-4593-8BBE-93EC85BF9A3E}" srcOrd="0" destOrd="0" presId="urn:microsoft.com/office/officeart/2018/2/layout/IconVerticalSolidList"/>
    <dgm:cxn modelId="{06F79346-F150-4381-A7F2-C72559F4CC06}" srcId="{1B14A515-5C10-4139-A69C-7857E46CDBCF}" destId="{6668BD63-008B-4E03-8654-B7EA2534CD98}" srcOrd="2" destOrd="0" parTransId="{B88F8EF4-8E25-4C75-AADC-C503DD38BC8D}" sibTransId="{5EE609FB-DFB3-4B21-9D83-7AA8B875D59C}"/>
    <dgm:cxn modelId="{1F1A1D68-4E29-454B-A67A-4F0CE1DABB19}" srcId="{1B14A515-5C10-4139-A69C-7857E46CDBCF}" destId="{C3BEC39C-B808-4A91-B8CD-F10CA37FFC9F}" srcOrd="3" destOrd="0" parTransId="{825B39F8-1BF2-45E2-A95F-7FDC4544E311}" sibTransId="{B6797314-3C3D-40AB-9DDE-483CFB76B2CC}"/>
    <dgm:cxn modelId="{E909E695-AA94-4A4E-BFB4-4DBF4A29FBA4}" type="presOf" srcId="{1B14A515-5C10-4139-A69C-7857E46CDBCF}" destId="{B0208A02-ECB8-4796-9C14-AD70D24E9DE2}" srcOrd="0" destOrd="0" presId="urn:microsoft.com/office/officeart/2018/2/layout/IconVerticalSolidList"/>
    <dgm:cxn modelId="{D4FC17AE-FE57-4CAD-B4F4-C98CBF516239}" srcId="{1B14A515-5C10-4139-A69C-7857E46CDBCF}" destId="{808CA8CB-6C98-4E1F-85C5-DBEBAAD001FC}" srcOrd="1" destOrd="0" parTransId="{9B37D002-CCA3-4904-AEE4-469B79D2EC7F}" sibTransId="{88A89A57-1F13-43F4-B5E0-B5EA219658E3}"/>
    <dgm:cxn modelId="{D628E5AE-F6A8-43DA-9D4E-60B312C030F6}" type="presOf" srcId="{6668BD63-008B-4E03-8654-B7EA2534CD98}" destId="{2FC8F80B-D5A8-46A7-96F9-58BB6C8F7C98}" srcOrd="0" destOrd="0" presId="urn:microsoft.com/office/officeart/2018/2/layout/IconVerticalSolidList"/>
    <dgm:cxn modelId="{FDED94D0-6BE1-43F5-9B63-919D0CA12D4A}" srcId="{1B14A515-5C10-4139-A69C-7857E46CDBCF}" destId="{2B5AEA81-9555-4719-83F1-F64442D4FA24}" srcOrd="0" destOrd="0" parTransId="{15CC7BFF-6AD0-4DB4-BC0F-FCB3810BE1F8}" sibTransId="{5BF17F91-222C-4C2D-BAAC-AD3F948A511E}"/>
    <dgm:cxn modelId="{DED081E0-8A51-40C6-9969-0B11AC9285C4}" type="presOf" srcId="{C3BEC39C-B808-4A91-B8CD-F10CA37FFC9F}" destId="{F64FF858-83E5-463B-A2BC-6419EE9A6EF8}" srcOrd="0" destOrd="0" presId="urn:microsoft.com/office/officeart/2018/2/layout/IconVerticalSolidList"/>
    <dgm:cxn modelId="{99DF6EFC-1A3C-469F-924D-BE3CA7B9D4D4}" type="presOf" srcId="{808CA8CB-6C98-4E1F-85C5-DBEBAAD001FC}" destId="{6D2E91D8-F9CA-44AD-A729-FD7C3EA3E64A}" srcOrd="0" destOrd="0" presId="urn:microsoft.com/office/officeart/2018/2/layout/IconVerticalSolidList"/>
    <dgm:cxn modelId="{482136ED-1075-4550-AE2D-FD766211DABA}" type="presParOf" srcId="{B0208A02-ECB8-4796-9C14-AD70D24E9DE2}" destId="{B79A28DE-6903-4867-828A-5A2543A40393}" srcOrd="0" destOrd="0" presId="urn:microsoft.com/office/officeart/2018/2/layout/IconVerticalSolidList"/>
    <dgm:cxn modelId="{C20844CC-3D9F-4776-BD86-CEF4366AC26C}" type="presParOf" srcId="{B79A28DE-6903-4867-828A-5A2543A40393}" destId="{B393058B-966A-42EA-9D9D-A29A6CF216DF}" srcOrd="0" destOrd="0" presId="urn:microsoft.com/office/officeart/2018/2/layout/IconVerticalSolidList"/>
    <dgm:cxn modelId="{82B792A2-9FE7-4375-AA3B-50B7860198C6}" type="presParOf" srcId="{B79A28DE-6903-4867-828A-5A2543A40393}" destId="{FEFA7C29-DAAE-434F-8C67-A545F9F9704A}" srcOrd="1" destOrd="0" presId="urn:microsoft.com/office/officeart/2018/2/layout/IconVerticalSolidList"/>
    <dgm:cxn modelId="{6E1B181A-D3D3-4C3A-931E-C038A04D9187}" type="presParOf" srcId="{B79A28DE-6903-4867-828A-5A2543A40393}" destId="{FD9E002C-64B1-4423-86A3-668B81021373}" srcOrd="2" destOrd="0" presId="urn:microsoft.com/office/officeart/2018/2/layout/IconVerticalSolidList"/>
    <dgm:cxn modelId="{A1069846-79AA-4E84-8885-4A9A8437D844}" type="presParOf" srcId="{B79A28DE-6903-4867-828A-5A2543A40393}" destId="{87966167-2A0A-4593-8BBE-93EC85BF9A3E}" srcOrd="3" destOrd="0" presId="urn:microsoft.com/office/officeart/2018/2/layout/IconVerticalSolidList"/>
    <dgm:cxn modelId="{A891EB26-0201-45A9-A8ED-C9CA25DB57C0}" type="presParOf" srcId="{B0208A02-ECB8-4796-9C14-AD70D24E9DE2}" destId="{9EAD21A7-43E8-4164-BEF3-23D1F967DC62}" srcOrd="1" destOrd="0" presId="urn:microsoft.com/office/officeart/2018/2/layout/IconVerticalSolidList"/>
    <dgm:cxn modelId="{CBFECBB7-F6FF-47A8-B263-5ECCBA12D7DA}" type="presParOf" srcId="{B0208A02-ECB8-4796-9C14-AD70D24E9DE2}" destId="{93CA220D-C544-46CD-9756-9EE583BA94B6}" srcOrd="2" destOrd="0" presId="urn:microsoft.com/office/officeart/2018/2/layout/IconVerticalSolidList"/>
    <dgm:cxn modelId="{616890B7-AF60-42EE-86B6-DE268AE8FF07}" type="presParOf" srcId="{93CA220D-C544-46CD-9756-9EE583BA94B6}" destId="{26FFC39C-2C4C-4F2B-9AA7-0F6F704003A1}" srcOrd="0" destOrd="0" presId="urn:microsoft.com/office/officeart/2018/2/layout/IconVerticalSolidList"/>
    <dgm:cxn modelId="{D9BD1328-690A-40F1-9DFA-E21CD72194BC}" type="presParOf" srcId="{93CA220D-C544-46CD-9756-9EE583BA94B6}" destId="{11145EC1-C891-491D-B923-11ED673618EB}" srcOrd="1" destOrd="0" presId="urn:microsoft.com/office/officeart/2018/2/layout/IconVerticalSolidList"/>
    <dgm:cxn modelId="{7591F8DE-ED4C-491D-AEC2-28C9A3F993E5}" type="presParOf" srcId="{93CA220D-C544-46CD-9756-9EE583BA94B6}" destId="{D87A8A21-1D41-4D4A-A2BC-B9CCA9F8E35F}" srcOrd="2" destOrd="0" presId="urn:microsoft.com/office/officeart/2018/2/layout/IconVerticalSolidList"/>
    <dgm:cxn modelId="{FDB42419-406F-46BB-84BD-8683F175CDFC}" type="presParOf" srcId="{93CA220D-C544-46CD-9756-9EE583BA94B6}" destId="{6D2E91D8-F9CA-44AD-A729-FD7C3EA3E64A}" srcOrd="3" destOrd="0" presId="urn:microsoft.com/office/officeart/2018/2/layout/IconVerticalSolidList"/>
    <dgm:cxn modelId="{37096128-9BEB-4330-9A67-331D5D832017}" type="presParOf" srcId="{B0208A02-ECB8-4796-9C14-AD70D24E9DE2}" destId="{6C8A588B-3882-412B-8F29-288EEFD20E9B}" srcOrd="3" destOrd="0" presId="urn:microsoft.com/office/officeart/2018/2/layout/IconVerticalSolidList"/>
    <dgm:cxn modelId="{EFC5B4D4-9E3C-4160-8EF4-FF2ADD8BC112}" type="presParOf" srcId="{B0208A02-ECB8-4796-9C14-AD70D24E9DE2}" destId="{EB983F37-5ACC-4202-ADA2-81E3E551F6E3}" srcOrd="4" destOrd="0" presId="urn:microsoft.com/office/officeart/2018/2/layout/IconVerticalSolidList"/>
    <dgm:cxn modelId="{C30F8327-16C9-4F45-B46F-C219B80C6241}" type="presParOf" srcId="{EB983F37-5ACC-4202-ADA2-81E3E551F6E3}" destId="{8A7FF060-DE24-4BC5-B6F7-EC11EE6423F9}" srcOrd="0" destOrd="0" presId="urn:microsoft.com/office/officeart/2018/2/layout/IconVerticalSolidList"/>
    <dgm:cxn modelId="{A651CE89-FAFB-49EB-81E9-0A479B60721D}" type="presParOf" srcId="{EB983F37-5ACC-4202-ADA2-81E3E551F6E3}" destId="{F497EBDF-D722-40D1-BAAC-3907EDD9A903}" srcOrd="1" destOrd="0" presId="urn:microsoft.com/office/officeart/2018/2/layout/IconVerticalSolidList"/>
    <dgm:cxn modelId="{7F52A486-2A4A-4EFA-8C27-8A778342ABDC}" type="presParOf" srcId="{EB983F37-5ACC-4202-ADA2-81E3E551F6E3}" destId="{DB73426F-538B-440E-AA36-448AD30F42C3}" srcOrd="2" destOrd="0" presId="urn:microsoft.com/office/officeart/2018/2/layout/IconVerticalSolidList"/>
    <dgm:cxn modelId="{E74DACAB-9B77-4F17-9CEA-AABB2332AADE}" type="presParOf" srcId="{EB983F37-5ACC-4202-ADA2-81E3E551F6E3}" destId="{2FC8F80B-D5A8-46A7-96F9-58BB6C8F7C98}" srcOrd="3" destOrd="0" presId="urn:microsoft.com/office/officeart/2018/2/layout/IconVerticalSolidList"/>
    <dgm:cxn modelId="{8103A390-B18B-47F2-BE18-818D8AA9C0E8}" type="presParOf" srcId="{B0208A02-ECB8-4796-9C14-AD70D24E9DE2}" destId="{C766676D-7E5B-417D-93BD-D542D7178A7E}" srcOrd="5" destOrd="0" presId="urn:microsoft.com/office/officeart/2018/2/layout/IconVerticalSolidList"/>
    <dgm:cxn modelId="{7FB494DF-D539-408B-B1C8-0E9A3CD32A69}" type="presParOf" srcId="{B0208A02-ECB8-4796-9C14-AD70D24E9DE2}" destId="{2310E7A6-7A80-4F68-B07D-A2D67F83C308}" srcOrd="6" destOrd="0" presId="urn:microsoft.com/office/officeart/2018/2/layout/IconVerticalSolidList"/>
    <dgm:cxn modelId="{C3C0A812-C3AA-4794-A17E-C5A1CBFE7140}" type="presParOf" srcId="{2310E7A6-7A80-4F68-B07D-A2D67F83C308}" destId="{2F179144-DAD1-4236-BE1E-6ADE38E021E7}" srcOrd="0" destOrd="0" presId="urn:microsoft.com/office/officeart/2018/2/layout/IconVerticalSolidList"/>
    <dgm:cxn modelId="{D3008156-81E6-4BF9-887A-52B56CE10034}" type="presParOf" srcId="{2310E7A6-7A80-4F68-B07D-A2D67F83C308}" destId="{914E0D0E-F0BB-49AD-BD41-1A42B21459AC}" srcOrd="1" destOrd="0" presId="urn:microsoft.com/office/officeart/2018/2/layout/IconVerticalSolidList"/>
    <dgm:cxn modelId="{5A677663-72C7-4420-AEC4-5672A96CBC9E}" type="presParOf" srcId="{2310E7A6-7A80-4F68-B07D-A2D67F83C308}" destId="{BAD6B84D-9455-4521-AA2C-158DBDB75413}" srcOrd="2" destOrd="0" presId="urn:microsoft.com/office/officeart/2018/2/layout/IconVerticalSolidList"/>
    <dgm:cxn modelId="{1B481AEE-ED13-4B9D-B3FD-DE3B4A20652A}" type="presParOf" srcId="{2310E7A6-7A80-4F68-B07D-A2D67F83C308}" destId="{F64FF858-83E5-463B-A2BC-6419EE9A6E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3058B-966A-42EA-9D9D-A29A6CF216DF}">
      <dsp:nvSpPr>
        <dsp:cNvPr id="0" name=""/>
        <dsp:cNvSpPr/>
      </dsp:nvSpPr>
      <dsp:spPr>
        <a:xfrm>
          <a:off x="0" y="2170"/>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A7C29-DAAE-434F-8C67-A545F9F9704A}">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66167-2A0A-4593-8BBE-93EC85BF9A3E}">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00100">
            <a:lnSpc>
              <a:spcPct val="100000"/>
            </a:lnSpc>
            <a:spcBef>
              <a:spcPct val="0"/>
            </a:spcBef>
            <a:spcAft>
              <a:spcPct val="35000"/>
            </a:spcAft>
            <a:buNone/>
          </a:pPr>
          <a:r>
            <a:rPr lang="en-US" sz="1800" kern="1200"/>
            <a:t>Types of symbolism one might encounter:</a:t>
          </a:r>
        </a:p>
      </dsp:txBody>
      <dsp:txXfrm>
        <a:off x="1270834" y="2170"/>
        <a:ext cx="4635346" cy="1100289"/>
      </dsp:txXfrm>
    </dsp:sp>
    <dsp:sp modelId="{26FFC39C-2C4C-4F2B-9AA7-0F6F704003A1}">
      <dsp:nvSpPr>
        <dsp:cNvPr id="0" name=""/>
        <dsp:cNvSpPr/>
      </dsp:nvSpPr>
      <dsp:spPr>
        <a:xfrm>
          <a:off x="0" y="1377533"/>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45EC1-C891-491D-B923-11ED673618EB}">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2E91D8-F9CA-44AD-A729-FD7C3EA3E64A}">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00100">
            <a:lnSpc>
              <a:spcPct val="100000"/>
            </a:lnSpc>
            <a:spcBef>
              <a:spcPct val="0"/>
            </a:spcBef>
            <a:spcAft>
              <a:spcPct val="35000"/>
            </a:spcAft>
            <a:buNone/>
          </a:pPr>
          <a:r>
            <a:rPr lang="en-US" sz="1800" kern="1200"/>
            <a:t>One object representing another to give a deeper and more significant meaning to something in the text.</a:t>
          </a:r>
        </a:p>
      </dsp:txBody>
      <dsp:txXfrm>
        <a:off x="1270834" y="1377533"/>
        <a:ext cx="4635346" cy="1100289"/>
      </dsp:txXfrm>
    </dsp:sp>
    <dsp:sp modelId="{8A7FF060-DE24-4BC5-B6F7-EC11EE6423F9}">
      <dsp:nvSpPr>
        <dsp:cNvPr id="0" name=""/>
        <dsp:cNvSpPr/>
      </dsp:nvSpPr>
      <dsp:spPr>
        <a:xfrm>
          <a:off x="0" y="2752895"/>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7EBDF-D722-40D1-BAAC-3907EDD9A903}">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C8F80B-D5A8-46A7-96F9-58BB6C8F7C98}">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00100">
            <a:lnSpc>
              <a:spcPct val="100000"/>
            </a:lnSpc>
            <a:spcBef>
              <a:spcPct val="0"/>
            </a:spcBef>
            <a:spcAft>
              <a:spcPct val="35000"/>
            </a:spcAft>
            <a:buNone/>
          </a:pPr>
          <a:r>
            <a:rPr lang="en-US" sz="1800" kern="1200"/>
            <a:t>A situation being symbolic of a larger idea, which an awareness of deepens the meaning of the text.</a:t>
          </a:r>
        </a:p>
      </dsp:txBody>
      <dsp:txXfrm>
        <a:off x="1270834" y="2752895"/>
        <a:ext cx="4635346" cy="1100289"/>
      </dsp:txXfrm>
    </dsp:sp>
    <dsp:sp modelId="{2F179144-DAD1-4236-BE1E-6ADE38E021E7}">
      <dsp:nvSpPr>
        <dsp:cNvPr id="0" name=""/>
        <dsp:cNvSpPr/>
      </dsp:nvSpPr>
      <dsp:spPr>
        <a:xfrm>
          <a:off x="0" y="4128257"/>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E0D0E-F0BB-49AD-BD41-1A42B21459AC}">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4FF858-83E5-463B-A2BC-6419EE9A6EF8}">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00100">
            <a:lnSpc>
              <a:spcPct val="100000"/>
            </a:lnSpc>
            <a:spcBef>
              <a:spcPct val="0"/>
            </a:spcBef>
            <a:spcAft>
              <a:spcPct val="35000"/>
            </a:spcAft>
            <a:buNone/>
          </a:pPr>
          <a:r>
            <a:rPr lang="en-US" sz="1800" kern="1200"/>
            <a:t>A person, place or thing being symbolic of something more abstract that exists outside of the story.</a:t>
          </a:r>
        </a:p>
      </dsp:txBody>
      <dsp:txXfrm>
        <a:off x="1270834" y="4128257"/>
        <a:ext cx="4635346" cy="11002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woman she is excluded from the Academy</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06644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9/4/2022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4047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9/4/2022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72" r:id="rId3"/>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plato.stanford.edu/entries/margaret-cavendish/"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BEE9E27-5550-4DAA-935D-B987C1160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A picture containing person, dancer, posing, dressed&#10;&#10;Description automatically generated">
            <a:extLst>
              <a:ext uri="{FF2B5EF4-FFF2-40B4-BE49-F238E27FC236}">
                <a16:creationId xmlns:a16="http://schemas.microsoft.com/office/drawing/2014/main" id="{9E981922-770A-4681-ACDA-03E356B26F64}"/>
              </a:ext>
            </a:extLst>
          </p:cNvPr>
          <p:cNvPicPr>
            <a:picLocks noChangeAspect="1"/>
          </p:cNvPicPr>
          <p:nvPr/>
        </p:nvPicPr>
        <p:blipFill rotWithShape="1">
          <a:blip r:embed="rId2"/>
          <a:srcRect l="21266" r="1387"/>
          <a:stretch/>
        </p:blipFill>
        <p:spPr>
          <a:xfrm>
            <a:off x="7228702" y="621793"/>
            <a:ext cx="4342547" cy="5614416"/>
          </a:xfrm>
          <a:prstGeom prst="rect">
            <a:avLst/>
          </a:prstGeom>
        </p:spPr>
      </p:pic>
      <p:sp>
        <p:nvSpPr>
          <p:cNvPr id="65" name="Rectangle 64">
            <a:extLst>
              <a:ext uri="{FF2B5EF4-FFF2-40B4-BE49-F238E27FC236}">
                <a16:creationId xmlns:a16="http://schemas.microsoft.com/office/drawing/2014/main" id="{9B4AF4B7-C89D-4321-877F-0944ED8F4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3C6D9E-A16B-466D-B905-51CD2C958708}"/>
              </a:ext>
            </a:extLst>
          </p:cNvPr>
          <p:cNvSpPr>
            <a:spLocks noGrp="1"/>
          </p:cNvSpPr>
          <p:nvPr>
            <p:ph type="ctrTitle"/>
          </p:nvPr>
        </p:nvSpPr>
        <p:spPr>
          <a:xfrm>
            <a:off x="1136849" y="1348844"/>
            <a:ext cx="5716338" cy="3042706"/>
          </a:xfrm>
        </p:spPr>
        <p:txBody>
          <a:bodyPr>
            <a:normAutofit/>
          </a:bodyPr>
          <a:lstStyle/>
          <a:p>
            <a:r>
              <a:rPr lang="en-US" sz="6000"/>
              <a:t>Blazing World</a:t>
            </a:r>
          </a:p>
        </p:txBody>
      </p:sp>
      <p:sp>
        <p:nvSpPr>
          <p:cNvPr id="3" name="Subtitle 2">
            <a:extLst>
              <a:ext uri="{FF2B5EF4-FFF2-40B4-BE49-F238E27FC236}">
                <a16:creationId xmlns:a16="http://schemas.microsoft.com/office/drawing/2014/main" id="{917E4D90-0F0D-42EF-A1FB-5BA32D3DB0BA}"/>
              </a:ext>
            </a:extLst>
          </p:cNvPr>
          <p:cNvSpPr>
            <a:spLocks noGrp="1"/>
          </p:cNvSpPr>
          <p:nvPr>
            <p:ph type="subTitle" idx="1"/>
          </p:nvPr>
        </p:nvSpPr>
        <p:spPr>
          <a:xfrm>
            <a:off x="1317386" y="4682062"/>
            <a:ext cx="5355264" cy="950253"/>
          </a:xfrm>
        </p:spPr>
        <p:txBody>
          <a:bodyPr>
            <a:normAutofit/>
          </a:bodyPr>
          <a:lstStyle/>
          <a:p>
            <a:pPr>
              <a:spcAft>
                <a:spcPts val="600"/>
              </a:spcAft>
            </a:pPr>
            <a:r>
              <a:rPr lang="en-US" b="0" i="0">
                <a:effectLst/>
                <a:latin typeface="Source Sans Pro" panose="020B0503030403020204" pitchFamily="34" charset="0"/>
              </a:rPr>
              <a:t>Margaret Lucas Cavendish</a:t>
            </a:r>
          </a:p>
          <a:p>
            <a:pPr>
              <a:spcAft>
                <a:spcPts val="600"/>
              </a:spcAft>
            </a:pPr>
            <a:r>
              <a:rPr lang="en-US">
                <a:latin typeface="Source Sans Pro" panose="020B0503030403020204" pitchFamily="34" charset="0"/>
              </a:rPr>
              <a:t>1666</a:t>
            </a:r>
            <a:endParaRPr lang="en-US" b="0" i="0">
              <a:effectLst/>
              <a:latin typeface="Source Sans Pro" panose="020B0503030403020204" pitchFamily="34" charset="0"/>
            </a:endParaRPr>
          </a:p>
        </p:txBody>
      </p:sp>
      <p:sp>
        <p:nvSpPr>
          <p:cNvPr id="67" name="Rectangle 66">
            <a:extLst>
              <a:ext uri="{FF2B5EF4-FFF2-40B4-BE49-F238E27FC236}">
                <a16:creationId xmlns:a16="http://schemas.microsoft.com/office/drawing/2014/main" id="{486F1C7C-0D59-4A57-B9FF-60AF2D0EC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5735DC8C-B370-4340-B37D-4472C16391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04BB8C-445B-49D4-853C-25A9312862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45B8EE3-9336-45C5-ACE9-280CCFD2F8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2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r>
              <a:rPr lang="en-US"/>
              <a:t>Question</a:t>
            </a:r>
          </a:p>
        </p:txBody>
      </p:sp>
      <p:sp>
        <p:nvSpPr>
          <p:cNvPr id="42" name="Rectangle 37">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3" name="Rectangle 39">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Picture 5" descr="A picture containing text, ceramic ware, fabric, picture frame&#10;&#10;Description automatically generated">
            <a:extLst>
              <a:ext uri="{FF2B5EF4-FFF2-40B4-BE49-F238E27FC236}">
                <a16:creationId xmlns:a16="http://schemas.microsoft.com/office/drawing/2014/main" id="{0001BC9F-8C84-4AE7-8A27-9B8778FCEEC1}"/>
              </a:ext>
            </a:extLst>
          </p:cNvPr>
          <p:cNvPicPr>
            <a:picLocks noChangeAspect="1"/>
          </p:cNvPicPr>
          <p:nvPr/>
        </p:nvPicPr>
        <p:blipFill rotWithShape="1">
          <a:blip r:embed="rId2">
            <a:extLst>
              <a:ext uri="{28A0092B-C50C-407E-A947-70E740481C1C}">
                <a14:useLocalDpi xmlns:a14="http://schemas.microsoft.com/office/drawing/2010/main" val="0"/>
              </a:ext>
            </a:extLst>
          </a:blip>
          <a:srcRect r="1" b="4951"/>
          <a:stretch/>
        </p:blipFill>
        <p:spPr>
          <a:xfrm>
            <a:off x="1377987" y="1206902"/>
            <a:ext cx="4066497" cy="4457005"/>
          </a:xfrm>
          <a:prstGeom prst="rect">
            <a:avLst/>
          </a:prstGeom>
        </p:spPr>
      </p:pic>
      <p:sp>
        <p:nvSpPr>
          <p:cNvPr id="3" name="Content Placeholder 2"/>
          <p:cNvSpPr>
            <a:spLocks noGrp="1"/>
          </p:cNvSpPr>
          <p:nvPr>
            <p:ph idx="1"/>
          </p:nvPr>
        </p:nvSpPr>
        <p:spPr>
          <a:xfrm>
            <a:off x="6579450" y="2538919"/>
            <a:ext cx="4957554" cy="3496120"/>
          </a:xfrm>
        </p:spPr>
        <p:txBody>
          <a:bodyPr>
            <a:normAutofit/>
          </a:bodyPr>
          <a:lstStyle/>
          <a:p>
            <a:pPr marL="0" indent="0">
              <a:buNone/>
            </a:pPr>
            <a:r>
              <a:rPr lang="en-US" dirty="0"/>
              <a:t>What is the major conflict in the story?</a:t>
            </a:r>
          </a:p>
          <a:p>
            <a:pPr marL="0" indent="0">
              <a:buNone/>
            </a:pPr>
            <a:r>
              <a:rPr lang="en-US" dirty="0"/>
              <a:t>Is there more than one conflict?</a:t>
            </a:r>
          </a:p>
          <a:p>
            <a:pPr marL="0" indent="0">
              <a:buNone/>
            </a:pPr>
            <a:endParaRPr lang="en-US" dirty="0"/>
          </a:p>
        </p:txBody>
      </p:sp>
    </p:spTree>
    <p:extLst>
      <p:ext uri="{BB962C8B-B14F-4D97-AF65-F5344CB8AC3E}">
        <p14:creationId xmlns:p14="http://schemas.microsoft.com/office/powerpoint/2010/main" val="20899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573409" y="559477"/>
            <a:ext cx="3765200" cy="5709931"/>
          </a:xfrm>
        </p:spPr>
        <p:txBody>
          <a:bodyPr>
            <a:normAutofit/>
          </a:bodyPr>
          <a:lstStyle/>
          <a:p>
            <a:pPr algn="ctr"/>
            <a:r>
              <a:rPr lang="en-US" b="1" dirty="0"/>
              <a:t>Symbolism </a:t>
            </a:r>
            <a:br>
              <a:rPr lang="en-US" b="1" dirty="0"/>
            </a:br>
            <a:r>
              <a:rPr lang="en-US" sz="2400" dirty="0"/>
              <a:t>The use of symbols to signify ideas and qualities.</a:t>
            </a:r>
          </a:p>
        </p:txBody>
      </p:sp>
      <p:graphicFrame>
        <p:nvGraphicFramePr>
          <p:cNvPr id="5" name="Content Placeholder 2">
            <a:extLst>
              <a:ext uri="{FF2B5EF4-FFF2-40B4-BE49-F238E27FC236}">
                <a16:creationId xmlns:a16="http://schemas.microsoft.com/office/drawing/2014/main" id="{DFC86271-38D7-42C9-9738-D95D902E399B}"/>
              </a:ext>
            </a:extLst>
          </p:cNvPr>
          <p:cNvGraphicFramePr>
            <a:graphicFrameLocks noGrp="1"/>
          </p:cNvGraphicFramePr>
          <p:nvPr>
            <p:ph idx="1"/>
            <p:extLst>
              <p:ext uri="{D42A27DB-BD31-4B8C-83A1-F6EECF244321}">
                <p14:modId xmlns:p14="http://schemas.microsoft.com/office/powerpoint/2010/main" val="347318948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77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371600"/>
          </a:xfrm>
        </p:spPr>
        <p:txBody>
          <a:bodyPr>
            <a:normAutofit/>
          </a:bodyPr>
          <a:lstStyle/>
          <a:p>
            <a:r>
              <a:rPr lang="en-US" dirty="0"/>
              <a:t>Group Work</a:t>
            </a:r>
          </a:p>
        </p:txBody>
      </p:sp>
      <p:sp>
        <p:nvSpPr>
          <p:cNvPr id="3" name="Content Placeholder 2"/>
          <p:cNvSpPr>
            <a:spLocks noGrp="1"/>
          </p:cNvSpPr>
          <p:nvPr>
            <p:ph idx="1"/>
          </p:nvPr>
        </p:nvSpPr>
        <p:spPr>
          <a:xfrm>
            <a:off x="1066800" y="2103120"/>
            <a:ext cx="6485467" cy="3931920"/>
          </a:xfrm>
        </p:spPr>
        <p:txBody>
          <a:bodyPr>
            <a:normAutofit/>
          </a:bodyPr>
          <a:lstStyle/>
          <a:p>
            <a:pPr marL="0" indent="0">
              <a:buNone/>
            </a:pPr>
            <a:r>
              <a:rPr lang="en-US" dirty="0"/>
              <a:t>Given Le </a:t>
            </a:r>
            <a:r>
              <a:rPr lang="en-US" dirty="0" err="1"/>
              <a:t>Guin’s</a:t>
            </a:r>
            <a:r>
              <a:rPr lang="en-US" dirty="0"/>
              <a:t> premise that science fiction is descriptive not predictive what does “Blazing World” reflect about Cavendish’s world regarding:</a:t>
            </a:r>
          </a:p>
          <a:p>
            <a:pPr marL="0" indent="0">
              <a:buNone/>
            </a:pPr>
            <a:r>
              <a:rPr lang="en-US" dirty="0"/>
              <a:t>Gov’t, Religion, Class Hierarchy, Philosophy, Scientific Thought, Gender Relations, Material Culture</a:t>
            </a:r>
          </a:p>
          <a:p>
            <a:pPr marL="0" indent="0">
              <a:buNone/>
            </a:pPr>
            <a:r>
              <a:rPr lang="en-US" dirty="0"/>
              <a:t>Locate textual evidence and unpack Cavendish’s rendering of her “new world” for 2-3 of the above.</a:t>
            </a:r>
          </a:p>
          <a:p>
            <a:pPr marL="0" indent="0">
              <a:buNone/>
            </a:pPr>
            <a:r>
              <a:rPr lang="en-US" dirty="0"/>
              <a:t>*Note that assumptions can be dangerous ground in literary interpretation as “Her brief preface to the work designates it ‘a work of fancy’”  and, unlike Le </a:t>
            </a:r>
            <a:r>
              <a:rPr lang="en-US" dirty="0" err="1"/>
              <a:t>Guin</a:t>
            </a:r>
            <a:r>
              <a:rPr lang="en-US" dirty="0"/>
              <a:t>, Cavendish does not view fancy as needing to refer to anything outside itself (</a:t>
            </a:r>
            <a:r>
              <a:rPr lang="en-US" dirty="0" err="1"/>
              <a:t>Prakas</a:t>
            </a:r>
            <a:r>
              <a:rPr lang="en-US" dirty="0"/>
              <a:t>). </a:t>
            </a:r>
          </a:p>
        </p:txBody>
      </p:sp>
      <p:pic>
        <p:nvPicPr>
          <p:cNvPr id="6" name="Picture 5" descr="A picture containing text, ceramic ware, fabric, picture frame&#10;&#10;Description automatically generated">
            <a:extLst>
              <a:ext uri="{FF2B5EF4-FFF2-40B4-BE49-F238E27FC236}">
                <a16:creationId xmlns:a16="http://schemas.microsoft.com/office/drawing/2014/main" id="{0001BC9F-8C84-4AE7-8A27-9B8778FCEEC1}"/>
              </a:ext>
            </a:extLst>
          </p:cNvPr>
          <p:cNvPicPr>
            <a:picLocks noChangeAspect="1"/>
          </p:cNvPicPr>
          <p:nvPr/>
        </p:nvPicPr>
        <p:blipFill rotWithShape="1">
          <a:blip r:embed="rId2">
            <a:extLst>
              <a:ext uri="{28A0092B-C50C-407E-A947-70E740481C1C}">
                <a14:useLocalDpi xmlns:a14="http://schemas.microsoft.com/office/drawing/2010/main" val="0"/>
              </a:ext>
            </a:extLst>
          </a:blip>
          <a:srcRect l="3303" r="843" b="-1"/>
          <a:stretch/>
        </p:blipFill>
        <p:spPr>
          <a:xfrm>
            <a:off x="8020571" y="2161488"/>
            <a:ext cx="3019646" cy="3632643"/>
          </a:xfrm>
          <a:prstGeom prst="rect">
            <a:avLst/>
          </a:prstGeom>
        </p:spPr>
      </p:pic>
    </p:spTree>
    <p:extLst>
      <p:ext uri="{BB962C8B-B14F-4D97-AF65-F5344CB8AC3E}">
        <p14:creationId xmlns:p14="http://schemas.microsoft.com/office/powerpoint/2010/main" val="163748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58" name="Rectangle 57">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4696" y="421049"/>
            <a:ext cx="6211270" cy="803822"/>
          </a:xfrm>
        </p:spPr>
        <p:txBody>
          <a:bodyPr vert="horz" lIns="91440" tIns="45720" rIns="91440" bIns="45720" rtlCol="0" anchor="ctr">
            <a:normAutofit/>
          </a:bodyPr>
          <a:lstStyle/>
          <a:p>
            <a:r>
              <a:rPr lang="en-US" sz="1600" dirty="0"/>
              <a:t>Possibility of Satire</a:t>
            </a:r>
          </a:p>
        </p:txBody>
      </p:sp>
      <p:sp>
        <p:nvSpPr>
          <p:cNvPr id="3" name="Content Placeholder 2"/>
          <p:cNvSpPr>
            <a:spLocks noGrp="1"/>
          </p:cNvSpPr>
          <p:nvPr>
            <p:ph sz="half" idx="1"/>
          </p:nvPr>
        </p:nvSpPr>
        <p:spPr>
          <a:xfrm>
            <a:off x="184393" y="1408176"/>
            <a:ext cx="6966215" cy="4626864"/>
          </a:xfrm>
        </p:spPr>
        <p:txBody>
          <a:bodyPr vert="horz" lIns="91440" tIns="45720" rIns="91440" bIns="45720" rtlCol="0">
            <a:normAutofit lnSpcReduction="10000"/>
          </a:bodyPr>
          <a:lstStyle/>
          <a:p>
            <a:pPr>
              <a:lnSpc>
                <a:spcPct val="90000"/>
              </a:lnSpc>
            </a:pPr>
            <a:endParaRPr lang="en-US" sz="1000" dirty="0"/>
          </a:p>
          <a:p>
            <a:pPr marL="0" indent="0">
              <a:lnSpc>
                <a:spcPct val="90000"/>
              </a:lnSpc>
              <a:buNone/>
            </a:pPr>
            <a:r>
              <a:rPr lang="en-US" sz="1400" dirty="0"/>
              <a:t>“As several recent critics have proposed, the apparent contradiction between the Empress’s authoritarian mode and Cavendish’s commitment to intellectual liberty might in fact constitute a subtle criticism of the Royal Society.</a:t>
            </a:r>
          </a:p>
          <a:p>
            <a:pPr marL="0" indent="0">
              <a:lnSpc>
                <a:spcPct val="90000"/>
              </a:lnSpc>
              <a:buNone/>
            </a:pPr>
            <a:r>
              <a:rPr lang="en-US" sz="1400" dirty="0"/>
              <a:t>The structure of the Blazing World debate not only allows for the articulation of scientific opinions corresponding to Cavendish’s own, but also embeds them in discursive mechanisms that make their legitimacy seem irrefutable. While she appears, early in the preface, to champion independent imaginative thought, Cavendish in fact uses her independence as the author to produce a fictive space of intellectual coercion.</a:t>
            </a:r>
          </a:p>
          <a:p>
            <a:pPr marL="0" indent="0">
              <a:lnSpc>
                <a:spcPct val="90000"/>
              </a:lnSpc>
              <a:buNone/>
            </a:pPr>
            <a:r>
              <a:rPr lang="en-US" sz="1400" dirty="0"/>
              <a:t>This discrepancy might well represent a satire on the experimental processes used by the Royal Society, but it also testifies to Cavendish’s political commitment to absolutist monarchy, one seemingly at odds with the emphasis on individual liberty underpinning both the vitalist schemes in her scientific Opinions and her descriptions in the Blazing World’s preface of what the imagination should be”</a:t>
            </a:r>
          </a:p>
          <a:p>
            <a:pPr marL="0" indent="0">
              <a:lnSpc>
                <a:spcPct val="90000"/>
              </a:lnSpc>
              <a:buNone/>
            </a:pPr>
            <a:r>
              <a:rPr lang="en-US" sz="1400" dirty="0"/>
              <a:t>~ </a:t>
            </a:r>
            <a:r>
              <a:rPr lang="en-US" sz="1400" dirty="0" err="1"/>
              <a:t>Prakas</a:t>
            </a:r>
            <a:r>
              <a:rPr lang="en-US" sz="1400" dirty="0"/>
              <a:t> 124-5</a:t>
            </a:r>
          </a:p>
          <a:p>
            <a:pPr marL="0" indent="0">
              <a:lnSpc>
                <a:spcPct val="90000"/>
              </a:lnSpc>
              <a:buNone/>
            </a:pPr>
            <a:endParaRPr lang="en-US" sz="1400" dirty="0"/>
          </a:p>
          <a:p>
            <a:pPr marL="0" indent="0">
              <a:lnSpc>
                <a:spcPct val="90000"/>
              </a:lnSpc>
              <a:buNone/>
            </a:pPr>
            <a:r>
              <a:rPr lang="en-US" sz="1400" dirty="0"/>
              <a:t>Who was the Royal Society?</a:t>
            </a:r>
          </a:p>
          <a:p>
            <a:pPr marL="0" indent="0">
              <a:lnSpc>
                <a:spcPct val="90000"/>
              </a:lnSpc>
              <a:buNone/>
            </a:pPr>
            <a:r>
              <a:rPr lang="en-US" sz="1400" dirty="0"/>
              <a:t>Where is the tension between independent thought and intellectual coercion evident?</a:t>
            </a:r>
          </a:p>
          <a:p>
            <a:pPr marL="0" indent="0">
              <a:lnSpc>
                <a:spcPct val="90000"/>
              </a:lnSpc>
              <a:buNone/>
            </a:pPr>
            <a:endParaRPr lang="en-US" sz="1400" dirty="0"/>
          </a:p>
        </p:txBody>
      </p:sp>
      <p:sp useBgFill="1">
        <p:nvSpPr>
          <p:cNvPr id="60" name="Rectangle 59">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fabric&#10;&#10;Description automatically generated">
            <a:extLst>
              <a:ext uri="{FF2B5EF4-FFF2-40B4-BE49-F238E27FC236}">
                <a16:creationId xmlns:a16="http://schemas.microsoft.com/office/drawing/2014/main" id="{38DE36B4-6490-433F-A660-B884CDED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593" y="882398"/>
            <a:ext cx="3286705" cy="5094394"/>
          </a:xfrm>
          <a:prstGeom prst="rect">
            <a:avLst/>
          </a:prstGeom>
        </p:spPr>
      </p:pic>
    </p:spTree>
    <p:extLst>
      <p:ext uri="{BB962C8B-B14F-4D97-AF65-F5344CB8AC3E}">
        <p14:creationId xmlns:p14="http://schemas.microsoft.com/office/powerpoint/2010/main" val="32461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58" name="Rectangle 57">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4696" y="421049"/>
            <a:ext cx="6211270" cy="803822"/>
          </a:xfrm>
        </p:spPr>
        <p:txBody>
          <a:bodyPr vert="horz" lIns="91440" tIns="45720" rIns="91440" bIns="45720" rtlCol="0" anchor="ctr">
            <a:normAutofit/>
          </a:bodyPr>
          <a:lstStyle/>
          <a:p>
            <a:r>
              <a:rPr lang="en-US" sz="1600" dirty="0"/>
              <a:t>Possibility of Satire</a:t>
            </a:r>
          </a:p>
        </p:txBody>
      </p:sp>
      <p:sp>
        <p:nvSpPr>
          <p:cNvPr id="3" name="Content Placeholder 2"/>
          <p:cNvSpPr>
            <a:spLocks noGrp="1"/>
          </p:cNvSpPr>
          <p:nvPr>
            <p:ph sz="half" idx="1"/>
          </p:nvPr>
        </p:nvSpPr>
        <p:spPr>
          <a:xfrm>
            <a:off x="184393" y="1408176"/>
            <a:ext cx="6966215" cy="4626864"/>
          </a:xfrm>
        </p:spPr>
        <p:txBody>
          <a:bodyPr vert="horz" lIns="91440" tIns="45720" rIns="91440" bIns="45720" rtlCol="0">
            <a:normAutofit/>
          </a:bodyPr>
          <a:lstStyle/>
          <a:p>
            <a:pPr>
              <a:lnSpc>
                <a:spcPct val="90000"/>
              </a:lnSpc>
            </a:pPr>
            <a:endParaRPr lang="en-US" sz="1000" dirty="0"/>
          </a:p>
          <a:p>
            <a:pPr marL="0" indent="0">
              <a:lnSpc>
                <a:spcPct val="90000"/>
              </a:lnSpc>
              <a:buNone/>
            </a:pPr>
            <a:r>
              <a:rPr lang="en-US" sz="1400" dirty="0"/>
              <a:t>“We know from her desire to visit the Royal Society that Cavendish felt curious about this inquisitive atmosphere, and her decision to write scientific texts further evidences a desire to participate in the intellectual exchanges that the Society fostered.15 But it also speaks, perhaps, of the frustration caused by her general exclusion from those exchanges. That exclusion may have seemed, to Cavendish, grounds for complaints that the Society’s openness and commitment to experimentation was something of a fiction, and that it functioned ultimately to legitimize decisions made arbitrarily by a relatively small, elite group of gentlemen scientists.”</a:t>
            </a:r>
          </a:p>
          <a:p>
            <a:pPr marL="0" indent="0">
              <a:lnSpc>
                <a:spcPct val="90000"/>
              </a:lnSpc>
              <a:buNone/>
            </a:pPr>
            <a:r>
              <a:rPr lang="en-US" sz="1400" dirty="0"/>
              <a:t>~ </a:t>
            </a:r>
            <a:r>
              <a:rPr lang="en-US" sz="1400" dirty="0" err="1"/>
              <a:t>Prakas</a:t>
            </a:r>
            <a:r>
              <a:rPr lang="en-US" sz="1400" dirty="0"/>
              <a:t> 128</a:t>
            </a:r>
          </a:p>
        </p:txBody>
      </p:sp>
      <p:sp useBgFill="1">
        <p:nvSpPr>
          <p:cNvPr id="60" name="Rectangle 59">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fabric&#10;&#10;Description automatically generated">
            <a:extLst>
              <a:ext uri="{FF2B5EF4-FFF2-40B4-BE49-F238E27FC236}">
                <a16:creationId xmlns:a16="http://schemas.microsoft.com/office/drawing/2014/main" id="{38DE36B4-6490-433F-A660-B884CDED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593" y="882398"/>
            <a:ext cx="3286705" cy="5094394"/>
          </a:xfrm>
          <a:prstGeom prst="rect">
            <a:avLst/>
          </a:prstGeom>
        </p:spPr>
      </p:pic>
    </p:spTree>
    <p:extLst>
      <p:ext uri="{BB962C8B-B14F-4D97-AF65-F5344CB8AC3E}">
        <p14:creationId xmlns:p14="http://schemas.microsoft.com/office/powerpoint/2010/main" val="1262664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r>
              <a:rPr lang="en-US"/>
              <a:t>Question</a:t>
            </a:r>
          </a:p>
        </p:txBody>
      </p:sp>
      <p:sp>
        <p:nvSpPr>
          <p:cNvPr id="42" name="Rectangle 37">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3" name="Rectangle 39">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Picture 5" descr="A picture containing text, ceramic ware, fabric, picture frame&#10;&#10;Description automatically generated">
            <a:extLst>
              <a:ext uri="{FF2B5EF4-FFF2-40B4-BE49-F238E27FC236}">
                <a16:creationId xmlns:a16="http://schemas.microsoft.com/office/drawing/2014/main" id="{0001BC9F-8C84-4AE7-8A27-9B8778FCEEC1}"/>
              </a:ext>
            </a:extLst>
          </p:cNvPr>
          <p:cNvPicPr>
            <a:picLocks noChangeAspect="1"/>
          </p:cNvPicPr>
          <p:nvPr/>
        </p:nvPicPr>
        <p:blipFill rotWithShape="1">
          <a:blip r:embed="rId3">
            <a:extLst>
              <a:ext uri="{28A0092B-C50C-407E-A947-70E740481C1C}">
                <a14:useLocalDpi xmlns:a14="http://schemas.microsoft.com/office/drawing/2010/main" val="0"/>
              </a:ext>
            </a:extLst>
          </a:blip>
          <a:srcRect r="1" b="4951"/>
          <a:stretch/>
        </p:blipFill>
        <p:spPr>
          <a:xfrm>
            <a:off x="1377987" y="1206902"/>
            <a:ext cx="4066497" cy="4457005"/>
          </a:xfrm>
          <a:prstGeom prst="rect">
            <a:avLst/>
          </a:prstGeom>
        </p:spPr>
      </p:pic>
      <p:sp>
        <p:nvSpPr>
          <p:cNvPr id="3" name="Content Placeholder 2"/>
          <p:cNvSpPr>
            <a:spLocks noGrp="1"/>
          </p:cNvSpPr>
          <p:nvPr>
            <p:ph idx="1"/>
          </p:nvPr>
        </p:nvSpPr>
        <p:spPr>
          <a:xfrm>
            <a:off x="6579450" y="2538919"/>
            <a:ext cx="4957554" cy="3496120"/>
          </a:xfrm>
        </p:spPr>
        <p:txBody>
          <a:bodyPr>
            <a:normAutofit/>
          </a:bodyPr>
          <a:lstStyle/>
          <a:p>
            <a:pPr marL="0" indent="0">
              <a:buNone/>
            </a:pPr>
            <a:r>
              <a:rPr lang="en-US" dirty="0"/>
              <a:t>How might “The Blazing World” operate symbolically regarding a larger issue outside of the text?</a:t>
            </a:r>
          </a:p>
        </p:txBody>
      </p:sp>
    </p:spTree>
    <p:extLst>
      <p:ext uri="{BB962C8B-B14F-4D97-AF65-F5344CB8AC3E}">
        <p14:creationId xmlns:p14="http://schemas.microsoft.com/office/powerpoint/2010/main" val="151106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58" name="Rectangle 57">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4696" y="421049"/>
            <a:ext cx="6211270" cy="803822"/>
          </a:xfrm>
        </p:spPr>
        <p:txBody>
          <a:bodyPr vert="horz" lIns="91440" tIns="45720" rIns="91440" bIns="45720" rtlCol="0" anchor="ctr">
            <a:normAutofit/>
          </a:bodyPr>
          <a:lstStyle/>
          <a:p>
            <a:r>
              <a:rPr lang="en-US" sz="1600" dirty="0"/>
              <a:t>Political and Internal Dissonance</a:t>
            </a:r>
          </a:p>
        </p:txBody>
      </p:sp>
      <p:sp>
        <p:nvSpPr>
          <p:cNvPr id="3" name="Content Placeholder 2"/>
          <p:cNvSpPr>
            <a:spLocks noGrp="1"/>
          </p:cNvSpPr>
          <p:nvPr>
            <p:ph sz="half" idx="1"/>
          </p:nvPr>
        </p:nvSpPr>
        <p:spPr>
          <a:xfrm>
            <a:off x="184393" y="1408176"/>
            <a:ext cx="6966215" cy="4626864"/>
          </a:xfrm>
        </p:spPr>
        <p:txBody>
          <a:bodyPr vert="horz" lIns="91440" tIns="45720" rIns="91440" bIns="45720" rtlCol="0">
            <a:normAutofit/>
          </a:bodyPr>
          <a:lstStyle/>
          <a:p>
            <a:pPr>
              <a:lnSpc>
                <a:spcPct val="90000"/>
              </a:lnSpc>
            </a:pPr>
            <a:endParaRPr lang="en-US" sz="1000" dirty="0"/>
          </a:p>
          <a:p>
            <a:pPr marL="0" indent="0">
              <a:lnSpc>
                <a:spcPct val="90000"/>
              </a:lnSpc>
              <a:buNone/>
            </a:pPr>
            <a:r>
              <a:rPr lang="en-US" sz="1400" dirty="0"/>
              <a:t>“Cavendish’s own politics privilege a Hobbesian conception of sovereign authority. A maid of honor to Queen Henrietta Maria from her youth, her marriage to William Cavendish confirmed and reinforced her devotion to the monarchy and to the notion of the monarch’s absolute control over his subjects. Yet her scientific writing […] conflicts in several regards with that of Hobbes, disputing in particular the terms of his theory of mental function, even while she shares his investment in the political systems of which Hobbes’s theory is a representative part. Cavendish’s writing […] valorizes the autonomy and agency of individual entities to an extent that runs counter to that hierarchical framework”</a:t>
            </a:r>
          </a:p>
          <a:p>
            <a:pPr marL="0" indent="0">
              <a:lnSpc>
                <a:spcPct val="90000"/>
              </a:lnSpc>
              <a:buNone/>
            </a:pPr>
            <a:r>
              <a:rPr lang="en-US" sz="1400" dirty="0" err="1"/>
              <a:t>Prakas</a:t>
            </a:r>
            <a:r>
              <a:rPr lang="en-US" sz="1400" dirty="0"/>
              <a:t> 127</a:t>
            </a:r>
          </a:p>
        </p:txBody>
      </p:sp>
      <p:sp useBgFill="1">
        <p:nvSpPr>
          <p:cNvPr id="60" name="Rectangle 59">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fabric&#10;&#10;Description automatically generated">
            <a:extLst>
              <a:ext uri="{FF2B5EF4-FFF2-40B4-BE49-F238E27FC236}">
                <a16:creationId xmlns:a16="http://schemas.microsoft.com/office/drawing/2014/main" id="{38DE36B4-6490-433F-A660-B884CDED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593" y="882398"/>
            <a:ext cx="3286705" cy="5094394"/>
          </a:xfrm>
          <a:prstGeom prst="rect">
            <a:avLst/>
          </a:prstGeom>
        </p:spPr>
      </p:pic>
    </p:spTree>
    <p:extLst>
      <p:ext uri="{BB962C8B-B14F-4D97-AF65-F5344CB8AC3E}">
        <p14:creationId xmlns:p14="http://schemas.microsoft.com/office/powerpoint/2010/main" val="414974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241A99-1244-4823-9E7A-CB53F81813B0}"/>
              </a:ext>
            </a:extLst>
          </p:cNvPr>
          <p:cNvSpPr>
            <a:spLocks noGrp="1"/>
          </p:cNvSpPr>
          <p:nvPr>
            <p:ph type="title"/>
          </p:nvPr>
        </p:nvSpPr>
        <p:spPr>
          <a:xfrm>
            <a:off x="4965192" y="642593"/>
            <a:ext cx="6464808" cy="1746504"/>
          </a:xfrm>
        </p:spPr>
        <p:txBody>
          <a:bodyPr>
            <a:normAutofit/>
          </a:bodyPr>
          <a:lstStyle/>
          <a:p>
            <a:r>
              <a:rPr lang="en-US" sz="3700" dirty="0"/>
              <a:t> </a:t>
            </a:r>
            <a:endParaRPr lang="en-US" sz="1800" dirty="0"/>
          </a:p>
        </p:txBody>
      </p:sp>
      <p:sp useBgFill="1">
        <p:nvSpPr>
          <p:cNvPr id="12" name="Rectangle 11">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key, gear&#10;&#10;Description automatically generated">
            <a:extLst>
              <a:ext uri="{FF2B5EF4-FFF2-40B4-BE49-F238E27FC236}">
                <a16:creationId xmlns:a16="http://schemas.microsoft.com/office/drawing/2014/main" id="{E3D02540-5745-4C26-95D4-067AD50B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18" y="882398"/>
            <a:ext cx="2661820" cy="5094394"/>
          </a:xfrm>
          <a:prstGeom prst="rect">
            <a:avLst/>
          </a:prstGeom>
        </p:spPr>
      </p:pic>
      <p:sp>
        <p:nvSpPr>
          <p:cNvPr id="3" name="Content Placeholder 2">
            <a:extLst>
              <a:ext uri="{FF2B5EF4-FFF2-40B4-BE49-F238E27FC236}">
                <a16:creationId xmlns:a16="http://schemas.microsoft.com/office/drawing/2014/main" id="{8EB431F6-4C35-48C2-BFA6-4C8A0B5C77F5}"/>
              </a:ext>
            </a:extLst>
          </p:cNvPr>
          <p:cNvSpPr>
            <a:spLocks noGrp="1"/>
          </p:cNvSpPr>
          <p:nvPr>
            <p:ph idx="1"/>
          </p:nvPr>
        </p:nvSpPr>
        <p:spPr>
          <a:xfrm>
            <a:off x="4965192" y="2386584"/>
            <a:ext cx="6464808" cy="3648456"/>
          </a:xfrm>
        </p:spPr>
        <p:txBody>
          <a:bodyPr>
            <a:normAutofit/>
          </a:bodyPr>
          <a:lstStyle/>
          <a:p>
            <a:pPr marL="274320" lvl="1" indent="0">
              <a:buNone/>
            </a:pPr>
            <a:r>
              <a:rPr lang="en-US" dirty="0"/>
              <a:t>“The activity of imaginative textual world-building becomes useful and liberating for Cavendish when she uses it to set up—and set herself atop—structures of hierarchical authority. As Maura Smyth suggests, she takes pleasure in “creating alternate worlds in which a woman can rise to be empress” (67).”</a:t>
            </a:r>
          </a:p>
          <a:p>
            <a:pPr marL="274320" lvl="1" indent="0">
              <a:buNone/>
            </a:pPr>
            <a:r>
              <a:rPr lang="en-US" dirty="0"/>
              <a:t>~ </a:t>
            </a:r>
            <a:r>
              <a:rPr lang="en-US" dirty="0" err="1"/>
              <a:t>Prakas</a:t>
            </a:r>
            <a:r>
              <a:rPr lang="en-US" dirty="0"/>
              <a:t> 125</a:t>
            </a:r>
          </a:p>
          <a:p>
            <a:pPr marL="274320" lvl="1" indent="0">
              <a:buNone/>
            </a:pPr>
            <a:endParaRPr lang="en-US" dirty="0"/>
          </a:p>
          <a:p>
            <a:pPr marL="274320" lvl="1" indent="0">
              <a:buNone/>
            </a:pPr>
            <a:r>
              <a:rPr lang="en-US" dirty="0"/>
              <a:t>Did you note ways this hierarchal structure is problematic?</a:t>
            </a:r>
          </a:p>
        </p:txBody>
      </p:sp>
    </p:spTree>
    <p:extLst>
      <p:ext uri="{BB962C8B-B14F-4D97-AF65-F5344CB8AC3E}">
        <p14:creationId xmlns:p14="http://schemas.microsoft.com/office/powerpoint/2010/main" val="6729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9DA0-5CE7-486C-B1BB-B524D59FC283}"/>
              </a:ext>
            </a:extLst>
          </p:cNvPr>
          <p:cNvSpPr>
            <a:spLocks noGrp="1"/>
          </p:cNvSpPr>
          <p:nvPr>
            <p:ph type="title"/>
          </p:nvPr>
        </p:nvSpPr>
        <p:spPr>
          <a:xfrm>
            <a:off x="6846137" y="727626"/>
            <a:ext cx="4602152" cy="1718225"/>
          </a:xfrm>
        </p:spPr>
        <p:txBody>
          <a:bodyPr>
            <a:normAutofit/>
          </a:bodyPr>
          <a:lstStyle/>
          <a:p>
            <a:r>
              <a:rPr lang="en-US" dirty="0"/>
              <a:t>Conflation</a:t>
            </a:r>
          </a:p>
        </p:txBody>
      </p:sp>
      <p:sp useBgFill="1">
        <p:nvSpPr>
          <p:cNvPr id="15" name="Rectangle 9">
            <a:extLst>
              <a:ext uri="{FF2B5EF4-FFF2-40B4-BE49-F238E27FC236}">
                <a16:creationId xmlns:a16="http://schemas.microsoft.com/office/drawing/2014/main" id="{4E1605C1-ED2D-4AAA-BD9C-24B82055F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8DFA4F8-B856-483B-85AE-5CDF5A5F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FC9FCC7-29B1-433A-AC58-FEAE48D84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sp>
      <p:pic>
        <p:nvPicPr>
          <p:cNvPr id="5" name="Picture 4" descr="A picture containing text&#10;&#10;Description automatically generated">
            <a:extLst>
              <a:ext uri="{FF2B5EF4-FFF2-40B4-BE49-F238E27FC236}">
                <a16:creationId xmlns:a16="http://schemas.microsoft.com/office/drawing/2014/main" id="{174142A6-3CF3-4857-9BC9-68DB7580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99" y="913324"/>
            <a:ext cx="4229846" cy="5075816"/>
          </a:xfrm>
          <a:prstGeom prst="rect">
            <a:avLst/>
          </a:prstGeom>
        </p:spPr>
      </p:pic>
      <p:sp>
        <p:nvSpPr>
          <p:cNvPr id="3" name="Content Placeholder 2">
            <a:extLst>
              <a:ext uri="{FF2B5EF4-FFF2-40B4-BE49-F238E27FC236}">
                <a16:creationId xmlns:a16="http://schemas.microsoft.com/office/drawing/2014/main" id="{6B0DA049-A159-41B5-BD40-177D79BA4D0B}"/>
              </a:ext>
            </a:extLst>
          </p:cNvPr>
          <p:cNvSpPr>
            <a:spLocks noGrp="1"/>
          </p:cNvSpPr>
          <p:nvPr>
            <p:ph idx="1"/>
          </p:nvPr>
        </p:nvSpPr>
        <p:spPr>
          <a:xfrm>
            <a:off x="6846137" y="2538919"/>
            <a:ext cx="4602152" cy="3596880"/>
          </a:xfrm>
        </p:spPr>
        <p:txBody>
          <a:bodyPr>
            <a:normAutofit/>
          </a:bodyPr>
          <a:lstStyle/>
          <a:p>
            <a:pPr marL="0" indent="0">
              <a:buNone/>
            </a:pPr>
            <a:r>
              <a:rPr lang="en-US" dirty="0"/>
              <a:t>“The degree to which the Empress functions as a mouthpiece for Cavendish’s theories is one of a host of invitations in Blazing World, more and less direct, to conflate the author with her textual protagonist. So how, then, are we to read the frequent occasions on which the text presents that protagonist negatively?”</a:t>
            </a:r>
          </a:p>
          <a:p>
            <a:pPr marL="0" indent="0">
              <a:buNone/>
            </a:pPr>
            <a:r>
              <a:rPr lang="en-US" dirty="0" err="1"/>
              <a:t>Prakas</a:t>
            </a:r>
            <a:r>
              <a:rPr lang="en-US" dirty="0"/>
              <a:t> 134</a:t>
            </a:r>
          </a:p>
        </p:txBody>
      </p:sp>
    </p:spTree>
    <p:extLst>
      <p:ext uri="{BB962C8B-B14F-4D97-AF65-F5344CB8AC3E}">
        <p14:creationId xmlns:p14="http://schemas.microsoft.com/office/powerpoint/2010/main" val="357308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9DA0-5CE7-486C-B1BB-B524D59FC283}"/>
              </a:ext>
            </a:extLst>
          </p:cNvPr>
          <p:cNvSpPr>
            <a:spLocks noGrp="1"/>
          </p:cNvSpPr>
          <p:nvPr>
            <p:ph type="title"/>
          </p:nvPr>
        </p:nvSpPr>
        <p:spPr>
          <a:xfrm>
            <a:off x="6846137" y="727626"/>
            <a:ext cx="4602152" cy="1718225"/>
          </a:xfrm>
        </p:spPr>
        <p:txBody>
          <a:bodyPr>
            <a:normAutofit/>
          </a:bodyPr>
          <a:lstStyle/>
          <a:p>
            <a:r>
              <a:rPr lang="en-US" dirty="0"/>
              <a:t>Conflation with a purpose</a:t>
            </a:r>
          </a:p>
        </p:txBody>
      </p:sp>
      <p:sp useBgFill="1">
        <p:nvSpPr>
          <p:cNvPr id="15" name="Rectangle 9">
            <a:extLst>
              <a:ext uri="{FF2B5EF4-FFF2-40B4-BE49-F238E27FC236}">
                <a16:creationId xmlns:a16="http://schemas.microsoft.com/office/drawing/2014/main" id="{4E1605C1-ED2D-4AAA-BD9C-24B82055F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8DFA4F8-B856-483B-85AE-5CDF5A5F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FC9FCC7-29B1-433A-AC58-FEAE48D84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sp>
      <p:pic>
        <p:nvPicPr>
          <p:cNvPr id="5" name="Picture 4" descr="A picture containing text&#10;&#10;Description automatically generated">
            <a:extLst>
              <a:ext uri="{FF2B5EF4-FFF2-40B4-BE49-F238E27FC236}">
                <a16:creationId xmlns:a16="http://schemas.microsoft.com/office/drawing/2014/main" id="{174142A6-3CF3-4857-9BC9-68DB7580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99" y="913324"/>
            <a:ext cx="4229846" cy="5075816"/>
          </a:xfrm>
          <a:prstGeom prst="rect">
            <a:avLst/>
          </a:prstGeom>
        </p:spPr>
      </p:pic>
      <p:sp>
        <p:nvSpPr>
          <p:cNvPr id="3" name="Content Placeholder 2">
            <a:extLst>
              <a:ext uri="{FF2B5EF4-FFF2-40B4-BE49-F238E27FC236}">
                <a16:creationId xmlns:a16="http://schemas.microsoft.com/office/drawing/2014/main" id="{6B0DA049-A159-41B5-BD40-177D79BA4D0B}"/>
              </a:ext>
            </a:extLst>
          </p:cNvPr>
          <p:cNvSpPr>
            <a:spLocks noGrp="1"/>
          </p:cNvSpPr>
          <p:nvPr>
            <p:ph idx="1"/>
          </p:nvPr>
        </p:nvSpPr>
        <p:spPr>
          <a:xfrm>
            <a:off x="6846137" y="2538919"/>
            <a:ext cx="4602152" cy="3596880"/>
          </a:xfrm>
        </p:spPr>
        <p:txBody>
          <a:bodyPr>
            <a:normAutofit lnSpcReduction="10000"/>
          </a:bodyPr>
          <a:lstStyle/>
          <a:p>
            <a:pPr marL="0" indent="0">
              <a:buNone/>
            </a:pPr>
            <a:r>
              <a:rPr lang="en-US" dirty="0"/>
              <a:t>“By implicating herself in the messy pursuit of scientific knowledge that her text mocks, Cavendish may be constructing a sophisticated critique of the claims of “altruistic intent”—claims that the acquisition of knowledge offers universal benefits—often advanced by such proponents of the new science as Hooke and Bacon, and instead highlighting the essential self-interest at the heart of such knowledge acquisition”</a:t>
            </a:r>
          </a:p>
          <a:p>
            <a:pPr marL="0" indent="0">
              <a:buNone/>
            </a:pPr>
            <a:r>
              <a:rPr lang="en-US" dirty="0" err="1"/>
              <a:t>Prakas</a:t>
            </a:r>
            <a:r>
              <a:rPr lang="en-US" dirty="0"/>
              <a:t> 134</a:t>
            </a:r>
          </a:p>
        </p:txBody>
      </p:sp>
    </p:spTree>
    <p:extLst>
      <p:ext uri="{BB962C8B-B14F-4D97-AF65-F5344CB8AC3E}">
        <p14:creationId xmlns:p14="http://schemas.microsoft.com/office/powerpoint/2010/main" val="390863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486363-CD83-4178-9D87-2F1B4176914C}"/>
              </a:ext>
            </a:extLst>
          </p:cNvPr>
          <p:cNvSpPr>
            <a:spLocks noGrp="1"/>
          </p:cNvSpPr>
          <p:nvPr>
            <p:ph type="title"/>
          </p:nvPr>
        </p:nvSpPr>
        <p:spPr>
          <a:xfrm>
            <a:off x="4357553" y="237744"/>
            <a:ext cx="6464808" cy="1746504"/>
          </a:xfrm>
        </p:spPr>
        <p:txBody>
          <a:bodyPr>
            <a:normAutofit/>
          </a:bodyPr>
          <a:lstStyle/>
          <a:p>
            <a:r>
              <a:rPr lang="en-US" dirty="0"/>
              <a:t>Margaret Cavendish</a:t>
            </a:r>
            <a:br>
              <a:rPr lang="en-US" dirty="0"/>
            </a:br>
            <a:r>
              <a:rPr lang="en-US" sz="1800" dirty="0">
                <a:solidFill>
                  <a:srgbClr val="1A1A1A"/>
                </a:solidFill>
                <a:latin typeface="Times New Roman" panose="02020603050405020304" pitchFamily="18" charset="0"/>
              </a:rPr>
              <a:t>P</a:t>
            </a:r>
            <a:r>
              <a:rPr lang="en-US" sz="1800" b="0" i="0" dirty="0">
                <a:solidFill>
                  <a:srgbClr val="1A1A1A"/>
                </a:solidFill>
                <a:effectLst/>
                <a:latin typeface="Times New Roman" panose="02020603050405020304" pitchFamily="18" charset="0"/>
              </a:rPr>
              <a:t>hilosopher, Poet, Scientist, Fiction-writer, and Playwright</a:t>
            </a:r>
            <a:endParaRPr lang="en-US" sz="1800" dirty="0"/>
          </a:p>
        </p:txBody>
      </p:sp>
      <p:sp useBgFill="1">
        <p:nvSpPr>
          <p:cNvPr id="14" name="Rectangle 13">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5028C35-F328-40EA-B8C0-49AA829E8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31" y="1455962"/>
            <a:ext cx="3339995" cy="3947266"/>
          </a:xfrm>
          <a:prstGeom prst="rect">
            <a:avLst/>
          </a:prstGeom>
        </p:spPr>
      </p:pic>
      <p:sp>
        <p:nvSpPr>
          <p:cNvPr id="9" name="Content Placeholder 8">
            <a:extLst>
              <a:ext uri="{FF2B5EF4-FFF2-40B4-BE49-F238E27FC236}">
                <a16:creationId xmlns:a16="http://schemas.microsoft.com/office/drawing/2014/main" id="{90D3DCD6-DCFD-423B-AB25-FF031F1462B1}"/>
              </a:ext>
            </a:extLst>
          </p:cNvPr>
          <p:cNvSpPr>
            <a:spLocks noGrp="1"/>
          </p:cNvSpPr>
          <p:nvPr>
            <p:ph idx="1"/>
          </p:nvPr>
        </p:nvSpPr>
        <p:spPr>
          <a:xfrm>
            <a:off x="4646815" y="2177935"/>
            <a:ext cx="6563927" cy="3848792"/>
          </a:xfrm>
        </p:spPr>
        <p:txBody>
          <a:bodyPr>
            <a:normAutofit/>
          </a:bodyPr>
          <a:lstStyle/>
          <a:p>
            <a:r>
              <a:rPr lang="en-US" dirty="0">
                <a:solidFill>
                  <a:srgbClr val="1A1A1A"/>
                </a:solidFill>
                <a:latin typeface="Times New Roman" panose="02020603050405020304" pitchFamily="18" charset="0"/>
              </a:rPr>
              <a:t>B</a:t>
            </a:r>
            <a:r>
              <a:rPr lang="en-US" b="0" i="0" dirty="0">
                <a:solidFill>
                  <a:srgbClr val="1A1A1A"/>
                </a:solidFill>
                <a:effectLst/>
                <a:latin typeface="Times New Roman" panose="02020603050405020304" pitchFamily="18" charset="0"/>
              </a:rPr>
              <a:t>orn in 1623 in Colchester, Essex</a:t>
            </a:r>
          </a:p>
          <a:p>
            <a:r>
              <a:rPr lang="en-US" dirty="0">
                <a:solidFill>
                  <a:srgbClr val="1A1A1A"/>
                </a:solidFill>
                <a:latin typeface="Times New Roman" panose="02020603050405020304" pitchFamily="18" charset="0"/>
              </a:rPr>
              <a:t>D</a:t>
            </a:r>
            <a:r>
              <a:rPr lang="en-US" b="0" i="0" dirty="0">
                <a:solidFill>
                  <a:srgbClr val="1A1A1A"/>
                </a:solidFill>
                <a:effectLst/>
                <a:latin typeface="Times New Roman" panose="02020603050405020304" pitchFamily="18" charset="0"/>
              </a:rPr>
              <a:t>id not receive a formal education</a:t>
            </a:r>
            <a:endParaRPr lang="en-US" dirty="0">
              <a:solidFill>
                <a:srgbClr val="1A1A1A"/>
              </a:solidFill>
              <a:latin typeface="Times New Roman" panose="02020603050405020304" pitchFamily="18" charset="0"/>
            </a:endParaRPr>
          </a:p>
          <a:p>
            <a:r>
              <a:rPr lang="en-US" dirty="0">
                <a:solidFill>
                  <a:srgbClr val="1A1A1A"/>
                </a:solidFill>
                <a:latin typeface="Times New Roman" panose="02020603050405020304" pitchFamily="18" charset="0"/>
              </a:rPr>
              <a:t>H</a:t>
            </a:r>
            <a:r>
              <a:rPr lang="en-US" b="0" i="0" dirty="0">
                <a:solidFill>
                  <a:srgbClr val="1A1A1A"/>
                </a:solidFill>
                <a:effectLst/>
                <a:latin typeface="Times New Roman" panose="02020603050405020304" pitchFamily="18" charset="0"/>
              </a:rPr>
              <a:t>ad access to scholarly libraries </a:t>
            </a:r>
          </a:p>
          <a:p>
            <a:pPr marL="0" indent="0">
              <a:buNone/>
            </a:pPr>
            <a:endParaRPr lang="en-US" dirty="0">
              <a:solidFill>
                <a:srgbClr val="1A1A1A"/>
              </a:solidFill>
              <a:latin typeface="Times New Roman" panose="02020603050405020304" pitchFamily="18" charset="0"/>
            </a:endParaRPr>
          </a:p>
          <a:p>
            <a:pPr marL="0" indent="0">
              <a:buNone/>
            </a:pPr>
            <a:r>
              <a:rPr lang="en-US" dirty="0">
                <a:solidFill>
                  <a:srgbClr val="1A1A1A"/>
                </a:solidFill>
                <a:latin typeface="Times New Roman" panose="02020603050405020304" pitchFamily="18" charset="0"/>
              </a:rPr>
              <a:t>“</a:t>
            </a:r>
            <a:r>
              <a:rPr lang="en-US" b="0" i="0" dirty="0">
                <a:solidFill>
                  <a:srgbClr val="1A1A1A"/>
                </a:solidFill>
                <a:effectLst/>
                <a:latin typeface="Times New Roman" panose="02020603050405020304" pitchFamily="18" charset="0"/>
              </a:rPr>
              <a:t> It was regarded as unseemly at the time for a woman to be publicly intellectual, she was able to be an intellectual in private in regular conversations with her middle-brother John. This is noteworthy because John was already a well-established scholar: a student of law, philosophy, and natural science, he was fluent in Hebrew, Latin and Greek, and would eventually become a founding member of the Royal Society (Whitaker 2002, 11–12).”</a:t>
            </a:r>
            <a:endParaRPr lang="en-US" dirty="0"/>
          </a:p>
        </p:txBody>
      </p:sp>
    </p:spTree>
    <p:extLst>
      <p:ext uri="{BB962C8B-B14F-4D97-AF65-F5344CB8AC3E}">
        <p14:creationId xmlns:p14="http://schemas.microsoft.com/office/powerpoint/2010/main" val="331933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957B-D5F8-4F2B-80A0-60D88472E8F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5F173B-A693-49F9-BBA0-2161CB5DF30F}"/>
              </a:ext>
            </a:extLst>
          </p:cNvPr>
          <p:cNvSpPr>
            <a:spLocks noGrp="1"/>
          </p:cNvSpPr>
          <p:nvPr>
            <p:ph idx="1"/>
          </p:nvPr>
        </p:nvSpPr>
        <p:spPr/>
        <p:txBody>
          <a:bodyPr/>
          <a:lstStyle/>
          <a:p>
            <a:r>
              <a:rPr lang="en-US" dirty="0">
                <a:hlinkClick r:id="rId2"/>
              </a:rPr>
              <a:t>https://plato.stanford.edu/entries/margaret-cavendish/</a:t>
            </a:r>
            <a:endParaRPr lang="en-US" dirty="0"/>
          </a:p>
          <a:p>
            <a:r>
              <a:rPr lang="en-US" b="0" i="0" dirty="0" err="1">
                <a:solidFill>
                  <a:srgbClr val="222222"/>
                </a:solidFill>
                <a:effectLst/>
                <a:latin typeface="Arial" panose="020B0604020202020204" pitchFamily="34" charset="0"/>
              </a:rPr>
              <a:t>Prakas</a:t>
            </a:r>
            <a:r>
              <a:rPr lang="en-US" b="0" i="0" dirty="0">
                <a:solidFill>
                  <a:srgbClr val="222222"/>
                </a:solidFill>
                <a:effectLst/>
                <a:latin typeface="Arial" panose="020B0604020202020204" pitchFamily="34" charset="0"/>
              </a:rPr>
              <a:t>, Tessie. "" A World of her own Invention": The Realm of Fancy in Margaret Cavendish's The Description of a New World, Called the Blazing World." </a:t>
            </a:r>
            <a:r>
              <a:rPr lang="en-US" b="0" i="1" dirty="0">
                <a:solidFill>
                  <a:srgbClr val="222222"/>
                </a:solidFill>
                <a:effectLst/>
                <a:latin typeface="Arial" panose="020B0604020202020204" pitchFamily="34" charset="0"/>
              </a:rPr>
              <a:t>Journal for Early Modern Cultural Studies</a:t>
            </a:r>
            <a:r>
              <a:rPr lang="en-US" b="0" i="0" dirty="0">
                <a:solidFill>
                  <a:srgbClr val="222222"/>
                </a:solidFill>
                <a:effectLst/>
                <a:latin typeface="Arial" panose="020B0604020202020204" pitchFamily="34" charset="0"/>
              </a:rPr>
              <a:t> 16.1 (2016): 123-145.</a:t>
            </a:r>
          </a:p>
          <a:p>
            <a:r>
              <a:rPr lang="en-US" b="0" i="0" dirty="0">
                <a:solidFill>
                  <a:srgbClr val="222222"/>
                </a:solidFill>
                <a:effectLst/>
                <a:latin typeface="Arial" panose="020B0604020202020204" pitchFamily="34" charset="0"/>
              </a:rPr>
              <a:t>Whitaker, Katie. "Mad Madge." </a:t>
            </a:r>
            <a:r>
              <a:rPr lang="en-US" b="0" i="1" dirty="0">
                <a:solidFill>
                  <a:srgbClr val="222222"/>
                </a:solidFill>
                <a:effectLst/>
                <a:latin typeface="Arial" panose="020B0604020202020204" pitchFamily="34" charset="0"/>
              </a:rPr>
              <a:t>The extraordinary life of Margaret Cavendish, Duchess of Newcastle, the First woman to live by her pen</a:t>
            </a:r>
            <a:r>
              <a:rPr lang="en-US" b="0" i="0" dirty="0">
                <a:solidFill>
                  <a:srgbClr val="222222"/>
                </a:solidFill>
                <a:effectLst/>
                <a:latin typeface="Arial" panose="020B0604020202020204" pitchFamily="34" charset="0"/>
              </a:rPr>
              <a:t> 308 (2002).</a:t>
            </a:r>
            <a:endParaRPr lang="en-US" dirty="0"/>
          </a:p>
        </p:txBody>
      </p:sp>
    </p:spTree>
    <p:extLst>
      <p:ext uri="{BB962C8B-B14F-4D97-AF65-F5344CB8AC3E}">
        <p14:creationId xmlns:p14="http://schemas.microsoft.com/office/powerpoint/2010/main" val="268371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486363-CD83-4178-9D87-2F1B4176914C}"/>
              </a:ext>
            </a:extLst>
          </p:cNvPr>
          <p:cNvSpPr>
            <a:spLocks noGrp="1"/>
          </p:cNvSpPr>
          <p:nvPr>
            <p:ph type="title"/>
          </p:nvPr>
        </p:nvSpPr>
        <p:spPr>
          <a:xfrm>
            <a:off x="4357553" y="237744"/>
            <a:ext cx="6464808" cy="1746504"/>
          </a:xfrm>
        </p:spPr>
        <p:txBody>
          <a:bodyPr>
            <a:normAutofit/>
          </a:bodyPr>
          <a:lstStyle/>
          <a:p>
            <a:r>
              <a:rPr lang="en-US" dirty="0"/>
              <a:t>Margaret Cavendish</a:t>
            </a:r>
            <a:br>
              <a:rPr lang="en-US" dirty="0"/>
            </a:br>
            <a:r>
              <a:rPr lang="en-US" sz="1800" dirty="0">
                <a:solidFill>
                  <a:srgbClr val="1A1A1A"/>
                </a:solidFill>
                <a:latin typeface="Times New Roman" panose="02020603050405020304" pitchFamily="18" charset="0"/>
              </a:rPr>
              <a:t>P</a:t>
            </a:r>
            <a:r>
              <a:rPr lang="en-US" sz="1800" b="0" i="0" dirty="0">
                <a:solidFill>
                  <a:srgbClr val="1A1A1A"/>
                </a:solidFill>
                <a:effectLst/>
                <a:latin typeface="Times New Roman" panose="02020603050405020304" pitchFamily="18" charset="0"/>
              </a:rPr>
              <a:t>hilosopher, Poet, Scientist, Fiction-writer, and Playwright</a:t>
            </a:r>
            <a:endParaRPr lang="en-US" sz="1800" dirty="0"/>
          </a:p>
        </p:txBody>
      </p:sp>
      <p:sp useBgFill="1">
        <p:nvSpPr>
          <p:cNvPr id="14" name="Rectangle 13">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5028C35-F328-40EA-B8C0-49AA829E8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31" y="1455962"/>
            <a:ext cx="3339995" cy="3947266"/>
          </a:xfrm>
          <a:prstGeom prst="rect">
            <a:avLst/>
          </a:prstGeom>
        </p:spPr>
      </p:pic>
      <p:sp>
        <p:nvSpPr>
          <p:cNvPr id="9" name="Content Placeholder 8">
            <a:extLst>
              <a:ext uri="{FF2B5EF4-FFF2-40B4-BE49-F238E27FC236}">
                <a16:creationId xmlns:a16="http://schemas.microsoft.com/office/drawing/2014/main" id="{90D3DCD6-DCFD-423B-AB25-FF031F1462B1}"/>
              </a:ext>
            </a:extLst>
          </p:cNvPr>
          <p:cNvSpPr>
            <a:spLocks noGrp="1"/>
          </p:cNvSpPr>
          <p:nvPr>
            <p:ph idx="1"/>
          </p:nvPr>
        </p:nvSpPr>
        <p:spPr>
          <a:xfrm>
            <a:off x="4646815" y="2177935"/>
            <a:ext cx="6563927" cy="3848792"/>
          </a:xfrm>
        </p:spPr>
        <p:txBody>
          <a:bodyPr>
            <a:normAutofit/>
          </a:bodyPr>
          <a:lstStyle/>
          <a:p>
            <a:r>
              <a:rPr lang="en-US" b="0" i="0" dirty="0">
                <a:solidFill>
                  <a:srgbClr val="1A1A1A"/>
                </a:solidFill>
                <a:effectLst/>
                <a:latin typeface="Times New Roman" panose="02020603050405020304" pitchFamily="18" charset="0"/>
              </a:rPr>
              <a:t>Becomes maid of honor at the court of Queen Henrietta Maria in 1643</a:t>
            </a:r>
          </a:p>
          <a:p>
            <a:r>
              <a:rPr lang="en-US" b="0" i="0" dirty="0">
                <a:solidFill>
                  <a:srgbClr val="1A1A1A"/>
                </a:solidFill>
                <a:effectLst/>
                <a:latin typeface="Times New Roman" panose="02020603050405020304" pitchFamily="18" charset="0"/>
              </a:rPr>
              <a:t> Exiled to France in 1644</a:t>
            </a:r>
          </a:p>
          <a:p>
            <a:r>
              <a:rPr lang="en-US" dirty="0">
                <a:solidFill>
                  <a:srgbClr val="1A1A1A"/>
                </a:solidFill>
                <a:latin typeface="Times New Roman" panose="02020603050405020304" pitchFamily="18" charset="0"/>
              </a:rPr>
              <a:t>Meets and marries William Cavendish in 1645</a:t>
            </a:r>
          </a:p>
          <a:p>
            <a:r>
              <a:rPr lang="en-US" dirty="0">
                <a:solidFill>
                  <a:srgbClr val="1A1A1A"/>
                </a:solidFill>
                <a:latin typeface="Times New Roman" panose="02020603050405020304" pitchFamily="18" charset="0"/>
              </a:rPr>
              <a:t>R</a:t>
            </a:r>
            <a:r>
              <a:rPr lang="en-US" b="0" i="0" dirty="0">
                <a:solidFill>
                  <a:srgbClr val="1A1A1A"/>
                </a:solidFill>
                <a:effectLst/>
                <a:latin typeface="Times New Roman" panose="02020603050405020304" pitchFamily="18" charset="0"/>
              </a:rPr>
              <a:t>emain in exile (Paris, Rotterdam, Antwerp) until the restoration of the crown in 1660</a:t>
            </a:r>
          </a:p>
          <a:p>
            <a:r>
              <a:rPr lang="en-US" dirty="0">
                <a:solidFill>
                  <a:srgbClr val="1A1A1A"/>
                </a:solidFill>
                <a:latin typeface="Times New Roman" panose="02020603050405020304" pitchFamily="18" charset="0"/>
              </a:rPr>
              <a:t>W</a:t>
            </a:r>
            <a:r>
              <a:rPr lang="en-US" b="0" i="0" dirty="0">
                <a:solidFill>
                  <a:srgbClr val="1A1A1A"/>
                </a:solidFill>
                <a:effectLst/>
                <a:latin typeface="Times New Roman" panose="02020603050405020304" pitchFamily="18" charset="0"/>
              </a:rPr>
              <a:t>as offered an extremely rare invitation to participate in a meeting of the Royal Society in 1667</a:t>
            </a:r>
          </a:p>
          <a:p>
            <a:r>
              <a:rPr lang="en-US" dirty="0">
                <a:solidFill>
                  <a:srgbClr val="1A1A1A"/>
                </a:solidFill>
                <a:latin typeface="Times New Roman" panose="02020603050405020304" pitchFamily="18" charset="0"/>
              </a:rPr>
              <a:t>D</a:t>
            </a:r>
            <a:r>
              <a:rPr lang="en-US" b="0" i="0" dirty="0">
                <a:solidFill>
                  <a:srgbClr val="1A1A1A"/>
                </a:solidFill>
                <a:effectLst/>
                <a:latin typeface="Times New Roman" panose="02020603050405020304" pitchFamily="18" charset="0"/>
              </a:rPr>
              <a:t>ied in December 1673 and was buried at Westminster Abbey</a:t>
            </a:r>
            <a:endParaRPr lang="en-US" dirty="0"/>
          </a:p>
        </p:txBody>
      </p:sp>
    </p:spTree>
    <p:extLst>
      <p:ext uri="{BB962C8B-B14F-4D97-AF65-F5344CB8AC3E}">
        <p14:creationId xmlns:p14="http://schemas.microsoft.com/office/powerpoint/2010/main" val="82672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5298-553D-46FB-B7F9-5FFDA08A2CC9}"/>
              </a:ext>
            </a:extLst>
          </p:cNvPr>
          <p:cNvSpPr>
            <a:spLocks noGrp="1"/>
          </p:cNvSpPr>
          <p:nvPr>
            <p:ph type="title"/>
          </p:nvPr>
        </p:nvSpPr>
        <p:spPr>
          <a:xfrm>
            <a:off x="6579450" y="727627"/>
            <a:ext cx="4957553" cy="1645920"/>
          </a:xfrm>
        </p:spPr>
        <p:txBody>
          <a:bodyPr>
            <a:normAutofit/>
          </a:bodyPr>
          <a:lstStyle/>
          <a:p>
            <a:r>
              <a:rPr lang="en-US" sz="4400" dirty="0"/>
              <a:t>Why Cavendish’s Marriage Matters</a:t>
            </a:r>
          </a:p>
        </p:txBody>
      </p:sp>
      <p:sp>
        <p:nvSpPr>
          <p:cNvPr id="12" name="Rectangle 11">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Content Placeholder 4" descr="A picture containing person, dancer, posing, dressed&#10;&#10;Description automatically generated">
            <a:extLst>
              <a:ext uri="{FF2B5EF4-FFF2-40B4-BE49-F238E27FC236}">
                <a16:creationId xmlns:a16="http://schemas.microsoft.com/office/drawing/2014/main" id="{86DB8058-C002-45E5-8668-A0B2ABB16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017" y="1228185"/>
            <a:ext cx="4414438" cy="4414438"/>
          </a:xfrm>
          <a:prstGeom prst="rect">
            <a:avLst/>
          </a:prstGeom>
        </p:spPr>
      </p:pic>
      <p:sp>
        <p:nvSpPr>
          <p:cNvPr id="9" name="Content Placeholder 8">
            <a:extLst>
              <a:ext uri="{FF2B5EF4-FFF2-40B4-BE49-F238E27FC236}">
                <a16:creationId xmlns:a16="http://schemas.microsoft.com/office/drawing/2014/main" id="{B77E7ABB-7849-4FB4-8BBA-72FD81D7F1EF}"/>
              </a:ext>
            </a:extLst>
          </p:cNvPr>
          <p:cNvSpPr>
            <a:spLocks noGrp="1"/>
          </p:cNvSpPr>
          <p:nvPr>
            <p:ph idx="1"/>
          </p:nvPr>
        </p:nvSpPr>
        <p:spPr>
          <a:xfrm>
            <a:off x="6579450" y="2538919"/>
            <a:ext cx="4957554" cy="3496120"/>
          </a:xfrm>
        </p:spPr>
        <p:txBody>
          <a:bodyPr>
            <a:normAutofit/>
          </a:bodyPr>
          <a:lstStyle/>
          <a:p>
            <a:pPr marL="0" indent="0">
              <a:buNone/>
            </a:pPr>
            <a:r>
              <a:rPr lang="en-US" b="1" i="0" dirty="0">
                <a:solidFill>
                  <a:srgbClr val="1A1A1A"/>
                </a:solidFill>
                <a:effectLst/>
                <a:latin typeface="Times New Roman" panose="02020603050405020304" pitchFamily="18" charset="0"/>
              </a:rPr>
              <a:t>Publication</a:t>
            </a:r>
          </a:p>
          <a:p>
            <a:r>
              <a:rPr lang="en-US" b="0" i="0" dirty="0">
                <a:solidFill>
                  <a:srgbClr val="1A1A1A"/>
                </a:solidFill>
                <a:effectLst/>
                <a:latin typeface="Times New Roman" panose="02020603050405020304" pitchFamily="18" charset="0"/>
              </a:rPr>
              <a:t> In the mid-seventeenth-century it was unusual for a publisher to print the philosophical and scientific work of a woman</a:t>
            </a:r>
          </a:p>
          <a:p>
            <a:r>
              <a:rPr lang="en-US" b="0" i="0" dirty="0">
                <a:solidFill>
                  <a:srgbClr val="1A1A1A"/>
                </a:solidFill>
                <a:effectLst/>
                <a:latin typeface="Times New Roman" panose="02020603050405020304" pitchFamily="18" charset="0"/>
              </a:rPr>
              <a:t>She was able to publish some of her work without assistance</a:t>
            </a:r>
          </a:p>
          <a:p>
            <a:r>
              <a:rPr lang="en-US" dirty="0">
                <a:solidFill>
                  <a:srgbClr val="1A1A1A"/>
                </a:solidFill>
                <a:latin typeface="Times New Roman" panose="02020603050405020304" pitchFamily="18" charset="0"/>
              </a:rPr>
              <a:t>S</a:t>
            </a:r>
            <a:r>
              <a:rPr lang="en-US" b="0" i="0" dirty="0">
                <a:solidFill>
                  <a:srgbClr val="1A1A1A"/>
                </a:solidFill>
                <a:effectLst/>
                <a:latin typeface="Times New Roman" panose="02020603050405020304" pitchFamily="18" charset="0"/>
              </a:rPr>
              <a:t>ome of her writings were published with the help of her well-connected husband</a:t>
            </a:r>
            <a:endParaRPr lang="en-US" dirty="0"/>
          </a:p>
        </p:txBody>
      </p:sp>
    </p:spTree>
    <p:extLst>
      <p:ext uri="{BB962C8B-B14F-4D97-AF65-F5344CB8AC3E}">
        <p14:creationId xmlns:p14="http://schemas.microsoft.com/office/powerpoint/2010/main" val="114156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5298-553D-46FB-B7F9-5FFDA08A2CC9}"/>
              </a:ext>
            </a:extLst>
          </p:cNvPr>
          <p:cNvSpPr>
            <a:spLocks noGrp="1"/>
          </p:cNvSpPr>
          <p:nvPr>
            <p:ph type="title"/>
          </p:nvPr>
        </p:nvSpPr>
        <p:spPr>
          <a:xfrm>
            <a:off x="6579450" y="727627"/>
            <a:ext cx="4957553" cy="1645920"/>
          </a:xfrm>
        </p:spPr>
        <p:txBody>
          <a:bodyPr>
            <a:normAutofit/>
          </a:bodyPr>
          <a:lstStyle/>
          <a:p>
            <a:r>
              <a:rPr lang="en-US" sz="4400" dirty="0"/>
              <a:t>Why Cavendish’s Marriage Matters</a:t>
            </a:r>
          </a:p>
        </p:txBody>
      </p:sp>
      <p:sp>
        <p:nvSpPr>
          <p:cNvPr id="12" name="Rectangle 11">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Content Placeholder 4" descr="A picture containing person, dancer, posing, dressed&#10;&#10;Description automatically generated">
            <a:extLst>
              <a:ext uri="{FF2B5EF4-FFF2-40B4-BE49-F238E27FC236}">
                <a16:creationId xmlns:a16="http://schemas.microsoft.com/office/drawing/2014/main" id="{86DB8058-C002-45E5-8668-A0B2ABB16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017" y="1228185"/>
            <a:ext cx="4414438" cy="4414438"/>
          </a:xfrm>
          <a:prstGeom prst="rect">
            <a:avLst/>
          </a:prstGeom>
        </p:spPr>
      </p:pic>
      <p:sp>
        <p:nvSpPr>
          <p:cNvPr id="9" name="Content Placeholder 8">
            <a:extLst>
              <a:ext uri="{FF2B5EF4-FFF2-40B4-BE49-F238E27FC236}">
                <a16:creationId xmlns:a16="http://schemas.microsoft.com/office/drawing/2014/main" id="{B77E7ABB-7849-4FB4-8BBA-72FD81D7F1EF}"/>
              </a:ext>
            </a:extLst>
          </p:cNvPr>
          <p:cNvSpPr>
            <a:spLocks noGrp="1"/>
          </p:cNvSpPr>
          <p:nvPr>
            <p:ph idx="1"/>
          </p:nvPr>
        </p:nvSpPr>
        <p:spPr>
          <a:xfrm>
            <a:off x="6579450" y="2538919"/>
            <a:ext cx="4957554" cy="3496120"/>
          </a:xfrm>
        </p:spPr>
        <p:txBody>
          <a:bodyPr>
            <a:normAutofit/>
          </a:bodyPr>
          <a:lstStyle/>
          <a:p>
            <a:pPr marL="0" indent="0">
              <a:buNone/>
            </a:pPr>
            <a:r>
              <a:rPr lang="en-US" b="1" dirty="0">
                <a:solidFill>
                  <a:srgbClr val="1A1A1A"/>
                </a:solidFill>
                <a:latin typeface="Times New Roman" panose="02020603050405020304" pitchFamily="18" charset="0"/>
              </a:rPr>
              <a:t>T</a:t>
            </a:r>
            <a:r>
              <a:rPr lang="en-US" b="1" i="0" dirty="0">
                <a:solidFill>
                  <a:srgbClr val="1A1A1A"/>
                </a:solidFill>
                <a:effectLst/>
                <a:latin typeface="Times New Roman" panose="02020603050405020304" pitchFamily="18" charset="0"/>
              </a:rPr>
              <a:t>he “Cavendish Circle” </a:t>
            </a:r>
          </a:p>
          <a:p>
            <a:r>
              <a:rPr lang="en-US" dirty="0">
                <a:solidFill>
                  <a:srgbClr val="1A1A1A"/>
                </a:solidFill>
                <a:latin typeface="Times New Roman" panose="02020603050405020304" pitchFamily="18" charset="0"/>
              </a:rPr>
              <a:t>I</a:t>
            </a:r>
            <a:r>
              <a:rPr lang="en-US" b="0" i="0" dirty="0">
                <a:solidFill>
                  <a:srgbClr val="1A1A1A"/>
                </a:solidFill>
                <a:effectLst/>
                <a:latin typeface="Times New Roman" panose="02020603050405020304" pitchFamily="18" charset="0"/>
              </a:rPr>
              <a:t>nteracted with such figures as Thomas Hobbes, Rene Descartes, Marin Mersenne, Pierre </a:t>
            </a:r>
            <a:r>
              <a:rPr lang="en-US" b="0" i="0" dirty="0" err="1">
                <a:solidFill>
                  <a:srgbClr val="1A1A1A"/>
                </a:solidFill>
                <a:effectLst/>
                <a:latin typeface="Times New Roman" panose="02020603050405020304" pitchFamily="18" charset="0"/>
              </a:rPr>
              <a:t>Gassendi</a:t>
            </a:r>
            <a:r>
              <a:rPr lang="en-US" b="0" i="0" dirty="0">
                <a:solidFill>
                  <a:srgbClr val="1A1A1A"/>
                </a:solidFill>
                <a:effectLst/>
                <a:latin typeface="Times New Roman" panose="02020603050405020304" pitchFamily="18" charset="0"/>
              </a:rPr>
              <a:t>, and Kenelm Digby</a:t>
            </a:r>
          </a:p>
          <a:p>
            <a:r>
              <a:rPr lang="en-US" b="0" i="0" dirty="0">
                <a:solidFill>
                  <a:srgbClr val="1A1A1A"/>
                </a:solidFill>
                <a:effectLst/>
                <a:latin typeface="Times New Roman" panose="02020603050405020304" pitchFamily="18" charset="0"/>
              </a:rPr>
              <a:t> They would not critically correspond with her in  print</a:t>
            </a:r>
            <a:endParaRPr lang="en-US" b="1" dirty="0"/>
          </a:p>
        </p:txBody>
      </p:sp>
    </p:spTree>
    <p:extLst>
      <p:ext uri="{BB962C8B-B14F-4D97-AF65-F5344CB8AC3E}">
        <p14:creationId xmlns:p14="http://schemas.microsoft.com/office/powerpoint/2010/main" val="3467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486363-CD83-4178-9D87-2F1B4176914C}"/>
              </a:ext>
            </a:extLst>
          </p:cNvPr>
          <p:cNvSpPr>
            <a:spLocks noGrp="1"/>
          </p:cNvSpPr>
          <p:nvPr>
            <p:ph type="title"/>
          </p:nvPr>
        </p:nvSpPr>
        <p:spPr>
          <a:xfrm>
            <a:off x="868680" y="642593"/>
            <a:ext cx="6281928" cy="1744183"/>
          </a:xfrm>
        </p:spPr>
        <p:txBody>
          <a:bodyPr>
            <a:normAutofit/>
          </a:bodyPr>
          <a:lstStyle/>
          <a:p>
            <a:r>
              <a:rPr lang="en-US" sz="3700"/>
              <a:t>Margaret Cavendish</a:t>
            </a:r>
            <a:br>
              <a:rPr lang="en-US" sz="3700"/>
            </a:br>
            <a:r>
              <a:rPr lang="en-US" sz="3700">
                <a:latin typeface="Times New Roman" panose="02020603050405020304" pitchFamily="18" charset="0"/>
              </a:rPr>
              <a:t>P</a:t>
            </a:r>
            <a:r>
              <a:rPr lang="en-US" sz="3700" b="0" i="0">
                <a:effectLst/>
                <a:latin typeface="Times New Roman" panose="02020603050405020304" pitchFamily="18" charset="0"/>
              </a:rPr>
              <a:t>hilosopher, Poet, Scientist, Fiction-writer, and Playwright</a:t>
            </a:r>
            <a:endParaRPr lang="en-US" sz="3700"/>
          </a:p>
        </p:txBody>
      </p:sp>
      <p:sp>
        <p:nvSpPr>
          <p:cNvPr id="4" name="Rectangle 2">
            <a:extLst>
              <a:ext uri="{FF2B5EF4-FFF2-40B4-BE49-F238E27FC236}">
                <a16:creationId xmlns:a16="http://schemas.microsoft.com/office/drawing/2014/main" id="{E2240186-C1E9-458F-94AC-8E6776B4D258}"/>
              </a:ext>
            </a:extLst>
          </p:cNvPr>
          <p:cNvSpPr>
            <a:spLocks noGrp="1" noChangeArrowheads="1"/>
          </p:cNvSpPr>
          <p:nvPr>
            <p:ph idx="1"/>
          </p:nvPr>
        </p:nvSpPr>
        <p:spPr bwMode="auto">
          <a:xfrm>
            <a:off x="868680" y="2386584"/>
            <a:ext cx="6281928" cy="36484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b="1" i="0" u="none" strike="noStrike" cap="none" normalizeH="0" baseline="0" dirty="0">
                <a:ln>
                  <a:noFill/>
                </a:ln>
                <a:effectLst/>
              </a:rPr>
              <a:t>Materialism</a:t>
            </a:r>
          </a:p>
          <a:p>
            <a:pPr marL="0" marR="0" lvl="0" indent="0" defTabSz="914400" rtl="0" eaLnBrk="0" fontAlgn="base" latinLnBrk="0" hangingPunct="0">
              <a:spcBef>
                <a:spcPct val="0"/>
              </a:spcBef>
              <a:spcAft>
                <a:spcPts val="600"/>
              </a:spcAft>
              <a:buClrTx/>
              <a:buSzTx/>
              <a:buFontTx/>
              <a:buNone/>
              <a:tabLst/>
            </a:pPr>
            <a:endParaRPr lang="en-US" altLang="en-US" dirty="0"/>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rPr>
              <a:t>The central tenet of Cavendish's philosophy is that everything in the universe—including human beings and their minds—is completely material. Her commitment to this tenet is reflected throughout her corpus:</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endParaRPr>
          </a:p>
          <a:p>
            <a:pPr marL="274320" lvl="1" indent="0" eaLnBrk="0" fontAlgn="base" hangingPunct="0">
              <a:spcBef>
                <a:spcPct val="0"/>
              </a:spcBef>
              <a:spcAft>
                <a:spcPts val="600"/>
              </a:spcAft>
              <a:buClrTx/>
              <a:buNone/>
            </a:pPr>
            <a:r>
              <a:rPr kumimoji="0" lang="en-US" altLang="en-US" b="0" i="0" u="none" strike="noStrike" cap="none" normalizeH="0" baseline="0" dirty="0">
                <a:ln>
                  <a:noFill/>
                </a:ln>
                <a:effectLst/>
              </a:rPr>
              <a:t>Nature is material, or corporeal, and so are all her Creatures, and whatsoever is not material is no part of Nature, neither doth it belong any ways to Nature….</a:t>
            </a:r>
          </a:p>
        </p:txBody>
      </p:sp>
      <p:sp useBgFill="1">
        <p:nvSpPr>
          <p:cNvPr id="21" name="Rectangle 20">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5028C35-F328-40EA-B8C0-49AA829E8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528" y="1468465"/>
            <a:ext cx="3318836" cy="3922260"/>
          </a:xfrm>
          <a:prstGeom prst="rect">
            <a:avLst/>
          </a:prstGeom>
        </p:spPr>
      </p:pic>
    </p:spTree>
    <p:extLst>
      <p:ext uri="{BB962C8B-B14F-4D97-AF65-F5344CB8AC3E}">
        <p14:creationId xmlns:p14="http://schemas.microsoft.com/office/powerpoint/2010/main" val="89046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9DA0-5CE7-486C-B1BB-B524D59FC283}"/>
              </a:ext>
            </a:extLst>
          </p:cNvPr>
          <p:cNvSpPr>
            <a:spLocks noGrp="1"/>
          </p:cNvSpPr>
          <p:nvPr>
            <p:ph type="title"/>
          </p:nvPr>
        </p:nvSpPr>
        <p:spPr>
          <a:xfrm>
            <a:off x="6846137" y="727626"/>
            <a:ext cx="4602152" cy="1718225"/>
          </a:xfrm>
        </p:spPr>
        <p:txBody>
          <a:bodyPr>
            <a:normAutofit/>
          </a:bodyPr>
          <a:lstStyle/>
          <a:p>
            <a:r>
              <a:rPr lang="en-US" dirty="0"/>
              <a:t>The Title</a:t>
            </a:r>
          </a:p>
        </p:txBody>
      </p:sp>
      <p:sp useBgFill="1">
        <p:nvSpPr>
          <p:cNvPr id="15" name="Rectangle 9">
            <a:extLst>
              <a:ext uri="{FF2B5EF4-FFF2-40B4-BE49-F238E27FC236}">
                <a16:creationId xmlns:a16="http://schemas.microsoft.com/office/drawing/2014/main" id="{4E1605C1-ED2D-4AAA-BD9C-24B82055F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8DFA4F8-B856-483B-85AE-5CDF5A5F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FC9FCC7-29B1-433A-AC58-FEAE48D84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sp>
      <p:pic>
        <p:nvPicPr>
          <p:cNvPr id="5" name="Picture 4" descr="A picture containing text&#10;&#10;Description automatically generated">
            <a:extLst>
              <a:ext uri="{FF2B5EF4-FFF2-40B4-BE49-F238E27FC236}">
                <a16:creationId xmlns:a16="http://schemas.microsoft.com/office/drawing/2014/main" id="{174142A6-3CF3-4857-9BC9-68DB7580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99" y="913324"/>
            <a:ext cx="4229846" cy="5075816"/>
          </a:xfrm>
          <a:prstGeom prst="rect">
            <a:avLst/>
          </a:prstGeom>
        </p:spPr>
      </p:pic>
      <p:sp>
        <p:nvSpPr>
          <p:cNvPr id="3" name="Content Placeholder 2">
            <a:extLst>
              <a:ext uri="{FF2B5EF4-FFF2-40B4-BE49-F238E27FC236}">
                <a16:creationId xmlns:a16="http://schemas.microsoft.com/office/drawing/2014/main" id="{6B0DA049-A159-41B5-BD40-177D79BA4D0B}"/>
              </a:ext>
            </a:extLst>
          </p:cNvPr>
          <p:cNvSpPr>
            <a:spLocks noGrp="1"/>
          </p:cNvSpPr>
          <p:nvPr>
            <p:ph idx="1"/>
          </p:nvPr>
        </p:nvSpPr>
        <p:spPr>
          <a:xfrm>
            <a:off x="6846137" y="2538919"/>
            <a:ext cx="4602152" cy="3596880"/>
          </a:xfrm>
        </p:spPr>
        <p:txBody>
          <a:bodyPr>
            <a:normAutofit/>
          </a:bodyPr>
          <a:lstStyle/>
          <a:p>
            <a:pPr marL="0" indent="0">
              <a:buNone/>
            </a:pPr>
            <a:r>
              <a:rPr lang="en-US" dirty="0"/>
              <a:t>What expectations did the title set for you as a point of departure?</a:t>
            </a:r>
          </a:p>
          <a:p>
            <a:pPr marL="0" indent="0">
              <a:buNone/>
            </a:pPr>
            <a:endParaRPr lang="en-US" dirty="0"/>
          </a:p>
        </p:txBody>
      </p:sp>
    </p:spTree>
    <p:extLst>
      <p:ext uri="{BB962C8B-B14F-4D97-AF65-F5344CB8AC3E}">
        <p14:creationId xmlns:p14="http://schemas.microsoft.com/office/powerpoint/2010/main" val="91551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450" y="727627"/>
            <a:ext cx="4957553" cy="1645920"/>
          </a:xfrm>
        </p:spPr>
        <p:txBody>
          <a:bodyPr>
            <a:normAutofit/>
          </a:bodyPr>
          <a:lstStyle/>
          <a:p>
            <a:br>
              <a:rPr lang="en-US" sz="2600"/>
            </a:br>
            <a:br>
              <a:rPr lang="en-US" sz="2600"/>
            </a:br>
            <a:r>
              <a:rPr lang="en-US" sz="2600"/>
              <a:t>Narratorial Perspective</a:t>
            </a:r>
            <a:br>
              <a:rPr lang="en-US" sz="2600"/>
            </a:br>
            <a:endParaRPr lang="en-US" sz="2600"/>
          </a:p>
        </p:txBody>
      </p:sp>
      <p:sp>
        <p:nvSpPr>
          <p:cNvPr id="34" name="Rectangle 29">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5" name="Rectangle 31">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Picture 6">
            <a:extLst>
              <a:ext uri="{FF2B5EF4-FFF2-40B4-BE49-F238E27FC236}">
                <a16:creationId xmlns:a16="http://schemas.microsoft.com/office/drawing/2014/main" id="{DDE651BA-6EEC-4D07-AFEE-BCC50B9962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430" y="1206902"/>
            <a:ext cx="3331611" cy="4457005"/>
          </a:xfrm>
          <a:prstGeom prst="rect">
            <a:avLst/>
          </a:prstGeom>
        </p:spPr>
      </p:pic>
      <p:sp>
        <p:nvSpPr>
          <p:cNvPr id="3" name="Content Placeholder 2"/>
          <p:cNvSpPr>
            <a:spLocks noGrp="1"/>
          </p:cNvSpPr>
          <p:nvPr>
            <p:ph idx="1"/>
          </p:nvPr>
        </p:nvSpPr>
        <p:spPr>
          <a:xfrm>
            <a:off x="6579450" y="2538919"/>
            <a:ext cx="4957554" cy="3496120"/>
          </a:xfrm>
        </p:spPr>
        <p:txBody>
          <a:bodyPr>
            <a:normAutofit fontScale="92500"/>
          </a:bodyPr>
          <a:lstStyle/>
          <a:p>
            <a:pPr marL="0" indent="0">
              <a:lnSpc>
                <a:spcPct val="90000"/>
              </a:lnSpc>
              <a:buNone/>
            </a:pPr>
            <a:r>
              <a:rPr lang="en-US" dirty="0"/>
              <a:t>Consider the position, personality, and values of the narrator:</a:t>
            </a:r>
          </a:p>
          <a:p>
            <a:pPr>
              <a:lnSpc>
                <a:spcPct val="90000"/>
              </a:lnSpc>
            </a:pPr>
            <a:r>
              <a:rPr lang="en-US" dirty="0"/>
              <a:t>What tone of voice does the narrator have?</a:t>
            </a:r>
          </a:p>
          <a:p>
            <a:pPr>
              <a:lnSpc>
                <a:spcPct val="90000"/>
              </a:lnSpc>
            </a:pPr>
            <a:r>
              <a:rPr lang="en-US" dirty="0"/>
              <a:t>Do they have any specific likes or dislikes?</a:t>
            </a:r>
          </a:p>
          <a:p>
            <a:pPr>
              <a:lnSpc>
                <a:spcPct val="90000"/>
              </a:lnSpc>
            </a:pPr>
            <a:r>
              <a:rPr lang="en-US" dirty="0"/>
              <a:t>Does the narrator have an agenda?</a:t>
            </a:r>
          </a:p>
          <a:p>
            <a:pPr>
              <a:lnSpc>
                <a:spcPct val="90000"/>
              </a:lnSpc>
            </a:pPr>
            <a:r>
              <a:rPr lang="en-US" dirty="0"/>
              <a:t>What is the agenda if so?</a:t>
            </a:r>
          </a:p>
          <a:p>
            <a:pPr>
              <a:lnSpc>
                <a:spcPct val="90000"/>
              </a:lnSpc>
            </a:pPr>
            <a:r>
              <a:rPr lang="en-US" dirty="0"/>
              <a:t>Is the narrator reliable?</a:t>
            </a:r>
          </a:p>
          <a:p>
            <a:pPr>
              <a:lnSpc>
                <a:spcPct val="90000"/>
              </a:lnSpc>
            </a:pPr>
            <a:r>
              <a:rPr lang="en-US" dirty="0"/>
              <a:t>If not, in what ways and why not?</a:t>
            </a:r>
          </a:p>
          <a:p>
            <a:pPr>
              <a:lnSpc>
                <a:spcPct val="90000"/>
              </a:lnSpc>
            </a:pPr>
            <a:r>
              <a:rPr lang="en-US" dirty="0"/>
              <a:t>Is the exaggeration typical of satire present?</a:t>
            </a:r>
          </a:p>
          <a:p>
            <a:pPr>
              <a:lnSpc>
                <a:spcPct val="90000"/>
              </a:lnSpc>
            </a:pPr>
            <a:endParaRPr lang="en-US" dirty="0"/>
          </a:p>
        </p:txBody>
      </p:sp>
    </p:spTree>
    <p:extLst>
      <p:ext uri="{BB962C8B-B14F-4D97-AF65-F5344CB8AC3E}">
        <p14:creationId xmlns:p14="http://schemas.microsoft.com/office/powerpoint/2010/main" val="405576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4042" y="443088"/>
            <a:ext cx="4412996" cy="945137"/>
          </a:xfrm>
        </p:spPr>
        <p:txBody>
          <a:bodyPr>
            <a:normAutofit/>
          </a:bodyPr>
          <a:lstStyle/>
          <a:p>
            <a:r>
              <a:rPr lang="en-US" sz="2300" b="1" dirty="0"/>
              <a:t>Setting</a:t>
            </a:r>
            <a:r>
              <a:rPr lang="en-US" sz="2300" dirty="0"/>
              <a:t> </a:t>
            </a:r>
            <a:br>
              <a:rPr lang="en-US" sz="2300" dirty="0"/>
            </a:br>
            <a:r>
              <a:rPr lang="en-US" sz="1600" dirty="0"/>
              <a:t>The location, physical and temporal, where the story takes place</a:t>
            </a:r>
          </a:p>
        </p:txBody>
      </p:sp>
      <p:sp>
        <p:nvSpPr>
          <p:cNvPr id="12" name="Rectangle 11">
            <a:extLst>
              <a:ext uri="{FF2B5EF4-FFF2-40B4-BE49-F238E27FC236}">
                <a16:creationId xmlns:a16="http://schemas.microsoft.com/office/drawing/2014/main" id="{8751C0E9-4187-482F-9E57-6F626A9C4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BCC5BC-7E3A-48FE-9C10-A27FE3E15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264" y="652501"/>
            <a:ext cx="3324388" cy="2917150"/>
          </a:xfrm>
          <a:prstGeom prst="rect">
            <a:avLst/>
          </a:prstGeom>
        </p:spPr>
      </p:pic>
      <p:sp>
        <p:nvSpPr>
          <p:cNvPr id="14" name="Rectangle 13">
            <a:extLst>
              <a:ext uri="{FF2B5EF4-FFF2-40B4-BE49-F238E27FC236}">
                <a16:creationId xmlns:a16="http://schemas.microsoft.com/office/drawing/2014/main" id="{A5D494F4-DB8B-4D3D-A107-4E84A0B74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FC58BE-64BA-44F6-B62D-AA29B1BF6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F99FA804-385B-4199-B950-44FA5946F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243" y="3116194"/>
            <a:ext cx="2722671" cy="3267205"/>
          </a:xfrm>
          <a:prstGeom prst="rect">
            <a:avLst/>
          </a:prstGeom>
        </p:spPr>
      </p:pic>
      <p:sp>
        <p:nvSpPr>
          <p:cNvPr id="3" name="Content Placeholder 2"/>
          <p:cNvSpPr>
            <a:spLocks noGrp="1"/>
          </p:cNvSpPr>
          <p:nvPr>
            <p:ph idx="1"/>
          </p:nvPr>
        </p:nvSpPr>
        <p:spPr>
          <a:xfrm>
            <a:off x="6714042" y="1546167"/>
            <a:ext cx="4822962" cy="4488873"/>
          </a:xfrm>
        </p:spPr>
        <p:txBody>
          <a:bodyPr>
            <a:normAutofit/>
          </a:bodyPr>
          <a:lstStyle/>
          <a:p>
            <a:pPr>
              <a:lnSpc>
                <a:spcPct val="90000"/>
              </a:lnSpc>
            </a:pPr>
            <a:r>
              <a:rPr lang="en-US" dirty="0"/>
              <a:t>Where does the story take place?</a:t>
            </a:r>
          </a:p>
          <a:p>
            <a:pPr>
              <a:lnSpc>
                <a:spcPct val="90000"/>
              </a:lnSpc>
            </a:pPr>
            <a:r>
              <a:rPr lang="en-US" dirty="0"/>
              <a:t>Is there more than one location?</a:t>
            </a:r>
          </a:p>
          <a:p>
            <a:pPr>
              <a:lnSpc>
                <a:spcPct val="90000"/>
              </a:lnSpc>
            </a:pPr>
            <a:r>
              <a:rPr lang="en-US" dirty="0"/>
              <a:t>Do any aspects of the setting (landscape, weather, buildings) tie in symbolically to any characters? How so?</a:t>
            </a:r>
          </a:p>
          <a:p>
            <a:pPr>
              <a:lnSpc>
                <a:spcPct val="90000"/>
              </a:lnSpc>
            </a:pPr>
            <a:r>
              <a:rPr lang="en-US" dirty="0"/>
              <a:t>During what time period does the story take place?</a:t>
            </a:r>
          </a:p>
          <a:p>
            <a:pPr>
              <a:lnSpc>
                <a:spcPct val="90000"/>
              </a:lnSpc>
            </a:pPr>
            <a:r>
              <a:rPr lang="en-US" dirty="0"/>
              <a:t>Does time of day have significance? </a:t>
            </a:r>
          </a:p>
          <a:p>
            <a:pPr>
              <a:lnSpc>
                <a:spcPct val="90000"/>
              </a:lnSpc>
            </a:pPr>
            <a:r>
              <a:rPr lang="en-US" dirty="0"/>
              <a:t>Is there cultural or historical significance attached to the time or location?</a:t>
            </a:r>
          </a:p>
          <a:p>
            <a:pPr>
              <a:lnSpc>
                <a:spcPct val="90000"/>
              </a:lnSpc>
            </a:pPr>
            <a:r>
              <a:rPr lang="en-US" dirty="0"/>
              <a:t>How does the setting reinforce or inform the reader’s deeper understanding of the text?</a:t>
            </a:r>
          </a:p>
        </p:txBody>
      </p:sp>
    </p:spTree>
    <p:extLst>
      <p:ext uri="{BB962C8B-B14F-4D97-AF65-F5344CB8AC3E}">
        <p14:creationId xmlns:p14="http://schemas.microsoft.com/office/powerpoint/2010/main" val="3740584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4786</TotalTime>
  <Words>1514</Words>
  <Application>Microsoft Office PowerPoint</Application>
  <PresentationFormat>Widescreen</PresentationFormat>
  <Paragraphs>99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Century Gothic</vt:lpstr>
      <vt:lpstr>Euphemia</vt:lpstr>
      <vt:lpstr>Garamond</vt:lpstr>
      <vt:lpstr>Source Sans Pro</vt:lpstr>
      <vt:lpstr>Times New Roman</vt:lpstr>
      <vt:lpstr>Savon</vt:lpstr>
      <vt:lpstr>Blazing World</vt:lpstr>
      <vt:lpstr>Margaret Cavendish Philosopher, Poet, Scientist, Fiction-writer, and Playwright</vt:lpstr>
      <vt:lpstr>Margaret Cavendish Philosopher, Poet, Scientist, Fiction-writer, and Playwright</vt:lpstr>
      <vt:lpstr>Why Cavendish’s Marriage Matters</vt:lpstr>
      <vt:lpstr>Why Cavendish’s Marriage Matters</vt:lpstr>
      <vt:lpstr>Margaret Cavendish Philosopher, Poet, Scientist, Fiction-writer, and Playwright</vt:lpstr>
      <vt:lpstr>The Title</vt:lpstr>
      <vt:lpstr>  Narratorial Perspective </vt:lpstr>
      <vt:lpstr>Setting  The location, physical and temporal, where the story takes place</vt:lpstr>
      <vt:lpstr>Question</vt:lpstr>
      <vt:lpstr>Symbolism  The use of symbols to signify ideas and qualities.</vt:lpstr>
      <vt:lpstr>Group Work</vt:lpstr>
      <vt:lpstr>Possibility of Satire</vt:lpstr>
      <vt:lpstr>Possibility of Satire</vt:lpstr>
      <vt:lpstr>Question</vt:lpstr>
      <vt:lpstr>Political and Internal Dissonance</vt:lpstr>
      <vt:lpstr> </vt:lpstr>
      <vt:lpstr>Conflation</vt:lpstr>
      <vt:lpstr>Conflation with a purpose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Fiction</dc:title>
  <dc:creator>S Monteleone</dc:creator>
  <cp:lastModifiedBy>Stephanie Harper</cp:lastModifiedBy>
  <cp:revision>42</cp:revision>
  <dcterms:created xsi:type="dcterms:W3CDTF">2018-06-27T17:20:48Z</dcterms:created>
  <dcterms:modified xsi:type="dcterms:W3CDTF">2022-09-04T15:31:23Z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