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8" r:id="rId2"/>
    <p:sldId id="295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7" r:id="rId17"/>
    <p:sldId id="311" r:id="rId18"/>
    <p:sldId id="312" r:id="rId19"/>
    <p:sldId id="315" r:id="rId20"/>
    <p:sldId id="313" r:id="rId21"/>
    <p:sldId id="314" r:id="rId22"/>
    <p:sldId id="317" r:id="rId23"/>
    <p:sldId id="318" r:id="rId24"/>
    <p:sldId id="319" r:id="rId25"/>
    <p:sldId id="320" r:id="rId26"/>
    <p:sldId id="32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7546F-A790-E742-BEC0-6B24E3EC7F8A}" v="21" dt="2022-09-07T03:49:3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50"/>
    <p:restoredTop sz="63406"/>
  </p:normalViewPr>
  <p:slideViewPr>
    <p:cSldViewPr snapToGrid="0">
      <p:cViewPr>
        <p:scale>
          <a:sx n="95" d="100"/>
          <a:sy n="95" d="100"/>
        </p:scale>
        <p:origin x="75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BFD0-53F7-6845-B4D2-8114C040B348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4EC9-048E-1545-B6C0-3019CB4B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3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4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6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6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12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73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1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0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17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3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1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80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0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6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86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976000"/>
            <a:ext cx="9143999" cy="586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August\23-Aug\Ch%203\JPEG%20FILES\Unlabeled\03_08bLipidStructure-U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file:///C:\Documents%20and%20Settings\rajesh.ACEPRO\Desktop\Aug-27\Campbell%209E\Chapter%2002\Unlabeled\02_01bElementsOfBody-U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5653-51FE-0110-4A4E-43DF332E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78B9A-C6A5-3090-18C5-36C4418BB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Dissociation of water</a:t>
            </a:r>
          </a:p>
          <a:p>
            <a:pPr lvl="1"/>
            <a:r>
              <a:rPr lang="en-US" dirty="0"/>
              <a:t>A hydrogen atom in a hydrogen bond between two water molecules can shift from one to the other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66A66-0A45-09B7-1782-AA157CB40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7" y="3645985"/>
            <a:ext cx="8611262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80D5AB-9EC5-36D1-82DA-509DD40955EB}"/>
              </a:ext>
            </a:extLst>
          </p:cNvPr>
          <p:cNvSpPr txBox="1"/>
          <p:nvPr/>
        </p:nvSpPr>
        <p:spPr>
          <a:xfrm>
            <a:off x="4940487" y="6191685"/>
            <a:ext cx="189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Also called H+</a:t>
            </a:r>
          </a:p>
        </p:txBody>
      </p:sp>
    </p:spTree>
    <p:extLst>
      <p:ext uri="{BB962C8B-B14F-4D97-AF65-F5344CB8AC3E}">
        <p14:creationId xmlns:p14="http://schemas.microsoft.com/office/powerpoint/2010/main" val="166921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8BD4-C031-0706-3001-E4E60BCD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75106-BF35-C515-004B-ADBDA7B1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functional groups:</a:t>
            </a:r>
          </a:p>
          <a:p>
            <a:pPr lvl="1"/>
            <a:r>
              <a:rPr lang="en-US" dirty="0"/>
              <a:t>Make molecules soluble in aqueous solutions.</a:t>
            </a:r>
          </a:p>
          <a:p>
            <a:pPr lvl="1"/>
            <a:r>
              <a:rPr lang="en-US" dirty="0"/>
              <a:t>Allow inter- and intra molecular interactions.</a:t>
            </a:r>
          </a:p>
          <a:p>
            <a:pPr lvl="1"/>
            <a:r>
              <a:rPr lang="en-US" dirty="0"/>
              <a:t>Are chemically reactive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D08D34-7332-65DA-FD6C-45578028F108}"/>
              </a:ext>
            </a:extLst>
          </p:cNvPr>
          <p:cNvGrpSpPr/>
          <p:nvPr/>
        </p:nvGrpSpPr>
        <p:grpSpPr>
          <a:xfrm>
            <a:off x="261931" y="3544301"/>
            <a:ext cx="4000785" cy="3138501"/>
            <a:chOff x="5143213" y="3517407"/>
            <a:chExt cx="4000785" cy="3138501"/>
          </a:xfrm>
        </p:grpSpPr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2CB7D1C3-CCA4-C40E-5749-4367F0A5A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213" y="4101353"/>
              <a:ext cx="4000785" cy="255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F2C109-0DAB-6D73-257A-A3C7F983B411}"/>
                </a:ext>
              </a:extLst>
            </p:cNvPr>
            <p:cNvSpPr txBox="1"/>
            <p:nvPr/>
          </p:nvSpPr>
          <p:spPr>
            <a:xfrm>
              <a:off x="6295121" y="3517407"/>
              <a:ext cx="1045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Proteins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AD823-FD1F-9B45-CBCB-C84FB2FC267C}"/>
              </a:ext>
            </a:extLst>
          </p:cNvPr>
          <p:cNvGrpSpPr/>
          <p:nvPr/>
        </p:nvGrpSpPr>
        <p:grpSpPr>
          <a:xfrm>
            <a:off x="4317656" y="3507762"/>
            <a:ext cx="1457252" cy="3160485"/>
            <a:chOff x="4317656" y="3507762"/>
            <a:chExt cx="1457252" cy="3160485"/>
          </a:xfrm>
        </p:grpSpPr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0ACF1DC4-4F1E-8F50-196E-2A35A8B13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656" y="3944411"/>
              <a:ext cx="1457252" cy="272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C43B55-EB01-704A-1FD9-18A7239D5292}"/>
                </a:ext>
              </a:extLst>
            </p:cNvPr>
            <p:cNvSpPr txBox="1"/>
            <p:nvPr/>
          </p:nvSpPr>
          <p:spPr>
            <a:xfrm>
              <a:off x="4780804" y="3507762"/>
              <a:ext cx="655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DNA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A9248A-C92F-6DBE-BB21-986981E892AE}"/>
              </a:ext>
            </a:extLst>
          </p:cNvPr>
          <p:cNvGrpSpPr/>
          <p:nvPr/>
        </p:nvGrpSpPr>
        <p:grpSpPr>
          <a:xfrm>
            <a:off x="6183403" y="3507762"/>
            <a:ext cx="2843754" cy="3123947"/>
            <a:chOff x="6183403" y="3507762"/>
            <a:chExt cx="2843754" cy="3123947"/>
          </a:xfrm>
        </p:grpSpPr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38F08238-116D-F2C0-1B0E-F1EE6314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403" y="3907872"/>
              <a:ext cx="2843754" cy="27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09E478-E3D4-35F7-9482-82B8EDC5405B}"/>
                </a:ext>
              </a:extLst>
            </p:cNvPr>
            <p:cNvSpPr txBox="1"/>
            <p:nvPr/>
          </p:nvSpPr>
          <p:spPr>
            <a:xfrm>
              <a:off x="6916630" y="3507762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Amino Acid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84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0566-517D-A3A7-ACB1-65E8F13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16DBA-EF75-974C-D410-E6C5F07E6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6181"/>
            <a:ext cx="9143999" cy="5863744"/>
          </a:xfrm>
        </p:spPr>
        <p:txBody>
          <a:bodyPr/>
          <a:lstStyle/>
          <a:p>
            <a:r>
              <a:rPr lang="en-US" b="1" dirty="0"/>
              <a:t>Macromolecules:</a:t>
            </a:r>
          </a:p>
          <a:p>
            <a:pPr lvl="1"/>
            <a:r>
              <a:rPr lang="en-US" dirty="0"/>
              <a:t>A giant molecule formed by joining smaller molecules. </a:t>
            </a:r>
          </a:p>
          <a:p>
            <a:pPr lvl="2"/>
            <a:r>
              <a:rPr lang="en-US" dirty="0"/>
              <a:t>Carbohydrates</a:t>
            </a:r>
          </a:p>
          <a:p>
            <a:pPr lvl="2"/>
            <a:r>
              <a:rPr lang="en-US" dirty="0"/>
              <a:t>Lipids</a:t>
            </a:r>
          </a:p>
          <a:p>
            <a:pPr lvl="2"/>
            <a:r>
              <a:rPr lang="en-US" dirty="0"/>
              <a:t>Proteins</a:t>
            </a:r>
          </a:p>
          <a:p>
            <a:pPr lvl="2"/>
            <a:r>
              <a:rPr lang="en-US" dirty="0"/>
              <a:t>Nucleic Acids</a:t>
            </a:r>
          </a:p>
          <a:p>
            <a:pPr lvl="2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69DD0-4DDF-ABF6-D806-70191A8CE6AB}"/>
              </a:ext>
            </a:extLst>
          </p:cNvPr>
          <p:cNvSpPr txBox="1"/>
          <p:nvPr/>
        </p:nvSpPr>
        <p:spPr>
          <a:xfrm>
            <a:off x="6841892" y="476069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7%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EA39F2-31B9-16C6-0859-8FA8FC3DD52D}"/>
              </a:ext>
            </a:extLst>
          </p:cNvPr>
          <p:cNvGrpSpPr/>
          <p:nvPr/>
        </p:nvGrpSpPr>
        <p:grpSpPr>
          <a:xfrm>
            <a:off x="1867427" y="3254187"/>
            <a:ext cx="6226752" cy="3630706"/>
            <a:chOff x="1867427" y="3079376"/>
            <a:chExt cx="6226752" cy="3630706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74DCBBC4-6471-A294-A6FE-A4492099D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427" y="3079376"/>
              <a:ext cx="5675134" cy="3630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1B1EB4-99B1-15A1-F34A-828A01543B4B}"/>
                </a:ext>
              </a:extLst>
            </p:cNvPr>
            <p:cNvSpPr txBox="1"/>
            <p:nvPr/>
          </p:nvSpPr>
          <p:spPr>
            <a:xfrm>
              <a:off x="7388240" y="4239796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15%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9C779C-707D-0CE2-8D4D-981AF24810D1}"/>
                </a:ext>
              </a:extLst>
            </p:cNvPr>
            <p:cNvSpPr txBox="1"/>
            <p:nvPr/>
          </p:nvSpPr>
          <p:spPr>
            <a:xfrm>
              <a:off x="7596927" y="5681709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591409-7D5C-8867-1997-C78994C98541}"/>
                </a:ext>
              </a:extLst>
            </p:cNvPr>
            <p:cNvSpPr txBox="1"/>
            <p:nvPr/>
          </p:nvSpPr>
          <p:spPr>
            <a:xfrm>
              <a:off x="6815772" y="6144996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37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D53-F579-CAD2-4F02-A5978352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BEAB1-BCEB-05CC-4928-24C8D1DD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Polymer:</a:t>
            </a:r>
          </a:p>
          <a:p>
            <a:pPr lvl="1"/>
            <a:r>
              <a:rPr lang="en-US" dirty="0"/>
              <a:t>Long molecule composed of similar or identical building blocks linked by covalent bonds</a:t>
            </a:r>
          </a:p>
          <a:p>
            <a:r>
              <a:rPr lang="en-US" b="1" dirty="0"/>
              <a:t>Monomer:</a:t>
            </a:r>
          </a:p>
          <a:p>
            <a:pPr lvl="1"/>
            <a:r>
              <a:rPr lang="en-US" dirty="0"/>
              <a:t>Building blocks of a polymer</a:t>
            </a:r>
          </a:p>
        </p:txBody>
      </p:sp>
      <p:pic>
        <p:nvPicPr>
          <p:cNvPr id="4" name="Google Shape;693;p81">
            <a:extLst>
              <a:ext uri="{FF2B5EF4-FFF2-40B4-BE49-F238E27FC236}">
                <a16:creationId xmlns:a16="http://schemas.microsoft.com/office/drawing/2014/main" id="{A1EEBF4E-9E2E-04C3-1CBC-3B800BD2B1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734" y="3907872"/>
            <a:ext cx="3499854" cy="23714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D35CE02-93D4-1E18-9E51-8710010E3652}"/>
              </a:ext>
            </a:extLst>
          </p:cNvPr>
          <p:cNvGrpSpPr/>
          <p:nvPr/>
        </p:nvGrpSpPr>
        <p:grpSpPr>
          <a:xfrm>
            <a:off x="3749149" y="3816456"/>
            <a:ext cx="1328056" cy="809332"/>
            <a:chOff x="3749149" y="3816456"/>
            <a:chExt cx="1328056" cy="80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2C9C9B-5FD8-86EC-4CF0-0D15724603FC}"/>
                </a:ext>
              </a:extLst>
            </p:cNvPr>
            <p:cNvSpPr txBox="1"/>
            <p:nvPr/>
          </p:nvSpPr>
          <p:spPr>
            <a:xfrm>
              <a:off x="3749149" y="3816456"/>
              <a:ext cx="1328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Monomers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A3FB91-7A74-86EC-CF5C-CFA84309DABB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4074459" y="4216566"/>
              <a:ext cx="338718" cy="40922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A0B00F-C5F5-0FB7-7FA5-2CF728CE51A0}"/>
                </a:ext>
              </a:extLst>
            </p:cNvPr>
            <p:cNvCxnSpPr>
              <a:cxnSpLocks/>
            </p:cNvCxnSpPr>
            <p:nvPr/>
          </p:nvCxnSpPr>
          <p:spPr>
            <a:xfrm>
              <a:off x="4475007" y="4209819"/>
              <a:ext cx="112331" cy="41596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6B219E-6C4B-7037-3382-3B0724F24CC0}"/>
              </a:ext>
            </a:extLst>
          </p:cNvPr>
          <p:cNvGrpSpPr/>
          <p:nvPr/>
        </p:nvGrpSpPr>
        <p:grpSpPr>
          <a:xfrm>
            <a:off x="824114" y="4316506"/>
            <a:ext cx="1869273" cy="400110"/>
            <a:chOff x="824114" y="4316506"/>
            <a:chExt cx="1869273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4AE850-A1DA-D1D0-28D0-7AB84FEC887B}"/>
                </a:ext>
              </a:extLst>
            </p:cNvPr>
            <p:cNvSpPr txBox="1"/>
            <p:nvPr/>
          </p:nvSpPr>
          <p:spPr>
            <a:xfrm>
              <a:off x="824114" y="4316506"/>
              <a:ext cx="104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Polymer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745D936-5421-DBF0-E933-55D1D0713307}"/>
                </a:ext>
              </a:extLst>
            </p:cNvPr>
            <p:cNvCxnSpPr>
              <a:cxnSpLocks/>
            </p:cNvCxnSpPr>
            <p:nvPr/>
          </p:nvCxnSpPr>
          <p:spPr>
            <a:xfrm>
              <a:off x="1931102" y="4516561"/>
              <a:ext cx="762285" cy="20005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85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C69C-6F76-054C-A46F-31B96C0E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35F1-655E-E990-E74C-BDFA72D4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Dehydration Reaction:</a:t>
            </a:r>
          </a:p>
          <a:p>
            <a:pPr lvl="1"/>
            <a:r>
              <a:rPr lang="en-US" dirty="0"/>
              <a:t>A chemical reaction in which two molecules become covalently bonded to each other with the removal of a water molecule.</a:t>
            </a:r>
          </a:p>
        </p:txBody>
      </p:sp>
      <p:grpSp>
        <p:nvGrpSpPr>
          <p:cNvPr id="4" name="Google Shape;705;p82">
            <a:extLst>
              <a:ext uri="{FF2B5EF4-FFF2-40B4-BE49-F238E27FC236}">
                <a16:creationId xmlns:a16="http://schemas.microsoft.com/office/drawing/2014/main" id="{28742FE4-449B-FF28-6365-0FE52A736F81}"/>
              </a:ext>
            </a:extLst>
          </p:cNvPr>
          <p:cNvGrpSpPr/>
          <p:nvPr/>
        </p:nvGrpSpPr>
        <p:grpSpPr>
          <a:xfrm>
            <a:off x="1666080" y="3321423"/>
            <a:ext cx="5811840" cy="3402107"/>
            <a:chOff x="296863" y="620711"/>
            <a:chExt cx="9437913" cy="5603877"/>
          </a:xfrm>
        </p:grpSpPr>
        <p:pic>
          <p:nvPicPr>
            <p:cNvPr id="5" name="Google Shape;706;p82" descr="05_02aPolymers-U">
              <a:extLst>
                <a:ext uri="{FF2B5EF4-FFF2-40B4-BE49-F238E27FC236}">
                  <a16:creationId xmlns:a16="http://schemas.microsoft.com/office/drawing/2014/main" id="{FAECFC7B-FD6E-619C-EE84-591F86F0EC5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63" y="633413"/>
              <a:ext cx="8548687" cy="559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707;p82">
              <a:extLst>
                <a:ext uri="{FF2B5EF4-FFF2-40B4-BE49-F238E27FC236}">
                  <a16:creationId xmlns:a16="http://schemas.microsoft.com/office/drawing/2014/main" id="{4367F67C-C83F-7F66-77D8-0A04F2DC24F1}"/>
                </a:ext>
              </a:extLst>
            </p:cNvPr>
            <p:cNvSpPr txBox="1"/>
            <p:nvPr/>
          </p:nvSpPr>
          <p:spPr>
            <a:xfrm>
              <a:off x="327026" y="620711"/>
              <a:ext cx="8029829" cy="504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 Dehydration reaction: synthesizing a polymer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08;p82">
              <a:extLst>
                <a:ext uri="{FF2B5EF4-FFF2-40B4-BE49-F238E27FC236}">
                  <a16:creationId xmlns:a16="http://schemas.microsoft.com/office/drawing/2014/main" id="{CE48832B-78DB-34D0-7CAA-AE3523BDCC18}"/>
                </a:ext>
              </a:extLst>
            </p:cNvPr>
            <p:cNvSpPr txBox="1"/>
            <p:nvPr/>
          </p:nvSpPr>
          <p:spPr>
            <a:xfrm>
              <a:off x="1339852" y="2174873"/>
              <a:ext cx="2830511" cy="473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Short polymer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09;p82">
              <a:extLst>
                <a:ext uri="{FF2B5EF4-FFF2-40B4-BE49-F238E27FC236}">
                  <a16:creationId xmlns:a16="http://schemas.microsoft.com/office/drawing/2014/main" id="{4C15BF35-5BAB-BCA2-349F-CF4F00524F9D}"/>
                </a:ext>
              </a:extLst>
            </p:cNvPr>
            <p:cNvSpPr txBox="1"/>
            <p:nvPr/>
          </p:nvSpPr>
          <p:spPr>
            <a:xfrm>
              <a:off x="6065839" y="2078037"/>
              <a:ext cx="3668937" cy="53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Unlinked monomer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10;p82">
              <a:extLst>
                <a:ext uri="{FF2B5EF4-FFF2-40B4-BE49-F238E27FC236}">
                  <a16:creationId xmlns:a16="http://schemas.microsoft.com/office/drawing/2014/main" id="{8158B068-6B34-3B99-4F89-FF9D13FBBAD5}"/>
                </a:ext>
              </a:extLst>
            </p:cNvPr>
            <p:cNvSpPr txBox="1"/>
            <p:nvPr/>
          </p:nvSpPr>
          <p:spPr>
            <a:xfrm>
              <a:off x="1774825" y="2973388"/>
              <a:ext cx="4062412" cy="1152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Dehydration removes</a:t>
              </a:r>
              <a:b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water molecule,</a:t>
              </a:r>
              <a:b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forming a new bond.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11;p82">
              <a:extLst>
                <a:ext uri="{FF2B5EF4-FFF2-40B4-BE49-F238E27FC236}">
                  <a16:creationId xmlns:a16="http://schemas.microsoft.com/office/drawing/2014/main" id="{0D3C4EDB-4674-0D03-5249-F9B1EE14803F}"/>
                </a:ext>
              </a:extLst>
            </p:cNvPr>
            <p:cNvSpPr txBox="1"/>
            <p:nvPr/>
          </p:nvSpPr>
          <p:spPr>
            <a:xfrm>
              <a:off x="3552825" y="5686425"/>
              <a:ext cx="3559331" cy="538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Longer polymer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12;p82">
              <a:extLst>
                <a:ext uri="{FF2B5EF4-FFF2-40B4-BE49-F238E27FC236}">
                  <a16:creationId xmlns:a16="http://schemas.microsoft.com/office/drawing/2014/main" id="{CEFC848C-0AC1-39B4-7A13-1D60429665DF}"/>
                </a:ext>
              </a:extLst>
            </p:cNvPr>
            <p:cNvSpPr txBox="1"/>
            <p:nvPr/>
          </p:nvSpPr>
          <p:spPr>
            <a:xfrm>
              <a:off x="2828925" y="4965700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13;p82">
              <a:extLst>
                <a:ext uri="{FF2B5EF4-FFF2-40B4-BE49-F238E27FC236}">
                  <a16:creationId xmlns:a16="http://schemas.microsoft.com/office/drawing/2014/main" id="{D6CADE11-1FEC-E2A8-990F-7D88FA069979}"/>
                </a:ext>
              </a:extLst>
            </p:cNvPr>
            <p:cNvSpPr txBox="1"/>
            <p:nvPr/>
          </p:nvSpPr>
          <p:spPr>
            <a:xfrm>
              <a:off x="4006850" y="496252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14;p82">
              <a:extLst>
                <a:ext uri="{FF2B5EF4-FFF2-40B4-BE49-F238E27FC236}">
                  <a16:creationId xmlns:a16="http://schemas.microsoft.com/office/drawing/2014/main" id="{B3A4310C-3462-0CA1-D9B6-E04782F75B71}"/>
                </a:ext>
              </a:extLst>
            </p:cNvPr>
            <p:cNvSpPr txBox="1"/>
            <p:nvPr/>
          </p:nvSpPr>
          <p:spPr>
            <a:xfrm>
              <a:off x="5184775" y="497522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15;p82">
              <a:extLst>
                <a:ext uri="{FF2B5EF4-FFF2-40B4-BE49-F238E27FC236}">
                  <a16:creationId xmlns:a16="http://schemas.microsoft.com/office/drawing/2014/main" id="{721972B0-26C3-72DB-8265-893A35828E77}"/>
                </a:ext>
              </a:extLst>
            </p:cNvPr>
            <p:cNvSpPr txBox="1"/>
            <p:nvPr/>
          </p:nvSpPr>
          <p:spPr>
            <a:xfrm>
              <a:off x="6373813" y="4959350"/>
              <a:ext cx="255587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16;p82">
              <a:extLst>
                <a:ext uri="{FF2B5EF4-FFF2-40B4-BE49-F238E27FC236}">
                  <a16:creationId xmlns:a16="http://schemas.microsoft.com/office/drawing/2014/main" id="{CF1D0D5E-8FFD-2628-5518-6E806DCE8C40}"/>
                </a:ext>
              </a:extLst>
            </p:cNvPr>
            <p:cNvSpPr txBox="1"/>
            <p:nvPr/>
          </p:nvSpPr>
          <p:spPr>
            <a:xfrm>
              <a:off x="1774825" y="1441450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17;p82">
              <a:extLst>
                <a:ext uri="{FF2B5EF4-FFF2-40B4-BE49-F238E27FC236}">
                  <a16:creationId xmlns:a16="http://schemas.microsoft.com/office/drawing/2014/main" id="{CBD13C3C-0653-2086-D649-8256946BEAB4}"/>
                </a:ext>
              </a:extLst>
            </p:cNvPr>
            <p:cNvSpPr txBox="1"/>
            <p:nvPr/>
          </p:nvSpPr>
          <p:spPr>
            <a:xfrm>
              <a:off x="2971800" y="143827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18;p82">
              <a:extLst>
                <a:ext uri="{FF2B5EF4-FFF2-40B4-BE49-F238E27FC236}">
                  <a16:creationId xmlns:a16="http://schemas.microsoft.com/office/drawing/2014/main" id="{3CF859E9-B063-3CC8-CCF6-A91A83C6E3D6}"/>
                </a:ext>
              </a:extLst>
            </p:cNvPr>
            <p:cNvSpPr txBox="1"/>
            <p:nvPr/>
          </p:nvSpPr>
          <p:spPr>
            <a:xfrm>
              <a:off x="4143375" y="145097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73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0CD2-4920-0B3A-4A14-ABE38D1D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3F24-A8D6-8653-1632-EC58443FE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Hydrolysis Reaction:</a:t>
            </a:r>
          </a:p>
          <a:p>
            <a:pPr lvl="1"/>
            <a:r>
              <a:rPr lang="en-US" dirty="0"/>
              <a:t>A chemical reaction that breaks the bond between two molecules by the addition of water.</a:t>
            </a:r>
          </a:p>
          <a:p>
            <a:r>
              <a:rPr lang="en-US" b="1" dirty="0"/>
              <a:t>Enzymes:</a:t>
            </a:r>
          </a:p>
          <a:p>
            <a:pPr lvl="1"/>
            <a:r>
              <a:rPr lang="en-US" dirty="0"/>
              <a:t>A protein that works to increases the rate of a reaction without being consumed by the reaction.</a:t>
            </a:r>
          </a:p>
          <a:p>
            <a:endParaRPr lang="en-US" dirty="0"/>
          </a:p>
        </p:txBody>
      </p:sp>
      <p:grpSp>
        <p:nvGrpSpPr>
          <p:cNvPr id="4" name="Google Shape;725;p83">
            <a:extLst>
              <a:ext uri="{FF2B5EF4-FFF2-40B4-BE49-F238E27FC236}">
                <a16:creationId xmlns:a16="http://schemas.microsoft.com/office/drawing/2014/main" id="{03D296F5-009C-0CD7-931A-52B4AE8E7F10}"/>
              </a:ext>
            </a:extLst>
          </p:cNvPr>
          <p:cNvGrpSpPr/>
          <p:nvPr/>
        </p:nvGrpSpPr>
        <p:grpSpPr>
          <a:xfrm>
            <a:off x="2218765" y="3689354"/>
            <a:ext cx="5080492" cy="3046502"/>
            <a:chOff x="482600" y="941387"/>
            <a:chExt cx="8177213" cy="4975226"/>
          </a:xfrm>
        </p:grpSpPr>
        <p:pic>
          <p:nvPicPr>
            <p:cNvPr id="5" name="Google Shape;726;p83" descr="05_02bPolymers-U">
              <a:extLst>
                <a:ext uri="{FF2B5EF4-FFF2-40B4-BE49-F238E27FC236}">
                  <a16:creationId xmlns:a16="http://schemas.microsoft.com/office/drawing/2014/main" id="{07995246-40F8-70C2-ECA8-B944DDA219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2600" y="941388"/>
              <a:ext cx="8177213" cy="4975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727;p83">
              <a:extLst>
                <a:ext uri="{FF2B5EF4-FFF2-40B4-BE49-F238E27FC236}">
                  <a16:creationId xmlns:a16="http://schemas.microsoft.com/office/drawing/2014/main" id="{63D06313-B7E4-2D58-6010-90400FCD14CD}"/>
                </a:ext>
              </a:extLst>
            </p:cNvPr>
            <p:cNvSpPr txBox="1"/>
            <p:nvPr/>
          </p:nvSpPr>
          <p:spPr>
            <a:xfrm>
              <a:off x="509587" y="941387"/>
              <a:ext cx="6617556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 Hydrolysis: breaking down a polymer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728;p83">
              <a:extLst>
                <a:ext uri="{FF2B5EF4-FFF2-40B4-BE49-F238E27FC236}">
                  <a16:creationId xmlns:a16="http://schemas.microsoft.com/office/drawing/2014/main" id="{F46DD564-27F8-58A8-4800-3E62DAE9E3E4}"/>
                </a:ext>
              </a:extLst>
            </p:cNvPr>
            <p:cNvSpPr txBox="1"/>
            <p:nvPr/>
          </p:nvSpPr>
          <p:spPr>
            <a:xfrm>
              <a:off x="2208213" y="2998787"/>
              <a:ext cx="3713162" cy="9985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Hydrolysis adds</a:t>
              </a:r>
              <a:b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water molecule,</a:t>
              </a:r>
              <a:b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breaking a bond.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29;p83">
              <a:extLst>
                <a:ext uri="{FF2B5EF4-FFF2-40B4-BE49-F238E27FC236}">
                  <a16:creationId xmlns:a16="http://schemas.microsoft.com/office/drawing/2014/main" id="{4E712DF4-3AD5-5FF3-7A48-31E14A0476F4}"/>
                </a:ext>
              </a:extLst>
            </p:cNvPr>
            <p:cNvSpPr txBox="1"/>
            <p:nvPr/>
          </p:nvSpPr>
          <p:spPr>
            <a:xfrm>
              <a:off x="2994025" y="1758950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730;p83">
              <a:extLst>
                <a:ext uri="{FF2B5EF4-FFF2-40B4-BE49-F238E27FC236}">
                  <a16:creationId xmlns:a16="http://schemas.microsoft.com/office/drawing/2014/main" id="{05819487-26C7-F68A-303B-5F06E88F6FD1}"/>
                </a:ext>
              </a:extLst>
            </p:cNvPr>
            <p:cNvSpPr txBox="1"/>
            <p:nvPr/>
          </p:nvSpPr>
          <p:spPr>
            <a:xfrm>
              <a:off x="4171950" y="175577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31;p83">
              <a:extLst>
                <a:ext uri="{FF2B5EF4-FFF2-40B4-BE49-F238E27FC236}">
                  <a16:creationId xmlns:a16="http://schemas.microsoft.com/office/drawing/2014/main" id="{85C71D39-0CDB-2789-8462-48B693AA6DCC}"/>
                </a:ext>
              </a:extLst>
            </p:cNvPr>
            <p:cNvSpPr txBox="1"/>
            <p:nvPr/>
          </p:nvSpPr>
          <p:spPr>
            <a:xfrm>
              <a:off x="5349875" y="176847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32;p83">
              <a:extLst>
                <a:ext uri="{FF2B5EF4-FFF2-40B4-BE49-F238E27FC236}">
                  <a16:creationId xmlns:a16="http://schemas.microsoft.com/office/drawing/2014/main" id="{4053DCFA-C96E-4CCA-3639-37EA2CF19CC0}"/>
                </a:ext>
              </a:extLst>
            </p:cNvPr>
            <p:cNvSpPr txBox="1"/>
            <p:nvPr/>
          </p:nvSpPr>
          <p:spPr>
            <a:xfrm>
              <a:off x="6538913" y="1752600"/>
              <a:ext cx="255587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33;p83">
              <a:extLst>
                <a:ext uri="{FF2B5EF4-FFF2-40B4-BE49-F238E27FC236}">
                  <a16:creationId xmlns:a16="http://schemas.microsoft.com/office/drawing/2014/main" id="{A6685E6C-FAB1-D897-7E46-24F021164399}"/>
                </a:ext>
              </a:extLst>
            </p:cNvPr>
            <p:cNvSpPr txBox="1"/>
            <p:nvPr/>
          </p:nvSpPr>
          <p:spPr>
            <a:xfrm>
              <a:off x="1952625" y="5200650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34;p83">
              <a:extLst>
                <a:ext uri="{FF2B5EF4-FFF2-40B4-BE49-F238E27FC236}">
                  <a16:creationId xmlns:a16="http://schemas.microsoft.com/office/drawing/2014/main" id="{670EFE76-A82E-467F-C359-D819CEFC4737}"/>
                </a:ext>
              </a:extLst>
            </p:cNvPr>
            <p:cNvSpPr txBox="1"/>
            <p:nvPr/>
          </p:nvSpPr>
          <p:spPr>
            <a:xfrm>
              <a:off x="3130550" y="519747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35;p83">
              <a:extLst>
                <a:ext uri="{FF2B5EF4-FFF2-40B4-BE49-F238E27FC236}">
                  <a16:creationId xmlns:a16="http://schemas.microsoft.com/office/drawing/2014/main" id="{BF241252-C4A1-48B5-E919-1A20CE052D8E}"/>
                </a:ext>
              </a:extLst>
            </p:cNvPr>
            <p:cNvSpPr txBox="1"/>
            <p:nvPr/>
          </p:nvSpPr>
          <p:spPr>
            <a:xfrm>
              <a:off x="4308475" y="5210175"/>
              <a:ext cx="255588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3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E9E8-C578-BF1B-D50F-8FC7DEC4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Carbohydrates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DD3A-27C3-4ADA-3972-A9B0FEF9C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Carbohydrates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Sugars and polymers of sugars; AKA Saccharides</a:t>
            </a:r>
          </a:p>
          <a:p>
            <a:r>
              <a:rPr lang="en-US" b="1" dirty="0"/>
              <a:t>Monosaccharide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Monomer of carbohydrates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218" name="Picture 2" descr="Custom Monosaccharide Synthesis">
            <a:extLst>
              <a:ext uri="{FF2B5EF4-FFF2-40B4-BE49-F238E27FC236}">
                <a16:creationId xmlns:a16="http://schemas.microsoft.com/office/drawing/2014/main" id="{61EBDFF5-5706-FA9E-0141-6C429D978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94" y="3039035"/>
            <a:ext cx="4823211" cy="38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8FBF87-D6B9-E69E-915E-92612B128639}"/>
              </a:ext>
            </a:extLst>
          </p:cNvPr>
          <p:cNvSpPr/>
          <p:nvPr/>
        </p:nvSpPr>
        <p:spPr>
          <a:xfrm>
            <a:off x="2891118" y="5177118"/>
            <a:ext cx="3509682" cy="15195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5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DD3A-27C3-4ADA-3972-A9B0FEF9C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Disaccharide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monosaccharides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Polysaccharide</a:t>
            </a:r>
          </a:p>
          <a:p>
            <a:pPr lvl="1"/>
            <a:r>
              <a:rPr lang="en-US" dirty="0"/>
              <a:t>Sugar Polymer</a:t>
            </a:r>
          </a:p>
          <a:p>
            <a:pPr lvl="1"/>
            <a:r>
              <a:rPr lang="en-US" dirty="0"/>
              <a:t>Important for Energy storage (glycogen and starches) and structure (Cellulose and Chitin)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3" name="Google Shape;810;p88">
            <a:extLst>
              <a:ext uri="{FF2B5EF4-FFF2-40B4-BE49-F238E27FC236}">
                <a16:creationId xmlns:a16="http://schemas.microsoft.com/office/drawing/2014/main" id="{61FB4C17-8C17-5DC5-6837-806E5C2E2FB1}"/>
              </a:ext>
            </a:extLst>
          </p:cNvPr>
          <p:cNvGrpSpPr/>
          <p:nvPr/>
        </p:nvGrpSpPr>
        <p:grpSpPr>
          <a:xfrm>
            <a:off x="1899125" y="1948295"/>
            <a:ext cx="6069568" cy="1480705"/>
            <a:chOff x="296863" y="766764"/>
            <a:chExt cx="8548687" cy="1968499"/>
          </a:xfrm>
        </p:grpSpPr>
        <p:pic>
          <p:nvPicPr>
            <p:cNvPr id="14" name="Google Shape;811;p88" descr="05_05DisaccharideSynth-U">
              <a:extLst>
                <a:ext uri="{FF2B5EF4-FFF2-40B4-BE49-F238E27FC236}">
                  <a16:creationId xmlns:a16="http://schemas.microsoft.com/office/drawing/2014/main" id="{F40E7C54-84A6-0334-1466-28B0AF70026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65448"/>
            <a:stretch/>
          </p:blipFill>
          <p:spPr>
            <a:xfrm>
              <a:off x="296863" y="766764"/>
              <a:ext cx="8548687" cy="1839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812;p88">
              <a:extLst>
                <a:ext uri="{FF2B5EF4-FFF2-40B4-BE49-F238E27FC236}">
                  <a16:creationId xmlns:a16="http://schemas.microsoft.com/office/drawing/2014/main" id="{EC110F87-9771-5B76-195F-0A14F5F320BA}"/>
                </a:ext>
              </a:extLst>
            </p:cNvPr>
            <p:cNvSpPr txBox="1"/>
            <p:nvPr/>
          </p:nvSpPr>
          <p:spPr>
            <a:xfrm>
              <a:off x="641350" y="2455863"/>
              <a:ext cx="847725" cy="258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Glucose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813;p88">
              <a:extLst>
                <a:ext uri="{FF2B5EF4-FFF2-40B4-BE49-F238E27FC236}">
                  <a16:creationId xmlns:a16="http://schemas.microsoft.com/office/drawing/2014/main" id="{6667D67B-C8AC-EEBB-589D-2D480E097B61}"/>
                </a:ext>
              </a:extLst>
            </p:cNvPr>
            <p:cNvSpPr txBox="1"/>
            <p:nvPr/>
          </p:nvSpPr>
          <p:spPr>
            <a:xfrm>
              <a:off x="3014663" y="2474913"/>
              <a:ext cx="847725" cy="258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Glucose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814;p88">
              <a:extLst>
                <a:ext uri="{FF2B5EF4-FFF2-40B4-BE49-F238E27FC236}">
                  <a16:creationId xmlns:a16="http://schemas.microsoft.com/office/drawing/2014/main" id="{1C37FA09-CD8C-6E7D-1CBC-B2DDA1BF25DC}"/>
                </a:ext>
              </a:extLst>
            </p:cNvPr>
            <p:cNvSpPr txBox="1"/>
            <p:nvPr/>
          </p:nvSpPr>
          <p:spPr>
            <a:xfrm>
              <a:off x="6149975" y="2476500"/>
              <a:ext cx="847725" cy="258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Maltose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5;p88">
              <a:extLst>
                <a:ext uri="{FF2B5EF4-FFF2-40B4-BE49-F238E27FC236}">
                  <a16:creationId xmlns:a16="http://schemas.microsoft.com/office/drawing/2014/main" id="{B3710B50-7E31-95F9-CD67-CE9EB2D1FD47}"/>
                </a:ext>
              </a:extLst>
            </p:cNvPr>
            <p:cNvSpPr txBox="1"/>
            <p:nvPr/>
          </p:nvSpPr>
          <p:spPr>
            <a:xfrm>
              <a:off x="6030913" y="1030288"/>
              <a:ext cx="966787" cy="563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1–4</a:t>
              </a:r>
              <a:b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glycosidic</a:t>
              </a:r>
              <a:b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linkage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16;p88">
              <a:extLst>
                <a:ext uri="{FF2B5EF4-FFF2-40B4-BE49-F238E27FC236}">
                  <a16:creationId xmlns:a16="http://schemas.microsoft.com/office/drawing/2014/main" id="{B12BA75F-B818-BA9A-4C62-B5F8FABD18F8}"/>
                </a:ext>
              </a:extLst>
            </p:cNvPr>
            <p:cNvSpPr txBox="1"/>
            <p:nvPr/>
          </p:nvSpPr>
          <p:spPr>
            <a:xfrm>
              <a:off x="6024563" y="1358900"/>
              <a:ext cx="120650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17;p88">
              <a:extLst>
                <a:ext uri="{FF2B5EF4-FFF2-40B4-BE49-F238E27FC236}">
                  <a16:creationId xmlns:a16="http://schemas.microsoft.com/office/drawing/2014/main" id="{757F03BB-8CEE-6241-86A5-C05866F0BE51}"/>
                </a:ext>
              </a:extLst>
            </p:cNvPr>
            <p:cNvSpPr txBox="1"/>
            <p:nvPr/>
          </p:nvSpPr>
          <p:spPr>
            <a:xfrm>
              <a:off x="6996113" y="1366838"/>
              <a:ext cx="120650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1CF7A1-9140-BBA8-A88D-ACD225D56DD0}"/>
              </a:ext>
            </a:extLst>
          </p:cNvPr>
          <p:cNvGrpSpPr/>
          <p:nvPr/>
        </p:nvGrpSpPr>
        <p:grpSpPr>
          <a:xfrm>
            <a:off x="1403714" y="5225250"/>
            <a:ext cx="7025335" cy="2245684"/>
            <a:chOff x="1403714" y="5225250"/>
            <a:chExt cx="7025335" cy="2245684"/>
          </a:xfrm>
        </p:grpSpPr>
        <p:grpSp>
          <p:nvGrpSpPr>
            <p:cNvPr id="21" name="Google Shape;860;p90">
              <a:extLst>
                <a:ext uri="{FF2B5EF4-FFF2-40B4-BE49-F238E27FC236}">
                  <a16:creationId xmlns:a16="http://schemas.microsoft.com/office/drawing/2014/main" id="{53485D56-7835-1498-EDAF-08EB840A14DE}"/>
                </a:ext>
              </a:extLst>
            </p:cNvPr>
            <p:cNvGrpSpPr/>
            <p:nvPr/>
          </p:nvGrpSpPr>
          <p:grpSpPr>
            <a:xfrm>
              <a:off x="1403714" y="5225250"/>
              <a:ext cx="3200407" cy="2245684"/>
              <a:chOff x="152400" y="25400"/>
              <a:chExt cx="8596313" cy="5007100"/>
            </a:xfrm>
          </p:grpSpPr>
          <p:sp>
            <p:nvSpPr>
              <p:cNvPr id="22" name="Google Shape;861;p90">
                <a:extLst>
                  <a:ext uri="{FF2B5EF4-FFF2-40B4-BE49-F238E27FC236}">
                    <a16:creationId xmlns:a16="http://schemas.microsoft.com/office/drawing/2014/main" id="{B0C0E76D-6D9B-823E-0024-68EE8CEA4663}"/>
                  </a:ext>
                </a:extLst>
              </p:cNvPr>
              <p:cNvSpPr txBox="1"/>
              <p:nvPr/>
            </p:nvSpPr>
            <p:spPr>
              <a:xfrm>
                <a:off x="152400" y="25400"/>
                <a:ext cx="19050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Figure 5.7b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862;p90" descr="05_07bStarchCellulose-U">
                <a:extLst>
                  <a:ext uri="{FF2B5EF4-FFF2-40B4-BE49-F238E27FC236}">
                    <a16:creationId xmlns:a16="http://schemas.microsoft.com/office/drawing/2014/main" id="{AD29C499-4F24-CB88-7479-0BC9BE1D946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53159"/>
              <a:stretch/>
            </p:blipFill>
            <p:spPr>
              <a:xfrm>
                <a:off x="395287" y="236537"/>
                <a:ext cx="8353426" cy="30844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" name="Google Shape;863;p90">
                <a:extLst>
                  <a:ext uri="{FF2B5EF4-FFF2-40B4-BE49-F238E27FC236}">
                    <a16:creationId xmlns:a16="http://schemas.microsoft.com/office/drawing/2014/main" id="{12EEEF77-0084-9F28-5CAD-C087EA9DBB07}"/>
                  </a:ext>
                </a:extLst>
              </p:cNvPr>
              <p:cNvSpPr txBox="1"/>
              <p:nvPr/>
            </p:nvSpPr>
            <p:spPr>
              <a:xfrm>
                <a:off x="568325" y="2743200"/>
                <a:ext cx="6918300" cy="36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(b) Starch: 1–4 linkage of α glucose monomers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865;p90">
                <a:extLst>
                  <a:ext uri="{FF2B5EF4-FFF2-40B4-BE49-F238E27FC236}">
                    <a16:creationId xmlns:a16="http://schemas.microsoft.com/office/drawing/2014/main" id="{C13C53B6-01DC-A467-19B4-9F268D9316F8}"/>
                  </a:ext>
                </a:extLst>
              </p:cNvPr>
              <p:cNvSpPr txBox="1"/>
              <p:nvPr/>
            </p:nvSpPr>
            <p:spPr>
              <a:xfrm>
                <a:off x="2924175" y="1300163"/>
                <a:ext cx="120600" cy="1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866;p90">
                <a:extLst>
                  <a:ext uri="{FF2B5EF4-FFF2-40B4-BE49-F238E27FC236}">
                    <a16:creationId xmlns:a16="http://schemas.microsoft.com/office/drawing/2014/main" id="{B7F965CA-4353-0309-4CDD-DEB77C0C323B}"/>
                  </a:ext>
                </a:extLst>
              </p:cNvPr>
              <p:cNvSpPr txBox="1"/>
              <p:nvPr/>
            </p:nvSpPr>
            <p:spPr>
              <a:xfrm>
                <a:off x="2622550" y="1293813"/>
                <a:ext cx="120600" cy="1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867;p90">
                <a:extLst>
                  <a:ext uri="{FF2B5EF4-FFF2-40B4-BE49-F238E27FC236}">
                    <a16:creationId xmlns:a16="http://schemas.microsoft.com/office/drawing/2014/main" id="{55F8EC4F-8428-4501-4A89-533BEBAB1906}"/>
                  </a:ext>
                </a:extLst>
              </p:cNvPr>
              <p:cNvSpPr txBox="1"/>
              <p:nvPr/>
            </p:nvSpPr>
            <p:spPr>
              <a:xfrm>
                <a:off x="2874963" y="4838700"/>
                <a:ext cx="120600" cy="1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868;p90">
                <a:extLst>
                  <a:ext uri="{FF2B5EF4-FFF2-40B4-BE49-F238E27FC236}">
                    <a16:creationId xmlns:a16="http://schemas.microsoft.com/office/drawing/2014/main" id="{6E6A89FD-F089-B390-608B-1CE232F14F2A}"/>
                  </a:ext>
                </a:extLst>
              </p:cNvPr>
              <p:cNvSpPr txBox="1"/>
              <p:nvPr/>
            </p:nvSpPr>
            <p:spPr>
              <a:xfrm>
                <a:off x="2586038" y="4838700"/>
                <a:ext cx="120600" cy="1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" name="Google Shape;860;p90">
              <a:extLst>
                <a:ext uri="{FF2B5EF4-FFF2-40B4-BE49-F238E27FC236}">
                  <a16:creationId xmlns:a16="http://schemas.microsoft.com/office/drawing/2014/main" id="{7FE6CACA-6570-E038-8D5A-A0098CD7AA40}"/>
                </a:ext>
              </a:extLst>
            </p:cNvPr>
            <p:cNvGrpSpPr/>
            <p:nvPr/>
          </p:nvGrpSpPr>
          <p:grpSpPr>
            <a:xfrm>
              <a:off x="5319069" y="5333428"/>
              <a:ext cx="3109980" cy="1383475"/>
              <a:chOff x="395287" y="3736814"/>
              <a:chExt cx="8353426" cy="3084672"/>
            </a:xfrm>
          </p:grpSpPr>
          <p:pic>
            <p:nvPicPr>
              <p:cNvPr id="34" name="Google Shape;862;p90" descr="05_07bStarchCellulose-U">
                <a:extLst>
                  <a:ext uri="{FF2B5EF4-FFF2-40B4-BE49-F238E27FC236}">
                    <a16:creationId xmlns:a16="http://schemas.microsoft.com/office/drawing/2014/main" id="{06F21595-ABEE-E02D-B08A-E63EB1FAEAE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53156"/>
              <a:stretch/>
            </p:blipFill>
            <p:spPr>
              <a:xfrm>
                <a:off x="395287" y="3736814"/>
                <a:ext cx="8353426" cy="30846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Google Shape;864;p90">
                <a:extLst>
                  <a:ext uri="{FF2B5EF4-FFF2-40B4-BE49-F238E27FC236}">
                    <a16:creationId xmlns:a16="http://schemas.microsoft.com/office/drawing/2014/main" id="{7AC2FFF6-DD6C-C933-8023-C6DCBE734D25}"/>
                  </a:ext>
                </a:extLst>
              </p:cNvPr>
              <p:cNvSpPr txBox="1"/>
              <p:nvPr/>
            </p:nvSpPr>
            <p:spPr>
              <a:xfrm>
                <a:off x="563563" y="6084888"/>
                <a:ext cx="7210500" cy="2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(c) Cellulose: 1–4 linkage of β glucose monomers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867;p90">
                <a:extLst>
                  <a:ext uri="{FF2B5EF4-FFF2-40B4-BE49-F238E27FC236}">
                    <a16:creationId xmlns:a16="http://schemas.microsoft.com/office/drawing/2014/main" id="{610D406A-33DA-3214-55A5-0527A61F4909}"/>
                  </a:ext>
                </a:extLst>
              </p:cNvPr>
              <p:cNvSpPr txBox="1"/>
              <p:nvPr/>
            </p:nvSpPr>
            <p:spPr>
              <a:xfrm>
                <a:off x="2874963" y="4838700"/>
                <a:ext cx="120600" cy="1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868;p90">
                <a:extLst>
                  <a:ext uri="{FF2B5EF4-FFF2-40B4-BE49-F238E27FC236}">
                    <a16:creationId xmlns:a16="http://schemas.microsoft.com/office/drawing/2014/main" id="{E8C0B2C9-A4D6-347F-9A02-FE5DD00424A6}"/>
                  </a:ext>
                </a:extLst>
              </p:cNvPr>
              <p:cNvSpPr txBox="1"/>
              <p:nvPr/>
            </p:nvSpPr>
            <p:spPr>
              <a:xfrm>
                <a:off x="2586038" y="4838700"/>
                <a:ext cx="120600" cy="19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B2E9E8-C578-BF1B-D50F-8FC7DEC4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12487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125C-9EC0-0E53-11FF-F88A522F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044D-2818-63C7-E37B-1A0B481EB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Lipids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biological molecules that mix poorly with water..</a:t>
            </a:r>
          </a:p>
          <a:p>
            <a:pPr lvl="1"/>
            <a:r>
              <a:rPr lang="en-US" dirty="0"/>
              <a:t>Not true “polymers”</a:t>
            </a:r>
          </a:p>
          <a:p>
            <a:pPr lvl="1"/>
            <a:r>
              <a:rPr lang="en-US" dirty="0"/>
              <a:t>Not true ”macromolecule”</a:t>
            </a:r>
          </a:p>
          <a:p>
            <a:pPr lvl="1"/>
            <a:r>
              <a:rPr lang="en-US" dirty="0"/>
              <a:t>3 Types</a:t>
            </a:r>
          </a:p>
          <a:p>
            <a:pPr lvl="2"/>
            <a:r>
              <a:rPr lang="en-US" dirty="0"/>
              <a:t>Triglycerides</a:t>
            </a:r>
          </a:p>
          <a:p>
            <a:pPr lvl="2"/>
            <a:r>
              <a:rPr lang="en-US" dirty="0"/>
              <a:t>Phospholipids</a:t>
            </a:r>
          </a:p>
          <a:p>
            <a:pPr lvl="2"/>
            <a:r>
              <a:rPr lang="en-US" dirty="0"/>
              <a:t>Steroids</a:t>
            </a:r>
          </a:p>
        </p:txBody>
      </p:sp>
    </p:spTree>
    <p:extLst>
      <p:ext uri="{BB962C8B-B14F-4D97-AF65-F5344CB8AC3E}">
        <p14:creationId xmlns:p14="http://schemas.microsoft.com/office/powerpoint/2010/main" val="174717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Triglycerides</a:t>
            </a:r>
            <a:r>
              <a:rPr lang="en-US" dirty="0"/>
              <a:t> (Fats)</a:t>
            </a:r>
          </a:p>
          <a:p>
            <a:pPr lvl="1"/>
            <a:r>
              <a:rPr lang="en-US" dirty="0"/>
              <a:t>Composed of Glycerol and 3 fatty acid tails</a:t>
            </a:r>
          </a:p>
          <a:p>
            <a:pPr lvl="1"/>
            <a:r>
              <a:rPr lang="en-US" dirty="0"/>
              <a:t>Important for Energy Storage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7418-D7D2-5CE7-EBF1-84F2439820E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802109" y="2714625"/>
            <a:ext cx="1841640" cy="41251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8A5661-3421-0B31-A5BD-D5C6DE704003}"/>
              </a:ext>
            </a:extLst>
          </p:cNvPr>
          <p:cNvGrpSpPr/>
          <p:nvPr/>
        </p:nvGrpSpPr>
        <p:grpSpPr>
          <a:xfrm>
            <a:off x="5257800" y="2835979"/>
            <a:ext cx="1580483" cy="400110"/>
            <a:chOff x="5257800" y="2835979"/>
            <a:chExt cx="1580483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978C4-B508-3C5C-F45A-97F83946052C}"/>
                </a:ext>
              </a:extLst>
            </p:cNvPr>
            <p:cNvSpPr txBox="1"/>
            <p:nvPr/>
          </p:nvSpPr>
          <p:spPr>
            <a:xfrm>
              <a:off x="5803384" y="2835979"/>
              <a:ext cx="1034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Glycerol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6E3C87-0B7C-1464-C763-E97295B67900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5257800" y="3036034"/>
              <a:ext cx="54558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70C16-4FF2-DC6F-8C02-B4046A145DAF}"/>
              </a:ext>
            </a:extLst>
          </p:cNvPr>
          <p:cNvGrpSpPr/>
          <p:nvPr/>
        </p:nvGrpSpPr>
        <p:grpSpPr>
          <a:xfrm>
            <a:off x="5530592" y="5498498"/>
            <a:ext cx="2103357" cy="400110"/>
            <a:chOff x="5530592" y="5498498"/>
            <a:chExt cx="2103357" cy="400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4F0457-1433-8A99-3EAF-7332AFEB1684}"/>
                </a:ext>
              </a:extLst>
            </p:cNvPr>
            <p:cNvSpPr txBox="1"/>
            <p:nvPr/>
          </p:nvSpPr>
          <p:spPr>
            <a:xfrm>
              <a:off x="6320833" y="5498498"/>
              <a:ext cx="1313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Fatty Acids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EF3C3B3-DBEF-D952-8B04-9DB5C0C2CC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0592" y="5698553"/>
              <a:ext cx="79024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78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Saturated vs Unsaturated Fats</a:t>
            </a:r>
          </a:p>
          <a:p>
            <a:pPr lvl="1"/>
            <a:r>
              <a:rPr lang="en-US" dirty="0"/>
              <a:t>Saturated – NO double bonds</a:t>
            </a:r>
          </a:p>
          <a:p>
            <a:pPr lvl="1"/>
            <a:r>
              <a:rPr lang="en-US" dirty="0"/>
              <a:t>Unsaturated – One or more double bonds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02C57BD-4F25-0313-61F0-A5650D6C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2641600"/>
            <a:ext cx="22860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3907DB63-80E3-9016-3DBF-88ADB9A3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6" y="4666024"/>
            <a:ext cx="167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9B1CBD-ED62-AA99-31BE-E245FD2F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4" y="2313360"/>
            <a:ext cx="2860675" cy="45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2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1F76-3F48-D652-7C1E-D74FCAFC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Acids and Bases can disrupt balance of H+ and OH-</a:t>
            </a:r>
          </a:p>
          <a:p>
            <a:r>
              <a:rPr lang="en-US" b="1" dirty="0"/>
              <a:t>Acid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Any substance that increases the H+ concentration of a solution</a:t>
            </a:r>
          </a:p>
          <a:p>
            <a:pPr marL="457200" lvl="1" indent="0" algn="ctr">
              <a:buNone/>
            </a:pPr>
            <a:r>
              <a:rPr lang="en-US" dirty="0"/>
              <a:t>HCL 	H</a:t>
            </a:r>
            <a:r>
              <a:rPr lang="en-US" baseline="30000" dirty="0"/>
              <a:t>+</a:t>
            </a:r>
            <a:r>
              <a:rPr lang="en-US" dirty="0"/>
              <a:t> +  CL</a:t>
            </a:r>
            <a:r>
              <a:rPr lang="en-US" baseline="30000" dirty="0"/>
              <a:t>-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CA4ECE-3578-EA14-AEAE-43680D78B50C}"/>
              </a:ext>
            </a:extLst>
          </p:cNvPr>
          <p:cNvCxnSpPr/>
          <p:nvPr/>
        </p:nvCxnSpPr>
        <p:spPr>
          <a:xfrm>
            <a:off x="4235824" y="2407024"/>
            <a:ext cx="6723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76FB70-82AE-5416-AF60-34659C855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74" y="3962233"/>
            <a:ext cx="5965847" cy="27744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B1593F-2CDE-51C6-EF9F-B66A5C9FCC11}"/>
              </a:ext>
            </a:extLst>
          </p:cNvPr>
          <p:cNvSpPr/>
          <p:nvPr/>
        </p:nvSpPr>
        <p:spPr>
          <a:xfrm>
            <a:off x="1106824" y="3845859"/>
            <a:ext cx="2424639" cy="2993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C46E6-5ECF-81FA-FBD4-2DB11738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Water</a:t>
            </a:r>
          </a:p>
        </p:txBody>
      </p:sp>
    </p:spTree>
    <p:extLst>
      <p:ext uri="{BB962C8B-B14F-4D97-AF65-F5344CB8AC3E}">
        <p14:creationId xmlns:p14="http://schemas.microsoft.com/office/powerpoint/2010/main" val="343429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Phospholipids</a:t>
            </a:r>
          </a:p>
          <a:p>
            <a:pPr lvl="1"/>
            <a:r>
              <a:rPr lang="en-US" dirty="0"/>
              <a:t>Composed of Glycerol, 2 fatty acid tails, phosphate group with a polar head group</a:t>
            </a:r>
          </a:p>
          <a:p>
            <a:pPr lvl="1"/>
            <a:r>
              <a:rPr lang="en-US" dirty="0"/>
              <a:t>Important component of cell membranes</a:t>
            </a:r>
          </a:p>
          <a:p>
            <a:pPr lvl="1"/>
            <a:endParaRPr lang="en-US" dirty="0"/>
          </a:p>
        </p:txBody>
      </p:sp>
      <p:pic>
        <p:nvPicPr>
          <p:cNvPr id="4" name="Google Shape;945;p96" descr="05-12-PhospholipidSruct-L.gif                                  0007B207Macintosh HD                   BB75487B:">
            <a:extLst>
              <a:ext uri="{FF2B5EF4-FFF2-40B4-BE49-F238E27FC236}">
                <a16:creationId xmlns:a16="http://schemas.microsoft.com/office/drawing/2014/main" id="{DC7A67B4-BB4B-CC1C-4C13-357FAB1AAE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84" r="31601" b="4204"/>
          <a:stretch/>
        </p:blipFill>
        <p:spPr>
          <a:xfrm>
            <a:off x="206559" y="2971799"/>
            <a:ext cx="3952482" cy="3715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EDED09-7329-1F4E-628C-E72575EEFA1C}"/>
              </a:ext>
            </a:extLst>
          </p:cNvPr>
          <p:cNvGrpSpPr/>
          <p:nvPr/>
        </p:nvGrpSpPr>
        <p:grpSpPr>
          <a:xfrm>
            <a:off x="4571998" y="3271838"/>
            <a:ext cx="4589009" cy="2919413"/>
            <a:chOff x="2651125" y="1236664"/>
            <a:chExt cx="6889750" cy="4383087"/>
          </a:xfrm>
        </p:grpSpPr>
        <p:pic>
          <p:nvPicPr>
            <p:cNvPr id="7" name="Google Shape;961;p98" descr="05_13PhospholipidBilayer-U">
              <a:extLst>
                <a:ext uri="{FF2B5EF4-FFF2-40B4-BE49-F238E27FC236}">
                  <a16:creationId xmlns:a16="http://schemas.microsoft.com/office/drawing/2014/main" id="{8041D7D3-DC38-0994-5D4B-6032EAE3D38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1125" y="1236664"/>
              <a:ext cx="6889750" cy="4383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62;p98">
              <a:extLst>
                <a:ext uri="{FF2B5EF4-FFF2-40B4-BE49-F238E27FC236}">
                  <a16:creationId xmlns:a16="http://schemas.microsoft.com/office/drawing/2014/main" id="{AEF9F473-2383-B06F-850E-C427C06CC5BD}"/>
                </a:ext>
              </a:extLst>
            </p:cNvPr>
            <p:cNvSpPr txBox="1"/>
            <p:nvPr/>
          </p:nvSpPr>
          <p:spPr>
            <a:xfrm>
              <a:off x="3103563" y="1581151"/>
              <a:ext cx="1899366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Hydrophilic</a:t>
              </a:r>
              <a:b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63;p98">
              <a:extLst>
                <a:ext uri="{FF2B5EF4-FFF2-40B4-BE49-F238E27FC236}">
                  <a16:creationId xmlns:a16="http://schemas.microsoft.com/office/drawing/2014/main" id="{C4C4C904-40A5-DA91-D390-0844664450E9}"/>
                </a:ext>
              </a:extLst>
            </p:cNvPr>
            <p:cNvSpPr txBox="1"/>
            <p:nvPr/>
          </p:nvSpPr>
          <p:spPr>
            <a:xfrm>
              <a:off x="3108326" y="4762501"/>
              <a:ext cx="2181234" cy="519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Hydrophobic</a:t>
              </a:r>
              <a:b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tail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64;p98">
              <a:extLst>
                <a:ext uri="{FF2B5EF4-FFF2-40B4-BE49-F238E27FC236}">
                  <a16:creationId xmlns:a16="http://schemas.microsoft.com/office/drawing/2014/main" id="{F0496C79-535A-E85F-187E-EEDBDEFF9CD8}"/>
                </a:ext>
              </a:extLst>
            </p:cNvPr>
            <p:cNvSpPr txBox="1"/>
            <p:nvPr/>
          </p:nvSpPr>
          <p:spPr>
            <a:xfrm>
              <a:off x="5872687" y="1333500"/>
              <a:ext cx="1640097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WATER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65;p98">
              <a:extLst>
                <a:ext uri="{FF2B5EF4-FFF2-40B4-BE49-F238E27FC236}">
                  <a16:creationId xmlns:a16="http://schemas.microsoft.com/office/drawing/2014/main" id="{428498CD-8E41-9603-BC10-5B029046C27C}"/>
                </a:ext>
              </a:extLst>
            </p:cNvPr>
            <p:cNvSpPr txBox="1"/>
            <p:nvPr/>
          </p:nvSpPr>
          <p:spPr>
            <a:xfrm>
              <a:off x="6095999" y="5031925"/>
              <a:ext cx="1419241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WATER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" name="Google Shape;966;p98">
              <a:extLst>
                <a:ext uri="{FF2B5EF4-FFF2-40B4-BE49-F238E27FC236}">
                  <a16:creationId xmlns:a16="http://schemas.microsoft.com/office/drawing/2014/main" id="{EBDF41A6-81CE-90F4-84CE-6D74A9FFD5FC}"/>
                </a:ext>
              </a:extLst>
            </p:cNvPr>
            <p:cNvCxnSpPr/>
            <p:nvPr/>
          </p:nvCxnSpPr>
          <p:spPr>
            <a:xfrm>
              <a:off x="3349625" y="2076451"/>
              <a:ext cx="661988" cy="6889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967;p98">
              <a:extLst>
                <a:ext uri="{FF2B5EF4-FFF2-40B4-BE49-F238E27FC236}">
                  <a16:creationId xmlns:a16="http://schemas.microsoft.com/office/drawing/2014/main" id="{9116214B-86ED-01D4-58F3-2C49B5908AAD}"/>
                </a:ext>
              </a:extLst>
            </p:cNvPr>
            <p:cNvCxnSpPr/>
            <p:nvPr/>
          </p:nvCxnSpPr>
          <p:spPr>
            <a:xfrm flipH="1">
              <a:off x="3746500" y="3254376"/>
              <a:ext cx="344488" cy="15208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73214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5372100" cy="5863744"/>
          </a:xfrm>
        </p:spPr>
        <p:txBody>
          <a:bodyPr/>
          <a:lstStyle/>
          <a:p>
            <a:r>
              <a:rPr lang="en-US" b="1" dirty="0"/>
              <a:t>Steroids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Composed of 4 fused hydrocarbon rings</a:t>
            </a:r>
          </a:p>
          <a:p>
            <a:pPr lvl="1"/>
            <a:r>
              <a:rPr lang="en-US" dirty="0"/>
              <a:t>Important components of membranes and hormone signaling molecules.</a:t>
            </a:r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020FBF-F7CA-A728-3A5D-6CEAE0C9BEDE}"/>
              </a:ext>
            </a:extLst>
          </p:cNvPr>
          <p:cNvGrpSpPr/>
          <p:nvPr/>
        </p:nvGrpSpPr>
        <p:grpSpPr>
          <a:xfrm>
            <a:off x="5249620" y="1360488"/>
            <a:ext cx="3792779" cy="1697038"/>
            <a:chOff x="5249620" y="1360488"/>
            <a:chExt cx="3792779" cy="169703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23AE257-B8D0-97B0-E576-EF7A74B99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620" y="1360488"/>
              <a:ext cx="3792779" cy="169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561AAD-EBAB-88CC-9EB3-1BE868D45818}"/>
                </a:ext>
              </a:extLst>
            </p:cNvPr>
            <p:cNvSpPr txBox="1"/>
            <p:nvPr/>
          </p:nvSpPr>
          <p:spPr>
            <a:xfrm>
              <a:off x="7515225" y="2648786"/>
              <a:ext cx="1367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Cholesterol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A168AE-6EFB-840B-CCE0-959B08F02179}"/>
              </a:ext>
            </a:extLst>
          </p:cNvPr>
          <p:cNvGrpSpPr/>
          <p:nvPr/>
        </p:nvGrpSpPr>
        <p:grpSpPr>
          <a:xfrm>
            <a:off x="0" y="4198144"/>
            <a:ext cx="9042399" cy="2641600"/>
            <a:chOff x="0" y="4198144"/>
            <a:chExt cx="9042399" cy="2641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0A11B5-C1E1-8221-E117-03047D0B790A}"/>
                </a:ext>
              </a:extLst>
            </p:cNvPr>
            <p:cNvGrpSpPr/>
            <p:nvPr/>
          </p:nvGrpSpPr>
          <p:grpSpPr>
            <a:xfrm>
              <a:off x="0" y="4198144"/>
              <a:ext cx="4368800" cy="2641600"/>
              <a:chOff x="0" y="4198144"/>
              <a:chExt cx="4368800" cy="2641600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65CD9B75-643E-7BAB-662A-AA4D62F5A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0" y="4198144"/>
                <a:ext cx="4368800" cy="264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4DF491-E2D9-4413-3CBD-3E9F536120AB}"/>
                  </a:ext>
                </a:extLst>
              </p:cNvPr>
              <p:cNvSpPr txBox="1"/>
              <p:nvPr/>
            </p:nvSpPr>
            <p:spPr>
              <a:xfrm>
                <a:off x="2184400" y="4598629"/>
                <a:ext cx="109023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Estradiol</a:t>
                </a:r>
              </a:p>
              <a:p>
                <a:endParaRPr lang="en-US" sz="20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4A6CDE-812B-6C85-8A93-D802D2329327}"/>
                </a:ext>
              </a:extLst>
            </p:cNvPr>
            <p:cNvGrpSpPr/>
            <p:nvPr/>
          </p:nvGrpSpPr>
          <p:grpSpPr>
            <a:xfrm>
              <a:off x="4649545" y="4198144"/>
              <a:ext cx="4392854" cy="2579687"/>
              <a:chOff x="4649545" y="4198144"/>
              <a:chExt cx="4392854" cy="257968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A1872C-2AA3-2F4E-0FA3-7A439C0FB887}"/>
                  </a:ext>
                </a:extLst>
              </p:cNvPr>
              <p:cNvGrpSpPr/>
              <p:nvPr/>
            </p:nvGrpSpPr>
            <p:grpSpPr>
              <a:xfrm>
                <a:off x="4649545" y="4198144"/>
                <a:ext cx="4392854" cy="2579687"/>
                <a:chOff x="4649545" y="4198144"/>
                <a:chExt cx="4392854" cy="2579687"/>
              </a:xfrm>
            </p:grpSpPr>
            <p:pic>
              <p:nvPicPr>
                <p:cNvPr id="4" name="Picture 4">
                  <a:extLst>
                    <a:ext uri="{FF2B5EF4-FFF2-40B4-BE49-F238E27FC236}">
                      <a16:creationId xmlns:a16="http://schemas.microsoft.com/office/drawing/2014/main" id="{FAC0005E-693A-6AF1-1598-35D9B6B0D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1172"/>
                <a:stretch/>
              </p:blipFill>
              <p:spPr bwMode="auto">
                <a:xfrm>
                  <a:off x="4649545" y="4198144"/>
                  <a:ext cx="4368800" cy="25796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C0ED433-7D40-A7D5-2D43-BA5E3990B777}"/>
                    </a:ext>
                  </a:extLst>
                </p:cNvPr>
                <p:cNvSpPr/>
                <p:nvPr/>
              </p:nvSpPr>
              <p:spPr>
                <a:xfrm>
                  <a:off x="8199002" y="6072188"/>
                  <a:ext cx="843397" cy="198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58D8E-19AF-1EC8-5E36-98DADFB47E83}"/>
                  </a:ext>
                </a:extLst>
              </p:cNvPr>
              <p:cNvSpPr txBox="1"/>
              <p:nvPr/>
            </p:nvSpPr>
            <p:spPr>
              <a:xfrm>
                <a:off x="6526709" y="4578156"/>
                <a:ext cx="152535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Testosterone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1105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FE19-2384-59C9-D516-FC6B6B9B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3666-B3D1-B1C1-D236-C5F9D97A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Proteins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biological molecules consisting of one or more polypeptide folded into a specific three-dimensional structure.</a:t>
            </a:r>
          </a:p>
          <a:p>
            <a:r>
              <a:rPr lang="en-US" b="1" dirty="0"/>
              <a:t>Amnio acids:</a:t>
            </a:r>
          </a:p>
          <a:p>
            <a:pPr lvl="1"/>
            <a:r>
              <a:rPr lang="en-US" dirty="0"/>
              <a:t> Monomer of proteins</a:t>
            </a:r>
          </a:p>
          <a:p>
            <a:pPr lvl="1"/>
            <a:r>
              <a:rPr lang="en-US" dirty="0"/>
              <a:t>20 Different amino acids</a:t>
            </a:r>
          </a:p>
          <a:p>
            <a:r>
              <a:rPr lang="en-US" b="1" dirty="0"/>
              <a:t>Polypeptides:</a:t>
            </a:r>
          </a:p>
          <a:p>
            <a:pPr lvl="1"/>
            <a:r>
              <a:rPr lang="en-US" dirty="0"/>
              <a:t>Polymer of proteins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8B43DA-D002-A540-541A-25D44A6E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386113"/>
            <a:ext cx="4013200" cy="27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65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83B1-889A-7BA5-357C-2C8DC7EC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5BEB-F56E-6981-02D7-F0D56355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do all the work!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5603A-8863-A3A2-D741-477D8E7896ED}"/>
              </a:ext>
            </a:extLst>
          </p:cNvPr>
          <p:cNvGrpSpPr/>
          <p:nvPr/>
        </p:nvGrpSpPr>
        <p:grpSpPr>
          <a:xfrm>
            <a:off x="297654" y="1539322"/>
            <a:ext cx="8548687" cy="4737100"/>
            <a:chOff x="1955007" y="1628775"/>
            <a:chExt cx="8548687" cy="4737100"/>
          </a:xfrm>
        </p:grpSpPr>
        <p:pic>
          <p:nvPicPr>
            <p:cNvPr id="33" name="Google Shape;1154;p113" descr="05_15_aProteinFunctions-U">
              <a:extLst>
                <a:ext uri="{FF2B5EF4-FFF2-40B4-BE49-F238E27FC236}">
                  <a16:creationId xmlns:a16="http://schemas.microsoft.com/office/drawing/2014/main" id="{4C5E9353-784A-779B-8D28-6A10CB2C1F9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55007" y="1628775"/>
              <a:ext cx="8548687" cy="4737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E7C8F70-199F-9556-BA89-50EEDF84FA12}"/>
                </a:ext>
              </a:extLst>
            </p:cNvPr>
            <p:cNvGrpSpPr/>
            <p:nvPr/>
          </p:nvGrpSpPr>
          <p:grpSpPr>
            <a:xfrm>
              <a:off x="2089943" y="1752600"/>
              <a:ext cx="8245476" cy="4408489"/>
              <a:chOff x="2089943" y="1752600"/>
              <a:chExt cx="8245476" cy="4408489"/>
            </a:xfrm>
          </p:grpSpPr>
          <p:sp>
            <p:nvSpPr>
              <p:cNvPr id="35" name="Google Shape;1155;p113">
                <a:extLst>
                  <a:ext uri="{FF2B5EF4-FFF2-40B4-BE49-F238E27FC236}">
                    <a16:creationId xmlns:a16="http://schemas.microsoft.com/office/drawing/2014/main" id="{E31D00E3-F73D-8FAF-A728-0AD904A8F79B}"/>
                  </a:ext>
                </a:extLst>
              </p:cNvPr>
              <p:cNvSpPr txBox="1"/>
              <p:nvPr/>
            </p:nvSpPr>
            <p:spPr>
              <a:xfrm>
                <a:off x="2099468" y="1752600"/>
                <a:ext cx="17716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Enzymatic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156;p113">
                <a:extLst>
                  <a:ext uri="{FF2B5EF4-FFF2-40B4-BE49-F238E27FC236}">
                    <a16:creationId xmlns:a16="http://schemas.microsoft.com/office/drawing/2014/main" id="{BBDECFA4-F507-2450-191B-AB5DD7EF900E}"/>
                  </a:ext>
                </a:extLst>
              </p:cNvPr>
              <p:cNvSpPr txBox="1"/>
              <p:nvPr/>
            </p:nvSpPr>
            <p:spPr>
              <a:xfrm>
                <a:off x="6377782" y="1758950"/>
                <a:ext cx="165258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Defensive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157;p113">
                <a:extLst>
                  <a:ext uri="{FF2B5EF4-FFF2-40B4-BE49-F238E27FC236}">
                    <a16:creationId xmlns:a16="http://schemas.microsoft.com/office/drawing/2014/main" id="{50F23C17-A03C-6822-DB54-199CF4FFE37A}"/>
                  </a:ext>
                </a:extLst>
              </p:cNvPr>
              <p:cNvSpPr txBox="1"/>
              <p:nvPr/>
            </p:nvSpPr>
            <p:spPr>
              <a:xfrm>
                <a:off x="2093118" y="3717925"/>
                <a:ext cx="1454150" cy="20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Storage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158;p113">
                <a:extLst>
                  <a:ext uri="{FF2B5EF4-FFF2-40B4-BE49-F238E27FC236}">
                    <a16:creationId xmlns:a16="http://schemas.microsoft.com/office/drawing/2014/main" id="{467DC464-D116-7270-3B4C-EDA0A45BF6BE}"/>
                  </a:ext>
                </a:extLst>
              </p:cNvPr>
              <p:cNvSpPr txBox="1"/>
              <p:nvPr/>
            </p:nvSpPr>
            <p:spPr>
              <a:xfrm>
                <a:off x="6376193" y="3729038"/>
                <a:ext cx="17716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Transport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59;p113">
                <a:extLst>
                  <a:ext uri="{FF2B5EF4-FFF2-40B4-BE49-F238E27FC236}">
                    <a16:creationId xmlns:a16="http://schemas.microsoft.com/office/drawing/2014/main" id="{E8D5477C-94AB-66AC-A21C-0C0986336FBA}"/>
                  </a:ext>
                </a:extLst>
              </p:cNvPr>
              <p:cNvSpPr txBox="1"/>
              <p:nvPr/>
            </p:nvSpPr>
            <p:spPr>
              <a:xfrm>
                <a:off x="2674144" y="3187701"/>
                <a:ext cx="620713" cy="188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Enzyme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160;p113">
                <a:extLst>
                  <a:ext uri="{FF2B5EF4-FFF2-40B4-BE49-F238E27FC236}">
                    <a16:creationId xmlns:a16="http://schemas.microsoft.com/office/drawing/2014/main" id="{023200B7-44AC-1D4F-2A98-0D233EE2D31B}"/>
                  </a:ext>
                </a:extLst>
              </p:cNvPr>
              <p:cNvSpPr txBox="1"/>
              <p:nvPr/>
            </p:nvSpPr>
            <p:spPr>
              <a:xfrm>
                <a:off x="6463507" y="3233738"/>
                <a:ext cx="369887" cy="17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Virus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161;p113">
                <a:extLst>
                  <a:ext uri="{FF2B5EF4-FFF2-40B4-BE49-F238E27FC236}">
                    <a16:creationId xmlns:a16="http://schemas.microsoft.com/office/drawing/2014/main" id="{E032868B-749E-01F4-5AF7-29700ED9B575}"/>
                  </a:ext>
                </a:extLst>
              </p:cNvPr>
              <p:cNvSpPr txBox="1"/>
              <p:nvPr/>
            </p:nvSpPr>
            <p:spPr>
              <a:xfrm>
                <a:off x="8090694" y="2757488"/>
                <a:ext cx="804863" cy="163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Antibodies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162;p113">
                <a:extLst>
                  <a:ext uri="{FF2B5EF4-FFF2-40B4-BE49-F238E27FC236}">
                    <a16:creationId xmlns:a16="http://schemas.microsoft.com/office/drawing/2014/main" id="{A2482D45-F3D0-5C7F-85C4-CC0A76206D3B}"/>
                  </a:ext>
                </a:extLst>
              </p:cNvPr>
              <p:cNvSpPr txBox="1"/>
              <p:nvPr/>
            </p:nvSpPr>
            <p:spPr>
              <a:xfrm>
                <a:off x="8195468" y="3233739"/>
                <a:ext cx="806450" cy="17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Bacterium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163;p113">
                <a:extLst>
                  <a:ext uri="{FF2B5EF4-FFF2-40B4-BE49-F238E27FC236}">
                    <a16:creationId xmlns:a16="http://schemas.microsoft.com/office/drawing/2014/main" id="{59A238E9-92DE-3F06-E5D8-CCA689711B50}"/>
                  </a:ext>
                </a:extLst>
              </p:cNvPr>
              <p:cNvSpPr txBox="1"/>
              <p:nvPr/>
            </p:nvSpPr>
            <p:spPr>
              <a:xfrm>
                <a:off x="3844132" y="5748338"/>
                <a:ext cx="833437" cy="188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Ovalbumin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164;p113">
                <a:extLst>
                  <a:ext uri="{FF2B5EF4-FFF2-40B4-BE49-F238E27FC236}">
                    <a16:creationId xmlns:a16="http://schemas.microsoft.com/office/drawing/2014/main" id="{53D6C112-C8E5-7A8A-075F-9EA2E8778F87}"/>
                  </a:ext>
                </a:extLst>
              </p:cNvPr>
              <p:cNvSpPr txBox="1"/>
              <p:nvPr/>
            </p:nvSpPr>
            <p:spPr>
              <a:xfrm>
                <a:off x="4942682" y="5746751"/>
                <a:ext cx="911225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Amino acids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for embryo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165;p113">
                <a:extLst>
                  <a:ext uri="{FF2B5EF4-FFF2-40B4-BE49-F238E27FC236}">
                    <a16:creationId xmlns:a16="http://schemas.microsoft.com/office/drawing/2014/main" id="{3BF52277-9BD5-5A9B-F2E1-EFAEB5DBE586}"/>
                  </a:ext>
                </a:extLst>
              </p:cNvPr>
              <p:cNvSpPr txBox="1"/>
              <p:nvPr/>
            </p:nvSpPr>
            <p:spPr>
              <a:xfrm>
                <a:off x="6582569" y="5153026"/>
                <a:ext cx="765175" cy="347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Transport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protein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166;p113">
                <a:extLst>
                  <a:ext uri="{FF2B5EF4-FFF2-40B4-BE49-F238E27FC236}">
                    <a16:creationId xmlns:a16="http://schemas.microsoft.com/office/drawing/2014/main" id="{49EA3E4F-9F19-01D6-D242-2FF1478859B3}"/>
                  </a:ext>
                </a:extLst>
              </p:cNvPr>
              <p:cNvSpPr txBox="1"/>
              <p:nvPr/>
            </p:nvSpPr>
            <p:spPr>
              <a:xfrm>
                <a:off x="7746206" y="5972176"/>
                <a:ext cx="1149350" cy="188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Cell membrane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" name="Google Shape;1167;p113">
                <a:extLst>
                  <a:ext uri="{FF2B5EF4-FFF2-40B4-BE49-F238E27FC236}">
                    <a16:creationId xmlns:a16="http://schemas.microsoft.com/office/drawing/2014/main" id="{40BB3079-7AF0-9D38-65B0-AFA9C4D60957}"/>
                  </a:ext>
                </a:extLst>
              </p:cNvPr>
              <p:cNvCxnSpPr/>
              <p:nvPr/>
            </p:nvCxnSpPr>
            <p:spPr>
              <a:xfrm flipH="1">
                <a:off x="6869906" y="3055939"/>
                <a:ext cx="449262" cy="238125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" name="Google Shape;1168;p113">
                <a:extLst>
                  <a:ext uri="{FF2B5EF4-FFF2-40B4-BE49-F238E27FC236}">
                    <a16:creationId xmlns:a16="http://schemas.microsoft.com/office/drawing/2014/main" id="{01C2F6E6-99BB-F253-4E49-9CA1F6697E30}"/>
                  </a:ext>
                </a:extLst>
              </p:cNvPr>
              <p:cNvCxnSpPr/>
              <p:nvPr/>
            </p:nvCxnSpPr>
            <p:spPr>
              <a:xfrm>
                <a:off x="8920956" y="2830513"/>
                <a:ext cx="608012" cy="11906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" name="Google Shape;1169;p113">
                <a:extLst>
                  <a:ext uri="{FF2B5EF4-FFF2-40B4-BE49-F238E27FC236}">
                    <a16:creationId xmlns:a16="http://schemas.microsoft.com/office/drawing/2014/main" id="{B44C27BD-06B8-CF1C-0D3C-8A2E15AE1E84}"/>
                  </a:ext>
                </a:extLst>
              </p:cNvPr>
              <p:cNvCxnSpPr/>
              <p:nvPr/>
            </p:nvCxnSpPr>
            <p:spPr>
              <a:xfrm rot="10800000" flipH="1">
                <a:off x="8973343" y="3294063"/>
                <a:ext cx="939800" cy="127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1170;p113">
                <a:extLst>
                  <a:ext uri="{FF2B5EF4-FFF2-40B4-BE49-F238E27FC236}">
                    <a16:creationId xmlns:a16="http://schemas.microsoft.com/office/drawing/2014/main" id="{FF10B0DE-6380-9504-A5E8-70D105D51649}"/>
                  </a:ext>
                </a:extLst>
              </p:cNvPr>
              <p:cNvCxnSpPr/>
              <p:nvPr/>
            </p:nvCxnSpPr>
            <p:spPr>
              <a:xfrm>
                <a:off x="7346156" y="5224463"/>
                <a:ext cx="741362" cy="14605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1" name="Google Shape;1171;p113">
                <a:extLst>
                  <a:ext uri="{FF2B5EF4-FFF2-40B4-BE49-F238E27FC236}">
                    <a16:creationId xmlns:a16="http://schemas.microsoft.com/office/drawing/2014/main" id="{879F3BFC-1DDB-920C-0994-1195A0E63091}"/>
                  </a:ext>
                </a:extLst>
              </p:cNvPr>
              <p:cNvSpPr txBox="1"/>
              <p:nvPr/>
            </p:nvSpPr>
            <p:spPr>
              <a:xfrm>
                <a:off x="2097882" y="2016126"/>
                <a:ext cx="4086225" cy="149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Selective acceleration of chemical reactions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172;p113">
                <a:extLst>
                  <a:ext uri="{FF2B5EF4-FFF2-40B4-BE49-F238E27FC236}">
                    <a16:creationId xmlns:a16="http://schemas.microsoft.com/office/drawing/2014/main" id="{89D567B0-8E8E-5D84-7FA4-5B5911BDAE71}"/>
                  </a:ext>
                </a:extLst>
              </p:cNvPr>
              <p:cNvSpPr txBox="1"/>
              <p:nvPr/>
            </p:nvSpPr>
            <p:spPr>
              <a:xfrm>
                <a:off x="2091531" y="2209800"/>
                <a:ext cx="3835400" cy="400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Example: Digestive enzymes catalyze the hydrolysis</a:t>
                </a:r>
                <a:br>
                  <a:rPr lang="en-US" sz="12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of bonds in food molecules.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173;p113">
                <a:extLst>
                  <a:ext uri="{FF2B5EF4-FFF2-40B4-BE49-F238E27FC236}">
                    <a16:creationId xmlns:a16="http://schemas.microsoft.com/office/drawing/2014/main" id="{E5BCEE72-E7B9-F7D8-2818-4446F8010C59}"/>
                  </a:ext>
                </a:extLst>
              </p:cNvPr>
              <p:cNvSpPr txBox="1"/>
              <p:nvPr/>
            </p:nvSpPr>
            <p:spPr>
              <a:xfrm>
                <a:off x="6363493" y="2009776"/>
                <a:ext cx="2738438" cy="17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Protection against disease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174;p113">
                <a:extLst>
                  <a:ext uri="{FF2B5EF4-FFF2-40B4-BE49-F238E27FC236}">
                    <a16:creationId xmlns:a16="http://schemas.microsoft.com/office/drawing/2014/main" id="{DE62695D-175F-00F3-4B01-EF32F0F8A404}"/>
                  </a:ext>
                </a:extLst>
              </p:cNvPr>
              <p:cNvSpPr txBox="1"/>
              <p:nvPr/>
            </p:nvSpPr>
            <p:spPr>
              <a:xfrm>
                <a:off x="6371432" y="2214564"/>
                <a:ext cx="3570287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Example: Antibodies inactivate and help destroy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viruses and bacteria.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175;p113">
                <a:extLst>
                  <a:ext uri="{FF2B5EF4-FFF2-40B4-BE49-F238E27FC236}">
                    <a16:creationId xmlns:a16="http://schemas.microsoft.com/office/drawing/2014/main" id="{A7EA6155-40BC-1878-43DA-D01635267748}"/>
                  </a:ext>
                </a:extLst>
              </p:cNvPr>
              <p:cNvSpPr txBox="1"/>
              <p:nvPr/>
            </p:nvSpPr>
            <p:spPr>
              <a:xfrm>
                <a:off x="2089943" y="3981451"/>
                <a:ext cx="2446338" cy="136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Storage of amino acids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176;p113">
                <a:extLst>
                  <a:ext uri="{FF2B5EF4-FFF2-40B4-BE49-F238E27FC236}">
                    <a16:creationId xmlns:a16="http://schemas.microsoft.com/office/drawing/2014/main" id="{CFD23F91-5427-B236-D52F-E78A77C77944}"/>
                  </a:ext>
                </a:extLst>
              </p:cNvPr>
              <p:cNvSpPr txBox="1"/>
              <p:nvPr/>
            </p:nvSpPr>
            <p:spPr>
              <a:xfrm>
                <a:off x="6376194" y="3981451"/>
                <a:ext cx="2525713" cy="161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Transport of substances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177;p113">
                <a:extLst>
                  <a:ext uri="{FF2B5EF4-FFF2-40B4-BE49-F238E27FC236}">
                    <a16:creationId xmlns:a16="http://schemas.microsoft.com/office/drawing/2014/main" id="{F386BB27-1516-897A-EAEE-5D4D87FDAB8D}"/>
                  </a:ext>
                </a:extLst>
              </p:cNvPr>
              <p:cNvSpPr txBox="1"/>
              <p:nvPr/>
            </p:nvSpPr>
            <p:spPr>
              <a:xfrm>
                <a:off x="2097881" y="4198939"/>
                <a:ext cx="3956050" cy="942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Examples: Casein, the protein of milk, is the major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source of amino acids for baby mammals. Plants have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storage proteins in their seeds. Ovalbumin is the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protein of egg white, used as an amino acid source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for the developing embryo.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178;p113">
                <a:extLst>
                  <a:ext uri="{FF2B5EF4-FFF2-40B4-BE49-F238E27FC236}">
                    <a16:creationId xmlns:a16="http://schemas.microsoft.com/office/drawing/2014/main" id="{A5970B6A-D4E6-75D3-B930-C0935DB08E1B}"/>
                  </a:ext>
                </a:extLst>
              </p:cNvPr>
              <p:cNvSpPr txBox="1"/>
              <p:nvPr/>
            </p:nvSpPr>
            <p:spPr>
              <a:xfrm>
                <a:off x="6365082" y="4179889"/>
                <a:ext cx="3970337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Examples: Hemoglobin, the iron-containing protein of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vertebrate blood, transports oxygen from the lungs to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other parts of the body. Other proteins transport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molecules across cell membranes.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" name="Google Shape;1179;p113">
                <a:extLst>
                  <a:ext uri="{FF2B5EF4-FFF2-40B4-BE49-F238E27FC236}">
                    <a16:creationId xmlns:a16="http://schemas.microsoft.com/office/drawing/2014/main" id="{2BCF1181-658C-C3F8-D1D6-8ADC8D6CB887}"/>
                  </a:ext>
                </a:extLst>
              </p:cNvPr>
              <p:cNvCxnSpPr/>
              <p:nvPr/>
            </p:nvCxnSpPr>
            <p:spPr>
              <a:xfrm rot="10800000" flipH="1">
                <a:off x="7703343" y="2830514"/>
                <a:ext cx="369888" cy="19843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0" name="Google Shape;1180;p113">
                <a:extLst>
                  <a:ext uri="{FF2B5EF4-FFF2-40B4-BE49-F238E27FC236}">
                    <a16:creationId xmlns:a16="http://schemas.microsoft.com/office/drawing/2014/main" id="{E35EF452-72E2-40D0-816E-6A906ABF1D49}"/>
                  </a:ext>
                </a:extLst>
              </p:cNvPr>
              <p:cNvSpPr/>
              <p:nvPr/>
            </p:nvSpPr>
            <p:spPr>
              <a:xfrm rot="-5400000">
                <a:off x="8218488" y="5623720"/>
                <a:ext cx="125413" cy="492125"/>
              </a:xfrm>
              <a:prstGeom prst="leftBrace">
                <a:avLst>
                  <a:gd name="adj1" fmla="val 32700"/>
                  <a:gd name="adj2" fmla="val 50000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39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83B1-889A-7BA5-357C-2C8DC7EC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5BEB-F56E-6981-02D7-F0D56355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do all the work!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BDDD95-A58A-33F8-6F9E-A4049E141E94}"/>
              </a:ext>
            </a:extLst>
          </p:cNvPr>
          <p:cNvGrpSpPr/>
          <p:nvPr/>
        </p:nvGrpSpPr>
        <p:grpSpPr>
          <a:xfrm>
            <a:off x="449263" y="1437481"/>
            <a:ext cx="8548688" cy="5402263"/>
            <a:chOff x="1820863" y="922338"/>
            <a:chExt cx="8548688" cy="5402263"/>
          </a:xfrm>
        </p:grpSpPr>
        <p:pic>
          <p:nvPicPr>
            <p:cNvPr id="5" name="Google Shape;1185;p114" descr="05_15_bProteinFunctions-U">
              <a:extLst>
                <a:ext uri="{FF2B5EF4-FFF2-40B4-BE49-F238E27FC236}">
                  <a16:creationId xmlns:a16="http://schemas.microsoft.com/office/drawing/2014/main" id="{F6AD118E-A193-426D-4DDA-4A0899D770C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20863" y="922338"/>
              <a:ext cx="8548688" cy="5402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186;p114">
              <a:extLst>
                <a:ext uri="{FF2B5EF4-FFF2-40B4-BE49-F238E27FC236}">
                  <a16:creationId xmlns:a16="http://schemas.microsoft.com/office/drawing/2014/main" id="{5D078B21-87FE-66C9-226C-26D02130046B}"/>
                </a:ext>
              </a:extLst>
            </p:cNvPr>
            <p:cNvSpPr txBox="1"/>
            <p:nvPr/>
          </p:nvSpPr>
          <p:spPr>
            <a:xfrm>
              <a:off x="1963738" y="1062037"/>
              <a:ext cx="17718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Hormonal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87;p114">
              <a:extLst>
                <a:ext uri="{FF2B5EF4-FFF2-40B4-BE49-F238E27FC236}">
                  <a16:creationId xmlns:a16="http://schemas.microsoft.com/office/drawing/2014/main" id="{C408895A-15D6-5271-552F-A3D688CF776C}"/>
                </a:ext>
              </a:extLst>
            </p:cNvPr>
            <p:cNvSpPr txBox="1"/>
            <p:nvPr/>
          </p:nvSpPr>
          <p:spPr>
            <a:xfrm>
              <a:off x="1963738" y="1377950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Coordination of an organism’s activities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88;p114">
              <a:extLst>
                <a:ext uri="{FF2B5EF4-FFF2-40B4-BE49-F238E27FC236}">
                  <a16:creationId xmlns:a16="http://schemas.microsoft.com/office/drawing/2014/main" id="{92C8FAD6-CB10-B820-C90C-C4AAD849488C}"/>
                </a:ext>
              </a:extLst>
            </p:cNvPr>
            <p:cNvSpPr txBox="1"/>
            <p:nvPr/>
          </p:nvSpPr>
          <p:spPr>
            <a:xfrm>
              <a:off x="1965325" y="1570037"/>
              <a:ext cx="38085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Example: Insulin, a hormone secreted by the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pancreas, causes other tissues to take up glucose,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thus regulating blood sugar concentration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89;p114">
              <a:extLst>
                <a:ext uri="{FF2B5EF4-FFF2-40B4-BE49-F238E27FC236}">
                  <a16:creationId xmlns:a16="http://schemas.microsoft.com/office/drawing/2014/main" id="{EA9F94F2-56AC-9893-7D01-081FFCE0AFDB}"/>
                </a:ext>
              </a:extLst>
            </p:cNvPr>
            <p:cNvSpPr txBox="1"/>
            <p:nvPr/>
          </p:nvSpPr>
          <p:spPr>
            <a:xfrm>
              <a:off x="2290763" y="2774950"/>
              <a:ext cx="1030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blood sugar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90;p114">
              <a:extLst>
                <a:ext uri="{FF2B5EF4-FFF2-40B4-BE49-F238E27FC236}">
                  <a16:creationId xmlns:a16="http://schemas.microsoft.com/office/drawing/2014/main" id="{45696A61-FA38-449C-DE65-C9B12C44944C}"/>
                </a:ext>
              </a:extLst>
            </p:cNvPr>
            <p:cNvSpPr txBox="1"/>
            <p:nvPr/>
          </p:nvSpPr>
          <p:spPr>
            <a:xfrm>
              <a:off x="4706938" y="2781300"/>
              <a:ext cx="1030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Normal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blood sugar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91;p114">
              <a:extLst>
                <a:ext uri="{FF2B5EF4-FFF2-40B4-BE49-F238E27FC236}">
                  <a16:creationId xmlns:a16="http://schemas.microsoft.com/office/drawing/2014/main" id="{A8EAF264-DB6A-7B05-59CB-EC94BC4E383A}"/>
                </a:ext>
              </a:extLst>
            </p:cNvPr>
            <p:cNvSpPr txBox="1"/>
            <p:nvPr/>
          </p:nvSpPr>
          <p:spPr>
            <a:xfrm>
              <a:off x="3529013" y="2687637"/>
              <a:ext cx="7272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Insulin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secreted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92;p114">
              <a:extLst>
                <a:ext uri="{FF2B5EF4-FFF2-40B4-BE49-F238E27FC236}">
                  <a16:creationId xmlns:a16="http://schemas.microsoft.com/office/drawing/2014/main" id="{D6208204-EC34-51CD-8D26-D5A776EF00BC}"/>
                </a:ext>
              </a:extLst>
            </p:cNvPr>
            <p:cNvSpPr txBox="1"/>
            <p:nvPr/>
          </p:nvSpPr>
          <p:spPr>
            <a:xfrm>
              <a:off x="6669088" y="2667000"/>
              <a:ext cx="7809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Signaling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molecules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93;p114">
              <a:extLst>
                <a:ext uri="{FF2B5EF4-FFF2-40B4-BE49-F238E27FC236}">
                  <a16:creationId xmlns:a16="http://schemas.microsoft.com/office/drawing/2014/main" id="{1FA03964-BB47-1805-37E1-0A6BEC8696BF}"/>
                </a:ext>
              </a:extLst>
            </p:cNvPr>
            <p:cNvSpPr txBox="1"/>
            <p:nvPr/>
          </p:nvSpPr>
          <p:spPr>
            <a:xfrm>
              <a:off x="9250363" y="2455862"/>
              <a:ext cx="7272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Receptor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94;p114">
              <a:extLst>
                <a:ext uri="{FF2B5EF4-FFF2-40B4-BE49-F238E27FC236}">
                  <a16:creationId xmlns:a16="http://schemas.microsoft.com/office/drawing/2014/main" id="{3FF09E8E-6431-12BF-5144-535CCFC9C578}"/>
                </a:ext>
              </a:extLst>
            </p:cNvPr>
            <p:cNvSpPr txBox="1"/>
            <p:nvPr/>
          </p:nvSpPr>
          <p:spPr>
            <a:xfrm>
              <a:off x="1960563" y="5776912"/>
              <a:ext cx="1044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Muscle tissue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95;p114">
              <a:extLst>
                <a:ext uri="{FF2B5EF4-FFF2-40B4-BE49-F238E27FC236}">
                  <a16:creationId xmlns:a16="http://schemas.microsoft.com/office/drawing/2014/main" id="{A13504D6-234B-FA21-E717-2BD5098536B0}"/>
                </a:ext>
              </a:extLst>
            </p:cNvPr>
            <p:cNvSpPr txBox="1"/>
            <p:nvPr/>
          </p:nvSpPr>
          <p:spPr>
            <a:xfrm>
              <a:off x="3844925" y="4908550"/>
              <a:ext cx="4635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96;p114">
              <a:extLst>
                <a:ext uri="{FF2B5EF4-FFF2-40B4-BE49-F238E27FC236}">
                  <a16:creationId xmlns:a16="http://schemas.microsoft.com/office/drawing/2014/main" id="{986FC6B3-F1F5-FF88-2EFB-2844CA5D8F69}"/>
                </a:ext>
              </a:extLst>
            </p:cNvPr>
            <p:cNvSpPr txBox="1"/>
            <p:nvPr/>
          </p:nvSpPr>
          <p:spPr>
            <a:xfrm>
              <a:off x="4638675" y="4910137"/>
              <a:ext cx="555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Myosin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97;p114">
              <a:extLst>
                <a:ext uri="{FF2B5EF4-FFF2-40B4-BE49-F238E27FC236}">
                  <a16:creationId xmlns:a16="http://schemas.microsoft.com/office/drawing/2014/main" id="{8E5F9766-B755-94A4-310D-C37139901266}"/>
                </a:ext>
              </a:extLst>
            </p:cNvPr>
            <p:cNvSpPr txBox="1"/>
            <p:nvPr/>
          </p:nvSpPr>
          <p:spPr>
            <a:xfrm>
              <a:off x="3155950" y="5902325"/>
              <a:ext cx="555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 μm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98;p114">
              <a:extLst>
                <a:ext uri="{FF2B5EF4-FFF2-40B4-BE49-F238E27FC236}">
                  <a16:creationId xmlns:a16="http://schemas.microsoft.com/office/drawing/2014/main" id="{190984DD-D1F5-8AAE-921D-D24F791D2A82}"/>
                </a:ext>
              </a:extLst>
            </p:cNvPr>
            <p:cNvSpPr txBox="1"/>
            <p:nvPr/>
          </p:nvSpPr>
          <p:spPr>
            <a:xfrm>
              <a:off x="7500938" y="5908675"/>
              <a:ext cx="555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 μm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99;p114">
              <a:extLst>
                <a:ext uri="{FF2B5EF4-FFF2-40B4-BE49-F238E27FC236}">
                  <a16:creationId xmlns:a16="http://schemas.microsoft.com/office/drawing/2014/main" id="{F81AF864-9C54-BBDB-94E4-31F4BD4CC13F}"/>
                </a:ext>
              </a:extLst>
            </p:cNvPr>
            <p:cNvSpPr txBox="1"/>
            <p:nvPr/>
          </p:nvSpPr>
          <p:spPr>
            <a:xfrm>
              <a:off x="9021763" y="5154612"/>
              <a:ext cx="766800" cy="1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Collagen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00;p114">
              <a:extLst>
                <a:ext uri="{FF2B5EF4-FFF2-40B4-BE49-F238E27FC236}">
                  <a16:creationId xmlns:a16="http://schemas.microsoft.com/office/drawing/2014/main" id="{3BEA677A-7485-7D0C-40F0-E1FA45AD8EAD}"/>
                </a:ext>
              </a:extLst>
            </p:cNvPr>
            <p:cNvSpPr txBox="1"/>
            <p:nvPr/>
          </p:nvSpPr>
          <p:spPr>
            <a:xfrm>
              <a:off x="6245225" y="5791200"/>
              <a:ext cx="9255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Connective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tissue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1201;p114">
              <a:extLst>
                <a:ext uri="{FF2B5EF4-FFF2-40B4-BE49-F238E27FC236}">
                  <a16:creationId xmlns:a16="http://schemas.microsoft.com/office/drawing/2014/main" id="{E62C5340-182B-AB74-0D52-D946CE4F2384}"/>
                </a:ext>
              </a:extLst>
            </p:cNvPr>
            <p:cNvCxnSpPr/>
            <p:nvPr/>
          </p:nvCxnSpPr>
          <p:spPr>
            <a:xfrm rot="10800000" flipH="1">
              <a:off x="7489825" y="2735312"/>
              <a:ext cx="476100" cy="158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1202;p114">
              <a:extLst>
                <a:ext uri="{FF2B5EF4-FFF2-40B4-BE49-F238E27FC236}">
                  <a16:creationId xmlns:a16="http://schemas.microsoft.com/office/drawing/2014/main" id="{1D434DB4-4C37-CFC9-399F-0ACAA4D6DA09}"/>
                </a:ext>
              </a:extLst>
            </p:cNvPr>
            <p:cNvCxnSpPr/>
            <p:nvPr/>
          </p:nvCxnSpPr>
          <p:spPr>
            <a:xfrm rot="10800000">
              <a:off x="7489950" y="2906600"/>
              <a:ext cx="568200" cy="14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1203;p114">
              <a:extLst>
                <a:ext uri="{FF2B5EF4-FFF2-40B4-BE49-F238E27FC236}">
                  <a16:creationId xmlns:a16="http://schemas.microsoft.com/office/drawing/2014/main" id="{FF5AC047-64B8-6797-A5E4-3BBB1E67067B}"/>
                </a:ext>
              </a:extLst>
            </p:cNvPr>
            <p:cNvCxnSpPr/>
            <p:nvPr/>
          </p:nvCxnSpPr>
          <p:spPr>
            <a:xfrm flipH="1">
              <a:off x="8759913" y="2508250"/>
              <a:ext cx="458700" cy="27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1204;p114">
              <a:extLst>
                <a:ext uri="{FF2B5EF4-FFF2-40B4-BE49-F238E27FC236}">
                  <a16:creationId xmlns:a16="http://schemas.microsoft.com/office/drawing/2014/main" id="{8079233E-17B6-9032-9C40-225447237809}"/>
                </a:ext>
              </a:extLst>
            </p:cNvPr>
            <p:cNvCxnSpPr/>
            <p:nvPr/>
          </p:nvCxnSpPr>
          <p:spPr>
            <a:xfrm>
              <a:off x="4024313" y="5049837"/>
              <a:ext cx="0" cy="173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1205;p114">
              <a:extLst>
                <a:ext uri="{FF2B5EF4-FFF2-40B4-BE49-F238E27FC236}">
                  <a16:creationId xmlns:a16="http://schemas.microsoft.com/office/drawing/2014/main" id="{39478A34-7853-5F71-2B70-603F2315BDDF}"/>
                </a:ext>
              </a:extLst>
            </p:cNvPr>
            <p:cNvCxnSpPr/>
            <p:nvPr/>
          </p:nvCxnSpPr>
          <p:spPr>
            <a:xfrm>
              <a:off x="4897438" y="5049837"/>
              <a:ext cx="12600" cy="344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1206;p114">
              <a:extLst>
                <a:ext uri="{FF2B5EF4-FFF2-40B4-BE49-F238E27FC236}">
                  <a16:creationId xmlns:a16="http://schemas.microsoft.com/office/drawing/2014/main" id="{A2CF21C9-09AD-C543-AB9F-60C201A1148A}"/>
                </a:ext>
              </a:extLst>
            </p:cNvPr>
            <p:cNvCxnSpPr/>
            <p:nvPr/>
          </p:nvCxnSpPr>
          <p:spPr>
            <a:xfrm>
              <a:off x="3184525" y="5781675"/>
              <a:ext cx="0" cy="7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1207;p114">
              <a:extLst>
                <a:ext uri="{FF2B5EF4-FFF2-40B4-BE49-F238E27FC236}">
                  <a16:creationId xmlns:a16="http://schemas.microsoft.com/office/drawing/2014/main" id="{82A7A8D4-2331-3F11-0EB2-7191E13D9A09}"/>
                </a:ext>
              </a:extLst>
            </p:cNvPr>
            <p:cNvCxnSpPr/>
            <p:nvPr/>
          </p:nvCxnSpPr>
          <p:spPr>
            <a:xfrm>
              <a:off x="3624263" y="5781675"/>
              <a:ext cx="0" cy="7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1208;p114">
              <a:extLst>
                <a:ext uri="{FF2B5EF4-FFF2-40B4-BE49-F238E27FC236}">
                  <a16:creationId xmlns:a16="http://schemas.microsoft.com/office/drawing/2014/main" id="{6AC44762-CE56-7473-721F-A94C74B1EAEC}"/>
                </a:ext>
              </a:extLst>
            </p:cNvPr>
            <p:cNvCxnSpPr/>
            <p:nvPr/>
          </p:nvCxnSpPr>
          <p:spPr>
            <a:xfrm>
              <a:off x="3184525" y="5815012"/>
              <a:ext cx="4365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209;p114">
              <a:extLst>
                <a:ext uri="{FF2B5EF4-FFF2-40B4-BE49-F238E27FC236}">
                  <a16:creationId xmlns:a16="http://schemas.microsoft.com/office/drawing/2014/main" id="{F05CB39E-E7D9-CE90-6986-0C2E4FB0DCAA}"/>
                </a:ext>
              </a:extLst>
            </p:cNvPr>
            <p:cNvCxnSpPr/>
            <p:nvPr/>
          </p:nvCxnSpPr>
          <p:spPr>
            <a:xfrm>
              <a:off x="7513638" y="5778500"/>
              <a:ext cx="0" cy="7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1210;p114">
              <a:extLst>
                <a:ext uri="{FF2B5EF4-FFF2-40B4-BE49-F238E27FC236}">
                  <a16:creationId xmlns:a16="http://schemas.microsoft.com/office/drawing/2014/main" id="{B1E13ECC-4B55-EF03-862B-DCFC83F9862D}"/>
                </a:ext>
              </a:extLst>
            </p:cNvPr>
            <p:cNvCxnSpPr/>
            <p:nvPr/>
          </p:nvCxnSpPr>
          <p:spPr>
            <a:xfrm>
              <a:off x="7910513" y="5778500"/>
              <a:ext cx="0" cy="77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1211;p114">
              <a:extLst>
                <a:ext uri="{FF2B5EF4-FFF2-40B4-BE49-F238E27FC236}">
                  <a16:creationId xmlns:a16="http://schemas.microsoft.com/office/drawing/2014/main" id="{40B97C15-B0A5-166C-4598-AB0F6B8C2E8E}"/>
                </a:ext>
              </a:extLst>
            </p:cNvPr>
            <p:cNvCxnSpPr/>
            <p:nvPr/>
          </p:nvCxnSpPr>
          <p:spPr>
            <a:xfrm>
              <a:off x="7513638" y="5818187"/>
              <a:ext cx="3969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" name="Google Shape;1212;p114">
              <a:extLst>
                <a:ext uri="{FF2B5EF4-FFF2-40B4-BE49-F238E27FC236}">
                  <a16:creationId xmlns:a16="http://schemas.microsoft.com/office/drawing/2014/main" id="{BE944167-3CFE-B991-66A5-E59A035FB074}"/>
                </a:ext>
              </a:extLst>
            </p:cNvPr>
            <p:cNvSpPr txBox="1"/>
            <p:nvPr/>
          </p:nvSpPr>
          <p:spPr>
            <a:xfrm>
              <a:off x="6229350" y="1068387"/>
              <a:ext cx="17718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Receptor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13;p114">
              <a:extLst>
                <a:ext uri="{FF2B5EF4-FFF2-40B4-BE49-F238E27FC236}">
                  <a16:creationId xmlns:a16="http://schemas.microsoft.com/office/drawing/2014/main" id="{757955F3-5D31-9CC7-87CC-90444EA9014C}"/>
                </a:ext>
              </a:extLst>
            </p:cNvPr>
            <p:cNvSpPr txBox="1"/>
            <p:nvPr/>
          </p:nvSpPr>
          <p:spPr>
            <a:xfrm>
              <a:off x="6232525" y="1374775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Response of cell to chemical stimuli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14;p114">
              <a:extLst>
                <a:ext uri="{FF2B5EF4-FFF2-40B4-BE49-F238E27FC236}">
                  <a16:creationId xmlns:a16="http://schemas.microsoft.com/office/drawing/2014/main" id="{DEAEAFF8-8C29-8018-35F4-6910E444B818}"/>
                </a:ext>
              </a:extLst>
            </p:cNvPr>
            <p:cNvSpPr txBox="1"/>
            <p:nvPr/>
          </p:nvSpPr>
          <p:spPr>
            <a:xfrm>
              <a:off x="6227763" y="1566862"/>
              <a:ext cx="38085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Example: Receptors built into the membrane of a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nerve cell detect signaling molecules released by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 nerve cells.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15;p114">
              <a:extLst>
                <a:ext uri="{FF2B5EF4-FFF2-40B4-BE49-F238E27FC236}">
                  <a16:creationId xmlns:a16="http://schemas.microsoft.com/office/drawing/2014/main" id="{432314BC-BE53-F2B2-7FD9-06011E895228}"/>
                </a:ext>
              </a:extLst>
            </p:cNvPr>
            <p:cNvSpPr txBox="1"/>
            <p:nvPr/>
          </p:nvSpPr>
          <p:spPr>
            <a:xfrm>
              <a:off x="1957388" y="3332162"/>
              <a:ext cx="26448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Contractile and motor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16;p114">
              <a:extLst>
                <a:ext uri="{FF2B5EF4-FFF2-40B4-BE49-F238E27FC236}">
                  <a16:creationId xmlns:a16="http://schemas.microsoft.com/office/drawing/2014/main" id="{F3320A11-170E-94F1-D125-84DF36961A34}"/>
                </a:ext>
              </a:extLst>
            </p:cNvPr>
            <p:cNvSpPr txBox="1"/>
            <p:nvPr/>
          </p:nvSpPr>
          <p:spPr>
            <a:xfrm>
              <a:off x="1963738" y="3635375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Movement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17;p114">
              <a:extLst>
                <a:ext uri="{FF2B5EF4-FFF2-40B4-BE49-F238E27FC236}">
                  <a16:creationId xmlns:a16="http://schemas.microsoft.com/office/drawing/2014/main" id="{B024A679-F223-0EFA-9972-F9D7519FCF08}"/>
                </a:ext>
              </a:extLst>
            </p:cNvPr>
            <p:cNvSpPr txBox="1"/>
            <p:nvPr/>
          </p:nvSpPr>
          <p:spPr>
            <a:xfrm>
              <a:off x="1962150" y="3827462"/>
              <a:ext cx="3649800" cy="6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Examples: Motor proteins are responsible for the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undulations of cilia and flagella. Actin and myosin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proteins are responsible for the contraction of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muscles.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18;p114">
              <a:extLst>
                <a:ext uri="{FF2B5EF4-FFF2-40B4-BE49-F238E27FC236}">
                  <a16:creationId xmlns:a16="http://schemas.microsoft.com/office/drawing/2014/main" id="{2DDFEEFF-9046-2100-1955-24B5DF39E733}"/>
                </a:ext>
              </a:extLst>
            </p:cNvPr>
            <p:cNvSpPr txBox="1"/>
            <p:nvPr/>
          </p:nvSpPr>
          <p:spPr>
            <a:xfrm>
              <a:off x="6229350" y="3330575"/>
              <a:ext cx="17718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Structural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219;p114">
              <a:extLst>
                <a:ext uri="{FF2B5EF4-FFF2-40B4-BE49-F238E27FC236}">
                  <a16:creationId xmlns:a16="http://schemas.microsoft.com/office/drawing/2014/main" id="{A8ECFD15-394F-79E5-F9DA-D8F7E4C2DA54}"/>
                </a:ext>
              </a:extLst>
            </p:cNvPr>
            <p:cNvSpPr txBox="1"/>
            <p:nvPr/>
          </p:nvSpPr>
          <p:spPr>
            <a:xfrm>
              <a:off x="6232525" y="3633787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Support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220;p114">
              <a:extLst>
                <a:ext uri="{FF2B5EF4-FFF2-40B4-BE49-F238E27FC236}">
                  <a16:creationId xmlns:a16="http://schemas.microsoft.com/office/drawing/2014/main" id="{6542B7CC-6FB5-73D2-1BE9-D8FC7BE85B9B}"/>
                </a:ext>
              </a:extLst>
            </p:cNvPr>
            <p:cNvSpPr txBox="1"/>
            <p:nvPr/>
          </p:nvSpPr>
          <p:spPr>
            <a:xfrm>
              <a:off x="6227763" y="3827462"/>
              <a:ext cx="4033800" cy="9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Examples: Keratin is the protein of hair, horns,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feathers, and other skin appendages. Insects and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spiders use silk fibers to make their cocoons and webs,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respectively. Collagen and elastin proteins provide a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fibrous framework in animal connective tissues.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941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591D-72E6-4D71-F7CC-7F26C1BD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6DC36-0E63-8A20-6F88-2F014BA50B43}"/>
              </a:ext>
            </a:extLst>
          </p:cNvPr>
          <p:cNvSpPr txBox="1">
            <a:spLocks/>
          </p:cNvSpPr>
          <p:nvPr/>
        </p:nvSpPr>
        <p:spPr>
          <a:xfrm>
            <a:off x="0" y="884584"/>
            <a:ext cx="9144000" cy="243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levels of Protein structure</a:t>
            </a:r>
          </a:p>
          <a:p>
            <a:pPr lvl="1"/>
            <a:r>
              <a:rPr lang="en-US" b="1" dirty="0"/>
              <a:t>Primary Structure </a:t>
            </a:r>
          </a:p>
          <a:p>
            <a:pPr lvl="2"/>
            <a:r>
              <a:rPr lang="en-US" dirty="0"/>
              <a:t>The unique sequence of amino acids</a:t>
            </a:r>
          </a:p>
          <a:p>
            <a:pPr lvl="1"/>
            <a:r>
              <a:rPr lang="en-US" b="1" dirty="0"/>
              <a:t>Secondary Structure:</a:t>
            </a:r>
          </a:p>
          <a:p>
            <a:pPr lvl="2"/>
            <a:r>
              <a:rPr lang="en-US" dirty="0"/>
              <a:t>Coils and folds in the polypeptide chain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768DA5-9C4C-BDDD-C8A2-4FB328DC701E}"/>
              </a:ext>
            </a:extLst>
          </p:cNvPr>
          <p:cNvGrpSpPr/>
          <p:nvPr/>
        </p:nvGrpSpPr>
        <p:grpSpPr>
          <a:xfrm>
            <a:off x="1022500" y="3217285"/>
            <a:ext cx="2424138" cy="3856120"/>
            <a:chOff x="2401824" y="-427120"/>
            <a:chExt cx="4848276" cy="7712240"/>
          </a:xfrm>
        </p:grpSpPr>
        <p:pic>
          <p:nvPicPr>
            <p:cNvPr id="6" name="Picture 5" descr="05_18a_ProteinStructure-U.jpg">
              <a:extLst>
                <a:ext uri="{FF2B5EF4-FFF2-40B4-BE49-F238E27FC236}">
                  <a16:creationId xmlns:a16="http://schemas.microsoft.com/office/drawing/2014/main" id="{CCE925DD-44FE-B890-1D4B-F6FF3A1F3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24" y="210312"/>
              <a:ext cx="4340352" cy="6437376"/>
            </a:xfrm>
            <a:prstGeom prst="rect">
              <a:avLst/>
            </a:prstGeom>
          </p:spPr>
        </p:pic>
        <p:sp>
          <p:nvSpPr>
            <p:cNvPr id="7" name="Text Box 31">
              <a:extLst>
                <a:ext uri="{FF2B5EF4-FFF2-40B4-BE49-F238E27FC236}">
                  <a16:creationId xmlns:a16="http://schemas.microsoft.com/office/drawing/2014/main" id="{6A93FE1E-4FF4-EDEB-B2EA-1D7121A37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8362" y="-427120"/>
              <a:ext cx="1792354" cy="88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Amino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acids</a:t>
              </a:r>
            </a:p>
          </p:txBody>
        </p:sp>
        <p:sp>
          <p:nvSpPr>
            <p:cNvPr id="8" name="Text Box 31">
              <a:extLst>
                <a:ext uri="{FF2B5EF4-FFF2-40B4-BE49-F238E27FC236}">
                  <a16:creationId xmlns:a16="http://schemas.microsoft.com/office/drawing/2014/main" id="{963AD3A3-C257-550B-7731-427CADDF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01824" y="1481912"/>
              <a:ext cx="1269980" cy="127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Amino 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9" name="Text Box 31">
              <a:extLst>
                <a:ext uri="{FF2B5EF4-FFF2-40B4-BE49-F238E27FC236}">
                  <a16:creationId xmlns:a16="http://schemas.microsoft.com/office/drawing/2014/main" id="{9FC3FA72-F258-6D54-558E-47D8DE876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9238" y="6010256"/>
              <a:ext cx="1850862" cy="127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Carboxyl 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end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001EA4-FFF4-46D6-B496-BB8DA1D45267}"/>
              </a:ext>
            </a:extLst>
          </p:cNvPr>
          <p:cNvGrpSpPr/>
          <p:nvPr/>
        </p:nvGrpSpPr>
        <p:grpSpPr>
          <a:xfrm>
            <a:off x="5011035" y="3314147"/>
            <a:ext cx="2715959" cy="3390711"/>
            <a:chOff x="298704" y="1752600"/>
            <a:chExt cx="2715959" cy="3390711"/>
          </a:xfrm>
        </p:grpSpPr>
        <p:pic>
          <p:nvPicPr>
            <p:cNvPr id="21" name="Picture 20" descr="05_18b_ProteinStructure-U.jpg">
              <a:extLst>
                <a:ext uri="{FF2B5EF4-FFF2-40B4-BE49-F238E27FC236}">
                  <a16:creationId xmlns:a16="http://schemas.microsoft.com/office/drawing/2014/main" id="{545D6C76-9705-B8E8-8FA3-2813FB218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222"/>
            <a:stretch/>
          </p:blipFill>
          <p:spPr>
            <a:xfrm>
              <a:off x="298704" y="1752600"/>
              <a:ext cx="2715959" cy="3352800"/>
            </a:xfrm>
            <a:prstGeom prst="rect">
              <a:avLst/>
            </a:prstGeom>
          </p:spPr>
        </p:pic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A681DBFD-F442-3A1C-963D-50B3C8A66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79" y="2713934"/>
              <a:ext cx="877672" cy="35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𝛂 helix</a:t>
              </a:r>
            </a:p>
          </p:txBody>
        </p:sp>
        <p:sp>
          <p:nvSpPr>
            <p:cNvPr id="23" name="Text Box 31">
              <a:extLst>
                <a:ext uri="{FF2B5EF4-FFF2-40B4-BE49-F238E27FC236}">
                  <a16:creationId xmlns:a16="http://schemas.microsoft.com/office/drawing/2014/main" id="{F1391239-37BA-D799-1D16-7F55C2131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04" y="4787209"/>
              <a:ext cx="1763496" cy="35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𝛃 pleated sheet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719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591D-72E6-4D71-F7CC-7F26C1BD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6DC36-0E63-8A20-6F88-2F014BA50B43}"/>
              </a:ext>
            </a:extLst>
          </p:cNvPr>
          <p:cNvSpPr txBox="1">
            <a:spLocks/>
          </p:cNvSpPr>
          <p:nvPr/>
        </p:nvSpPr>
        <p:spPr>
          <a:xfrm>
            <a:off x="0" y="884584"/>
            <a:ext cx="9144000" cy="5955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levels of Protein structure</a:t>
            </a:r>
          </a:p>
          <a:p>
            <a:pPr lvl="1"/>
            <a:r>
              <a:rPr lang="en-US" b="1" dirty="0"/>
              <a:t>Tertiary Structure:</a:t>
            </a:r>
          </a:p>
          <a:p>
            <a:pPr lvl="2"/>
            <a:r>
              <a:rPr lang="en-US" dirty="0"/>
              <a:t>Interactions among various side chains (R groups)</a:t>
            </a:r>
          </a:p>
          <a:p>
            <a:pPr lvl="1"/>
            <a:r>
              <a:rPr lang="en-US" b="1" dirty="0"/>
              <a:t>Quaternary Structure:</a:t>
            </a:r>
          </a:p>
          <a:p>
            <a:pPr lvl="2"/>
            <a:r>
              <a:rPr lang="en-US" dirty="0"/>
              <a:t>Protein consisting of multiple polypeptide chains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980B5-BE53-9A0E-07F7-428089F293C1}"/>
              </a:ext>
            </a:extLst>
          </p:cNvPr>
          <p:cNvGrpSpPr/>
          <p:nvPr/>
        </p:nvGrpSpPr>
        <p:grpSpPr>
          <a:xfrm>
            <a:off x="293586" y="3429000"/>
            <a:ext cx="8556827" cy="3358439"/>
            <a:chOff x="298704" y="1746961"/>
            <a:chExt cx="8556827" cy="3358439"/>
          </a:xfrm>
        </p:grpSpPr>
        <p:pic>
          <p:nvPicPr>
            <p:cNvPr id="3" name="Picture 2" descr="05_18b_ProteinStructure-U.jpg">
              <a:extLst>
                <a:ext uri="{FF2B5EF4-FFF2-40B4-BE49-F238E27FC236}">
                  <a16:creationId xmlns:a16="http://schemas.microsoft.com/office/drawing/2014/main" id="{F99913C1-71F6-DE54-038C-EBBE229B0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04" y="1752600"/>
              <a:ext cx="8546592" cy="3352800"/>
            </a:xfrm>
            <a:prstGeom prst="rect">
              <a:avLst/>
            </a:prstGeom>
          </p:spPr>
        </p:pic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BEDEC6DE-7070-0D7E-6A9A-F84515374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840" y="1746961"/>
              <a:ext cx="1508920" cy="64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Tertiary</a:t>
              </a:r>
            </a:p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Structure</a:t>
              </a:r>
            </a:p>
          </p:txBody>
        </p:sp>
        <p:sp>
          <p:nvSpPr>
            <p:cNvPr id="11" name="Text Box 31">
              <a:extLst>
                <a:ext uri="{FF2B5EF4-FFF2-40B4-BE49-F238E27FC236}">
                  <a16:creationId xmlns:a16="http://schemas.microsoft.com/office/drawing/2014/main" id="{6175BE52-195F-553B-40EF-4B818BADB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6611" y="1746961"/>
              <a:ext cx="1508920" cy="64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Quaternary</a:t>
              </a:r>
            </a:p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8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46E6-5ECF-81FA-FBD4-2DB11738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1F76-3F48-D652-7C1E-D74FCAFC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4256"/>
            <a:ext cx="9143999" cy="5863744"/>
          </a:xfrm>
        </p:spPr>
        <p:txBody>
          <a:bodyPr/>
          <a:lstStyle/>
          <a:p>
            <a:r>
              <a:rPr lang="en-US" dirty="0"/>
              <a:t>Acids and Bases can disrupt balance of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-</a:t>
            </a:r>
          </a:p>
          <a:p>
            <a:r>
              <a:rPr lang="en-US" b="1" dirty="0"/>
              <a:t>Base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Any substance that reduces the H</a:t>
            </a:r>
            <a:r>
              <a:rPr lang="en-US" baseline="30000" dirty="0"/>
              <a:t>+</a:t>
            </a:r>
            <a:r>
              <a:rPr lang="en-US" dirty="0"/>
              <a:t> concentration of a solution</a:t>
            </a:r>
          </a:p>
          <a:p>
            <a:pPr lvl="2"/>
            <a:r>
              <a:rPr lang="en-US" dirty="0"/>
              <a:t>Addition of OH</a:t>
            </a:r>
            <a:r>
              <a:rPr lang="en-US" baseline="30000" dirty="0"/>
              <a:t>-</a:t>
            </a:r>
          </a:p>
          <a:p>
            <a:pPr marL="457200" lvl="1" indent="0" algn="ctr">
              <a:buNone/>
            </a:pPr>
            <a:r>
              <a:rPr lang="en-US" dirty="0"/>
              <a:t>NaOH	    Na + OH</a:t>
            </a:r>
            <a:r>
              <a:rPr lang="en-US" baseline="30000" dirty="0"/>
              <a:t>-</a:t>
            </a:r>
          </a:p>
          <a:p>
            <a:pPr lvl="2"/>
            <a:r>
              <a:rPr lang="en-US" dirty="0"/>
              <a:t>Remove H+ from a solution</a:t>
            </a:r>
          </a:p>
          <a:p>
            <a:pPr marL="457200" lvl="1" indent="0" algn="ctr">
              <a:buNone/>
            </a:pPr>
            <a:r>
              <a:rPr lang="en-US" dirty="0"/>
              <a:t>NH3 + H+ 		NH4+</a:t>
            </a:r>
            <a:endParaRPr lang="en-US" baseline="30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38B58-7C24-3840-3E76-8C9B7E0D4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75" y="4074456"/>
            <a:ext cx="5965847" cy="27744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37AF22-3683-4FDF-D2D4-76A3092CD392}"/>
              </a:ext>
            </a:extLst>
          </p:cNvPr>
          <p:cNvCxnSpPr/>
          <p:nvPr/>
        </p:nvCxnSpPr>
        <p:spPr>
          <a:xfrm>
            <a:off x="4235824" y="2823882"/>
            <a:ext cx="6723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F495E3-4FDB-74D0-B287-857EDF7CCAD4}"/>
              </a:ext>
            </a:extLst>
          </p:cNvPr>
          <p:cNvGrpSpPr/>
          <p:nvPr/>
        </p:nvGrpSpPr>
        <p:grpSpPr>
          <a:xfrm>
            <a:off x="4571998" y="3554506"/>
            <a:ext cx="717177" cy="138952"/>
            <a:chOff x="4639234" y="3164542"/>
            <a:chExt cx="717177" cy="13895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0F5DC8-FA85-DABA-8275-F74DB66B3FB7}"/>
                </a:ext>
              </a:extLst>
            </p:cNvPr>
            <p:cNvCxnSpPr/>
            <p:nvPr/>
          </p:nvCxnSpPr>
          <p:spPr>
            <a:xfrm>
              <a:off x="4684059" y="3164542"/>
              <a:ext cx="6723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AFFA12E-B465-01F9-663C-1C9FA8E499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9234" y="3303494"/>
              <a:ext cx="7171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318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81A7-F8A6-9F5C-73F9-75472E2A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4EEE-AFD6-8355-43C1-B7036E28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 Scale</a:t>
            </a:r>
          </a:p>
          <a:p>
            <a:pPr lvl="1"/>
            <a:r>
              <a:rPr lang="en-US" dirty="0"/>
              <a:t>pH = -Log 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0 to 14 Range</a:t>
            </a:r>
          </a:p>
          <a:p>
            <a:pPr lvl="2"/>
            <a:r>
              <a:rPr lang="en-US" dirty="0"/>
              <a:t>Acidic Solutions = pH &lt; 7</a:t>
            </a:r>
          </a:p>
          <a:p>
            <a:pPr lvl="2"/>
            <a:r>
              <a:rPr lang="en-US" dirty="0"/>
              <a:t>Basic Solutions = pH &gt; 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860669-7F4E-FDD6-C0E0-4E880FE3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16" y="1237129"/>
            <a:ext cx="4458983" cy="50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02F212-32A4-D82F-FAE3-4446ACB5B189}"/>
              </a:ext>
            </a:extLst>
          </p:cNvPr>
          <p:cNvSpPr/>
          <p:nvPr/>
        </p:nvSpPr>
        <p:spPr>
          <a:xfrm>
            <a:off x="6441141" y="1990165"/>
            <a:ext cx="1680883" cy="363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852834-86CB-A3ED-8F67-25080ADF41E9}"/>
              </a:ext>
            </a:extLst>
          </p:cNvPr>
          <p:cNvSpPr/>
          <p:nvPr/>
        </p:nvSpPr>
        <p:spPr>
          <a:xfrm>
            <a:off x="6441141" y="3544802"/>
            <a:ext cx="1680883" cy="46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F5B6A-CA18-07F8-5D1F-F9BFA0118325}"/>
              </a:ext>
            </a:extLst>
          </p:cNvPr>
          <p:cNvSpPr/>
          <p:nvPr/>
        </p:nvSpPr>
        <p:spPr>
          <a:xfrm>
            <a:off x="6378388" y="4522696"/>
            <a:ext cx="1680883" cy="462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AF8F-3627-81E3-1EC7-413EC1D1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F81F5-EBF5-9D58-AE81-034210908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Buffers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Substances that minimize changes in concentrations of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-</a:t>
            </a:r>
            <a:r>
              <a:rPr lang="en-US" dirty="0"/>
              <a:t> in a solution.</a:t>
            </a:r>
          </a:p>
          <a:p>
            <a:pPr lvl="2"/>
            <a:r>
              <a:rPr lang="en-US" dirty="0"/>
              <a:t>Can either accept H+  or donate H+ to a solution</a:t>
            </a:r>
          </a:p>
          <a:p>
            <a:pPr marL="0" indent="0" fontAlgn="base">
              <a:buNone/>
            </a:pPr>
            <a:r>
              <a:rPr lang="en-US" dirty="0"/>
              <a:t>         ​</a:t>
            </a:r>
          </a:p>
          <a:p>
            <a:pPr marL="0" indent="0" algn="ctr" fontAlgn="base">
              <a:buNone/>
            </a:pPr>
            <a:r>
              <a:rPr lang="en-US" dirty="0"/>
              <a:t>         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   		         HCO</a:t>
            </a:r>
            <a:r>
              <a:rPr lang="en-US" baseline="-25000" dirty="0"/>
              <a:t>3</a:t>
            </a:r>
            <a:r>
              <a:rPr lang="en-US" dirty="0"/>
              <a:t>-       +       H+          ​</a:t>
            </a:r>
          </a:p>
          <a:p>
            <a:pPr marL="0" indent="0" fontAlgn="base">
              <a:buNone/>
            </a:pPr>
            <a:r>
              <a:rPr lang="en-US" dirty="0"/>
              <a:t>      	          carbonic acid              bicarbonate ion​</a:t>
            </a:r>
          </a:p>
          <a:p>
            <a:pPr marL="0" indent="0" fontAlgn="base">
              <a:buNone/>
            </a:pPr>
            <a:r>
              <a:rPr lang="en-US" dirty="0"/>
              <a:t>         		 </a:t>
            </a:r>
            <a:r>
              <a:rPr lang="en-US" b="1" dirty="0"/>
              <a:t>(H+ donor)   	          (H+ acceptor)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1F1649-7E3C-A148-15B2-C404B452DA3B}"/>
              </a:ext>
            </a:extLst>
          </p:cNvPr>
          <p:cNvGrpSpPr/>
          <p:nvPr/>
        </p:nvGrpSpPr>
        <p:grpSpPr>
          <a:xfrm>
            <a:off x="3361763" y="3124200"/>
            <a:ext cx="717177" cy="138952"/>
            <a:chOff x="4639234" y="3164542"/>
            <a:chExt cx="717177" cy="13895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A78C2CF-9F13-CB87-D481-3D2C740310B0}"/>
                </a:ext>
              </a:extLst>
            </p:cNvPr>
            <p:cNvCxnSpPr/>
            <p:nvPr/>
          </p:nvCxnSpPr>
          <p:spPr>
            <a:xfrm>
              <a:off x="4684059" y="3164542"/>
              <a:ext cx="6723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EBB6FE-A140-956B-D1F7-949B989BCF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9234" y="3303494"/>
              <a:ext cx="7171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38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E1D1-53AF-F4E0-4114-8AC8F659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D0090-9E44-C03E-A5EA-EE9105F27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Carbon: The backbone of Life</a:t>
            </a:r>
          </a:p>
          <a:p>
            <a:pPr lvl="1"/>
            <a:r>
              <a:rPr lang="en-US" dirty="0"/>
              <a:t>4 Valence</a:t>
            </a:r>
          </a:p>
          <a:p>
            <a:pPr lvl="1"/>
            <a:r>
              <a:rPr lang="en-US" dirty="0"/>
              <a:t>4 Covalent Bonds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CD00AE-D6CB-3109-8241-88E2DF693BC8}"/>
              </a:ext>
            </a:extLst>
          </p:cNvPr>
          <p:cNvGrpSpPr/>
          <p:nvPr/>
        </p:nvGrpSpPr>
        <p:grpSpPr>
          <a:xfrm>
            <a:off x="4519526" y="560698"/>
            <a:ext cx="4624472" cy="6279045"/>
            <a:chOff x="4519526" y="560698"/>
            <a:chExt cx="4624472" cy="62790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E9C60F-E1C7-6FC7-93F5-F1DF7421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5"/>
            <a:stretch>
              <a:fillRect/>
            </a:stretch>
          </p:blipFill>
          <p:spPr>
            <a:xfrm>
              <a:off x="4519526" y="560698"/>
              <a:ext cx="4624472" cy="6279045"/>
            </a:xfrm>
            <a:prstGeom prst="rect">
              <a:avLst/>
            </a:prstGeom>
          </p:spPr>
        </p:pic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B0D7DAF4-C7A2-AE12-A2D6-B5222646B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740" y="2298804"/>
              <a:ext cx="1640784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5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Oxygen (O): 65%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7C31893C-7C1F-5C9C-9035-7FD028E0E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770" y="3707010"/>
              <a:ext cx="1763923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8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Carbon (C): 18.5%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C751DB10-E3CB-8FF5-77CA-85E8EEC56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770" y="4024510"/>
              <a:ext cx="1888661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8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Hydrogen (H): 9.5%</a:t>
              </a: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E6FA4F9-F428-F50D-5927-309C63283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770" y="4343597"/>
              <a:ext cx="1776717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Nitrogen (N): 3.3%</a:t>
              </a: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093BE9E9-F2A2-144E-1092-E838B02CF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770" y="4634203"/>
              <a:ext cx="1781513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5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Calcium (Ca): 1.5%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B60E3DA-7B22-5329-F518-5B359D3AD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770" y="4953291"/>
              <a:ext cx="2048581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5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Phosphorus (P): 1.0%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CEF93BC-7FAD-3E54-10C4-E81DC7295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8913" y="5368422"/>
              <a:ext cx="1903053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5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Potassium (K): 0.4%</a:t>
              </a: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4B205D05-F442-E886-93DF-332A38B83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1770" y="5615278"/>
              <a:ext cx="1461673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5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Sulfur (S): 0.3%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B7B746AA-42E1-1463-D907-BD11DC6B8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6533" y="5851816"/>
              <a:ext cx="1768720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80" b="1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ＭＳ Ｐゴシック" charset="0"/>
                </a:rPr>
                <a:t>Sodium (Na): 0.2%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4D03D083-1142-8907-7368-5997D2C46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6532" y="6093910"/>
              <a:ext cx="1759125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5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Chlorine (Cl): 0.2%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409FCC4-7346-787A-6A46-6E9E96814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6532" y="6330447"/>
              <a:ext cx="2133339" cy="2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>
                <a:lnSpc>
                  <a:spcPts val="1820"/>
                </a:lnSpc>
              </a:pPr>
              <a:r>
                <a:rPr lang="en-US" sz="155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Magnesium (Mg): 0.1%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8A2F902-6AB1-33D8-33F5-2399C57B173E}"/>
                </a:ext>
              </a:extLst>
            </p:cNvPr>
            <p:cNvGrpSpPr/>
            <p:nvPr/>
          </p:nvGrpSpPr>
          <p:grpSpPr>
            <a:xfrm>
              <a:off x="6482442" y="2210891"/>
              <a:ext cx="450821" cy="255729"/>
              <a:chOff x="2066968" y="1803994"/>
              <a:chExt cx="451891" cy="256336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7567AB49-EDB1-1D32-E125-291F3B8D1436}"/>
                  </a:ext>
                </a:extLst>
              </p:cNvPr>
              <p:cNvSpPr/>
              <p:nvPr/>
            </p:nvSpPr>
            <p:spPr>
              <a:xfrm>
                <a:off x="2066968" y="1928054"/>
                <a:ext cx="439191" cy="25400"/>
              </a:xfrm>
              <a:custGeom>
                <a:avLst/>
                <a:gdLst>
                  <a:gd name="connsiteX0" fmla="*/ 432841 w 439191"/>
                  <a:gd name="connsiteY0" fmla="*/ 6350 h 25400"/>
                  <a:gd name="connsiteX1" fmla="*/ 6350 w 439191"/>
                  <a:gd name="connsiteY1" fmla="*/ 7327 h 2540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439191" h="25400">
                    <a:moveTo>
                      <a:pt x="432841" y="6350"/>
                    </a:moveTo>
                    <a:lnTo>
                      <a:pt x="6350" y="7327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F88913E5-E30B-DC44-6DED-5E54237B7A87}"/>
                  </a:ext>
                </a:extLst>
              </p:cNvPr>
              <p:cNvSpPr/>
              <p:nvPr/>
            </p:nvSpPr>
            <p:spPr>
              <a:xfrm>
                <a:off x="2493459" y="1803994"/>
                <a:ext cx="25400" cy="256336"/>
              </a:xfrm>
              <a:custGeom>
                <a:avLst/>
                <a:gdLst>
                  <a:gd name="connsiteX0" fmla="*/ 6350 w 25400"/>
                  <a:gd name="connsiteY0" fmla="*/ 6350 h 256336"/>
                  <a:gd name="connsiteX1" fmla="*/ 6350 w 25400"/>
                  <a:gd name="connsiteY1" fmla="*/ 249986 h 25633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5400" h="256336">
                    <a:moveTo>
                      <a:pt x="6350" y="6350"/>
                    </a:moveTo>
                    <a:lnTo>
                      <a:pt x="6350" y="249986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0792229-69FD-2616-8375-4EA5E0BAEDDC}"/>
                </a:ext>
              </a:extLst>
            </p:cNvPr>
            <p:cNvGrpSpPr/>
            <p:nvPr/>
          </p:nvGrpSpPr>
          <p:grpSpPr>
            <a:xfrm>
              <a:off x="6126443" y="3646437"/>
              <a:ext cx="720677" cy="701662"/>
              <a:chOff x="1710969" y="3238479"/>
              <a:chExt cx="722389" cy="703329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0E028443-5DAF-5925-7242-C4172381FE9F}"/>
                  </a:ext>
                </a:extLst>
              </p:cNvPr>
              <p:cNvSpPr/>
              <p:nvPr/>
            </p:nvSpPr>
            <p:spPr>
              <a:xfrm>
                <a:off x="1710969" y="3363743"/>
                <a:ext cx="709688" cy="578065"/>
              </a:xfrm>
              <a:custGeom>
                <a:avLst/>
                <a:gdLst>
                  <a:gd name="connsiteX0" fmla="*/ 703338 w 709688"/>
                  <a:gd name="connsiteY0" fmla="*/ 6350 h 578065"/>
                  <a:gd name="connsiteX1" fmla="*/ 575043 w 709688"/>
                  <a:gd name="connsiteY1" fmla="*/ 6350 h 578065"/>
                  <a:gd name="connsiteX2" fmla="*/ 6350 w 709688"/>
                  <a:gd name="connsiteY2" fmla="*/ 571715 h 578065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</a:cxnLst>
                <a:rect l="l" t="t" r="r" b="b"/>
                <a:pathLst>
                  <a:path w="709688" h="578065">
                    <a:moveTo>
                      <a:pt x="703338" y="6350"/>
                    </a:moveTo>
                    <a:lnTo>
                      <a:pt x="575043" y="6350"/>
                    </a:lnTo>
                    <a:lnTo>
                      <a:pt x="6350" y="571715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B75664AA-7469-AD8A-2D79-A61ACDAFE859}"/>
                  </a:ext>
                </a:extLst>
              </p:cNvPr>
              <p:cNvSpPr/>
              <p:nvPr/>
            </p:nvSpPr>
            <p:spPr>
              <a:xfrm>
                <a:off x="2407958" y="3238479"/>
                <a:ext cx="25400" cy="256374"/>
              </a:xfrm>
              <a:custGeom>
                <a:avLst/>
                <a:gdLst>
                  <a:gd name="connsiteX0" fmla="*/ 6350 w 25400"/>
                  <a:gd name="connsiteY0" fmla="*/ 6350 h 256374"/>
                  <a:gd name="connsiteX1" fmla="*/ 6350 w 25400"/>
                  <a:gd name="connsiteY1" fmla="*/ 250024 h 25637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5400" h="256374">
                    <a:moveTo>
                      <a:pt x="6350" y="6350"/>
                    </a:moveTo>
                    <a:lnTo>
                      <a:pt x="6350" y="250024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5F6BC6C-6CF6-315D-E4DF-6B40C36F2075}"/>
                </a:ext>
              </a:extLst>
            </p:cNvPr>
            <p:cNvGrpSpPr/>
            <p:nvPr/>
          </p:nvGrpSpPr>
          <p:grpSpPr>
            <a:xfrm>
              <a:off x="6117224" y="3966105"/>
              <a:ext cx="730394" cy="1269717"/>
              <a:chOff x="1701749" y="3556798"/>
              <a:chExt cx="732129" cy="1272733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CD9034CD-9843-9538-A80B-B6BFDD01631B}"/>
                  </a:ext>
                </a:extLst>
              </p:cNvPr>
              <p:cNvSpPr/>
              <p:nvPr/>
            </p:nvSpPr>
            <p:spPr>
              <a:xfrm>
                <a:off x="1701749" y="3677870"/>
                <a:ext cx="719429" cy="1151661"/>
              </a:xfrm>
              <a:custGeom>
                <a:avLst/>
                <a:gdLst>
                  <a:gd name="connsiteX0" fmla="*/ 713079 w 719429"/>
                  <a:gd name="connsiteY0" fmla="*/ 6350 h 1151661"/>
                  <a:gd name="connsiteX1" fmla="*/ 584263 w 719429"/>
                  <a:gd name="connsiteY1" fmla="*/ 6350 h 1151661"/>
                  <a:gd name="connsiteX2" fmla="*/ 6350 w 719429"/>
                  <a:gd name="connsiteY2" fmla="*/ 1145311 h 1151661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</a:cxnLst>
                <a:rect l="l" t="t" r="r" b="b"/>
                <a:pathLst>
                  <a:path w="719429" h="1151661">
                    <a:moveTo>
                      <a:pt x="713079" y="6350"/>
                    </a:moveTo>
                    <a:lnTo>
                      <a:pt x="584263" y="6350"/>
                    </a:lnTo>
                    <a:lnTo>
                      <a:pt x="6350" y="1145311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CFBE9893-688F-E910-4D20-EE5D2B7D78EB}"/>
                  </a:ext>
                </a:extLst>
              </p:cNvPr>
              <p:cNvSpPr/>
              <p:nvPr/>
            </p:nvSpPr>
            <p:spPr>
              <a:xfrm>
                <a:off x="2408478" y="3556798"/>
                <a:ext cx="25400" cy="256349"/>
              </a:xfrm>
              <a:custGeom>
                <a:avLst/>
                <a:gdLst>
                  <a:gd name="connsiteX0" fmla="*/ 6350 w 25400"/>
                  <a:gd name="connsiteY0" fmla="*/ 6350 h 256349"/>
                  <a:gd name="connsiteX1" fmla="*/ 6350 w 25400"/>
                  <a:gd name="connsiteY1" fmla="*/ 249999 h 256349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5400" h="256349">
                    <a:moveTo>
                      <a:pt x="6350" y="6350"/>
                    </a:moveTo>
                    <a:lnTo>
                      <a:pt x="6350" y="249999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A95E53-7A9B-E0B1-4ACF-2B9602696599}"/>
                </a:ext>
              </a:extLst>
            </p:cNvPr>
            <p:cNvGrpSpPr/>
            <p:nvPr/>
          </p:nvGrpSpPr>
          <p:grpSpPr>
            <a:xfrm>
              <a:off x="6077408" y="4285147"/>
              <a:ext cx="770115" cy="1563779"/>
              <a:chOff x="1661934" y="3875142"/>
              <a:chExt cx="771944" cy="1567493"/>
            </a:xfrm>
          </p:grpSpPr>
          <p:sp>
            <p:nvSpPr>
              <p:cNvPr id="26" name="Freeform 3">
                <a:extLst>
                  <a:ext uri="{FF2B5EF4-FFF2-40B4-BE49-F238E27FC236}">
                    <a16:creationId xmlns:a16="http://schemas.microsoft.com/office/drawing/2014/main" id="{2D3FBE5F-AD27-F3FD-F1F8-A40C179AA483}"/>
                  </a:ext>
                </a:extLst>
              </p:cNvPr>
              <p:cNvSpPr/>
              <p:nvPr/>
            </p:nvSpPr>
            <p:spPr>
              <a:xfrm>
                <a:off x="1661934" y="4012832"/>
                <a:ext cx="759244" cy="1429803"/>
              </a:xfrm>
              <a:custGeom>
                <a:avLst/>
                <a:gdLst>
                  <a:gd name="connsiteX0" fmla="*/ 752894 w 759244"/>
                  <a:gd name="connsiteY0" fmla="*/ 6350 h 1429803"/>
                  <a:gd name="connsiteX1" fmla="*/ 640753 w 759244"/>
                  <a:gd name="connsiteY1" fmla="*/ 15646 h 1429803"/>
                  <a:gd name="connsiteX2" fmla="*/ 6350 w 759244"/>
                  <a:gd name="connsiteY2" fmla="*/ 1423454 h 1429803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</a:cxnLst>
                <a:rect l="l" t="t" r="r" b="b"/>
                <a:pathLst>
                  <a:path w="759244" h="1429803">
                    <a:moveTo>
                      <a:pt x="752894" y="6350"/>
                    </a:moveTo>
                    <a:lnTo>
                      <a:pt x="640753" y="15646"/>
                    </a:lnTo>
                    <a:lnTo>
                      <a:pt x="6350" y="1423454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3">
                <a:extLst>
                  <a:ext uri="{FF2B5EF4-FFF2-40B4-BE49-F238E27FC236}">
                    <a16:creationId xmlns:a16="http://schemas.microsoft.com/office/drawing/2014/main" id="{8A271D8D-444D-E60F-63D0-DCB6BA4E5C1E}"/>
                  </a:ext>
                </a:extLst>
              </p:cNvPr>
              <p:cNvSpPr/>
              <p:nvPr/>
            </p:nvSpPr>
            <p:spPr>
              <a:xfrm>
                <a:off x="2408478" y="3875142"/>
                <a:ext cx="25400" cy="256336"/>
              </a:xfrm>
              <a:custGeom>
                <a:avLst/>
                <a:gdLst>
                  <a:gd name="connsiteX0" fmla="*/ 6350 w 25400"/>
                  <a:gd name="connsiteY0" fmla="*/ 6350 h 256336"/>
                  <a:gd name="connsiteX1" fmla="*/ 6350 w 25400"/>
                  <a:gd name="connsiteY1" fmla="*/ 249986 h 25633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5400" h="256336">
                    <a:moveTo>
                      <a:pt x="6350" y="6350"/>
                    </a:moveTo>
                    <a:lnTo>
                      <a:pt x="6350" y="249986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99A225-C964-A963-9E9E-EEE39461A4B1}"/>
                </a:ext>
              </a:extLst>
            </p:cNvPr>
            <p:cNvGrpSpPr/>
            <p:nvPr/>
          </p:nvGrpSpPr>
          <p:grpSpPr>
            <a:xfrm>
              <a:off x="6030456" y="4604027"/>
              <a:ext cx="816955" cy="1795001"/>
              <a:chOff x="1614982" y="4193472"/>
              <a:chExt cx="818896" cy="1799265"/>
            </a:xfrm>
          </p:grpSpPr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7841A072-B6C6-3FC4-C334-656F76EBC2C8}"/>
                  </a:ext>
                </a:extLst>
              </p:cNvPr>
              <p:cNvSpPr/>
              <p:nvPr/>
            </p:nvSpPr>
            <p:spPr>
              <a:xfrm>
                <a:off x="1614982" y="4309124"/>
                <a:ext cx="806196" cy="1683613"/>
              </a:xfrm>
              <a:custGeom>
                <a:avLst/>
                <a:gdLst>
                  <a:gd name="connsiteX0" fmla="*/ 799846 w 806196"/>
                  <a:gd name="connsiteY0" fmla="*/ 6350 h 1683613"/>
                  <a:gd name="connsiteX1" fmla="*/ 671029 w 806196"/>
                  <a:gd name="connsiteY1" fmla="*/ 6350 h 1683613"/>
                  <a:gd name="connsiteX2" fmla="*/ 6350 w 806196"/>
                  <a:gd name="connsiteY2" fmla="*/ 1677263 h 1683613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</a:cxnLst>
                <a:rect l="l" t="t" r="r" b="b"/>
                <a:pathLst>
                  <a:path w="806196" h="1683613">
                    <a:moveTo>
                      <a:pt x="799846" y="6350"/>
                    </a:moveTo>
                    <a:lnTo>
                      <a:pt x="671029" y="6350"/>
                    </a:lnTo>
                    <a:lnTo>
                      <a:pt x="6350" y="1677263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DE7CC8C5-7E98-5142-4FFC-6CD5259C37F4}"/>
                  </a:ext>
                </a:extLst>
              </p:cNvPr>
              <p:cNvSpPr/>
              <p:nvPr/>
            </p:nvSpPr>
            <p:spPr>
              <a:xfrm>
                <a:off x="2408478" y="4193472"/>
                <a:ext cx="25400" cy="256349"/>
              </a:xfrm>
              <a:custGeom>
                <a:avLst/>
                <a:gdLst>
                  <a:gd name="connsiteX0" fmla="*/ 6350 w 25400"/>
                  <a:gd name="connsiteY0" fmla="*/ 6350 h 256349"/>
                  <a:gd name="connsiteX1" fmla="*/ 6350 w 25400"/>
                  <a:gd name="connsiteY1" fmla="*/ 249999 h 256349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5400" h="256349">
                    <a:moveTo>
                      <a:pt x="6350" y="6350"/>
                    </a:moveTo>
                    <a:lnTo>
                      <a:pt x="6350" y="249999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04D3A87-DD0E-7F43-636F-C881818F4033}"/>
                </a:ext>
              </a:extLst>
            </p:cNvPr>
            <p:cNvGrpSpPr/>
            <p:nvPr/>
          </p:nvGrpSpPr>
          <p:grpSpPr>
            <a:xfrm>
              <a:off x="6177066" y="4921968"/>
              <a:ext cx="670694" cy="1630904"/>
              <a:chOff x="1761591" y="4511803"/>
              <a:chExt cx="672287" cy="1634778"/>
            </a:xfrm>
          </p:grpSpPr>
          <p:sp>
            <p:nvSpPr>
              <p:cNvPr id="32" name="Freeform 3">
                <a:extLst>
                  <a:ext uri="{FF2B5EF4-FFF2-40B4-BE49-F238E27FC236}">
                    <a16:creationId xmlns:a16="http://schemas.microsoft.com/office/drawing/2014/main" id="{11D8A1AA-8AE5-B82C-2B5C-E0F59DD224B0}"/>
                  </a:ext>
                </a:extLst>
              </p:cNvPr>
              <p:cNvSpPr/>
              <p:nvPr/>
            </p:nvSpPr>
            <p:spPr>
              <a:xfrm>
                <a:off x="1761591" y="4638444"/>
                <a:ext cx="659587" cy="1508137"/>
              </a:xfrm>
              <a:custGeom>
                <a:avLst/>
                <a:gdLst>
                  <a:gd name="connsiteX0" fmla="*/ 653237 w 659587"/>
                  <a:gd name="connsiteY0" fmla="*/ 6350 h 1508137"/>
                  <a:gd name="connsiteX1" fmla="*/ 524421 w 659587"/>
                  <a:gd name="connsiteY1" fmla="*/ 6350 h 1508137"/>
                  <a:gd name="connsiteX2" fmla="*/ 6350 w 659587"/>
                  <a:gd name="connsiteY2" fmla="*/ 1501787 h 1508137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</a:cxnLst>
                <a:rect l="l" t="t" r="r" b="b"/>
                <a:pathLst>
                  <a:path w="659587" h="1508137">
                    <a:moveTo>
                      <a:pt x="653237" y="6350"/>
                    </a:moveTo>
                    <a:lnTo>
                      <a:pt x="524421" y="6350"/>
                    </a:lnTo>
                    <a:lnTo>
                      <a:pt x="6350" y="1501787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">
                <a:extLst>
                  <a:ext uri="{FF2B5EF4-FFF2-40B4-BE49-F238E27FC236}">
                    <a16:creationId xmlns:a16="http://schemas.microsoft.com/office/drawing/2014/main" id="{9A2FE20E-F48C-12BC-900C-B6DDE29092DD}"/>
                  </a:ext>
                </a:extLst>
              </p:cNvPr>
              <p:cNvSpPr/>
              <p:nvPr/>
            </p:nvSpPr>
            <p:spPr>
              <a:xfrm>
                <a:off x="2408478" y="4511803"/>
                <a:ext cx="25400" cy="256349"/>
              </a:xfrm>
              <a:custGeom>
                <a:avLst/>
                <a:gdLst>
                  <a:gd name="connsiteX0" fmla="*/ 6350 w 25400"/>
                  <a:gd name="connsiteY0" fmla="*/ 6350 h 256349"/>
                  <a:gd name="connsiteX1" fmla="*/ 6350 w 25400"/>
                  <a:gd name="connsiteY1" fmla="*/ 249999 h 256349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5400" h="256349">
                    <a:moveTo>
                      <a:pt x="6350" y="6350"/>
                    </a:moveTo>
                    <a:lnTo>
                      <a:pt x="6350" y="249999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hangingPunct="0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5" name="TextBox 13">
            <a:extLst>
              <a:ext uri="{FF2B5EF4-FFF2-40B4-BE49-F238E27FC236}">
                <a16:creationId xmlns:a16="http://schemas.microsoft.com/office/drawing/2014/main" id="{B08DE0B7-4731-5669-9EFA-C9A520F6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119" y="6560732"/>
            <a:ext cx="2282321" cy="2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820"/>
              </a:lnSpc>
            </a:pPr>
            <a:r>
              <a:rPr lang="en-US" sz="15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Trace elements: </a:t>
            </a:r>
            <a:r>
              <a:rPr lang="en-US" sz="1500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&lt;</a:t>
            </a:r>
            <a:r>
              <a:rPr lang="en-US" sz="15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 0.01%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6683B1-EC3D-CEFB-6EA6-836B7C3677BF}"/>
              </a:ext>
            </a:extLst>
          </p:cNvPr>
          <p:cNvGrpSpPr/>
          <p:nvPr/>
        </p:nvGrpSpPr>
        <p:grpSpPr>
          <a:xfrm>
            <a:off x="345565" y="3848533"/>
            <a:ext cx="2061497" cy="2775202"/>
            <a:chOff x="1306902" y="3106798"/>
            <a:chExt cx="2061497" cy="2775202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3CA497E4-368E-44D7-7D86-19ED111BD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74" t="23680" b="821"/>
            <a:stretch/>
          </p:blipFill>
          <p:spPr bwMode="auto">
            <a:xfrm>
              <a:off x="1306902" y="3506908"/>
              <a:ext cx="2061497" cy="2375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5DB4C2-18ED-70A7-7B35-95574A352483}"/>
                </a:ext>
              </a:extLst>
            </p:cNvPr>
            <p:cNvSpPr txBox="1"/>
            <p:nvPr/>
          </p:nvSpPr>
          <p:spPr>
            <a:xfrm>
              <a:off x="1868611" y="3106798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Carbon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3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27BE-C4F3-1DCA-D360-D630A731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6C1C-89D8-A783-DAB0-009C1D023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448" y="976000"/>
            <a:ext cx="5459507" cy="5863744"/>
          </a:xfrm>
        </p:spPr>
        <p:txBody>
          <a:bodyPr/>
          <a:lstStyle/>
          <a:p>
            <a:r>
              <a:rPr lang="en-US" b="1" dirty="0"/>
              <a:t>Hydrocarbons: </a:t>
            </a:r>
          </a:p>
          <a:p>
            <a:pPr lvl="1"/>
            <a:r>
              <a:rPr lang="en-US" dirty="0"/>
              <a:t>Organic molecules consisting of only carbon and hydrogen. </a:t>
            </a:r>
          </a:p>
          <a:p>
            <a:pPr lvl="1"/>
            <a:r>
              <a:rPr lang="en-US" dirty="0"/>
              <a:t>Limited role in living systems because the do NOT interact with water.</a:t>
            </a:r>
          </a:p>
        </p:txBody>
      </p:sp>
      <p:pic>
        <p:nvPicPr>
          <p:cNvPr id="5" name="Picture 4" descr="Chart, schematic, box and whisker chart&#10;&#10;Description automatically generated">
            <a:extLst>
              <a:ext uri="{FF2B5EF4-FFF2-40B4-BE49-F238E27FC236}">
                <a16:creationId xmlns:a16="http://schemas.microsoft.com/office/drawing/2014/main" id="{BAD126D7-775F-4F7C-E7AC-C68313CE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141" y="1989287"/>
            <a:ext cx="3832409" cy="1827169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25C4EB04-1DD7-EE21-44A8-F1F6D01B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144" y="3907872"/>
            <a:ext cx="3832409" cy="23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FB87-BF45-284B-ACCF-1F129E0D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894AA-FBC0-7A0A-A176-3118E456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8" y="976000"/>
            <a:ext cx="4827493" cy="5863744"/>
          </a:xfrm>
        </p:spPr>
        <p:txBody>
          <a:bodyPr/>
          <a:lstStyle/>
          <a:p>
            <a:r>
              <a:rPr lang="en-US" b="1" dirty="0"/>
              <a:t>Functional Groups:</a:t>
            </a:r>
          </a:p>
          <a:p>
            <a:pPr lvl="1"/>
            <a:r>
              <a:rPr lang="en-US" dirty="0"/>
              <a:t>Components of organic molecules most commonly involved in chemical reactions</a:t>
            </a:r>
          </a:p>
          <a:p>
            <a:pPr lvl="1"/>
            <a:r>
              <a:rPr lang="en-US" dirty="0"/>
              <a:t>Impact shape and allow chemistry</a:t>
            </a:r>
          </a:p>
          <a:p>
            <a:pPr lvl="1"/>
            <a:r>
              <a:rPr lang="en-US" dirty="0"/>
              <a:t>Impart chemical properties to biological molecules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EC70B1-F173-624C-C675-D18769DE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1" y="1447635"/>
            <a:ext cx="4078754" cy="49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6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07EF-47DF-39C6-6799-7992F257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of Life: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953B-B3E2-0799-6368-801A2DC27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9143999" cy="476282"/>
          </a:xfrm>
        </p:spPr>
        <p:txBody>
          <a:bodyPr/>
          <a:lstStyle/>
          <a:p>
            <a:r>
              <a:rPr lang="en-US" dirty="0"/>
              <a:t>Key Functional Groups for biological Molecules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055481-16D7-A045-45C8-BE3743A4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50" y="1543698"/>
            <a:ext cx="4984700" cy="50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38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21047</TotalTime>
  <Words>1285</Words>
  <Application>Microsoft Macintosh PowerPoint</Application>
  <PresentationFormat>On-screen Show (4:3)</PresentationFormat>
  <Paragraphs>282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Chemistry of Life: Water</vt:lpstr>
      <vt:lpstr>Chemistry of Life: Water</vt:lpstr>
      <vt:lpstr>Chemistry of Life: Water</vt:lpstr>
      <vt:lpstr>Chemistry of Life: Water</vt:lpstr>
      <vt:lpstr>Chemistry of Life: Water</vt:lpstr>
      <vt:lpstr>Chemistry of Life: Carbon</vt:lpstr>
      <vt:lpstr>Chemistry of Life: Carbon</vt:lpstr>
      <vt:lpstr>Chemistry of Life: Carbon</vt:lpstr>
      <vt:lpstr>Chemistry of Life: Carbon</vt:lpstr>
      <vt:lpstr>Chemistry of Life: Carbon</vt:lpstr>
      <vt:lpstr>Macromolecules</vt:lpstr>
      <vt:lpstr>Macromolecules</vt:lpstr>
      <vt:lpstr>Macromolecules</vt:lpstr>
      <vt:lpstr>Macromolecules</vt:lpstr>
      <vt:lpstr>Macromolecules: Carbohydrates</vt:lpstr>
      <vt:lpstr>Macromolecules: Carbohydrates</vt:lpstr>
      <vt:lpstr>Macromolecules: Lipids</vt:lpstr>
      <vt:lpstr>Macromolecules: Lipids</vt:lpstr>
      <vt:lpstr>Macromolecules: Lipids</vt:lpstr>
      <vt:lpstr>Macromolecules: Lipids</vt:lpstr>
      <vt:lpstr>Macromolecules: Lipids</vt:lpstr>
      <vt:lpstr>Macromolecules: Proteins</vt:lpstr>
      <vt:lpstr>Macromolecules: Proteins</vt:lpstr>
      <vt:lpstr>Macromolecules: Proteins</vt:lpstr>
      <vt:lpstr>Macromolecules: Proteins</vt:lpstr>
      <vt:lpstr>Macromolecules: Proteins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Kanther</dc:creator>
  <cp:lastModifiedBy>Michelle Kanther</cp:lastModifiedBy>
  <cp:revision>4</cp:revision>
  <dcterms:created xsi:type="dcterms:W3CDTF">2022-07-27T18:25:14Z</dcterms:created>
  <dcterms:modified xsi:type="dcterms:W3CDTF">2022-09-07T03:49:38Z</dcterms:modified>
</cp:coreProperties>
</file>