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3"/>
  </p:notesMasterIdLst>
  <p:sldIdLst>
    <p:sldId id="324" r:id="rId2"/>
    <p:sldId id="311" r:id="rId3"/>
    <p:sldId id="312" r:id="rId4"/>
    <p:sldId id="315" r:id="rId5"/>
    <p:sldId id="313" r:id="rId6"/>
    <p:sldId id="314" r:id="rId7"/>
    <p:sldId id="317" r:id="rId8"/>
    <p:sldId id="318" r:id="rId9"/>
    <p:sldId id="319" r:id="rId10"/>
    <p:sldId id="320" r:id="rId11"/>
    <p:sldId id="321" r:id="rId12"/>
    <p:sldId id="325" r:id="rId13"/>
    <p:sldId id="326" r:id="rId14"/>
    <p:sldId id="327" r:id="rId15"/>
    <p:sldId id="328" r:id="rId16"/>
    <p:sldId id="330" r:id="rId17"/>
    <p:sldId id="329" r:id="rId18"/>
    <p:sldId id="336" r:id="rId19"/>
    <p:sldId id="331" r:id="rId20"/>
    <p:sldId id="333" r:id="rId21"/>
    <p:sldId id="334" r:id="rId22"/>
    <p:sldId id="335" r:id="rId23"/>
    <p:sldId id="337" r:id="rId24"/>
    <p:sldId id="338" r:id="rId25"/>
    <p:sldId id="339" r:id="rId26"/>
    <p:sldId id="340" r:id="rId27"/>
    <p:sldId id="343" r:id="rId28"/>
    <p:sldId id="341" r:id="rId29"/>
    <p:sldId id="344" r:id="rId30"/>
    <p:sldId id="345" r:id="rId31"/>
    <p:sldId id="346" r:id="rId32"/>
    <p:sldId id="347" r:id="rId33"/>
    <p:sldId id="349" r:id="rId34"/>
    <p:sldId id="350" r:id="rId35"/>
    <p:sldId id="351" r:id="rId36"/>
    <p:sldId id="352" r:id="rId37"/>
    <p:sldId id="356" r:id="rId38"/>
    <p:sldId id="353" r:id="rId39"/>
    <p:sldId id="354" r:id="rId40"/>
    <p:sldId id="355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6" r:id="rId49"/>
    <p:sldId id="364" r:id="rId50"/>
    <p:sldId id="365" r:id="rId51"/>
    <p:sldId id="36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D5CA3-E1F3-704F-83CB-11E099580804}" v="33" dt="2022-09-12T04:05:49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459"/>
    <p:restoredTop sz="63416"/>
  </p:normalViewPr>
  <p:slideViewPr>
    <p:cSldViewPr snapToGrid="0">
      <p:cViewPr varScale="1">
        <p:scale>
          <a:sx n="87" d="100"/>
          <a:sy n="87" d="100"/>
        </p:scale>
        <p:origin x="344" y="184"/>
      </p:cViewPr>
      <p:guideLst/>
    </p:cSldViewPr>
  </p:slideViewPr>
  <p:outlineViewPr>
    <p:cViewPr>
      <p:scale>
        <a:sx n="33" d="100"/>
        <a:sy n="33" d="100"/>
      </p:scale>
      <p:origin x="0" y="-18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BFD0-53F7-6845-B4D2-8114C040B348}" type="datetimeFigureOut">
              <a:rPr lang="en-US" smtClean="0"/>
              <a:t>9/10/22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4EC9-048E-1545-B6C0-3019CB4B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60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30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8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6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93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93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6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3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41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33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67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23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809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3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9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699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7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9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08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59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2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605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59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84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61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4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3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6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5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899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44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659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807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475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689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36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1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169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00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1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832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9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6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8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4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9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86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976000"/>
            <a:ext cx="9143999" cy="586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D:\Manjubharkavi\Production\October\26-Oct\Cambell%206\JPEG%20FILES\Unlabeled\06_05_ProkaryoticCell-U.jpg" TargetMode="Externa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October\26-Oct\Cambell%206\JPEG%20FILES\Unlabeled\06_10_Ribosomes-U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October\26-Oct\Cambell%206\JPEG%20FILES\Unlabeled\06_11_ER-U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October\26-Oct\Cambell%206\JPEG%20FILES\Unlabeled\06_15EndomembraneSys-U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October\26-Oct\Cambell%206\JPEG%20FILES\Unlabeled\06_16EndosymbiontTheory-U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October\26-Oct\Cambell%206\JPEG%20FILES\Unlabeled\06_17_Mitochondrion-U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August\23-Aug\Ch%203\JPEG%20FILES\Unlabeled\03_08bLipidStructure-U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1ED6-B517-BDF5-3444-A2EBB132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Schedule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4912-82C2-B21C-846C-54C4B8D7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90250"/>
            <a:ext cx="8886824" cy="6149494"/>
          </a:xfrm>
        </p:spPr>
        <p:txBody>
          <a:bodyPr>
            <a:normAutofit/>
          </a:bodyPr>
          <a:lstStyle/>
          <a:p>
            <a:r>
              <a:rPr lang="en-US" dirty="0"/>
              <a:t>Week 3 (Sept 12 – 16, 2022)</a:t>
            </a:r>
          </a:p>
          <a:p>
            <a:pPr lvl="1"/>
            <a:r>
              <a:rPr lang="en-US" dirty="0"/>
              <a:t>Macromolecules</a:t>
            </a:r>
          </a:p>
          <a:p>
            <a:pPr lvl="2"/>
            <a:r>
              <a:rPr lang="en-US" dirty="0"/>
              <a:t>Chapter 5</a:t>
            </a:r>
          </a:p>
          <a:p>
            <a:pPr lvl="1"/>
            <a:r>
              <a:rPr lang="en-US" dirty="0"/>
              <a:t>Cells and organelles</a:t>
            </a:r>
          </a:p>
          <a:p>
            <a:pPr lvl="2"/>
            <a:r>
              <a:rPr lang="en-US" dirty="0"/>
              <a:t>Chapter 6</a:t>
            </a:r>
          </a:p>
          <a:p>
            <a:pPr lvl="1"/>
            <a:r>
              <a:rPr lang="en-US" dirty="0"/>
              <a:t>Cell cycle and signaling</a:t>
            </a:r>
          </a:p>
          <a:p>
            <a:pPr lvl="2"/>
            <a:r>
              <a:rPr lang="en-US" dirty="0"/>
              <a:t>Chapters 12 &amp; 11</a:t>
            </a:r>
          </a:p>
          <a:p>
            <a:pPr lvl="1"/>
            <a:r>
              <a:rPr lang="en-US" dirty="0"/>
              <a:t>Cell membranes and metabolism</a:t>
            </a:r>
          </a:p>
          <a:p>
            <a:pPr lvl="2"/>
            <a:r>
              <a:rPr lang="en-US" dirty="0"/>
              <a:t>Chapters 7 &amp; 8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Quiz 3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Week 4 (Sept 19 – 23)</a:t>
            </a:r>
          </a:p>
          <a:p>
            <a:pPr lvl="1"/>
            <a:r>
              <a:rPr lang="en-US" dirty="0"/>
              <a:t>Cell Respiration &amp; Fermentation</a:t>
            </a:r>
          </a:p>
          <a:p>
            <a:pPr lvl="2"/>
            <a:r>
              <a:rPr lang="en-US" dirty="0"/>
              <a:t>Chapter 9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Quiz 4</a:t>
            </a:r>
          </a:p>
        </p:txBody>
      </p:sp>
    </p:spTree>
    <p:extLst>
      <p:ext uri="{BB962C8B-B14F-4D97-AF65-F5344CB8AC3E}">
        <p14:creationId xmlns:p14="http://schemas.microsoft.com/office/powerpoint/2010/main" val="373236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591D-72E6-4D71-F7CC-7F26C1BD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26DC36-0E63-8A20-6F88-2F014BA50B43}"/>
              </a:ext>
            </a:extLst>
          </p:cNvPr>
          <p:cNvSpPr txBox="1">
            <a:spLocks/>
          </p:cNvSpPr>
          <p:nvPr/>
        </p:nvSpPr>
        <p:spPr>
          <a:xfrm>
            <a:off x="0" y="884584"/>
            <a:ext cx="9144000" cy="243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levels of Protein structure</a:t>
            </a:r>
          </a:p>
          <a:p>
            <a:pPr lvl="1"/>
            <a:r>
              <a:rPr lang="en-US" b="1" dirty="0"/>
              <a:t>Primary Structure </a:t>
            </a:r>
          </a:p>
          <a:p>
            <a:pPr lvl="2"/>
            <a:r>
              <a:rPr lang="en-US" dirty="0"/>
              <a:t>The unique sequence of amino acids</a:t>
            </a:r>
          </a:p>
          <a:p>
            <a:pPr lvl="1"/>
            <a:r>
              <a:rPr lang="en-US" b="1" dirty="0"/>
              <a:t>Secondary Structure:</a:t>
            </a:r>
          </a:p>
          <a:p>
            <a:pPr lvl="2"/>
            <a:r>
              <a:rPr lang="en-US" dirty="0"/>
              <a:t>Coils and folds in the polypeptide chain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768DA5-9C4C-BDDD-C8A2-4FB328DC701E}"/>
              </a:ext>
            </a:extLst>
          </p:cNvPr>
          <p:cNvGrpSpPr/>
          <p:nvPr/>
        </p:nvGrpSpPr>
        <p:grpSpPr>
          <a:xfrm>
            <a:off x="1022500" y="3217285"/>
            <a:ext cx="2424138" cy="3856120"/>
            <a:chOff x="2401824" y="-427120"/>
            <a:chExt cx="4848276" cy="7712240"/>
          </a:xfrm>
        </p:grpSpPr>
        <p:pic>
          <p:nvPicPr>
            <p:cNvPr id="6" name="Picture 5" descr="05_18a_ProteinStructure-U.jpg">
              <a:extLst>
                <a:ext uri="{FF2B5EF4-FFF2-40B4-BE49-F238E27FC236}">
                  <a16:creationId xmlns:a16="http://schemas.microsoft.com/office/drawing/2014/main" id="{CCE925DD-44FE-B890-1D4B-F6FF3A1F3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24" y="210312"/>
              <a:ext cx="4340352" cy="6437376"/>
            </a:xfrm>
            <a:prstGeom prst="rect">
              <a:avLst/>
            </a:prstGeom>
          </p:spPr>
        </p:pic>
        <p:sp>
          <p:nvSpPr>
            <p:cNvPr id="7" name="Text Box 31">
              <a:extLst>
                <a:ext uri="{FF2B5EF4-FFF2-40B4-BE49-F238E27FC236}">
                  <a16:creationId xmlns:a16="http://schemas.microsoft.com/office/drawing/2014/main" id="{6A93FE1E-4FF4-EDEB-B2EA-1D7121A37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8362" y="-427120"/>
              <a:ext cx="1792354" cy="883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Amino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acids</a:t>
              </a:r>
            </a:p>
          </p:txBody>
        </p:sp>
        <p:sp>
          <p:nvSpPr>
            <p:cNvPr id="8" name="Text Box 31">
              <a:extLst>
                <a:ext uri="{FF2B5EF4-FFF2-40B4-BE49-F238E27FC236}">
                  <a16:creationId xmlns:a16="http://schemas.microsoft.com/office/drawing/2014/main" id="{963AD3A3-C257-550B-7731-427CADDF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2401824" y="1481912"/>
              <a:ext cx="1269980" cy="127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Amino 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end</a:t>
              </a:r>
            </a:p>
          </p:txBody>
        </p:sp>
        <p:sp>
          <p:nvSpPr>
            <p:cNvPr id="9" name="Text Box 31">
              <a:extLst>
                <a:ext uri="{FF2B5EF4-FFF2-40B4-BE49-F238E27FC236}">
                  <a16:creationId xmlns:a16="http://schemas.microsoft.com/office/drawing/2014/main" id="{9FC3FA72-F258-6D54-558E-47D8DE876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9238" y="6010256"/>
              <a:ext cx="1850862" cy="1274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Carboxyl 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end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001EA4-FFF4-46D6-B496-BB8DA1D45267}"/>
              </a:ext>
            </a:extLst>
          </p:cNvPr>
          <p:cNvGrpSpPr/>
          <p:nvPr/>
        </p:nvGrpSpPr>
        <p:grpSpPr>
          <a:xfrm>
            <a:off x="5011035" y="3314147"/>
            <a:ext cx="2715959" cy="3390711"/>
            <a:chOff x="298704" y="1752600"/>
            <a:chExt cx="2715959" cy="3390711"/>
          </a:xfrm>
        </p:grpSpPr>
        <p:pic>
          <p:nvPicPr>
            <p:cNvPr id="21" name="Picture 20" descr="05_18b_ProteinStructure-U.jpg">
              <a:extLst>
                <a:ext uri="{FF2B5EF4-FFF2-40B4-BE49-F238E27FC236}">
                  <a16:creationId xmlns:a16="http://schemas.microsoft.com/office/drawing/2014/main" id="{545D6C76-9705-B8E8-8FA3-2813FB218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222"/>
            <a:stretch/>
          </p:blipFill>
          <p:spPr>
            <a:xfrm>
              <a:off x="298704" y="1752600"/>
              <a:ext cx="2715959" cy="3352800"/>
            </a:xfrm>
            <a:prstGeom prst="rect">
              <a:avLst/>
            </a:prstGeom>
          </p:spPr>
        </p:pic>
        <p:sp>
          <p:nvSpPr>
            <p:cNvPr id="22" name="Text Box 31">
              <a:extLst>
                <a:ext uri="{FF2B5EF4-FFF2-40B4-BE49-F238E27FC236}">
                  <a16:creationId xmlns:a16="http://schemas.microsoft.com/office/drawing/2014/main" id="{A681DBFD-F442-3A1C-963D-50B3C8A66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579" y="2713934"/>
              <a:ext cx="877672" cy="35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𝛂 helix</a:t>
              </a:r>
            </a:p>
          </p:txBody>
        </p:sp>
        <p:sp>
          <p:nvSpPr>
            <p:cNvPr id="23" name="Text Box 31">
              <a:extLst>
                <a:ext uri="{FF2B5EF4-FFF2-40B4-BE49-F238E27FC236}">
                  <a16:creationId xmlns:a16="http://schemas.microsoft.com/office/drawing/2014/main" id="{F1391239-37BA-D799-1D16-7F55C2131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604" y="4787209"/>
              <a:ext cx="1763496" cy="356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0" hangingPunct="0">
                <a:lnSpc>
                  <a:spcPct val="9500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Arial" charset="0"/>
                </a:rPr>
                <a:t>𝛃 pleated sheet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719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4591D-72E6-4D71-F7CC-7F26C1BD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26DC36-0E63-8A20-6F88-2F014BA50B43}"/>
              </a:ext>
            </a:extLst>
          </p:cNvPr>
          <p:cNvSpPr txBox="1">
            <a:spLocks/>
          </p:cNvSpPr>
          <p:nvPr/>
        </p:nvSpPr>
        <p:spPr>
          <a:xfrm>
            <a:off x="0" y="884584"/>
            <a:ext cx="9144000" cy="5955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 levels of Protein structure</a:t>
            </a:r>
          </a:p>
          <a:p>
            <a:pPr lvl="1"/>
            <a:r>
              <a:rPr lang="en-US" b="1" dirty="0"/>
              <a:t>Tertiary Structure:</a:t>
            </a:r>
          </a:p>
          <a:p>
            <a:pPr lvl="2"/>
            <a:r>
              <a:rPr lang="en-US" dirty="0"/>
              <a:t>Interactions among various side chains (R groups)</a:t>
            </a:r>
          </a:p>
          <a:p>
            <a:pPr lvl="1"/>
            <a:r>
              <a:rPr lang="en-US" b="1" dirty="0"/>
              <a:t>Quaternary Structure:</a:t>
            </a:r>
          </a:p>
          <a:p>
            <a:pPr lvl="2"/>
            <a:r>
              <a:rPr lang="en-US" dirty="0"/>
              <a:t>Protein consisting of multiple polypeptide chains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C980B5-BE53-9A0E-07F7-428089F293C1}"/>
              </a:ext>
            </a:extLst>
          </p:cNvPr>
          <p:cNvGrpSpPr/>
          <p:nvPr/>
        </p:nvGrpSpPr>
        <p:grpSpPr>
          <a:xfrm>
            <a:off x="293586" y="3429000"/>
            <a:ext cx="8556827" cy="3358439"/>
            <a:chOff x="298704" y="1746961"/>
            <a:chExt cx="8556827" cy="3358439"/>
          </a:xfrm>
        </p:grpSpPr>
        <p:pic>
          <p:nvPicPr>
            <p:cNvPr id="3" name="Picture 2" descr="05_18b_ProteinStructure-U.jpg">
              <a:extLst>
                <a:ext uri="{FF2B5EF4-FFF2-40B4-BE49-F238E27FC236}">
                  <a16:creationId xmlns:a16="http://schemas.microsoft.com/office/drawing/2014/main" id="{F99913C1-71F6-DE54-038C-EBBE229B0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04" y="1752600"/>
              <a:ext cx="8546592" cy="3352800"/>
            </a:xfrm>
            <a:prstGeom prst="rect">
              <a:avLst/>
            </a:prstGeom>
          </p:spPr>
        </p:pic>
        <p:sp>
          <p:nvSpPr>
            <p:cNvPr id="5" name="Text Box 31">
              <a:extLst>
                <a:ext uri="{FF2B5EF4-FFF2-40B4-BE49-F238E27FC236}">
                  <a16:creationId xmlns:a16="http://schemas.microsoft.com/office/drawing/2014/main" id="{BEDEC6DE-7070-0D7E-6A9A-F84515374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2840" y="1746961"/>
              <a:ext cx="1508920" cy="64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>
                <a:lnSpc>
                  <a:spcPct val="9500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</a:rPr>
                <a:t>Tertiary</a:t>
              </a:r>
            </a:p>
            <a:p>
              <a:pPr algn="ctr" eaLnBrk="0" hangingPunct="0">
                <a:lnSpc>
                  <a:spcPct val="9500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</a:rPr>
                <a:t>Structure</a:t>
              </a:r>
            </a:p>
          </p:txBody>
        </p:sp>
        <p:sp>
          <p:nvSpPr>
            <p:cNvPr id="11" name="Text Box 31">
              <a:extLst>
                <a:ext uri="{FF2B5EF4-FFF2-40B4-BE49-F238E27FC236}">
                  <a16:creationId xmlns:a16="http://schemas.microsoft.com/office/drawing/2014/main" id="{6175BE52-195F-553B-40EF-4B818BADB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6611" y="1746961"/>
              <a:ext cx="1508920" cy="64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>
                <a:lnSpc>
                  <a:spcPct val="9500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</a:rPr>
                <a:t>Quaternary</a:t>
              </a:r>
            </a:p>
            <a:p>
              <a:pPr algn="ctr" eaLnBrk="0" hangingPunct="0">
                <a:lnSpc>
                  <a:spcPct val="95000"/>
                </a:lnSpc>
              </a:pPr>
              <a:r>
                <a:rPr lang="en-US" sz="2100" dirty="0">
                  <a:solidFill>
                    <a:srgbClr val="000000"/>
                  </a:solidFill>
                  <a:latin typeface="Arial" charset="0"/>
                </a:rPr>
                <a:t>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847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0374-1C0F-6831-5184-BA715C88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40138-E7FE-9C48-C983-C9ED6CA8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misfolding</a:t>
            </a:r>
          </a:p>
          <a:p>
            <a:pPr lvl="1"/>
            <a:r>
              <a:rPr lang="en-US" dirty="0"/>
              <a:t>Genetic mutations: result in changes in amino acid sequence</a:t>
            </a:r>
          </a:p>
          <a:p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76912B-FFE2-5A90-7E1B-73936DE9FFF3}"/>
              </a:ext>
            </a:extLst>
          </p:cNvPr>
          <p:cNvGrpSpPr/>
          <p:nvPr/>
        </p:nvGrpSpPr>
        <p:grpSpPr>
          <a:xfrm>
            <a:off x="639097" y="2817393"/>
            <a:ext cx="8347158" cy="3897120"/>
            <a:chOff x="639097" y="2817393"/>
            <a:chExt cx="8347158" cy="3897120"/>
          </a:xfrm>
        </p:grpSpPr>
        <p:pic>
          <p:nvPicPr>
            <p:cNvPr id="30" name="Google Shape;1131;p110" descr="http://carnegiescience.edu/first_light_case/horn/lessons/images/hemoglobins.GIF">
              <a:extLst>
                <a:ext uri="{FF2B5EF4-FFF2-40B4-BE49-F238E27FC236}">
                  <a16:creationId xmlns:a16="http://schemas.microsoft.com/office/drawing/2014/main" id="{489BABD7-34E6-5B66-E307-9A47648045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73097" y="3227440"/>
              <a:ext cx="3013158" cy="34870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1132;p110">
              <a:extLst>
                <a:ext uri="{FF2B5EF4-FFF2-40B4-BE49-F238E27FC236}">
                  <a16:creationId xmlns:a16="http://schemas.microsoft.com/office/drawing/2014/main" id="{6F126836-EA64-8EED-3FA1-B832E0E53426}"/>
                </a:ext>
              </a:extLst>
            </p:cNvPr>
            <p:cNvSpPr/>
            <p:nvPr/>
          </p:nvSpPr>
          <p:spPr>
            <a:xfrm>
              <a:off x="4068098" y="4827639"/>
              <a:ext cx="1828801" cy="53340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" name="Google Shape;1133;p110" descr="http://cornellbiochem.wikispaces.com/file/view/sickle_cell_anemia2.jpg/126218139/sickle_cell_anemia2.jpg">
              <a:extLst>
                <a:ext uri="{FF2B5EF4-FFF2-40B4-BE49-F238E27FC236}">
                  <a16:creationId xmlns:a16="http://schemas.microsoft.com/office/drawing/2014/main" id="{185598FE-56FF-71D9-5251-2D61DF46415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9097" y="3989440"/>
              <a:ext cx="3042442" cy="2526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9AF4D9-8EE2-9742-20B9-BD067D01B1EF}"/>
                </a:ext>
              </a:extLst>
            </p:cNvPr>
            <p:cNvSpPr txBox="1"/>
            <p:nvPr/>
          </p:nvSpPr>
          <p:spPr>
            <a:xfrm>
              <a:off x="3369585" y="2817393"/>
              <a:ext cx="2404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Sickle-cell anemia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83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0374-1C0F-6831-5184-BA715C88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40138-E7FE-9C48-C983-C9ED6CA8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misfolding</a:t>
            </a:r>
          </a:p>
          <a:p>
            <a:pPr lvl="1"/>
            <a:r>
              <a:rPr lang="en-US" dirty="0"/>
              <a:t>Temperature: results in </a:t>
            </a:r>
            <a:r>
              <a:rPr lang="en-US" b="1" dirty="0"/>
              <a:t>denaturation</a:t>
            </a:r>
            <a:r>
              <a:rPr lang="en-US" dirty="0"/>
              <a:t> of proteins</a:t>
            </a:r>
          </a:p>
          <a:p>
            <a:pPr lvl="2"/>
            <a:r>
              <a:rPr lang="en-US" dirty="0"/>
              <a:t>Process where disruption of weak chemical bonds results in proteins losing their shape.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52B9DA-23F3-0A5F-0EFA-8FF940E6BCE5}"/>
              </a:ext>
            </a:extLst>
          </p:cNvPr>
          <p:cNvGrpSpPr/>
          <p:nvPr/>
        </p:nvGrpSpPr>
        <p:grpSpPr>
          <a:xfrm>
            <a:off x="178106" y="3005589"/>
            <a:ext cx="8965892" cy="3376330"/>
            <a:chOff x="178106" y="3005589"/>
            <a:chExt cx="8965892" cy="3376330"/>
          </a:xfrm>
        </p:grpSpPr>
        <p:pic>
          <p:nvPicPr>
            <p:cNvPr id="29" name="Google Shape;1095;p108" descr="05_22ProteinDenaturation-U">
              <a:extLst>
                <a:ext uri="{FF2B5EF4-FFF2-40B4-BE49-F238E27FC236}">
                  <a16:creationId xmlns:a16="http://schemas.microsoft.com/office/drawing/2014/main" id="{98EDA997-7667-917D-A97A-7160A65373B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75704" y="3429000"/>
              <a:ext cx="5576903" cy="2632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BDFF32-6F8F-0335-B43A-4085DEE252EB}"/>
                </a:ext>
              </a:extLst>
            </p:cNvPr>
            <p:cNvSpPr txBox="1"/>
            <p:nvPr/>
          </p:nvSpPr>
          <p:spPr>
            <a:xfrm>
              <a:off x="178106" y="3467254"/>
              <a:ext cx="20935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Normal Protein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BB0483-E084-F1B7-1029-083FB0F245B7}"/>
                </a:ext>
              </a:extLst>
            </p:cNvPr>
            <p:cNvSpPr txBox="1"/>
            <p:nvPr/>
          </p:nvSpPr>
          <p:spPr>
            <a:xfrm>
              <a:off x="6648571" y="3467254"/>
              <a:ext cx="24954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Denatured Protein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1C26F4-2229-89F0-B3FD-0741471ADEA1}"/>
                </a:ext>
              </a:extLst>
            </p:cNvPr>
            <p:cNvSpPr txBox="1"/>
            <p:nvPr/>
          </p:nvSpPr>
          <p:spPr>
            <a:xfrm>
              <a:off x="3539460" y="3005589"/>
              <a:ext cx="1841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Denaturation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65E941-6A69-6541-5558-2FAA7D618314}"/>
                </a:ext>
              </a:extLst>
            </p:cNvPr>
            <p:cNvSpPr txBox="1"/>
            <p:nvPr/>
          </p:nvSpPr>
          <p:spPr>
            <a:xfrm>
              <a:off x="3651329" y="5920254"/>
              <a:ext cx="1813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Renaturation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61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0374-1C0F-6831-5184-BA715C88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40138-E7FE-9C48-C983-C9ED6CA80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 misfolding</a:t>
            </a:r>
          </a:p>
          <a:p>
            <a:pPr lvl="1"/>
            <a:r>
              <a:rPr lang="en-US" dirty="0"/>
              <a:t>pH: Result in denaturation of proteins</a:t>
            </a:r>
          </a:p>
          <a:p>
            <a:endParaRPr lang="en-US" dirty="0"/>
          </a:p>
        </p:txBody>
      </p:sp>
      <p:pic>
        <p:nvPicPr>
          <p:cNvPr id="9" name="Picture 3" descr="08_18EnzymeEnvironFactors_L">
            <a:extLst>
              <a:ext uri="{FF2B5EF4-FFF2-40B4-BE49-F238E27FC236}">
                <a16:creationId xmlns:a16="http://schemas.microsoft.com/office/drawing/2014/main" id="{F85AFC70-821E-0D1D-B95B-A9AE46AEB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4"/>
          <a:stretch/>
        </p:blipFill>
        <p:spPr bwMode="auto">
          <a:xfrm>
            <a:off x="1317522" y="2285999"/>
            <a:ext cx="7180998" cy="379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4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C2D6-DFC0-5659-8F61-44929768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Nucleic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ACE5-1C73-2CD6-FF71-CB4BBCF84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8747"/>
            <a:ext cx="6577781" cy="5863744"/>
          </a:xfrm>
        </p:spPr>
        <p:txBody>
          <a:bodyPr/>
          <a:lstStyle/>
          <a:p>
            <a:r>
              <a:rPr lang="en-US" b="1" dirty="0"/>
              <a:t>Nucleic Acids</a:t>
            </a:r>
          </a:p>
          <a:p>
            <a:pPr lvl="1"/>
            <a:r>
              <a:rPr lang="en-US" dirty="0"/>
              <a:t>Polymer molecules (DNA &amp; RNA)that serves as the blueprint for proteins.</a:t>
            </a:r>
          </a:p>
          <a:p>
            <a:r>
              <a:rPr lang="en-US" b="1" dirty="0"/>
              <a:t>Nucleotide</a:t>
            </a:r>
          </a:p>
          <a:p>
            <a:pPr lvl="1"/>
            <a:r>
              <a:rPr lang="en-US" dirty="0"/>
              <a:t>Monomer of nucleic acids</a:t>
            </a:r>
          </a:p>
          <a:p>
            <a:pPr lvl="1"/>
            <a:r>
              <a:rPr lang="en-US" dirty="0"/>
              <a:t>Composed of a phosphate group, sugar, &amp; nitrogenous base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EA1B5-E145-FFD3-7131-B7E48ADB0FCC}"/>
              </a:ext>
            </a:extLst>
          </p:cNvPr>
          <p:cNvGrpSpPr/>
          <p:nvPr/>
        </p:nvGrpSpPr>
        <p:grpSpPr>
          <a:xfrm>
            <a:off x="1056348" y="3608566"/>
            <a:ext cx="2636283" cy="2996979"/>
            <a:chOff x="6263069" y="3416393"/>
            <a:chExt cx="2810845" cy="3195425"/>
          </a:xfrm>
        </p:grpSpPr>
        <p:pic>
          <p:nvPicPr>
            <p:cNvPr id="6" name="Google Shape;1317;p119" descr="05_26aNucleicAcidCompon-U">
              <a:extLst>
                <a:ext uri="{FF2B5EF4-FFF2-40B4-BE49-F238E27FC236}">
                  <a16:creationId xmlns:a16="http://schemas.microsoft.com/office/drawing/2014/main" id="{D0D2A8AB-6D1F-1CFD-1761-F2D13F7AFBD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50522" t="22859" b="19311"/>
            <a:stretch/>
          </p:blipFill>
          <p:spPr>
            <a:xfrm>
              <a:off x="6263069" y="3619235"/>
              <a:ext cx="2627471" cy="2992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318;p119">
              <a:extLst>
                <a:ext uri="{FF2B5EF4-FFF2-40B4-BE49-F238E27FC236}">
                  <a16:creationId xmlns:a16="http://schemas.microsoft.com/office/drawing/2014/main" id="{C1A7865D-DA4C-1066-4FDD-8EABF05B4FC1}"/>
                </a:ext>
              </a:extLst>
            </p:cNvPr>
            <p:cNvSpPr txBox="1"/>
            <p:nvPr/>
          </p:nvSpPr>
          <p:spPr>
            <a:xfrm>
              <a:off x="6854755" y="3416393"/>
              <a:ext cx="2219159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Nucleotide</a:t>
              </a:r>
              <a:endParaRPr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319;p119">
              <a:extLst>
                <a:ext uri="{FF2B5EF4-FFF2-40B4-BE49-F238E27FC236}">
                  <a16:creationId xmlns:a16="http://schemas.microsoft.com/office/drawing/2014/main" id="{806BFCE3-4D44-B933-1219-B0577B047B80}"/>
                </a:ext>
              </a:extLst>
            </p:cNvPr>
            <p:cNvSpPr txBox="1"/>
            <p:nvPr/>
          </p:nvSpPr>
          <p:spPr>
            <a:xfrm>
              <a:off x="6343978" y="5836599"/>
              <a:ext cx="831000" cy="46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Phosphate</a:t>
              </a:r>
              <a:b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group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20;p119">
              <a:extLst>
                <a:ext uri="{FF2B5EF4-FFF2-40B4-BE49-F238E27FC236}">
                  <a16:creationId xmlns:a16="http://schemas.microsoft.com/office/drawing/2014/main" id="{B7460A00-62BD-100D-86EA-F7DF989D8ECE}"/>
                </a:ext>
              </a:extLst>
            </p:cNvPr>
            <p:cNvSpPr txBox="1"/>
            <p:nvPr/>
          </p:nvSpPr>
          <p:spPr>
            <a:xfrm>
              <a:off x="7519790" y="6059907"/>
              <a:ext cx="770400" cy="37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Sugar</a:t>
              </a:r>
              <a:br>
                <a:rPr lang="en-US" sz="11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(pentose)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22;p119">
              <a:extLst>
                <a:ext uri="{FF2B5EF4-FFF2-40B4-BE49-F238E27FC236}">
                  <a16:creationId xmlns:a16="http://schemas.microsoft.com/office/drawing/2014/main" id="{556CFCA9-D8C0-FA8B-FD08-CA98B22AB102}"/>
                </a:ext>
              </a:extLst>
            </p:cNvPr>
            <p:cNvSpPr txBox="1"/>
            <p:nvPr/>
          </p:nvSpPr>
          <p:spPr>
            <a:xfrm>
              <a:off x="7784216" y="4128729"/>
              <a:ext cx="884100" cy="40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Nitrogenous</a:t>
              </a:r>
              <a:b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base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Content Placeholder 3" descr="Difference_DNA_RNA.jpg">
            <a:extLst>
              <a:ext uri="{FF2B5EF4-FFF2-40B4-BE49-F238E27FC236}">
                <a16:creationId xmlns:a16="http://schemas.microsoft.com/office/drawing/2014/main" id="{3821647B-7E74-5E14-DCEA-1779FC028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-556"/>
          <a:stretch/>
        </p:blipFill>
        <p:spPr>
          <a:xfrm>
            <a:off x="4967170" y="3429000"/>
            <a:ext cx="4203291" cy="33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85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19FC-F145-CBF4-8958-842A8680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0B54-BE71-81BD-A248-AE4CCB4CA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</a:t>
            </a:r>
          </a:p>
          <a:p>
            <a:pPr lvl="1"/>
            <a:r>
              <a:rPr lang="en-US" dirty="0"/>
              <a:t>Basic unit of structure and function for all life forms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3E5B068-3620-6C23-5BBE-E1B35C1DD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66" y="2388342"/>
            <a:ext cx="5864737" cy="420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6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2EAC-8908-74C3-1402-FF086583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33130"/>
            <a:ext cx="9144000" cy="866328"/>
          </a:xfrm>
        </p:spPr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EAD4-1EA3-30A3-4AF8-4AF72738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" y="775945"/>
            <a:ext cx="9143999" cy="5863744"/>
          </a:xfrm>
        </p:spPr>
        <p:txBody>
          <a:bodyPr/>
          <a:lstStyle/>
          <a:p>
            <a:r>
              <a:rPr lang="en-US" dirty="0"/>
              <a:t>Cell Theory</a:t>
            </a:r>
          </a:p>
          <a:p>
            <a:pPr lvl="1"/>
            <a:r>
              <a:rPr lang="en-US" dirty="0"/>
              <a:t>All living things are composed of one or more cell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Cells are the basic units of structure and function in an organism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Cells come only from the reproduction of existing cells</a:t>
            </a:r>
          </a:p>
        </p:txBody>
      </p:sp>
      <p:grpSp>
        <p:nvGrpSpPr>
          <p:cNvPr id="9217" name="Group 9216">
            <a:extLst>
              <a:ext uri="{FF2B5EF4-FFF2-40B4-BE49-F238E27FC236}">
                <a16:creationId xmlns:a16="http://schemas.microsoft.com/office/drawing/2014/main" id="{916557DD-3C43-7879-BCA0-12D7FD4BA663}"/>
              </a:ext>
            </a:extLst>
          </p:cNvPr>
          <p:cNvGrpSpPr/>
          <p:nvPr/>
        </p:nvGrpSpPr>
        <p:grpSpPr>
          <a:xfrm>
            <a:off x="2153787" y="1542069"/>
            <a:ext cx="1306768" cy="1952943"/>
            <a:chOff x="1231285" y="1876167"/>
            <a:chExt cx="1306768" cy="1952943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B9F6C0CC-192D-1F8B-DF56-3F8260C8A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285" y="1876167"/>
              <a:ext cx="1041400" cy="1689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64AD891-32E6-B699-29EC-2F8D164B4BA2}"/>
                </a:ext>
              </a:extLst>
            </p:cNvPr>
            <p:cNvSpPr txBox="1"/>
            <p:nvPr/>
          </p:nvSpPr>
          <p:spPr>
            <a:xfrm>
              <a:off x="1231285" y="3429000"/>
              <a:ext cx="1306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Unicellular</a:t>
              </a:r>
            </a:p>
          </p:txBody>
        </p:sp>
      </p:grpSp>
      <p:grpSp>
        <p:nvGrpSpPr>
          <p:cNvPr id="9220" name="Group 9219">
            <a:extLst>
              <a:ext uri="{FF2B5EF4-FFF2-40B4-BE49-F238E27FC236}">
                <a16:creationId xmlns:a16="http://schemas.microsoft.com/office/drawing/2014/main" id="{23CE24DA-2AC1-071B-00C6-395BB74B62D8}"/>
              </a:ext>
            </a:extLst>
          </p:cNvPr>
          <p:cNvGrpSpPr/>
          <p:nvPr/>
        </p:nvGrpSpPr>
        <p:grpSpPr>
          <a:xfrm>
            <a:off x="5372920" y="1599302"/>
            <a:ext cx="1662061" cy="1928157"/>
            <a:chOff x="5372920" y="1997508"/>
            <a:chExt cx="1662061" cy="1928157"/>
          </a:xfrm>
        </p:grpSpPr>
        <p:pic>
          <p:nvPicPr>
            <p:cNvPr id="9219" name="Picture 3">
              <a:extLst>
                <a:ext uri="{FF2B5EF4-FFF2-40B4-BE49-F238E27FC236}">
                  <a16:creationId xmlns:a16="http://schemas.microsoft.com/office/drawing/2014/main" id="{49AE9DD3-E7E6-7A18-CDB8-D5786E8DF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920" y="1997508"/>
              <a:ext cx="1662061" cy="1567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16" name="TextBox 9215">
              <a:extLst>
                <a:ext uri="{FF2B5EF4-FFF2-40B4-BE49-F238E27FC236}">
                  <a16:creationId xmlns:a16="http://schemas.microsoft.com/office/drawing/2014/main" id="{B23377A8-E21F-545B-0E43-C720CEDB88EA}"/>
                </a:ext>
              </a:extLst>
            </p:cNvPr>
            <p:cNvSpPr txBox="1"/>
            <p:nvPr/>
          </p:nvSpPr>
          <p:spPr>
            <a:xfrm>
              <a:off x="5482263" y="3525555"/>
              <a:ext cx="1507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Multicellular</a:t>
              </a:r>
            </a:p>
          </p:txBody>
        </p:sp>
      </p:grpSp>
      <p:grpSp>
        <p:nvGrpSpPr>
          <p:cNvPr id="9230" name="Group 9229">
            <a:extLst>
              <a:ext uri="{FF2B5EF4-FFF2-40B4-BE49-F238E27FC236}">
                <a16:creationId xmlns:a16="http://schemas.microsoft.com/office/drawing/2014/main" id="{592170FE-6EE2-578F-7204-A2C777F90524}"/>
              </a:ext>
            </a:extLst>
          </p:cNvPr>
          <p:cNvGrpSpPr/>
          <p:nvPr/>
        </p:nvGrpSpPr>
        <p:grpSpPr>
          <a:xfrm>
            <a:off x="899345" y="4816796"/>
            <a:ext cx="7125729" cy="1838130"/>
            <a:chOff x="899345" y="4816796"/>
            <a:chExt cx="7125729" cy="1838130"/>
          </a:xfrm>
        </p:grpSpPr>
        <p:grpSp>
          <p:nvGrpSpPr>
            <p:cNvPr id="9229" name="Group 9228">
              <a:extLst>
                <a:ext uri="{FF2B5EF4-FFF2-40B4-BE49-F238E27FC236}">
                  <a16:creationId xmlns:a16="http://schemas.microsoft.com/office/drawing/2014/main" id="{6D15C8CB-474A-B73B-5297-945D4FE651B3}"/>
                </a:ext>
              </a:extLst>
            </p:cNvPr>
            <p:cNvGrpSpPr/>
            <p:nvPr/>
          </p:nvGrpSpPr>
          <p:grpSpPr>
            <a:xfrm>
              <a:off x="899345" y="4894638"/>
              <a:ext cx="1711642" cy="1760288"/>
              <a:chOff x="899345" y="4894638"/>
              <a:chExt cx="1711642" cy="1760288"/>
            </a:xfrm>
          </p:grpSpPr>
          <p:pic>
            <p:nvPicPr>
              <p:cNvPr id="9221" name="Picture 5">
                <a:extLst>
                  <a:ext uri="{FF2B5EF4-FFF2-40B4-BE49-F238E27FC236}">
                    <a16:creationId xmlns:a16="http://schemas.microsoft.com/office/drawing/2014/main" id="{61C965F1-2A7C-0E93-9F14-D37DDC4B44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345" y="4894638"/>
                <a:ext cx="1711642" cy="13144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24" name="TextBox 9223">
                <a:extLst>
                  <a:ext uri="{FF2B5EF4-FFF2-40B4-BE49-F238E27FC236}">
                    <a16:creationId xmlns:a16="http://schemas.microsoft.com/office/drawing/2014/main" id="{73912245-8A1D-0858-1A23-DCE24229033E}"/>
                  </a:ext>
                </a:extLst>
              </p:cNvPr>
              <p:cNvSpPr txBox="1"/>
              <p:nvPr/>
            </p:nvSpPr>
            <p:spPr>
              <a:xfrm>
                <a:off x="1304219" y="6254816"/>
                <a:ext cx="1041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Bacteria</a:t>
                </a:r>
              </a:p>
            </p:txBody>
          </p:sp>
        </p:grpSp>
        <p:grpSp>
          <p:nvGrpSpPr>
            <p:cNvPr id="9228" name="Group 9227">
              <a:extLst>
                <a:ext uri="{FF2B5EF4-FFF2-40B4-BE49-F238E27FC236}">
                  <a16:creationId xmlns:a16="http://schemas.microsoft.com/office/drawing/2014/main" id="{5EB5E34C-88E0-F779-678C-2D3D8F140038}"/>
                </a:ext>
              </a:extLst>
            </p:cNvPr>
            <p:cNvGrpSpPr/>
            <p:nvPr/>
          </p:nvGrpSpPr>
          <p:grpSpPr>
            <a:xfrm>
              <a:off x="3379020" y="4849230"/>
              <a:ext cx="1825121" cy="1790459"/>
              <a:chOff x="3379020" y="4849230"/>
              <a:chExt cx="1825121" cy="1790459"/>
            </a:xfrm>
          </p:grpSpPr>
          <p:pic>
            <p:nvPicPr>
              <p:cNvPr id="9222" name="Picture 6">
                <a:extLst>
                  <a:ext uri="{FF2B5EF4-FFF2-40B4-BE49-F238E27FC236}">
                    <a16:creationId xmlns:a16="http://schemas.microsoft.com/office/drawing/2014/main" id="{7334C059-F281-1F6C-678F-A5AFE2462F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9020" y="4849230"/>
                <a:ext cx="1825121" cy="1182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25" name="TextBox 9224">
                <a:extLst>
                  <a:ext uri="{FF2B5EF4-FFF2-40B4-BE49-F238E27FC236}">
                    <a16:creationId xmlns:a16="http://schemas.microsoft.com/office/drawing/2014/main" id="{427CD174-FA28-EF33-5D1A-5432359D4E81}"/>
                  </a:ext>
                </a:extLst>
              </p:cNvPr>
              <p:cNvSpPr txBox="1"/>
              <p:nvPr/>
            </p:nvSpPr>
            <p:spPr>
              <a:xfrm>
                <a:off x="3771020" y="6239579"/>
                <a:ext cx="1059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Amoeba</a:t>
                </a:r>
              </a:p>
            </p:txBody>
          </p:sp>
        </p:grpSp>
        <p:grpSp>
          <p:nvGrpSpPr>
            <p:cNvPr id="9227" name="Group 9226">
              <a:extLst>
                <a:ext uri="{FF2B5EF4-FFF2-40B4-BE49-F238E27FC236}">
                  <a16:creationId xmlns:a16="http://schemas.microsoft.com/office/drawing/2014/main" id="{6C9BBE0C-3F52-5B2A-64F8-C66C0E64DA84}"/>
                </a:ext>
              </a:extLst>
            </p:cNvPr>
            <p:cNvGrpSpPr/>
            <p:nvPr/>
          </p:nvGrpSpPr>
          <p:grpSpPr>
            <a:xfrm>
              <a:off x="5972995" y="4816796"/>
              <a:ext cx="2052079" cy="1739144"/>
              <a:chOff x="5972995" y="4816796"/>
              <a:chExt cx="2052079" cy="1739144"/>
            </a:xfrm>
          </p:grpSpPr>
          <p:pic>
            <p:nvPicPr>
              <p:cNvPr id="9223" name="Picture 7">
                <a:extLst>
                  <a:ext uri="{FF2B5EF4-FFF2-40B4-BE49-F238E27FC236}">
                    <a16:creationId xmlns:a16="http://schemas.microsoft.com/office/drawing/2014/main" id="{5808D8DE-E474-BFFD-8F01-F87D8AE29E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2995" y="4816796"/>
                <a:ext cx="2052079" cy="1087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26" name="TextBox 9225">
                <a:extLst>
                  <a:ext uri="{FF2B5EF4-FFF2-40B4-BE49-F238E27FC236}">
                    <a16:creationId xmlns:a16="http://schemas.microsoft.com/office/drawing/2014/main" id="{EF630742-3FD9-4597-B6C2-66DED9854CB3}"/>
                  </a:ext>
                </a:extLst>
              </p:cNvPr>
              <p:cNvSpPr txBox="1"/>
              <p:nvPr/>
            </p:nvSpPr>
            <p:spPr>
              <a:xfrm>
                <a:off x="6256608" y="6155830"/>
                <a:ext cx="1742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Newt Lung Cell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939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A594-8B10-9949-1BCF-961B81ED2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9C44F-809D-86F5-A99F-735151067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9144000" cy="5863744"/>
          </a:xfrm>
        </p:spPr>
        <p:txBody>
          <a:bodyPr/>
          <a:lstStyle/>
          <a:p>
            <a:r>
              <a:rPr lang="en-US" dirty="0"/>
              <a:t>Characteristics of all cells</a:t>
            </a:r>
          </a:p>
          <a:p>
            <a:pPr lvl="1"/>
            <a:r>
              <a:rPr lang="en-US" dirty="0"/>
              <a:t>Composed of 4 macromolecules</a:t>
            </a:r>
          </a:p>
          <a:p>
            <a:pPr lvl="1"/>
            <a:r>
              <a:rPr lang="en-US" b="1" dirty="0"/>
              <a:t>Cell membrane</a:t>
            </a:r>
          </a:p>
          <a:p>
            <a:pPr lvl="2"/>
            <a:r>
              <a:rPr lang="en-US" dirty="0"/>
              <a:t>Plasma Membrane, selective barrier surrounding the cell</a:t>
            </a:r>
          </a:p>
          <a:p>
            <a:pPr lvl="1"/>
            <a:r>
              <a:rPr lang="en-US" b="1" dirty="0"/>
              <a:t>Cytoplasm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Contents of the cell bounded by the plasma membrane</a:t>
            </a:r>
          </a:p>
          <a:p>
            <a:pPr lvl="2"/>
            <a:r>
              <a:rPr lang="en-US" b="1" dirty="0"/>
              <a:t>Cytosol</a:t>
            </a:r>
            <a:r>
              <a:rPr lang="en-US" dirty="0"/>
              <a:t> + subcellular components</a:t>
            </a:r>
          </a:p>
          <a:p>
            <a:pPr lvl="3"/>
            <a:r>
              <a:rPr lang="en-US" dirty="0"/>
              <a:t>Semifluid, water-based substance inside cell</a:t>
            </a:r>
          </a:p>
          <a:p>
            <a:pPr lvl="1"/>
            <a:r>
              <a:rPr lang="en-US" b="1" dirty="0"/>
              <a:t>Chromosomes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Genetic material inf the form of DNA</a:t>
            </a:r>
          </a:p>
          <a:p>
            <a:pPr lvl="1"/>
            <a:r>
              <a:rPr lang="en-US" b="1" dirty="0"/>
              <a:t>Ribosomes</a:t>
            </a:r>
          </a:p>
          <a:p>
            <a:pPr lvl="2"/>
            <a:r>
              <a:rPr lang="en-US" dirty="0"/>
              <a:t>Complexes responsible for making proteins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59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2EAC-8908-74C3-1402-FF086583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33130"/>
            <a:ext cx="9144000" cy="866328"/>
          </a:xfrm>
        </p:spPr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EAD4-1EA3-30A3-4AF8-4AF727388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kinds of cells</a:t>
            </a:r>
          </a:p>
          <a:p>
            <a:pPr lvl="1"/>
            <a:r>
              <a:rPr lang="en-US" dirty="0"/>
              <a:t>Prokaryotic</a:t>
            </a:r>
          </a:p>
          <a:p>
            <a:pPr lvl="1"/>
            <a:r>
              <a:rPr lang="en-US" dirty="0"/>
              <a:t>Eukaryotic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5E53E-AEF7-3E87-DEA8-11DC2BC36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09" y="613335"/>
            <a:ext cx="4335853" cy="334003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A5F0EBD-8CFB-6B33-47BE-505033731F2D}"/>
              </a:ext>
            </a:extLst>
          </p:cNvPr>
          <p:cNvGrpSpPr/>
          <p:nvPr/>
        </p:nvGrpSpPr>
        <p:grpSpPr>
          <a:xfrm>
            <a:off x="39196" y="3186340"/>
            <a:ext cx="4172330" cy="3422904"/>
            <a:chOff x="176969" y="853440"/>
            <a:chExt cx="6278929" cy="515112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8C99EDA-4926-03BD-A62A-CE52024BE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1" r="45530" b="2874"/>
            <a:stretch>
              <a:fillRect/>
            </a:stretch>
          </p:blipFill>
          <p:spPr>
            <a:xfrm>
              <a:off x="1132088" y="853440"/>
              <a:ext cx="3821925" cy="5151120"/>
            </a:xfrm>
            <a:prstGeom prst="rect">
              <a:avLst/>
            </a:prstGeom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6FDF92C1-4610-B85A-04A7-A5A4A6C9F6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8366" y="1025633"/>
              <a:ext cx="961802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Fimbriae</a:t>
              </a:r>
            </a:p>
          </p:txBody>
        </p:sp>
        <p:sp>
          <p:nvSpPr>
            <p:cNvPr id="31" name="TextBox 3">
              <a:extLst>
                <a:ext uri="{FF2B5EF4-FFF2-40B4-BE49-F238E27FC236}">
                  <a16:creationId xmlns:a16="http://schemas.microsoft.com/office/drawing/2014/main" id="{D1CE756B-3C19-DE95-F486-2E4173CCB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016" y="1620946"/>
              <a:ext cx="974626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Nucleoid</a:t>
              </a: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62079559-FF86-167D-E40B-381DC9DD9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878" y="2197208"/>
              <a:ext cx="124393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Ribosomes</a:t>
              </a:r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B5D0A840-4ADA-E098-E38B-4818FEE99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878" y="2660758"/>
              <a:ext cx="203902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Plasma membrane</a:t>
              </a:r>
            </a:p>
          </p:txBody>
        </p:sp>
        <p:sp>
          <p:nvSpPr>
            <p:cNvPr id="34" name="TextBox 6">
              <a:extLst>
                <a:ext uri="{FF2B5EF4-FFF2-40B4-BE49-F238E27FC236}">
                  <a16:creationId xmlns:a16="http://schemas.microsoft.com/office/drawing/2014/main" id="{4CFE8008-13DC-60DF-3DB2-9B28653447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969" y="3195523"/>
              <a:ext cx="2354769" cy="77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Bacterial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chromosome</a:t>
              </a: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00E2E80D-B0D0-E5F1-ADB7-9B1487FA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2291" y="3116371"/>
              <a:ext cx="92333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Cell wall</a:t>
              </a:r>
            </a:p>
          </p:txBody>
        </p:sp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1443F029-BFC5-9E2C-677C-DC9F43279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5628" y="3518008"/>
              <a:ext cx="1218282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 err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Glycocalyx</a:t>
              </a:r>
              <a:endPara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4EC05F93-9A27-C4F7-83BF-4DC95E215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5628" y="4281596"/>
              <a:ext cx="85921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Flagella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872032D-4C97-D091-3F7F-A7A226FDC6FB}"/>
                </a:ext>
              </a:extLst>
            </p:cNvPr>
            <p:cNvGrpSpPr/>
            <p:nvPr/>
          </p:nvGrpSpPr>
          <p:grpSpPr>
            <a:xfrm>
              <a:off x="2431011" y="1192979"/>
              <a:ext cx="1150391" cy="336243"/>
              <a:chOff x="616496" y="-25"/>
              <a:chExt cx="1150391" cy="336243"/>
            </a:xfrm>
          </p:grpSpPr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DA6F64E-B324-C700-0C38-90BBE22EF3AD}"/>
                  </a:ext>
                </a:extLst>
              </p:cNvPr>
              <p:cNvSpPr/>
              <p:nvPr/>
            </p:nvSpPr>
            <p:spPr>
              <a:xfrm>
                <a:off x="616496" y="-25"/>
                <a:ext cx="1150391" cy="124980"/>
              </a:xfrm>
              <a:custGeom>
                <a:avLst/>
                <a:gdLst>
                  <a:gd name="connsiteX0" fmla="*/ 6350 w 1150391"/>
                  <a:gd name="connsiteY0" fmla="*/ 118630 h 124980"/>
                  <a:gd name="connsiteX1" fmla="*/ 1144041 w 1150391"/>
                  <a:gd name="connsiteY1" fmla="*/ 6350 h 124980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1150391" h="124980">
                    <a:moveTo>
                      <a:pt x="6350" y="118630"/>
                    </a:moveTo>
                    <a:lnTo>
                      <a:pt x="1144041" y="635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3">
                <a:extLst>
                  <a:ext uri="{FF2B5EF4-FFF2-40B4-BE49-F238E27FC236}">
                    <a16:creationId xmlns:a16="http://schemas.microsoft.com/office/drawing/2014/main" id="{978519BD-F215-E528-AA24-0DB1691CBCB6}"/>
                  </a:ext>
                </a:extLst>
              </p:cNvPr>
              <p:cNvSpPr/>
              <p:nvPr/>
            </p:nvSpPr>
            <p:spPr>
              <a:xfrm>
                <a:off x="763638" y="126"/>
                <a:ext cx="1003249" cy="336092"/>
              </a:xfrm>
              <a:custGeom>
                <a:avLst/>
                <a:gdLst>
                  <a:gd name="connsiteX0" fmla="*/ 6350 w 1003249"/>
                  <a:gd name="connsiteY0" fmla="*/ 329742 h 336092"/>
                  <a:gd name="connsiteX1" fmla="*/ 996899 w 1003249"/>
                  <a:gd name="connsiteY1" fmla="*/ 6350 h 336092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1003249" h="336092">
                    <a:moveTo>
                      <a:pt x="6350" y="329742"/>
                    </a:moveTo>
                    <a:lnTo>
                      <a:pt x="996899" y="635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114923B1-E3B0-BBDF-E933-929743981DD5}"/>
                </a:ext>
              </a:extLst>
            </p:cNvPr>
            <p:cNvSpPr/>
            <p:nvPr/>
          </p:nvSpPr>
          <p:spPr>
            <a:xfrm>
              <a:off x="1810820" y="2842594"/>
              <a:ext cx="922464" cy="431444"/>
            </a:xfrm>
            <a:custGeom>
              <a:avLst/>
              <a:gdLst>
                <a:gd name="connsiteX0" fmla="*/ 916114 w 922464"/>
                <a:gd name="connsiteY0" fmla="*/ 6350 h 431444"/>
                <a:gd name="connsiteX1" fmla="*/ 6350 w 922464"/>
                <a:gd name="connsiteY1" fmla="*/ 425094 h 4314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22464" h="431444">
                  <a:moveTo>
                    <a:pt x="916114" y="6350"/>
                  </a:moveTo>
                  <a:lnTo>
                    <a:pt x="6350" y="425094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id="{A02ED229-17E5-9331-1096-E4D437AF6F52}"/>
                </a:ext>
              </a:extLst>
            </p:cNvPr>
            <p:cNvSpPr/>
            <p:nvPr/>
          </p:nvSpPr>
          <p:spPr>
            <a:xfrm>
              <a:off x="3884068" y="4388527"/>
              <a:ext cx="648423" cy="654964"/>
            </a:xfrm>
            <a:custGeom>
              <a:avLst/>
              <a:gdLst>
                <a:gd name="connsiteX0" fmla="*/ 6350 w 648423"/>
                <a:gd name="connsiteY0" fmla="*/ 648614 h 654964"/>
                <a:gd name="connsiteX1" fmla="*/ 642073 w 648423"/>
                <a:gd name="connsiteY1" fmla="*/ 6350 h 6549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48423" h="654964">
                  <a:moveTo>
                    <a:pt x="6350" y="648614"/>
                  </a:moveTo>
                  <a:lnTo>
                    <a:pt x="642073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1" name="Freeform 3">
              <a:extLst>
                <a:ext uri="{FF2B5EF4-FFF2-40B4-BE49-F238E27FC236}">
                  <a16:creationId xmlns:a16="http://schemas.microsoft.com/office/drawing/2014/main" id="{A04BE100-3B46-9A58-4451-7B9B7FA69FFF}"/>
                </a:ext>
              </a:extLst>
            </p:cNvPr>
            <p:cNvSpPr/>
            <p:nvPr/>
          </p:nvSpPr>
          <p:spPr>
            <a:xfrm>
              <a:off x="3884068" y="4388527"/>
              <a:ext cx="648423" cy="654964"/>
            </a:xfrm>
            <a:custGeom>
              <a:avLst/>
              <a:gdLst>
                <a:gd name="connsiteX0" fmla="*/ 6350 w 648423"/>
                <a:gd name="connsiteY0" fmla="*/ 648614 h 654964"/>
                <a:gd name="connsiteX1" fmla="*/ 642073 w 648423"/>
                <a:gd name="connsiteY1" fmla="*/ 6350 h 6549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48423" h="654964">
                  <a:moveTo>
                    <a:pt x="6350" y="648614"/>
                  </a:moveTo>
                  <a:lnTo>
                    <a:pt x="642073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7C1EEA4A-1B8D-1F21-0EEF-BC3E0A4A136C}"/>
                </a:ext>
              </a:extLst>
            </p:cNvPr>
            <p:cNvSpPr/>
            <p:nvPr/>
          </p:nvSpPr>
          <p:spPr>
            <a:xfrm>
              <a:off x="4127680" y="4360841"/>
              <a:ext cx="404812" cy="40386"/>
            </a:xfrm>
            <a:custGeom>
              <a:avLst/>
              <a:gdLst>
                <a:gd name="connsiteX0" fmla="*/ 6350 w 404812"/>
                <a:gd name="connsiteY0" fmla="*/ 6350 h 40386"/>
                <a:gd name="connsiteX1" fmla="*/ 398462 w 404812"/>
                <a:gd name="connsiteY1" fmla="*/ 34035 h 4038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04812" h="40386">
                  <a:moveTo>
                    <a:pt x="6350" y="6350"/>
                  </a:moveTo>
                  <a:lnTo>
                    <a:pt x="398462" y="3403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id="{7505E10E-19AF-0445-8490-E330A35C3775}"/>
                </a:ext>
              </a:extLst>
            </p:cNvPr>
            <p:cNvSpPr/>
            <p:nvPr/>
          </p:nvSpPr>
          <p:spPr>
            <a:xfrm>
              <a:off x="3266683" y="2809637"/>
              <a:ext cx="1099667" cy="330111"/>
            </a:xfrm>
            <a:custGeom>
              <a:avLst/>
              <a:gdLst>
                <a:gd name="connsiteX0" fmla="*/ 6350 w 1099667"/>
                <a:gd name="connsiteY0" fmla="*/ 323761 h 330111"/>
                <a:gd name="connsiteX1" fmla="*/ 1093317 w 1099667"/>
                <a:gd name="connsiteY1" fmla="*/ 6350 h 33011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99667" h="330111">
                  <a:moveTo>
                    <a:pt x="6350" y="323761"/>
                  </a:moveTo>
                  <a:lnTo>
                    <a:pt x="1093317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C9D0553A-7D0A-BCFB-F55E-40D390BFC115}"/>
                </a:ext>
              </a:extLst>
            </p:cNvPr>
            <p:cNvSpPr/>
            <p:nvPr/>
          </p:nvSpPr>
          <p:spPr>
            <a:xfrm>
              <a:off x="3357692" y="3254937"/>
              <a:ext cx="1123149" cy="25400"/>
            </a:xfrm>
            <a:custGeom>
              <a:avLst/>
              <a:gdLst>
                <a:gd name="connsiteX0" fmla="*/ 6350 w 1123149"/>
                <a:gd name="connsiteY0" fmla="*/ 8166 h 25400"/>
                <a:gd name="connsiteX1" fmla="*/ 1116799 w 112314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23149" h="25400">
                  <a:moveTo>
                    <a:pt x="6350" y="8166"/>
                  </a:moveTo>
                  <a:lnTo>
                    <a:pt x="1116799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6C9C8C86-C780-2E5A-717A-D44603E21B16}"/>
                </a:ext>
              </a:extLst>
            </p:cNvPr>
            <p:cNvSpPr/>
            <p:nvPr/>
          </p:nvSpPr>
          <p:spPr>
            <a:xfrm>
              <a:off x="3479650" y="3494904"/>
              <a:ext cx="1040688" cy="158661"/>
            </a:xfrm>
            <a:custGeom>
              <a:avLst/>
              <a:gdLst>
                <a:gd name="connsiteX0" fmla="*/ 6350 w 1040688"/>
                <a:gd name="connsiteY0" fmla="*/ 6350 h 158661"/>
                <a:gd name="connsiteX1" fmla="*/ 1034338 w 1040688"/>
                <a:gd name="connsiteY1" fmla="*/ 152311 h 15866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40688" h="158661">
                  <a:moveTo>
                    <a:pt x="6350" y="6350"/>
                  </a:moveTo>
                  <a:lnTo>
                    <a:pt x="1034338" y="152311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AA3BE28-1EE3-0C43-9B74-361B853727FB}"/>
                </a:ext>
              </a:extLst>
            </p:cNvPr>
            <p:cNvGrpSpPr/>
            <p:nvPr/>
          </p:nvGrpSpPr>
          <p:grpSpPr>
            <a:xfrm>
              <a:off x="2593190" y="1784747"/>
              <a:ext cx="1361007" cy="1663484"/>
              <a:chOff x="778675" y="591743"/>
              <a:chExt cx="1361007" cy="1663484"/>
            </a:xfrm>
          </p:grpSpPr>
          <p:sp>
            <p:nvSpPr>
              <p:cNvPr id="59" name="Freeform 3">
                <a:extLst>
                  <a:ext uri="{FF2B5EF4-FFF2-40B4-BE49-F238E27FC236}">
                    <a16:creationId xmlns:a16="http://schemas.microsoft.com/office/drawing/2014/main" id="{B39660E3-7ECB-7690-50AE-CB534AD8F976}"/>
                  </a:ext>
                </a:extLst>
              </p:cNvPr>
              <p:cNvSpPr/>
              <p:nvPr/>
            </p:nvSpPr>
            <p:spPr>
              <a:xfrm>
                <a:off x="1191666" y="591743"/>
                <a:ext cx="948016" cy="1029766"/>
              </a:xfrm>
              <a:custGeom>
                <a:avLst/>
                <a:gdLst>
                  <a:gd name="connsiteX0" fmla="*/ 6350 w 948016"/>
                  <a:gd name="connsiteY0" fmla="*/ 1023416 h 1029766"/>
                  <a:gd name="connsiteX1" fmla="*/ 941666 w 948016"/>
                  <a:gd name="connsiteY1" fmla="*/ 6350 h 102976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948016" h="1029766">
                    <a:moveTo>
                      <a:pt x="6350" y="1023416"/>
                    </a:moveTo>
                    <a:lnTo>
                      <a:pt x="941666" y="635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3">
                <a:extLst>
                  <a:ext uri="{FF2B5EF4-FFF2-40B4-BE49-F238E27FC236}">
                    <a16:creationId xmlns:a16="http://schemas.microsoft.com/office/drawing/2014/main" id="{BBA8863C-7990-969A-568C-257D5E6AC646}"/>
                  </a:ext>
                </a:extLst>
              </p:cNvPr>
              <p:cNvSpPr/>
              <p:nvPr/>
            </p:nvSpPr>
            <p:spPr>
              <a:xfrm>
                <a:off x="778675" y="1027803"/>
                <a:ext cx="718989" cy="1227424"/>
              </a:xfrm>
              <a:custGeom>
                <a:avLst/>
                <a:gdLst>
                  <a:gd name="connsiteX0" fmla="*/ 707148 w 718989"/>
                  <a:gd name="connsiteY0" fmla="*/ 1221074 h 1227424"/>
                  <a:gd name="connsiteX1" fmla="*/ 705739 w 718989"/>
                  <a:gd name="connsiteY1" fmla="*/ 1185514 h 1227424"/>
                  <a:gd name="connsiteX2" fmla="*/ 409740 w 718989"/>
                  <a:gd name="connsiteY2" fmla="*/ 644240 h 1227424"/>
                  <a:gd name="connsiteX3" fmla="*/ 419341 w 718989"/>
                  <a:gd name="connsiteY3" fmla="*/ 587357 h 1227424"/>
                  <a:gd name="connsiteX4" fmla="*/ 364921 w 718989"/>
                  <a:gd name="connsiteY4" fmla="*/ 568193 h 1227424"/>
                  <a:gd name="connsiteX5" fmla="*/ 37299 w 718989"/>
                  <a:gd name="connsiteY5" fmla="*/ 24607 h 1227424"/>
                  <a:gd name="connsiteX6" fmla="*/ 6350 w 718989"/>
                  <a:gd name="connsiteY6" fmla="*/ 9113 h 1227424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</a:cxnLst>
                <a:rect l="l" t="t" r="r" b="b"/>
                <a:pathLst>
                  <a:path w="718989" h="1227424">
                    <a:moveTo>
                      <a:pt x="707148" y="1221074"/>
                    </a:moveTo>
                    <a:cubicBezTo>
                      <a:pt x="707148" y="1221074"/>
                      <a:pt x="722261" y="1213543"/>
                      <a:pt x="705739" y="1185514"/>
                    </a:cubicBezTo>
                    <a:cubicBezTo>
                      <a:pt x="665276" y="1116820"/>
                      <a:pt x="439762" y="695218"/>
                      <a:pt x="409740" y="644240"/>
                    </a:cubicBezTo>
                    <a:cubicBezTo>
                      <a:pt x="396773" y="622219"/>
                      <a:pt x="419341" y="587357"/>
                      <a:pt x="419341" y="587357"/>
                    </a:cubicBezTo>
                    <a:cubicBezTo>
                      <a:pt x="419341" y="587357"/>
                      <a:pt x="377888" y="590202"/>
                      <a:pt x="364921" y="568193"/>
                    </a:cubicBezTo>
                    <a:cubicBezTo>
                      <a:pt x="351942" y="546184"/>
                      <a:pt x="53822" y="52636"/>
                      <a:pt x="37299" y="24607"/>
                    </a:cubicBezTo>
                    <a:cubicBezTo>
                      <a:pt x="20802" y="-3421"/>
                      <a:pt x="6350" y="9113"/>
                      <a:pt x="6350" y="9113"/>
                    </a:cubicBez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7" name="Freeform 3">
              <a:extLst>
                <a:ext uri="{FF2B5EF4-FFF2-40B4-BE49-F238E27FC236}">
                  <a16:creationId xmlns:a16="http://schemas.microsoft.com/office/drawing/2014/main" id="{2A6A77EC-DF1B-EFAC-D6F6-F24592599FB5}"/>
                </a:ext>
              </a:extLst>
            </p:cNvPr>
            <p:cNvSpPr/>
            <p:nvPr/>
          </p:nvSpPr>
          <p:spPr>
            <a:xfrm>
              <a:off x="3084718" y="2352640"/>
              <a:ext cx="1292174" cy="638035"/>
            </a:xfrm>
            <a:custGeom>
              <a:avLst/>
              <a:gdLst>
                <a:gd name="connsiteX0" fmla="*/ 6350 w 1292174"/>
                <a:gd name="connsiteY0" fmla="*/ 562000 h 638035"/>
                <a:gd name="connsiteX1" fmla="*/ 1285824 w 1292174"/>
                <a:gd name="connsiteY1" fmla="*/ 6350 h 638035"/>
                <a:gd name="connsiteX2" fmla="*/ 27622 w 1292174"/>
                <a:gd name="connsiteY2" fmla="*/ 631685 h 6380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292174" h="638035">
                  <a:moveTo>
                    <a:pt x="6350" y="562000"/>
                  </a:moveTo>
                  <a:lnTo>
                    <a:pt x="1285824" y="6350"/>
                  </a:lnTo>
                  <a:lnTo>
                    <a:pt x="27622" y="631685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A5F963AB-F945-571F-084F-514029BDE94E}"/>
                </a:ext>
              </a:extLst>
            </p:cNvPr>
            <p:cNvSpPr/>
            <p:nvPr/>
          </p:nvSpPr>
          <p:spPr>
            <a:xfrm>
              <a:off x="1813217" y="2844991"/>
              <a:ext cx="922464" cy="431444"/>
            </a:xfrm>
            <a:custGeom>
              <a:avLst/>
              <a:gdLst>
                <a:gd name="connsiteX0" fmla="*/ 916114 w 922464"/>
                <a:gd name="connsiteY0" fmla="*/ 6350 h 431444"/>
                <a:gd name="connsiteX1" fmla="*/ 6350 w 922464"/>
                <a:gd name="connsiteY1" fmla="*/ 425094 h 43144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22464" h="431444">
                  <a:moveTo>
                    <a:pt x="916114" y="6350"/>
                  </a:moveTo>
                  <a:lnTo>
                    <a:pt x="6350" y="42509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49" name="Freeform 3">
              <a:extLst>
                <a:ext uri="{FF2B5EF4-FFF2-40B4-BE49-F238E27FC236}">
                  <a16:creationId xmlns:a16="http://schemas.microsoft.com/office/drawing/2014/main" id="{588F023E-EFA7-5250-0E03-CCCBD1F38A9F}"/>
                </a:ext>
              </a:extLst>
            </p:cNvPr>
            <p:cNvSpPr/>
            <p:nvPr/>
          </p:nvSpPr>
          <p:spPr>
            <a:xfrm>
              <a:off x="3886465" y="4390924"/>
              <a:ext cx="648423" cy="654964"/>
            </a:xfrm>
            <a:custGeom>
              <a:avLst/>
              <a:gdLst>
                <a:gd name="connsiteX0" fmla="*/ 6350 w 648423"/>
                <a:gd name="connsiteY0" fmla="*/ 648614 h 654964"/>
                <a:gd name="connsiteX1" fmla="*/ 642073 w 648423"/>
                <a:gd name="connsiteY1" fmla="*/ 6350 h 6549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48423" h="654964">
                  <a:moveTo>
                    <a:pt x="6350" y="648614"/>
                  </a:moveTo>
                  <a:lnTo>
                    <a:pt x="642073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467EF328-B733-C41C-C024-90A97FCE29F8}"/>
                </a:ext>
              </a:extLst>
            </p:cNvPr>
            <p:cNvSpPr/>
            <p:nvPr/>
          </p:nvSpPr>
          <p:spPr>
            <a:xfrm>
              <a:off x="3886465" y="4390924"/>
              <a:ext cx="648423" cy="654964"/>
            </a:xfrm>
            <a:custGeom>
              <a:avLst/>
              <a:gdLst>
                <a:gd name="connsiteX0" fmla="*/ 6350 w 648423"/>
                <a:gd name="connsiteY0" fmla="*/ 648614 h 654964"/>
                <a:gd name="connsiteX1" fmla="*/ 642073 w 648423"/>
                <a:gd name="connsiteY1" fmla="*/ 6350 h 65496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48423" h="654964">
                  <a:moveTo>
                    <a:pt x="6350" y="648614"/>
                  </a:moveTo>
                  <a:lnTo>
                    <a:pt x="642073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51" name="Freeform 3">
              <a:extLst>
                <a:ext uri="{FF2B5EF4-FFF2-40B4-BE49-F238E27FC236}">
                  <a16:creationId xmlns:a16="http://schemas.microsoft.com/office/drawing/2014/main" id="{B29DF394-FF9D-BB02-1F42-16175E4077DE}"/>
                </a:ext>
              </a:extLst>
            </p:cNvPr>
            <p:cNvSpPr/>
            <p:nvPr/>
          </p:nvSpPr>
          <p:spPr>
            <a:xfrm>
              <a:off x="4130077" y="4363238"/>
              <a:ext cx="404812" cy="40386"/>
            </a:xfrm>
            <a:custGeom>
              <a:avLst/>
              <a:gdLst>
                <a:gd name="connsiteX0" fmla="*/ 6350 w 404812"/>
                <a:gd name="connsiteY0" fmla="*/ 6350 h 40386"/>
                <a:gd name="connsiteX1" fmla="*/ 398462 w 404812"/>
                <a:gd name="connsiteY1" fmla="*/ 34035 h 4038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04812" h="40386">
                  <a:moveTo>
                    <a:pt x="6350" y="6350"/>
                  </a:moveTo>
                  <a:lnTo>
                    <a:pt x="398462" y="3403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" name="Freeform 3">
              <a:extLst>
                <a:ext uri="{FF2B5EF4-FFF2-40B4-BE49-F238E27FC236}">
                  <a16:creationId xmlns:a16="http://schemas.microsoft.com/office/drawing/2014/main" id="{F1856EC3-C688-033D-3202-52C8B60D8E7E}"/>
                </a:ext>
              </a:extLst>
            </p:cNvPr>
            <p:cNvSpPr/>
            <p:nvPr/>
          </p:nvSpPr>
          <p:spPr>
            <a:xfrm>
              <a:off x="3269080" y="2812034"/>
              <a:ext cx="1099667" cy="330111"/>
            </a:xfrm>
            <a:custGeom>
              <a:avLst/>
              <a:gdLst>
                <a:gd name="connsiteX0" fmla="*/ 6350 w 1099667"/>
                <a:gd name="connsiteY0" fmla="*/ 323761 h 330111"/>
                <a:gd name="connsiteX1" fmla="*/ 1093317 w 1099667"/>
                <a:gd name="connsiteY1" fmla="*/ 6350 h 33011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99667" h="330111">
                  <a:moveTo>
                    <a:pt x="6350" y="323761"/>
                  </a:moveTo>
                  <a:lnTo>
                    <a:pt x="1093317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53" name="Freeform 3">
              <a:extLst>
                <a:ext uri="{FF2B5EF4-FFF2-40B4-BE49-F238E27FC236}">
                  <a16:creationId xmlns:a16="http://schemas.microsoft.com/office/drawing/2014/main" id="{7D3C78AB-3BB8-9A00-8378-03FC3AEB2DFE}"/>
                </a:ext>
              </a:extLst>
            </p:cNvPr>
            <p:cNvSpPr/>
            <p:nvPr/>
          </p:nvSpPr>
          <p:spPr>
            <a:xfrm>
              <a:off x="3360089" y="3257334"/>
              <a:ext cx="1123149" cy="25400"/>
            </a:xfrm>
            <a:custGeom>
              <a:avLst/>
              <a:gdLst>
                <a:gd name="connsiteX0" fmla="*/ 6350 w 1123149"/>
                <a:gd name="connsiteY0" fmla="*/ 8166 h 25400"/>
                <a:gd name="connsiteX1" fmla="*/ 1116799 w 1123149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123149" h="25400">
                  <a:moveTo>
                    <a:pt x="6350" y="8166"/>
                  </a:moveTo>
                  <a:lnTo>
                    <a:pt x="1116799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54" name="Freeform 3">
              <a:extLst>
                <a:ext uri="{FF2B5EF4-FFF2-40B4-BE49-F238E27FC236}">
                  <a16:creationId xmlns:a16="http://schemas.microsoft.com/office/drawing/2014/main" id="{424541DB-82F5-8A65-69FA-BC3C18A2AB9D}"/>
                </a:ext>
              </a:extLst>
            </p:cNvPr>
            <p:cNvSpPr/>
            <p:nvPr/>
          </p:nvSpPr>
          <p:spPr>
            <a:xfrm>
              <a:off x="3482047" y="3497301"/>
              <a:ext cx="1040688" cy="158661"/>
            </a:xfrm>
            <a:custGeom>
              <a:avLst/>
              <a:gdLst>
                <a:gd name="connsiteX0" fmla="*/ 6350 w 1040688"/>
                <a:gd name="connsiteY0" fmla="*/ 6350 h 158661"/>
                <a:gd name="connsiteX1" fmla="*/ 1034338 w 1040688"/>
                <a:gd name="connsiteY1" fmla="*/ 152311 h 15866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40688" h="158661">
                  <a:moveTo>
                    <a:pt x="6350" y="6350"/>
                  </a:moveTo>
                  <a:lnTo>
                    <a:pt x="1034338" y="15231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D58C4B6-9455-DBC8-C668-1FA30E9018FD}"/>
                </a:ext>
              </a:extLst>
            </p:cNvPr>
            <p:cNvGrpSpPr/>
            <p:nvPr/>
          </p:nvGrpSpPr>
          <p:grpSpPr>
            <a:xfrm>
              <a:off x="2595587" y="1787144"/>
              <a:ext cx="1361007" cy="1663484"/>
              <a:chOff x="778675" y="591743"/>
              <a:chExt cx="1361007" cy="1663484"/>
            </a:xfrm>
          </p:grpSpPr>
          <p:sp>
            <p:nvSpPr>
              <p:cNvPr id="57" name="Freeform 3">
                <a:extLst>
                  <a:ext uri="{FF2B5EF4-FFF2-40B4-BE49-F238E27FC236}">
                    <a16:creationId xmlns:a16="http://schemas.microsoft.com/office/drawing/2014/main" id="{408E9035-0BBD-B016-D12C-6F9E5ADF5E2B}"/>
                  </a:ext>
                </a:extLst>
              </p:cNvPr>
              <p:cNvSpPr/>
              <p:nvPr/>
            </p:nvSpPr>
            <p:spPr>
              <a:xfrm>
                <a:off x="1191666" y="591743"/>
                <a:ext cx="948016" cy="1029766"/>
              </a:xfrm>
              <a:custGeom>
                <a:avLst/>
                <a:gdLst>
                  <a:gd name="connsiteX0" fmla="*/ 6350 w 948016"/>
                  <a:gd name="connsiteY0" fmla="*/ 1023416 h 1029766"/>
                  <a:gd name="connsiteX1" fmla="*/ 941666 w 948016"/>
                  <a:gd name="connsiteY1" fmla="*/ 6350 h 1029766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948016" h="1029766">
                    <a:moveTo>
                      <a:pt x="6350" y="1023416"/>
                    </a:moveTo>
                    <a:lnTo>
                      <a:pt x="941666" y="635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3">
                <a:extLst>
                  <a:ext uri="{FF2B5EF4-FFF2-40B4-BE49-F238E27FC236}">
                    <a16:creationId xmlns:a16="http://schemas.microsoft.com/office/drawing/2014/main" id="{D19C10BF-CB62-1B24-4BFB-B113884C05D3}"/>
                  </a:ext>
                </a:extLst>
              </p:cNvPr>
              <p:cNvSpPr/>
              <p:nvPr/>
            </p:nvSpPr>
            <p:spPr>
              <a:xfrm>
                <a:off x="778675" y="1027803"/>
                <a:ext cx="718989" cy="1227424"/>
              </a:xfrm>
              <a:custGeom>
                <a:avLst/>
                <a:gdLst>
                  <a:gd name="connsiteX0" fmla="*/ 707148 w 718989"/>
                  <a:gd name="connsiteY0" fmla="*/ 1221074 h 1227424"/>
                  <a:gd name="connsiteX1" fmla="*/ 705739 w 718989"/>
                  <a:gd name="connsiteY1" fmla="*/ 1185514 h 1227424"/>
                  <a:gd name="connsiteX2" fmla="*/ 409740 w 718989"/>
                  <a:gd name="connsiteY2" fmla="*/ 644240 h 1227424"/>
                  <a:gd name="connsiteX3" fmla="*/ 419341 w 718989"/>
                  <a:gd name="connsiteY3" fmla="*/ 587357 h 1227424"/>
                  <a:gd name="connsiteX4" fmla="*/ 364921 w 718989"/>
                  <a:gd name="connsiteY4" fmla="*/ 568193 h 1227424"/>
                  <a:gd name="connsiteX5" fmla="*/ 37299 w 718989"/>
                  <a:gd name="connsiteY5" fmla="*/ 24607 h 1227424"/>
                  <a:gd name="connsiteX6" fmla="*/ 6350 w 718989"/>
                  <a:gd name="connsiteY6" fmla="*/ 9113 h 1227424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  <a:cxn ang="4">
                    <a:pos x="connsiteX4" y="connsiteY4"/>
                  </a:cxn>
                  <a:cxn ang="5">
                    <a:pos x="connsiteX5" y="connsiteY5"/>
                  </a:cxn>
                  <a:cxn ang="6">
                    <a:pos x="connsiteX6" y="connsiteY6"/>
                  </a:cxn>
                </a:cxnLst>
                <a:rect l="l" t="t" r="r" b="b"/>
                <a:pathLst>
                  <a:path w="718989" h="1227424">
                    <a:moveTo>
                      <a:pt x="707148" y="1221074"/>
                    </a:moveTo>
                    <a:cubicBezTo>
                      <a:pt x="707148" y="1221074"/>
                      <a:pt x="722261" y="1213543"/>
                      <a:pt x="705739" y="1185514"/>
                    </a:cubicBezTo>
                    <a:cubicBezTo>
                      <a:pt x="665276" y="1116820"/>
                      <a:pt x="439762" y="695218"/>
                      <a:pt x="409740" y="644240"/>
                    </a:cubicBezTo>
                    <a:cubicBezTo>
                      <a:pt x="396773" y="622219"/>
                      <a:pt x="419341" y="587357"/>
                      <a:pt x="419341" y="587357"/>
                    </a:cubicBezTo>
                    <a:cubicBezTo>
                      <a:pt x="419341" y="587357"/>
                      <a:pt x="377888" y="590202"/>
                      <a:pt x="364921" y="568193"/>
                    </a:cubicBezTo>
                    <a:cubicBezTo>
                      <a:pt x="351942" y="546184"/>
                      <a:pt x="53822" y="52636"/>
                      <a:pt x="37299" y="24607"/>
                    </a:cubicBezTo>
                    <a:cubicBezTo>
                      <a:pt x="20802" y="-3421"/>
                      <a:pt x="6350" y="9113"/>
                      <a:pt x="6350" y="9113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6" name="Freeform 3">
              <a:extLst>
                <a:ext uri="{FF2B5EF4-FFF2-40B4-BE49-F238E27FC236}">
                  <a16:creationId xmlns:a16="http://schemas.microsoft.com/office/drawing/2014/main" id="{DA448416-2B8C-D6F1-2F7E-C6DEA51BC04F}"/>
                </a:ext>
              </a:extLst>
            </p:cNvPr>
            <p:cNvSpPr/>
            <p:nvPr/>
          </p:nvSpPr>
          <p:spPr>
            <a:xfrm>
              <a:off x="3087115" y="2355037"/>
              <a:ext cx="1292174" cy="638035"/>
            </a:xfrm>
            <a:custGeom>
              <a:avLst/>
              <a:gdLst>
                <a:gd name="connsiteX0" fmla="*/ 6350 w 1292174"/>
                <a:gd name="connsiteY0" fmla="*/ 562000 h 638035"/>
                <a:gd name="connsiteX1" fmla="*/ 1285824 w 1292174"/>
                <a:gd name="connsiteY1" fmla="*/ 6350 h 638035"/>
                <a:gd name="connsiteX2" fmla="*/ 27622 w 1292174"/>
                <a:gd name="connsiteY2" fmla="*/ 631685 h 63803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1292174" h="638035">
                  <a:moveTo>
                    <a:pt x="6350" y="562000"/>
                  </a:moveTo>
                  <a:lnTo>
                    <a:pt x="1285824" y="6350"/>
                  </a:lnTo>
                  <a:lnTo>
                    <a:pt x="27622" y="63168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96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125C-9EC0-0E53-11FF-F88A522F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7044D-2818-63C7-E37B-1A0B481EB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Lipids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 biological molecules that mix poorly with water..</a:t>
            </a:r>
          </a:p>
          <a:p>
            <a:pPr lvl="1"/>
            <a:r>
              <a:rPr lang="en-US" dirty="0"/>
              <a:t>Not true “polymers”</a:t>
            </a:r>
          </a:p>
          <a:p>
            <a:pPr lvl="1"/>
            <a:r>
              <a:rPr lang="en-US" dirty="0"/>
              <a:t>Not true ”macromolecule”</a:t>
            </a:r>
          </a:p>
          <a:p>
            <a:pPr lvl="1"/>
            <a:r>
              <a:rPr lang="en-US" dirty="0"/>
              <a:t>3 Types</a:t>
            </a:r>
          </a:p>
          <a:p>
            <a:pPr lvl="2"/>
            <a:r>
              <a:rPr lang="en-US" dirty="0"/>
              <a:t>Triglycerides</a:t>
            </a:r>
          </a:p>
          <a:p>
            <a:pPr lvl="2"/>
            <a:r>
              <a:rPr lang="en-US" dirty="0"/>
              <a:t>Phospholipids</a:t>
            </a:r>
          </a:p>
          <a:p>
            <a:pPr lvl="2"/>
            <a:r>
              <a:rPr lang="en-US" dirty="0"/>
              <a:t>Cholesterol &amp; Steroids</a:t>
            </a:r>
          </a:p>
        </p:txBody>
      </p:sp>
    </p:spTree>
    <p:extLst>
      <p:ext uri="{BB962C8B-B14F-4D97-AF65-F5344CB8AC3E}">
        <p14:creationId xmlns:p14="http://schemas.microsoft.com/office/powerpoint/2010/main" val="174717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F9F1-D6EF-4B80-4BD9-A8A26F4F0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D67-90BC-8C5D-CE00-F77E4CCFB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Prokaryotes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 = before, </a:t>
            </a:r>
            <a:r>
              <a:rPr lang="en-US" dirty="0" err="1"/>
              <a:t>Karyo</a:t>
            </a:r>
            <a:r>
              <a:rPr lang="en-US" dirty="0"/>
              <a:t> – nuclei</a:t>
            </a:r>
          </a:p>
          <a:p>
            <a:pPr lvl="1"/>
            <a:r>
              <a:rPr lang="en-US" dirty="0"/>
              <a:t>No nucleus</a:t>
            </a:r>
          </a:p>
          <a:p>
            <a:pPr lvl="1"/>
            <a:r>
              <a:rPr lang="en-US" dirty="0"/>
              <a:t>No organelles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Google Shape;198;p5" descr="http://api.ning.com/files/V-WKbXgs4uXwKGUA1rJlm-Jg8rPJvfBgZHdpdPZHLqJvf1f9F4PNoIH3RYUw5h0pCMSz8tzxSjuvWTG8aC-nwC8CQlNnaLK*/bio1001.image.prokaryote.jpg">
            <a:extLst>
              <a:ext uri="{FF2B5EF4-FFF2-40B4-BE49-F238E27FC236}">
                <a16:creationId xmlns:a16="http://schemas.microsoft.com/office/drawing/2014/main" id="{7AAA4C82-CEE1-D636-DDB4-6AF5A5B26E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8914"/>
          <a:stretch/>
        </p:blipFill>
        <p:spPr>
          <a:xfrm>
            <a:off x="1981813" y="3031222"/>
            <a:ext cx="5180373" cy="3575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914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C09F-36E3-D845-8606-FBCA8BEB7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B4A3-A56C-2018-D804-DE216E0F1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Eukaryotes:</a:t>
            </a:r>
          </a:p>
          <a:p>
            <a:pPr lvl="1"/>
            <a:r>
              <a:rPr lang="en-US" dirty="0"/>
              <a:t>Nucleus</a:t>
            </a:r>
          </a:p>
          <a:p>
            <a:pPr lvl="1"/>
            <a:r>
              <a:rPr lang="en-US" dirty="0"/>
              <a:t>Organelles</a:t>
            </a:r>
          </a:p>
        </p:txBody>
      </p:sp>
      <p:grpSp>
        <p:nvGrpSpPr>
          <p:cNvPr id="4" name="Google Shape;252;p6">
            <a:extLst>
              <a:ext uri="{FF2B5EF4-FFF2-40B4-BE49-F238E27FC236}">
                <a16:creationId xmlns:a16="http://schemas.microsoft.com/office/drawing/2014/main" id="{3E2FFF22-78E2-5F31-98D8-405CE41AF1F5}"/>
              </a:ext>
            </a:extLst>
          </p:cNvPr>
          <p:cNvGrpSpPr/>
          <p:nvPr/>
        </p:nvGrpSpPr>
        <p:grpSpPr>
          <a:xfrm>
            <a:off x="4095621" y="629626"/>
            <a:ext cx="5084600" cy="3691783"/>
            <a:chOff x="152400" y="25400"/>
            <a:chExt cx="8778875" cy="6424613"/>
          </a:xfrm>
        </p:grpSpPr>
        <p:sp>
          <p:nvSpPr>
            <p:cNvPr id="5" name="Google Shape;253;p6">
              <a:extLst>
                <a:ext uri="{FF2B5EF4-FFF2-40B4-BE49-F238E27FC236}">
                  <a16:creationId xmlns:a16="http://schemas.microsoft.com/office/drawing/2014/main" id="{631C0153-4E10-7163-F449-2F1BD8272F44}"/>
                </a:ext>
              </a:extLst>
            </p:cNvPr>
            <p:cNvSpPr txBox="1"/>
            <p:nvPr/>
          </p:nvSpPr>
          <p:spPr>
            <a:xfrm>
              <a:off x="152400" y="25400"/>
              <a:ext cx="25908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"/>
                <a:buFont typeface="Arial"/>
                <a:buNone/>
              </a:pPr>
              <a:r>
                <a:rPr lang="en-US" sz="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Figure 6.8a</a:t>
              </a:r>
              <a:endPara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254;p6" descr="06_08aEukaryoticCell-U">
              <a:extLst>
                <a:ext uri="{FF2B5EF4-FFF2-40B4-BE49-F238E27FC236}">
                  <a16:creationId xmlns:a16="http://schemas.microsoft.com/office/drawing/2014/main" id="{98278AC2-9CA9-745C-AE51-090E784BC15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63" y="407988"/>
              <a:ext cx="8548687" cy="6042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55;p6">
              <a:extLst>
                <a:ext uri="{FF2B5EF4-FFF2-40B4-BE49-F238E27FC236}">
                  <a16:creationId xmlns:a16="http://schemas.microsoft.com/office/drawing/2014/main" id="{E5D90931-D1C7-AA45-84A9-CBF40EAE40FB}"/>
                </a:ext>
              </a:extLst>
            </p:cNvPr>
            <p:cNvSpPr txBox="1"/>
            <p:nvPr/>
          </p:nvSpPr>
          <p:spPr>
            <a:xfrm>
              <a:off x="2513013" y="407988"/>
              <a:ext cx="3870325" cy="17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ENDOPLASMIC RETICULUM (ER)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56;p6">
              <a:extLst>
                <a:ext uri="{FF2B5EF4-FFF2-40B4-BE49-F238E27FC236}">
                  <a16:creationId xmlns:a16="http://schemas.microsoft.com/office/drawing/2014/main" id="{C42A8A4C-749A-2101-F1B1-B1775A99FE45}"/>
                </a:ext>
              </a:extLst>
            </p:cNvPr>
            <p:cNvSpPr/>
            <p:nvPr/>
          </p:nvSpPr>
          <p:spPr>
            <a:xfrm rot="-5400000">
              <a:off x="4217194" y="-207168"/>
              <a:ext cx="134937" cy="1854200"/>
            </a:xfrm>
            <a:prstGeom prst="rightBrace">
              <a:avLst>
                <a:gd name="adj1" fmla="val 114510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" name="Google Shape;257;p6">
              <a:extLst>
                <a:ext uri="{FF2B5EF4-FFF2-40B4-BE49-F238E27FC236}">
                  <a16:creationId xmlns:a16="http://schemas.microsoft.com/office/drawing/2014/main" id="{B55F5A6A-211D-9497-C209-C982EA371377}"/>
                </a:ext>
              </a:extLst>
            </p:cNvPr>
            <p:cNvSpPr txBox="1"/>
            <p:nvPr/>
          </p:nvSpPr>
          <p:spPr>
            <a:xfrm>
              <a:off x="3400425" y="820738"/>
              <a:ext cx="730250" cy="403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Rough</a:t>
              </a:r>
              <a:b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58;p6">
              <a:extLst>
                <a:ext uri="{FF2B5EF4-FFF2-40B4-BE49-F238E27FC236}">
                  <a16:creationId xmlns:a16="http://schemas.microsoft.com/office/drawing/2014/main" id="{1F438FDA-B95D-410B-A4D6-163C3FF62FB6}"/>
                </a:ext>
              </a:extLst>
            </p:cNvPr>
            <p:cNvSpPr txBox="1"/>
            <p:nvPr/>
          </p:nvSpPr>
          <p:spPr>
            <a:xfrm>
              <a:off x="4376738" y="811213"/>
              <a:ext cx="730250" cy="403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Smooth</a:t>
              </a:r>
              <a:b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59;p6">
              <a:extLst>
                <a:ext uri="{FF2B5EF4-FFF2-40B4-BE49-F238E27FC236}">
                  <a16:creationId xmlns:a16="http://schemas.microsoft.com/office/drawing/2014/main" id="{72EFAD8C-F797-A46D-A542-E883DB36542E}"/>
                </a:ext>
              </a:extLst>
            </p:cNvPr>
            <p:cNvSpPr/>
            <p:nvPr/>
          </p:nvSpPr>
          <p:spPr>
            <a:xfrm>
              <a:off x="7610475" y="666750"/>
              <a:ext cx="146050" cy="1155700"/>
            </a:xfrm>
            <a:prstGeom prst="rightBrace">
              <a:avLst>
                <a:gd name="adj1" fmla="val 65942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" name="Google Shape;260;p6">
              <a:extLst>
                <a:ext uri="{FF2B5EF4-FFF2-40B4-BE49-F238E27FC236}">
                  <a16:creationId xmlns:a16="http://schemas.microsoft.com/office/drawing/2014/main" id="{09FB9E52-46C7-E81B-4D1E-3BB7B2CE66B3}"/>
                </a:ext>
              </a:extLst>
            </p:cNvPr>
            <p:cNvSpPr txBox="1"/>
            <p:nvPr/>
          </p:nvSpPr>
          <p:spPr>
            <a:xfrm>
              <a:off x="6503988" y="679450"/>
              <a:ext cx="996950" cy="428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Nuclear</a:t>
              </a:r>
              <a:b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envelope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1;p6">
              <a:extLst>
                <a:ext uri="{FF2B5EF4-FFF2-40B4-BE49-F238E27FC236}">
                  <a16:creationId xmlns:a16="http://schemas.microsoft.com/office/drawing/2014/main" id="{3D80AF10-D580-5B52-C68B-48F40D3EE7AC}"/>
                </a:ext>
              </a:extLst>
            </p:cNvPr>
            <p:cNvSpPr txBox="1"/>
            <p:nvPr/>
          </p:nvSpPr>
          <p:spPr>
            <a:xfrm>
              <a:off x="6516688" y="1238250"/>
              <a:ext cx="1092200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Nucleolus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2;p6">
              <a:extLst>
                <a:ext uri="{FF2B5EF4-FFF2-40B4-BE49-F238E27FC236}">
                  <a16:creationId xmlns:a16="http://schemas.microsoft.com/office/drawing/2014/main" id="{CB2151B0-2D78-34CB-A5DB-445C1DFDC2A4}"/>
                </a:ext>
              </a:extLst>
            </p:cNvPr>
            <p:cNvSpPr txBox="1"/>
            <p:nvPr/>
          </p:nvSpPr>
          <p:spPr>
            <a:xfrm>
              <a:off x="6516688" y="1581150"/>
              <a:ext cx="1092200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Chromatin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" name="Google Shape;263;p6">
              <a:extLst>
                <a:ext uri="{FF2B5EF4-FFF2-40B4-BE49-F238E27FC236}">
                  <a16:creationId xmlns:a16="http://schemas.microsoft.com/office/drawing/2014/main" id="{F2BC1BD0-CD52-F969-971E-936228315DF0}"/>
                </a:ext>
              </a:extLst>
            </p:cNvPr>
            <p:cNvCxnSpPr/>
            <p:nvPr/>
          </p:nvCxnSpPr>
          <p:spPr>
            <a:xfrm rot="10800000" flipH="1">
              <a:off x="5791200" y="787400"/>
              <a:ext cx="679450" cy="825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264;p6">
              <a:extLst>
                <a:ext uri="{FF2B5EF4-FFF2-40B4-BE49-F238E27FC236}">
                  <a16:creationId xmlns:a16="http://schemas.microsoft.com/office/drawing/2014/main" id="{A61C0D6C-FBC8-2BC4-C9A1-7D48333A9BD5}"/>
                </a:ext>
              </a:extLst>
            </p:cNvPr>
            <p:cNvCxnSpPr/>
            <p:nvPr/>
          </p:nvCxnSpPr>
          <p:spPr>
            <a:xfrm rot="10800000" flipH="1">
              <a:off x="5562600" y="1358900"/>
              <a:ext cx="908050" cy="10985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265;p6">
              <a:extLst>
                <a:ext uri="{FF2B5EF4-FFF2-40B4-BE49-F238E27FC236}">
                  <a16:creationId xmlns:a16="http://schemas.microsoft.com/office/drawing/2014/main" id="{4C8BA3C0-A573-2270-67EE-35D44156E274}"/>
                </a:ext>
              </a:extLst>
            </p:cNvPr>
            <p:cNvCxnSpPr/>
            <p:nvPr/>
          </p:nvCxnSpPr>
          <p:spPr>
            <a:xfrm rot="10800000" flipH="1">
              <a:off x="6038850" y="1695450"/>
              <a:ext cx="444500" cy="558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266;p6">
              <a:extLst>
                <a:ext uri="{FF2B5EF4-FFF2-40B4-BE49-F238E27FC236}">
                  <a16:creationId xmlns:a16="http://schemas.microsoft.com/office/drawing/2014/main" id="{34C6DABE-01E0-BF35-6D0F-674EE8758CC1}"/>
                </a:ext>
              </a:extLst>
            </p:cNvPr>
            <p:cNvCxnSpPr/>
            <p:nvPr/>
          </p:nvCxnSpPr>
          <p:spPr>
            <a:xfrm rot="10800000" flipH="1">
              <a:off x="7278688" y="2279650"/>
              <a:ext cx="258762" cy="1714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267;p6">
              <a:extLst>
                <a:ext uri="{FF2B5EF4-FFF2-40B4-BE49-F238E27FC236}">
                  <a16:creationId xmlns:a16="http://schemas.microsoft.com/office/drawing/2014/main" id="{63C20173-4186-B9FA-3D9B-297A74C00BC3}"/>
                </a:ext>
              </a:extLst>
            </p:cNvPr>
            <p:cNvCxnSpPr/>
            <p:nvPr/>
          </p:nvCxnSpPr>
          <p:spPr>
            <a:xfrm flipH="1">
              <a:off x="4387850" y="1308100"/>
              <a:ext cx="361950" cy="8572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68;p6">
              <a:extLst>
                <a:ext uri="{FF2B5EF4-FFF2-40B4-BE49-F238E27FC236}">
                  <a16:creationId xmlns:a16="http://schemas.microsoft.com/office/drawing/2014/main" id="{6F7E0B0F-FC9A-D7C5-FA17-08F6354DCA23}"/>
                </a:ext>
              </a:extLst>
            </p:cNvPr>
            <p:cNvCxnSpPr/>
            <p:nvPr/>
          </p:nvCxnSpPr>
          <p:spPr>
            <a:xfrm>
              <a:off x="3790950" y="1320800"/>
              <a:ext cx="355600" cy="17208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269;p6">
              <a:extLst>
                <a:ext uri="{FF2B5EF4-FFF2-40B4-BE49-F238E27FC236}">
                  <a16:creationId xmlns:a16="http://schemas.microsoft.com/office/drawing/2014/main" id="{8FF36F0C-2E61-4A32-B5A0-C22CD1185F62}"/>
                </a:ext>
              </a:extLst>
            </p:cNvPr>
            <p:cNvCxnSpPr/>
            <p:nvPr/>
          </p:nvCxnSpPr>
          <p:spPr>
            <a:xfrm>
              <a:off x="6851650" y="3492500"/>
              <a:ext cx="488950" cy="698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270;p6">
              <a:extLst>
                <a:ext uri="{FF2B5EF4-FFF2-40B4-BE49-F238E27FC236}">
                  <a16:creationId xmlns:a16="http://schemas.microsoft.com/office/drawing/2014/main" id="{7A0A1438-0C4A-BB42-DBF9-683476B02CAB}"/>
                </a:ext>
              </a:extLst>
            </p:cNvPr>
            <p:cNvCxnSpPr/>
            <p:nvPr/>
          </p:nvCxnSpPr>
          <p:spPr>
            <a:xfrm>
              <a:off x="6680200" y="3968750"/>
              <a:ext cx="660400" cy="2222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" name="Google Shape;271;p6">
              <a:extLst>
                <a:ext uri="{FF2B5EF4-FFF2-40B4-BE49-F238E27FC236}">
                  <a16:creationId xmlns:a16="http://schemas.microsoft.com/office/drawing/2014/main" id="{4D732E63-7300-4223-77F7-6983162B8CC7}"/>
                </a:ext>
              </a:extLst>
            </p:cNvPr>
            <p:cNvSpPr txBox="1"/>
            <p:nvPr/>
          </p:nvSpPr>
          <p:spPr>
            <a:xfrm>
              <a:off x="7583488" y="2184400"/>
              <a:ext cx="1200150" cy="415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Plasma</a:t>
              </a:r>
              <a:b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membrane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2;p6">
              <a:extLst>
                <a:ext uri="{FF2B5EF4-FFF2-40B4-BE49-F238E27FC236}">
                  <a16:creationId xmlns:a16="http://schemas.microsoft.com/office/drawing/2014/main" id="{46D870D7-4C4E-DE86-8291-04D750C2DC14}"/>
                </a:ext>
              </a:extLst>
            </p:cNvPr>
            <p:cNvSpPr txBox="1"/>
            <p:nvPr/>
          </p:nvSpPr>
          <p:spPr>
            <a:xfrm>
              <a:off x="7392988" y="4089400"/>
              <a:ext cx="1231900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Ribosomes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" name="Google Shape;273;p6">
              <a:extLst>
                <a:ext uri="{FF2B5EF4-FFF2-40B4-BE49-F238E27FC236}">
                  <a16:creationId xmlns:a16="http://schemas.microsoft.com/office/drawing/2014/main" id="{7BDDEC7C-16D6-DC5B-FC86-F0F261743942}"/>
                </a:ext>
              </a:extLst>
            </p:cNvPr>
            <p:cNvCxnSpPr/>
            <p:nvPr/>
          </p:nvCxnSpPr>
          <p:spPr>
            <a:xfrm>
              <a:off x="5962650" y="4013200"/>
              <a:ext cx="679450" cy="1244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74;p6">
              <a:extLst>
                <a:ext uri="{FF2B5EF4-FFF2-40B4-BE49-F238E27FC236}">
                  <a16:creationId xmlns:a16="http://schemas.microsoft.com/office/drawing/2014/main" id="{C8065E32-7A9C-BD63-1D98-36A1E3694E6F}"/>
                </a:ext>
              </a:extLst>
            </p:cNvPr>
            <p:cNvSpPr txBox="1"/>
            <p:nvPr/>
          </p:nvSpPr>
          <p:spPr>
            <a:xfrm>
              <a:off x="6675438" y="5178425"/>
              <a:ext cx="1765300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Golgi apparatus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5;p6">
              <a:extLst>
                <a:ext uri="{FF2B5EF4-FFF2-40B4-BE49-F238E27FC236}">
                  <a16:creationId xmlns:a16="http://schemas.microsoft.com/office/drawing/2014/main" id="{29807058-9316-D627-F4C7-FFEAE9386B68}"/>
                </a:ext>
              </a:extLst>
            </p:cNvPr>
            <p:cNvSpPr txBox="1"/>
            <p:nvPr/>
          </p:nvSpPr>
          <p:spPr>
            <a:xfrm>
              <a:off x="5183188" y="6029325"/>
              <a:ext cx="1130300" cy="187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Lysosome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" name="Google Shape;276;p6">
              <a:extLst>
                <a:ext uri="{FF2B5EF4-FFF2-40B4-BE49-F238E27FC236}">
                  <a16:creationId xmlns:a16="http://schemas.microsoft.com/office/drawing/2014/main" id="{C27B1247-0F10-CB15-C387-61D89CE21EC2}"/>
                </a:ext>
              </a:extLst>
            </p:cNvPr>
            <p:cNvCxnSpPr/>
            <p:nvPr/>
          </p:nvCxnSpPr>
          <p:spPr>
            <a:xfrm>
              <a:off x="4692650" y="5619750"/>
              <a:ext cx="444500" cy="508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77;p6">
              <a:extLst>
                <a:ext uri="{FF2B5EF4-FFF2-40B4-BE49-F238E27FC236}">
                  <a16:creationId xmlns:a16="http://schemas.microsoft.com/office/drawing/2014/main" id="{D6CC0CF0-3AC8-8CA0-1B3D-D4B566882CB9}"/>
                </a:ext>
              </a:extLst>
            </p:cNvPr>
            <p:cNvCxnSpPr/>
            <p:nvPr/>
          </p:nvCxnSpPr>
          <p:spPr>
            <a:xfrm flipH="1">
              <a:off x="3835400" y="4603750"/>
              <a:ext cx="679450" cy="1562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278;p6">
              <a:extLst>
                <a:ext uri="{FF2B5EF4-FFF2-40B4-BE49-F238E27FC236}">
                  <a16:creationId xmlns:a16="http://schemas.microsoft.com/office/drawing/2014/main" id="{05A9D7B8-DA98-8173-1348-19BB7B2C3A97}"/>
                </a:ext>
              </a:extLst>
            </p:cNvPr>
            <p:cNvSpPr txBox="1"/>
            <p:nvPr/>
          </p:nvSpPr>
          <p:spPr>
            <a:xfrm>
              <a:off x="2230438" y="6054725"/>
              <a:ext cx="1784350" cy="187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Mitochondrion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" name="Google Shape;279;p6">
              <a:extLst>
                <a:ext uri="{FF2B5EF4-FFF2-40B4-BE49-F238E27FC236}">
                  <a16:creationId xmlns:a16="http://schemas.microsoft.com/office/drawing/2014/main" id="{34D98196-DF7C-1F8B-F65B-F9EB3C7FDADD}"/>
                </a:ext>
              </a:extLst>
            </p:cNvPr>
            <p:cNvCxnSpPr/>
            <p:nvPr/>
          </p:nvCxnSpPr>
          <p:spPr>
            <a:xfrm flipH="1">
              <a:off x="2286000" y="4489450"/>
              <a:ext cx="1314450" cy="1181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280;p6">
              <a:extLst>
                <a:ext uri="{FF2B5EF4-FFF2-40B4-BE49-F238E27FC236}">
                  <a16:creationId xmlns:a16="http://schemas.microsoft.com/office/drawing/2014/main" id="{42CBD28E-6894-B098-DF3D-EBCA45E4D9FC}"/>
                </a:ext>
              </a:extLst>
            </p:cNvPr>
            <p:cNvCxnSpPr/>
            <p:nvPr/>
          </p:nvCxnSpPr>
          <p:spPr>
            <a:xfrm flipH="1">
              <a:off x="2501900" y="4597400"/>
              <a:ext cx="330200" cy="2476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" name="Google Shape;281;p6">
              <a:extLst>
                <a:ext uri="{FF2B5EF4-FFF2-40B4-BE49-F238E27FC236}">
                  <a16:creationId xmlns:a16="http://schemas.microsoft.com/office/drawing/2014/main" id="{D0A94B87-EC9B-6925-89B0-6CB585E48ED1}"/>
                </a:ext>
              </a:extLst>
            </p:cNvPr>
            <p:cNvCxnSpPr/>
            <p:nvPr/>
          </p:nvCxnSpPr>
          <p:spPr>
            <a:xfrm rot="10800000">
              <a:off x="2501900" y="4851400"/>
              <a:ext cx="431800" cy="5715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" name="Google Shape;282;p6">
              <a:extLst>
                <a:ext uri="{FF2B5EF4-FFF2-40B4-BE49-F238E27FC236}">
                  <a16:creationId xmlns:a16="http://schemas.microsoft.com/office/drawing/2014/main" id="{DA92D4C7-5704-4585-9AC8-67D646E3C53C}"/>
                </a:ext>
              </a:extLst>
            </p:cNvPr>
            <p:cNvSpPr txBox="1"/>
            <p:nvPr/>
          </p:nvSpPr>
          <p:spPr>
            <a:xfrm>
              <a:off x="960438" y="5534025"/>
              <a:ext cx="1282700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Peroxisome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83;p6">
              <a:extLst>
                <a:ext uri="{FF2B5EF4-FFF2-40B4-BE49-F238E27FC236}">
                  <a16:creationId xmlns:a16="http://schemas.microsoft.com/office/drawing/2014/main" id="{EE84B5C9-4AC5-0505-E871-CC561FFF9496}"/>
                </a:ext>
              </a:extLst>
            </p:cNvPr>
            <p:cNvSpPr txBox="1"/>
            <p:nvPr/>
          </p:nvSpPr>
          <p:spPr>
            <a:xfrm>
              <a:off x="1468438" y="4727575"/>
              <a:ext cx="1282700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Microvilli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" name="Google Shape;284;p6">
              <a:extLst>
                <a:ext uri="{FF2B5EF4-FFF2-40B4-BE49-F238E27FC236}">
                  <a16:creationId xmlns:a16="http://schemas.microsoft.com/office/drawing/2014/main" id="{1A3E84BE-29F5-11A7-DF88-E614AC6388F4}"/>
                </a:ext>
              </a:extLst>
            </p:cNvPr>
            <p:cNvCxnSpPr/>
            <p:nvPr/>
          </p:nvCxnSpPr>
          <p:spPr>
            <a:xfrm rot="10800000">
              <a:off x="2711450" y="3924300"/>
              <a:ext cx="539750" cy="1905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Google Shape;285;p6">
              <a:extLst>
                <a:ext uri="{FF2B5EF4-FFF2-40B4-BE49-F238E27FC236}">
                  <a16:creationId xmlns:a16="http://schemas.microsoft.com/office/drawing/2014/main" id="{2C13CD90-0DCE-544B-DE3C-EC778B1DBFAB}"/>
                </a:ext>
              </a:extLst>
            </p:cNvPr>
            <p:cNvCxnSpPr/>
            <p:nvPr/>
          </p:nvCxnSpPr>
          <p:spPr>
            <a:xfrm rot="10800000">
              <a:off x="2711450" y="3587750"/>
              <a:ext cx="558800" cy="139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8" name="Google Shape;286;p6">
              <a:extLst>
                <a:ext uri="{FF2B5EF4-FFF2-40B4-BE49-F238E27FC236}">
                  <a16:creationId xmlns:a16="http://schemas.microsoft.com/office/drawing/2014/main" id="{B0682C8E-88EC-E53A-5D46-A366530F3A70}"/>
                </a:ext>
              </a:extLst>
            </p:cNvPr>
            <p:cNvCxnSpPr/>
            <p:nvPr/>
          </p:nvCxnSpPr>
          <p:spPr>
            <a:xfrm rot="10800000">
              <a:off x="2724150" y="3270250"/>
              <a:ext cx="273050" cy="2159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287;p6">
              <a:extLst>
                <a:ext uri="{FF2B5EF4-FFF2-40B4-BE49-F238E27FC236}">
                  <a16:creationId xmlns:a16="http://schemas.microsoft.com/office/drawing/2014/main" id="{43598AD3-5C97-7FC5-0204-87AC980A4B0C}"/>
                </a:ext>
              </a:extLst>
            </p:cNvPr>
            <p:cNvCxnSpPr/>
            <p:nvPr/>
          </p:nvCxnSpPr>
          <p:spPr>
            <a:xfrm>
              <a:off x="2778125" y="2060575"/>
              <a:ext cx="1111250" cy="1727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Google Shape;288;p6">
              <a:extLst>
                <a:ext uri="{FF2B5EF4-FFF2-40B4-BE49-F238E27FC236}">
                  <a16:creationId xmlns:a16="http://schemas.microsoft.com/office/drawing/2014/main" id="{D1D1DA96-DDEC-B13D-5F0B-DD223A055F7B}"/>
                </a:ext>
              </a:extLst>
            </p:cNvPr>
            <p:cNvCxnSpPr/>
            <p:nvPr/>
          </p:nvCxnSpPr>
          <p:spPr>
            <a:xfrm>
              <a:off x="3905250" y="1866900"/>
              <a:ext cx="234950" cy="1168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" name="Google Shape;289;p6">
              <a:extLst>
                <a:ext uri="{FF2B5EF4-FFF2-40B4-BE49-F238E27FC236}">
                  <a16:creationId xmlns:a16="http://schemas.microsoft.com/office/drawing/2014/main" id="{B10D84E5-595D-96B4-D2C2-7DCA14D2AE6E}"/>
                </a:ext>
              </a:extLst>
            </p:cNvPr>
            <p:cNvSpPr txBox="1"/>
            <p:nvPr/>
          </p:nvSpPr>
          <p:spPr>
            <a:xfrm>
              <a:off x="1265238" y="3781425"/>
              <a:ext cx="1428750" cy="187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Microtubules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0;p6">
              <a:extLst>
                <a:ext uri="{FF2B5EF4-FFF2-40B4-BE49-F238E27FC236}">
                  <a16:creationId xmlns:a16="http://schemas.microsoft.com/office/drawing/2014/main" id="{08612FCA-B411-8FA7-6707-FBF5C5BC759E}"/>
                </a:ext>
              </a:extLst>
            </p:cNvPr>
            <p:cNvSpPr txBox="1"/>
            <p:nvPr/>
          </p:nvSpPr>
          <p:spPr>
            <a:xfrm>
              <a:off x="261938" y="3482975"/>
              <a:ext cx="2355850" cy="187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Intermediate filaments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1;p6">
              <a:extLst>
                <a:ext uri="{FF2B5EF4-FFF2-40B4-BE49-F238E27FC236}">
                  <a16:creationId xmlns:a16="http://schemas.microsoft.com/office/drawing/2014/main" id="{30DC2325-963D-87D4-2BE0-B6CFC8D3730B}"/>
                </a:ext>
              </a:extLst>
            </p:cNvPr>
            <p:cNvSpPr txBox="1"/>
            <p:nvPr/>
          </p:nvSpPr>
          <p:spPr>
            <a:xfrm>
              <a:off x="1074738" y="3159125"/>
              <a:ext cx="1644650" cy="200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Microfilaments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2;p6">
              <a:extLst>
                <a:ext uri="{FF2B5EF4-FFF2-40B4-BE49-F238E27FC236}">
                  <a16:creationId xmlns:a16="http://schemas.microsoft.com/office/drawing/2014/main" id="{640E2318-5E4F-5115-23CB-B871AD5BFFC3}"/>
                </a:ext>
              </a:extLst>
            </p:cNvPr>
            <p:cNvSpPr txBox="1"/>
            <p:nvPr/>
          </p:nvSpPr>
          <p:spPr>
            <a:xfrm>
              <a:off x="1404938" y="1920875"/>
              <a:ext cx="1320800" cy="180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Centrosome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3;p6">
              <a:extLst>
                <a:ext uri="{FF2B5EF4-FFF2-40B4-BE49-F238E27FC236}">
                  <a16:creationId xmlns:a16="http://schemas.microsoft.com/office/drawing/2014/main" id="{DE71F136-08CB-12D4-489A-2EFADCFF2FA6}"/>
                </a:ext>
              </a:extLst>
            </p:cNvPr>
            <p:cNvSpPr txBox="1"/>
            <p:nvPr/>
          </p:nvSpPr>
          <p:spPr>
            <a:xfrm>
              <a:off x="725488" y="2822575"/>
              <a:ext cx="1930400" cy="180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CYTOSKELETON: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94;p6">
              <a:extLst>
                <a:ext uri="{FF2B5EF4-FFF2-40B4-BE49-F238E27FC236}">
                  <a16:creationId xmlns:a16="http://schemas.microsoft.com/office/drawing/2014/main" id="{38D4453B-FBA9-5133-F43A-6E5BA00A7039}"/>
                </a:ext>
              </a:extLst>
            </p:cNvPr>
            <p:cNvSpPr/>
            <p:nvPr/>
          </p:nvSpPr>
          <p:spPr>
            <a:xfrm rot="3249161">
              <a:off x="3858419" y="3637756"/>
              <a:ext cx="139700" cy="414338"/>
            </a:xfrm>
            <a:prstGeom prst="leftBrace">
              <a:avLst>
                <a:gd name="adj1" fmla="val 24716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7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47" name="Google Shape;295;p6">
              <a:extLst>
                <a:ext uri="{FF2B5EF4-FFF2-40B4-BE49-F238E27FC236}">
                  <a16:creationId xmlns:a16="http://schemas.microsoft.com/office/drawing/2014/main" id="{85EC1B9B-4A80-D30D-BBD9-B25B591634A3}"/>
                </a:ext>
              </a:extLst>
            </p:cNvPr>
            <p:cNvSpPr txBox="1"/>
            <p:nvPr/>
          </p:nvSpPr>
          <p:spPr>
            <a:xfrm>
              <a:off x="1716088" y="1089025"/>
              <a:ext cx="1320800" cy="180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Flagellum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" name="Google Shape;296;p6">
              <a:extLst>
                <a:ext uri="{FF2B5EF4-FFF2-40B4-BE49-F238E27FC236}">
                  <a16:creationId xmlns:a16="http://schemas.microsoft.com/office/drawing/2014/main" id="{8EE65EE6-B4D3-E769-31A8-2A2E12F5CB4D}"/>
                </a:ext>
              </a:extLst>
            </p:cNvPr>
            <p:cNvCxnSpPr/>
            <p:nvPr/>
          </p:nvCxnSpPr>
          <p:spPr>
            <a:xfrm rot="10800000">
              <a:off x="2832100" y="1249363"/>
              <a:ext cx="512763" cy="75723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" name="Google Shape;297;p6">
              <a:extLst>
                <a:ext uri="{FF2B5EF4-FFF2-40B4-BE49-F238E27FC236}">
                  <a16:creationId xmlns:a16="http://schemas.microsoft.com/office/drawing/2014/main" id="{EBD4A39D-9ACA-CB88-A117-F88CE1E0EB76}"/>
                </a:ext>
              </a:extLst>
            </p:cNvPr>
            <p:cNvSpPr txBox="1"/>
            <p:nvPr/>
          </p:nvSpPr>
          <p:spPr>
            <a:xfrm>
              <a:off x="7839075" y="1119188"/>
              <a:ext cx="1092200" cy="1936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207;p6">
            <a:extLst>
              <a:ext uri="{FF2B5EF4-FFF2-40B4-BE49-F238E27FC236}">
                <a16:creationId xmlns:a16="http://schemas.microsoft.com/office/drawing/2014/main" id="{DD97A42A-6568-45E6-254D-23ECB06AE28B}"/>
              </a:ext>
            </a:extLst>
          </p:cNvPr>
          <p:cNvGrpSpPr/>
          <p:nvPr/>
        </p:nvGrpSpPr>
        <p:grpSpPr>
          <a:xfrm>
            <a:off x="-29495" y="2652390"/>
            <a:ext cx="5289461" cy="4217849"/>
            <a:chOff x="152400" y="0"/>
            <a:chExt cx="8693150" cy="6651625"/>
          </a:xfrm>
        </p:grpSpPr>
        <p:pic>
          <p:nvPicPr>
            <p:cNvPr id="51" name="Google Shape;208;p6" descr="06_08cEukaryoticCell-U">
              <a:extLst>
                <a:ext uri="{FF2B5EF4-FFF2-40B4-BE49-F238E27FC236}">
                  <a16:creationId xmlns:a16="http://schemas.microsoft.com/office/drawing/2014/main" id="{F873321E-9D27-D7C9-3EBF-6F281940616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6862" y="206375"/>
              <a:ext cx="8548688" cy="644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209;p6">
              <a:extLst>
                <a:ext uri="{FF2B5EF4-FFF2-40B4-BE49-F238E27FC236}">
                  <a16:creationId xmlns:a16="http://schemas.microsoft.com/office/drawing/2014/main" id="{0800FD43-8F21-553A-C721-3272BAD0259D}"/>
                </a:ext>
              </a:extLst>
            </p:cNvPr>
            <p:cNvSpPr txBox="1"/>
            <p:nvPr/>
          </p:nvSpPr>
          <p:spPr>
            <a:xfrm>
              <a:off x="152400" y="0"/>
              <a:ext cx="1981200" cy="3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"/>
                <a:buFont typeface="Arial"/>
                <a:buNone/>
              </a:pPr>
              <a:r>
                <a:rPr lang="en-US" sz="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Figure 6.8c</a:t>
              </a:r>
              <a:endParaRPr sz="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0;p6">
              <a:extLst>
                <a:ext uri="{FF2B5EF4-FFF2-40B4-BE49-F238E27FC236}">
                  <a16:creationId xmlns:a16="http://schemas.microsoft.com/office/drawing/2014/main" id="{D8A513F7-4D75-B0E5-B932-04D62077DF81}"/>
                </a:ext>
              </a:extLst>
            </p:cNvPr>
            <p:cNvSpPr txBox="1"/>
            <p:nvPr/>
          </p:nvSpPr>
          <p:spPr>
            <a:xfrm>
              <a:off x="363538" y="681038"/>
              <a:ext cx="949325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1;p6">
              <a:extLst>
                <a:ext uri="{FF2B5EF4-FFF2-40B4-BE49-F238E27FC236}">
                  <a16:creationId xmlns:a16="http://schemas.microsoft.com/office/drawing/2014/main" id="{A36FE1E5-056D-9FB2-1C58-7C8365BA1699}"/>
                </a:ext>
              </a:extLst>
            </p:cNvPr>
            <p:cNvSpPr txBox="1"/>
            <p:nvPr/>
          </p:nvSpPr>
          <p:spPr>
            <a:xfrm>
              <a:off x="1627188" y="284163"/>
              <a:ext cx="893762" cy="3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Nuclear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envelope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2;p6">
              <a:extLst>
                <a:ext uri="{FF2B5EF4-FFF2-40B4-BE49-F238E27FC236}">
                  <a16:creationId xmlns:a16="http://schemas.microsoft.com/office/drawing/2014/main" id="{6BA4AD28-0EF7-A27D-E94B-A8C39791CD47}"/>
                </a:ext>
              </a:extLst>
            </p:cNvPr>
            <p:cNvSpPr txBox="1"/>
            <p:nvPr/>
          </p:nvSpPr>
          <p:spPr>
            <a:xfrm>
              <a:off x="1504950" y="812800"/>
              <a:ext cx="1020763" cy="173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Nucleolus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3;p6">
              <a:extLst>
                <a:ext uri="{FF2B5EF4-FFF2-40B4-BE49-F238E27FC236}">
                  <a16:creationId xmlns:a16="http://schemas.microsoft.com/office/drawing/2014/main" id="{341E66B7-A71A-6F93-1965-74D0A08476C4}"/>
                </a:ext>
              </a:extLst>
            </p:cNvPr>
            <p:cNvSpPr txBox="1"/>
            <p:nvPr/>
          </p:nvSpPr>
          <p:spPr>
            <a:xfrm>
              <a:off x="1495425" y="1139825"/>
              <a:ext cx="1020763" cy="173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Chromatin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" name="Google Shape;214;p6">
              <a:extLst>
                <a:ext uri="{FF2B5EF4-FFF2-40B4-BE49-F238E27FC236}">
                  <a16:creationId xmlns:a16="http://schemas.microsoft.com/office/drawing/2014/main" id="{384E0706-712F-EA79-9FE4-87B9D44FAE17}"/>
                </a:ext>
              </a:extLst>
            </p:cNvPr>
            <p:cNvCxnSpPr/>
            <p:nvPr/>
          </p:nvCxnSpPr>
          <p:spPr>
            <a:xfrm>
              <a:off x="2557463" y="427038"/>
              <a:ext cx="465137" cy="5810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8" name="Google Shape;215;p6">
              <a:extLst>
                <a:ext uri="{FF2B5EF4-FFF2-40B4-BE49-F238E27FC236}">
                  <a16:creationId xmlns:a16="http://schemas.microsoft.com/office/drawing/2014/main" id="{9CE35D63-151B-F242-BA1C-68A8D9951F5C}"/>
                </a:ext>
              </a:extLst>
            </p:cNvPr>
            <p:cNvCxnSpPr/>
            <p:nvPr/>
          </p:nvCxnSpPr>
          <p:spPr>
            <a:xfrm>
              <a:off x="2560638" y="935038"/>
              <a:ext cx="647700" cy="66516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" name="Google Shape;216;p6">
              <a:extLst>
                <a:ext uri="{FF2B5EF4-FFF2-40B4-BE49-F238E27FC236}">
                  <a16:creationId xmlns:a16="http://schemas.microsoft.com/office/drawing/2014/main" id="{0DC8EE60-2510-9458-83C5-79B77671EC91}"/>
                </a:ext>
              </a:extLst>
            </p:cNvPr>
            <p:cNvCxnSpPr/>
            <p:nvPr/>
          </p:nvCxnSpPr>
          <p:spPr>
            <a:xfrm>
              <a:off x="2552700" y="1244600"/>
              <a:ext cx="373063" cy="22066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0" name="Google Shape;217;p6">
              <a:extLst>
                <a:ext uri="{FF2B5EF4-FFF2-40B4-BE49-F238E27FC236}">
                  <a16:creationId xmlns:a16="http://schemas.microsoft.com/office/drawing/2014/main" id="{F8A6C711-5321-037D-5845-31535868844F}"/>
                </a:ext>
              </a:extLst>
            </p:cNvPr>
            <p:cNvSpPr txBox="1"/>
            <p:nvPr/>
          </p:nvSpPr>
          <p:spPr>
            <a:xfrm>
              <a:off x="614363" y="2632075"/>
              <a:ext cx="1020762" cy="417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Golgi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apparatus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" name="Google Shape;218;p6">
              <a:extLst>
                <a:ext uri="{FF2B5EF4-FFF2-40B4-BE49-F238E27FC236}">
                  <a16:creationId xmlns:a16="http://schemas.microsoft.com/office/drawing/2014/main" id="{F3DE6FD6-F12D-E813-C0DB-A074C2E63DF3}"/>
                </a:ext>
              </a:extLst>
            </p:cNvPr>
            <p:cNvCxnSpPr/>
            <p:nvPr/>
          </p:nvCxnSpPr>
          <p:spPr>
            <a:xfrm rot="10800000" flipH="1">
              <a:off x="1681163" y="2725738"/>
              <a:ext cx="749300" cy="476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2" name="Google Shape;219;p6">
              <a:extLst>
                <a:ext uri="{FF2B5EF4-FFF2-40B4-BE49-F238E27FC236}">
                  <a16:creationId xmlns:a16="http://schemas.microsoft.com/office/drawing/2014/main" id="{64264EBC-4332-987C-517B-2FD61F697BC0}"/>
                </a:ext>
              </a:extLst>
            </p:cNvPr>
            <p:cNvSpPr txBox="1"/>
            <p:nvPr/>
          </p:nvSpPr>
          <p:spPr>
            <a:xfrm>
              <a:off x="563563" y="4449763"/>
              <a:ext cx="1417637" cy="17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Mitochondrion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20;p6">
              <a:extLst>
                <a:ext uri="{FF2B5EF4-FFF2-40B4-BE49-F238E27FC236}">
                  <a16:creationId xmlns:a16="http://schemas.microsoft.com/office/drawing/2014/main" id="{AF9A1549-9EAE-5789-7FBB-180FA0F7617B}"/>
                </a:ext>
              </a:extLst>
            </p:cNvPr>
            <p:cNvSpPr txBox="1"/>
            <p:nvPr/>
          </p:nvSpPr>
          <p:spPr>
            <a:xfrm>
              <a:off x="865188" y="4800600"/>
              <a:ext cx="1176337" cy="166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Peroxisome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21;p6">
              <a:extLst>
                <a:ext uri="{FF2B5EF4-FFF2-40B4-BE49-F238E27FC236}">
                  <a16:creationId xmlns:a16="http://schemas.microsoft.com/office/drawing/2014/main" id="{41ABF3FB-3F2D-DC9A-5FB4-09A21D5E1162}"/>
                </a:ext>
              </a:extLst>
            </p:cNvPr>
            <p:cNvSpPr txBox="1"/>
            <p:nvPr/>
          </p:nvSpPr>
          <p:spPr>
            <a:xfrm>
              <a:off x="258763" y="5126038"/>
              <a:ext cx="1846262" cy="166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Plasma membrane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" name="Google Shape;222;p6">
              <a:extLst>
                <a:ext uri="{FF2B5EF4-FFF2-40B4-BE49-F238E27FC236}">
                  <a16:creationId xmlns:a16="http://schemas.microsoft.com/office/drawing/2014/main" id="{87D21A42-2A77-7B09-B372-C9C7F9711CD7}"/>
                </a:ext>
              </a:extLst>
            </p:cNvPr>
            <p:cNvCxnSpPr/>
            <p:nvPr/>
          </p:nvCxnSpPr>
          <p:spPr>
            <a:xfrm rot="10800000" flipH="1">
              <a:off x="2032000" y="3741738"/>
              <a:ext cx="1350963" cy="812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6" name="Google Shape;223;p6">
              <a:extLst>
                <a:ext uri="{FF2B5EF4-FFF2-40B4-BE49-F238E27FC236}">
                  <a16:creationId xmlns:a16="http://schemas.microsoft.com/office/drawing/2014/main" id="{6250A7AD-93B9-3DCA-BBB0-4D2A5238F7B8}"/>
                </a:ext>
              </a:extLst>
            </p:cNvPr>
            <p:cNvCxnSpPr/>
            <p:nvPr/>
          </p:nvCxnSpPr>
          <p:spPr>
            <a:xfrm rot="10800000" flipH="1">
              <a:off x="2087563" y="4084638"/>
              <a:ext cx="1108075" cy="8096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" name="Google Shape;224;p6">
              <a:extLst>
                <a:ext uri="{FF2B5EF4-FFF2-40B4-BE49-F238E27FC236}">
                  <a16:creationId xmlns:a16="http://schemas.microsoft.com/office/drawing/2014/main" id="{71B155A5-DAB8-5BF2-3BEE-7BCDFED6BABB}"/>
                </a:ext>
              </a:extLst>
            </p:cNvPr>
            <p:cNvCxnSpPr/>
            <p:nvPr/>
          </p:nvCxnSpPr>
          <p:spPr>
            <a:xfrm rot="10800000" flipH="1">
              <a:off x="2146300" y="4541838"/>
              <a:ext cx="1389063" cy="69056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8" name="Google Shape;225;p6">
              <a:extLst>
                <a:ext uri="{FF2B5EF4-FFF2-40B4-BE49-F238E27FC236}">
                  <a16:creationId xmlns:a16="http://schemas.microsoft.com/office/drawing/2014/main" id="{54EC0E81-C3A9-4A53-E3AB-04F9055EA25C}"/>
                </a:ext>
              </a:extLst>
            </p:cNvPr>
            <p:cNvSpPr txBox="1"/>
            <p:nvPr/>
          </p:nvSpPr>
          <p:spPr>
            <a:xfrm>
              <a:off x="2112963" y="5554663"/>
              <a:ext cx="830262" cy="171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Cell wall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9" name="Google Shape;226;p6">
              <a:extLst>
                <a:ext uri="{FF2B5EF4-FFF2-40B4-BE49-F238E27FC236}">
                  <a16:creationId xmlns:a16="http://schemas.microsoft.com/office/drawing/2014/main" id="{D5899358-A0F2-69AF-EE6F-AFFA2EE4C18F}"/>
                </a:ext>
              </a:extLst>
            </p:cNvPr>
            <p:cNvCxnSpPr/>
            <p:nvPr/>
          </p:nvCxnSpPr>
          <p:spPr>
            <a:xfrm rot="10800000" flipH="1">
              <a:off x="2989263" y="4749800"/>
              <a:ext cx="566737" cy="914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0" name="Google Shape;227;p6">
              <a:extLst>
                <a:ext uri="{FF2B5EF4-FFF2-40B4-BE49-F238E27FC236}">
                  <a16:creationId xmlns:a16="http://schemas.microsoft.com/office/drawing/2014/main" id="{98D49C85-2D88-A8D3-C5E3-F290A341BE2C}"/>
                </a:ext>
              </a:extLst>
            </p:cNvPr>
            <p:cNvCxnSpPr/>
            <p:nvPr/>
          </p:nvCxnSpPr>
          <p:spPr>
            <a:xfrm rot="10800000" flipH="1">
              <a:off x="2984500" y="5113338"/>
              <a:ext cx="647700" cy="96996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1" name="Google Shape;228;p6">
              <a:extLst>
                <a:ext uri="{FF2B5EF4-FFF2-40B4-BE49-F238E27FC236}">
                  <a16:creationId xmlns:a16="http://schemas.microsoft.com/office/drawing/2014/main" id="{812A4800-8795-ECA1-47E6-E8C64AB5447D}"/>
                </a:ext>
              </a:extLst>
            </p:cNvPr>
            <p:cNvSpPr txBox="1"/>
            <p:nvPr/>
          </p:nvSpPr>
          <p:spPr>
            <a:xfrm>
              <a:off x="992188" y="5973763"/>
              <a:ext cx="1960562" cy="171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Wall of adjacent cell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29;p6">
              <a:extLst>
                <a:ext uri="{FF2B5EF4-FFF2-40B4-BE49-F238E27FC236}">
                  <a16:creationId xmlns:a16="http://schemas.microsoft.com/office/drawing/2014/main" id="{5E759009-6E38-0AA6-64BB-41EFED40E866}"/>
                </a:ext>
              </a:extLst>
            </p:cNvPr>
            <p:cNvSpPr txBox="1"/>
            <p:nvPr/>
          </p:nvSpPr>
          <p:spPr>
            <a:xfrm>
              <a:off x="4802188" y="5588000"/>
              <a:ext cx="1566862" cy="176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Plasmodesmata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" name="Google Shape;230;p6">
              <a:extLst>
                <a:ext uri="{FF2B5EF4-FFF2-40B4-BE49-F238E27FC236}">
                  <a16:creationId xmlns:a16="http://schemas.microsoft.com/office/drawing/2014/main" id="{6EE2FE1E-4038-1B7F-76A5-E7097B693096}"/>
                </a:ext>
              </a:extLst>
            </p:cNvPr>
            <p:cNvCxnSpPr/>
            <p:nvPr/>
          </p:nvCxnSpPr>
          <p:spPr>
            <a:xfrm>
              <a:off x="4178300" y="5105400"/>
              <a:ext cx="601663" cy="55403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" name="Google Shape;231;p6">
              <a:extLst>
                <a:ext uri="{FF2B5EF4-FFF2-40B4-BE49-F238E27FC236}">
                  <a16:creationId xmlns:a16="http://schemas.microsoft.com/office/drawing/2014/main" id="{2F78FB3F-24A6-9E7E-DDDD-A094B5AF3246}"/>
                </a:ext>
              </a:extLst>
            </p:cNvPr>
            <p:cNvCxnSpPr/>
            <p:nvPr/>
          </p:nvCxnSpPr>
          <p:spPr>
            <a:xfrm>
              <a:off x="4165600" y="4618038"/>
              <a:ext cx="617538" cy="104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" name="Google Shape;232;p6">
              <a:extLst>
                <a:ext uri="{FF2B5EF4-FFF2-40B4-BE49-F238E27FC236}">
                  <a16:creationId xmlns:a16="http://schemas.microsoft.com/office/drawing/2014/main" id="{500787AB-BE99-1D7E-410A-2AB74BD270D2}"/>
                </a:ext>
              </a:extLst>
            </p:cNvPr>
            <p:cNvCxnSpPr/>
            <p:nvPr/>
          </p:nvCxnSpPr>
          <p:spPr>
            <a:xfrm>
              <a:off x="4292600" y="4275138"/>
              <a:ext cx="1084263" cy="83026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" name="Google Shape;233;p6">
              <a:extLst>
                <a:ext uri="{FF2B5EF4-FFF2-40B4-BE49-F238E27FC236}">
                  <a16:creationId xmlns:a16="http://schemas.microsoft.com/office/drawing/2014/main" id="{ED278251-3CD1-C4FE-B127-6BE6038A6CA1}"/>
                </a:ext>
              </a:extLst>
            </p:cNvPr>
            <p:cNvSpPr txBox="1"/>
            <p:nvPr/>
          </p:nvSpPr>
          <p:spPr>
            <a:xfrm>
              <a:off x="5424488" y="5038725"/>
              <a:ext cx="1150937" cy="176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Chloroplast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34;p6">
              <a:extLst>
                <a:ext uri="{FF2B5EF4-FFF2-40B4-BE49-F238E27FC236}">
                  <a16:creationId xmlns:a16="http://schemas.microsoft.com/office/drawing/2014/main" id="{11CA7FDB-4791-4B19-072B-BDF1FEDFF459}"/>
                </a:ext>
              </a:extLst>
            </p:cNvPr>
            <p:cNvSpPr txBox="1"/>
            <p:nvPr/>
          </p:nvSpPr>
          <p:spPr>
            <a:xfrm>
              <a:off x="5521325" y="3649663"/>
              <a:ext cx="1363663" cy="17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Microtubules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8" name="Google Shape;235;p6">
              <a:extLst>
                <a:ext uri="{FF2B5EF4-FFF2-40B4-BE49-F238E27FC236}">
                  <a16:creationId xmlns:a16="http://schemas.microsoft.com/office/drawing/2014/main" id="{C7845A2B-63B5-0C5A-9367-1634BE4FE294}"/>
                </a:ext>
              </a:extLst>
            </p:cNvPr>
            <p:cNvCxnSpPr/>
            <p:nvPr/>
          </p:nvCxnSpPr>
          <p:spPr>
            <a:xfrm>
              <a:off x="4267200" y="3560763"/>
              <a:ext cx="1223963" cy="1809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236;p6">
              <a:extLst>
                <a:ext uri="{FF2B5EF4-FFF2-40B4-BE49-F238E27FC236}">
                  <a16:creationId xmlns:a16="http://schemas.microsoft.com/office/drawing/2014/main" id="{CD33C234-B0AE-071F-437F-3ECE47FFC4E2}"/>
                </a:ext>
              </a:extLst>
            </p:cNvPr>
            <p:cNvCxnSpPr/>
            <p:nvPr/>
          </p:nvCxnSpPr>
          <p:spPr>
            <a:xfrm rot="10800000" flipH="1">
              <a:off x="4305300" y="3243263"/>
              <a:ext cx="1176338" cy="76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0" name="Google Shape;237;p6">
              <a:extLst>
                <a:ext uri="{FF2B5EF4-FFF2-40B4-BE49-F238E27FC236}">
                  <a16:creationId xmlns:a16="http://schemas.microsoft.com/office/drawing/2014/main" id="{45A2B5A1-CA8F-2AA6-81FE-34366C21DE65}"/>
                </a:ext>
              </a:extLst>
            </p:cNvPr>
            <p:cNvCxnSpPr/>
            <p:nvPr/>
          </p:nvCxnSpPr>
          <p:spPr>
            <a:xfrm>
              <a:off x="4826000" y="2921000"/>
              <a:ext cx="647700" cy="2063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" name="Google Shape;238;p6">
              <a:extLst>
                <a:ext uri="{FF2B5EF4-FFF2-40B4-BE49-F238E27FC236}">
                  <a16:creationId xmlns:a16="http://schemas.microsoft.com/office/drawing/2014/main" id="{0AF70706-E5E7-86EC-95AC-9FE9E3B6BA2B}"/>
                </a:ext>
              </a:extLst>
            </p:cNvPr>
            <p:cNvSpPr txBox="1"/>
            <p:nvPr/>
          </p:nvSpPr>
          <p:spPr>
            <a:xfrm>
              <a:off x="5518150" y="3152775"/>
              <a:ext cx="1190625" cy="354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Intermediate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filaments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39;p6">
              <a:extLst>
                <a:ext uri="{FF2B5EF4-FFF2-40B4-BE49-F238E27FC236}">
                  <a16:creationId xmlns:a16="http://schemas.microsoft.com/office/drawing/2014/main" id="{53BE17EC-D2A9-6AF1-4676-6DFE5CC61221}"/>
                </a:ext>
              </a:extLst>
            </p:cNvPr>
            <p:cNvSpPr txBox="1"/>
            <p:nvPr/>
          </p:nvSpPr>
          <p:spPr>
            <a:xfrm>
              <a:off x="5526088" y="2844800"/>
              <a:ext cx="14446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Microfilaments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0;p6">
              <a:extLst>
                <a:ext uri="{FF2B5EF4-FFF2-40B4-BE49-F238E27FC236}">
                  <a16:creationId xmlns:a16="http://schemas.microsoft.com/office/drawing/2014/main" id="{F7C278FC-E3F2-94AA-6FC0-C95B95140FF3}"/>
                </a:ext>
              </a:extLst>
            </p:cNvPr>
            <p:cNvSpPr txBox="1"/>
            <p:nvPr/>
          </p:nvSpPr>
          <p:spPr>
            <a:xfrm>
              <a:off x="7175500" y="3238500"/>
              <a:ext cx="1668463" cy="192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CYTOSKELETON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1;p6">
              <a:extLst>
                <a:ext uri="{FF2B5EF4-FFF2-40B4-BE49-F238E27FC236}">
                  <a16:creationId xmlns:a16="http://schemas.microsoft.com/office/drawing/2014/main" id="{29118645-657E-A3B1-3517-A825C5040722}"/>
                </a:ext>
              </a:extLst>
            </p:cNvPr>
            <p:cNvSpPr/>
            <p:nvPr/>
          </p:nvSpPr>
          <p:spPr>
            <a:xfrm>
              <a:off x="7010400" y="2830513"/>
              <a:ext cx="131763" cy="1041400"/>
            </a:xfrm>
            <a:prstGeom prst="rightBrace">
              <a:avLst>
                <a:gd name="adj1" fmla="val 65863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242;p6">
              <a:extLst>
                <a:ext uri="{FF2B5EF4-FFF2-40B4-BE49-F238E27FC236}">
                  <a16:creationId xmlns:a16="http://schemas.microsoft.com/office/drawing/2014/main" id="{E2F40563-90B1-8BE8-A3B6-3146A12BD1BF}"/>
                </a:ext>
              </a:extLst>
            </p:cNvPr>
            <p:cNvSpPr txBox="1"/>
            <p:nvPr/>
          </p:nvSpPr>
          <p:spPr>
            <a:xfrm>
              <a:off x="5476875" y="2311400"/>
              <a:ext cx="1444625" cy="188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Central vacuole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6" name="Google Shape;243;p6">
              <a:extLst>
                <a:ext uri="{FF2B5EF4-FFF2-40B4-BE49-F238E27FC236}">
                  <a16:creationId xmlns:a16="http://schemas.microsoft.com/office/drawing/2014/main" id="{02A2C65E-544F-09CB-9619-85132F48176B}"/>
                </a:ext>
              </a:extLst>
            </p:cNvPr>
            <p:cNvCxnSpPr/>
            <p:nvPr/>
          </p:nvCxnSpPr>
          <p:spPr>
            <a:xfrm rot="10800000" flipH="1">
              <a:off x="4572000" y="2420938"/>
              <a:ext cx="868363" cy="3016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7" name="Google Shape;244;p6">
              <a:extLst>
                <a:ext uri="{FF2B5EF4-FFF2-40B4-BE49-F238E27FC236}">
                  <a16:creationId xmlns:a16="http://schemas.microsoft.com/office/drawing/2014/main" id="{8518AA1E-D2C2-3CAA-1424-14A0B8745416}"/>
                </a:ext>
              </a:extLst>
            </p:cNvPr>
            <p:cNvCxnSpPr/>
            <p:nvPr/>
          </p:nvCxnSpPr>
          <p:spPr>
            <a:xfrm rot="10800000" flipH="1">
              <a:off x="4178300" y="2006600"/>
              <a:ext cx="1290638" cy="27146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8" name="Google Shape;245;p6">
              <a:extLst>
                <a:ext uri="{FF2B5EF4-FFF2-40B4-BE49-F238E27FC236}">
                  <a16:creationId xmlns:a16="http://schemas.microsoft.com/office/drawing/2014/main" id="{9D6E95F3-28E3-FE8B-05AF-7780C1FF0C7D}"/>
                </a:ext>
              </a:extLst>
            </p:cNvPr>
            <p:cNvCxnSpPr/>
            <p:nvPr/>
          </p:nvCxnSpPr>
          <p:spPr>
            <a:xfrm rot="10800000" flipH="1">
              <a:off x="4656138" y="2006600"/>
              <a:ext cx="817562" cy="10636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246;p6">
              <a:extLst>
                <a:ext uri="{FF2B5EF4-FFF2-40B4-BE49-F238E27FC236}">
                  <a16:creationId xmlns:a16="http://schemas.microsoft.com/office/drawing/2014/main" id="{97103B1A-0DCD-C298-AEE2-D2E2A26C3D11}"/>
                </a:ext>
              </a:extLst>
            </p:cNvPr>
            <p:cNvCxnSpPr/>
            <p:nvPr/>
          </p:nvCxnSpPr>
          <p:spPr>
            <a:xfrm flipH="1">
              <a:off x="4487863" y="744538"/>
              <a:ext cx="731837" cy="12160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247;p6">
              <a:extLst>
                <a:ext uri="{FF2B5EF4-FFF2-40B4-BE49-F238E27FC236}">
                  <a16:creationId xmlns:a16="http://schemas.microsoft.com/office/drawing/2014/main" id="{469E1CCD-5CE2-71B9-26BE-ECF6E257A5CA}"/>
                </a:ext>
              </a:extLst>
            </p:cNvPr>
            <p:cNvCxnSpPr/>
            <p:nvPr/>
          </p:nvCxnSpPr>
          <p:spPr>
            <a:xfrm>
              <a:off x="4102100" y="965200"/>
              <a:ext cx="96838" cy="94773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1" name="Google Shape;248;p6">
              <a:extLst>
                <a:ext uri="{FF2B5EF4-FFF2-40B4-BE49-F238E27FC236}">
                  <a16:creationId xmlns:a16="http://schemas.microsoft.com/office/drawing/2014/main" id="{FF6483E2-5090-A14A-0D47-CE814317DB35}"/>
                </a:ext>
              </a:extLst>
            </p:cNvPr>
            <p:cNvSpPr txBox="1"/>
            <p:nvPr/>
          </p:nvSpPr>
          <p:spPr>
            <a:xfrm>
              <a:off x="5500688" y="1901825"/>
              <a:ext cx="1444625" cy="158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Ribosomes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;p6">
              <a:extLst>
                <a:ext uri="{FF2B5EF4-FFF2-40B4-BE49-F238E27FC236}">
                  <a16:creationId xmlns:a16="http://schemas.microsoft.com/office/drawing/2014/main" id="{1D5C03A9-24B8-3DE7-77A7-7A97904B3A31}"/>
                </a:ext>
              </a:extLst>
            </p:cNvPr>
            <p:cNvSpPr txBox="1"/>
            <p:nvPr/>
          </p:nvSpPr>
          <p:spPr>
            <a:xfrm>
              <a:off x="5268913" y="635000"/>
              <a:ext cx="1246187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Smooth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endoplasmic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reticulum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50;p6">
              <a:extLst>
                <a:ext uri="{FF2B5EF4-FFF2-40B4-BE49-F238E27FC236}">
                  <a16:creationId xmlns:a16="http://schemas.microsoft.com/office/drawing/2014/main" id="{16622167-973F-A7D6-9885-2B76C899A3B9}"/>
                </a:ext>
              </a:extLst>
            </p:cNvPr>
            <p:cNvSpPr txBox="1"/>
            <p:nvPr/>
          </p:nvSpPr>
          <p:spPr>
            <a:xfrm>
              <a:off x="3486150" y="328613"/>
              <a:ext cx="1246188" cy="549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Rough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endoplasmic</a:t>
              </a:r>
              <a:b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reticulum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51;p6">
              <a:extLst>
                <a:ext uri="{FF2B5EF4-FFF2-40B4-BE49-F238E27FC236}">
                  <a16:creationId xmlns:a16="http://schemas.microsoft.com/office/drawing/2014/main" id="{56F8FE37-7B75-B57F-54BE-F60A25C47C7D}"/>
                </a:ext>
              </a:extLst>
            </p:cNvPr>
            <p:cNvSpPr/>
            <p:nvPr/>
          </p:nvSpPr>
          <p:spPr>
            <a:xfrm>
              <a:off x="1384300" y="285750"/>
              <a:ext cx="123825" cy="1073150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73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245B5-AAC5-ECFC-14D1-68EAFADC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F96F2-6B0D-CF33-1A1B-6CE5116F9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Nucleus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Contains most of the genetic material in a eukaryotic cell.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1DE39F-0316-C15C-D4A1-CFBB576DF10A}"/>
              </a:ext>
            </a:extLst>
          </p:cNvPr>
          <p:cNvGrpSpPr/>
          <p:nvPr/>
        </p:nvGrpSpPr>
        <p:grpSpPr>
          <a:xfrm>
            <a:off x="1647620" y="2318311"/>
            <a:ext cx="5848759" cy="4333621"/>
            <a:chOff x="2130118" y="3155745"/>
            <a:chExt cx="4559300" cy="3378200"/>
          </a:xfrm>
        </p:grpSpPr>
        <p:pic>
          <p:nvPicPr>
            <p:cNvPr id="10244" name="Picture 4" descr="The Cell Nucleus">
              <a:extLst>
                <a:ext uri="{FF2B5EF4-FFF2-40B4-BE49-F238E27FC236}">
                  <a16:creationId xmlns:a16="http://schemas.microsoft.com/office/drawing/2014/main" id="{E784F94B-2B5B-302B-8554-0471047EFC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118" y="3155745"/>
              <a:ext cx="4559300" cy="337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4FA79F-823C-33F6-47B8-A841A57A7A4B}"/>
                </a:ext>
              </a:extLst>
            </p:cNvPr>
            <p:cNvSpPr/>
            <p:nvPr/>
          </p:nvSpPr>
          <p:spPr>
            <a:xfrm>
              <a:off x="2477729" y="6135329"/>
              <a:ext cx="722671" cy="250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0AF75F3-FC84-6AA7-7F33-BA7FFACD419D}"/>
              </a:ext>
            </a:extLst>
          </p:cNvPr>
          <p:cNvSpPr/>
          <p:nvPr/>
        </p:nvSpPr>
        <p:spPr>
          <a:xfrm>
            <a:off x="3878826" y="2227006"/>
            <a:ext cx="1106129" cy="5456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DF6D5-9CB9-0AC4-BD8F-E7EAD4D84D45}"/>
              </a:ext>
            </a:extLst>
          </p:cNvPr>
          <p:cNvSpPr/>
          <p:nvPr/>
        </p:nvSpPr>
        <p:spPr>
          <a:xfrm>
            <a:off x="6660995" y="5867734"/>
            <a:ext cx="1106129" cy="5456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6741C8-21C2-3256-A9BA-58709B275C4F}"/>
              </a:ext>
            </a:extLst>
          </p:cNvPr>
          <p:cNvSpPr/>
          <p:nvPr/>
        </p:nvSpPr>
        <p:spPr>
          <a:xfrm>
            <a:off x="3465869" y="3156154"/>
            <a:ext cx="1106129" cy="5456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0C5E01-2DCE-F152-349E-B58FEE2FB83C}"/>
              </a:ext>
            </a:extLst>
          </p:cNvPr>
          <p:cNvSpPr/>
          <p:nvPr/>
        </p:nvSpPr>
        <p:spPr>
          <a:xfrm>
            <a:off x="3465869" y="2790262"/>
            <a:ext cx="1106129" cy="3771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36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5CAC-60ED-0CF9-BFCB-3928ECD9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2B12F-12CA-3D76-DF61-D872009C3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Ribosome:</a:t>
            </a:r>
          </a:p>
          <a:p>
            <a:pPr lvl="1"/>
            <a:r>
              <a:rPr lang="en-US" dirty="0"/>
              <a:t>Large complexes composed of protein and RNA</a:t>
            </a:r>
          </a:p>
          <a:p>
            <a:pPr lvl="1"/>
            <a:r>
              <a:rPr lang="en-US" dirty="0"/>
              <a:t>Site of protein synthesis</a:t>
            </a: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2273B1-B90A-0532-F4BC-423B84E1BB77}"/>
              </a:ext>
            </a:extLst>
          </p:cNvPr>
          <p:cNvGrpSpPr/>
          <p:nvPr/>
        </p:nvGrpSpPr>
        <p:grpSpPr>
          <a:xfrm>
            <a:off x="2347725" y="2862956"/>
            <a:ext cx="4448545" cy="3622992"/>
            <a:chOff x="4660490" y="2125536"/>
            <a:chExt cx="4448545" cy="362299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0458B79-A396-A85B-4F56-29395839D56D}"/>
                </a:ext>
              </a:extLst>
            </p:cNvPr>
            <p:cNvGrpSpPr/>
            <p:nvPr/>
          </p:nvGrpSpPr>
          <p:grpSpPr>
            <a:xfrm>
              <a:off x="4704735" y="2125536"/>
              <a:ext cx="4404300" cy="3622992"/>
              <a:chOff x="4704735" y="2125536"/>
              <a:chExt cx="4404300" cy="362299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A7D6629-8F3B-9591-B23B-E312318BD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467" t="32865" b="3181"/>
              <a:stretch>
                <a:fillRect/>
              </a:stretch>
            </p:blipFill>
            <p:spPr>
              <a:xfrm>
                <a:off x="4704735" y="2684206"/>
                <a:ext cx="4404300" cy="3064322"/>
              </a:xfrm>
              <a:prstGeom prst="rect">
                <a:avLst/>
              </a:prstGeom>
            </p:spPr>
          </p:pic>
          <p:sp>
            <p:nvSpPr>
              <p:cNvPr id="15" name="TextBox 11">
                <a:extLst>
                  <a:ext uri="{FF2B5EF4-FFF2-40B4-BE49-F238E27FC236}">
                    <a16:creationId xmlns:a16="http://schemas.microsoft.com/office/drawing/2014/main" id="{D6B9CCB8-34ED-A583-581E-6AE3ACA78F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9370" y="4075459"/>
                <a:ext cx="833562" cy="512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Large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subunit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4BEA4A-8409-8C17-FF3B-7DA87E6703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2070" y="4721571"/>
                <a:ext cx="833562" cy="512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Small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1800" b="1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subunit</a:t>
                </a:r>
                <a:endPara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endParaRP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B97E6996-7F24-9407-3A42-D8D7F2426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60729" y="2125536"/>
                <a:ext cx="1833835" cy="512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Computer model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of a ribosome</a:t>
                </a:r>
              </a:p>
            </p:txBody>
          </p:sp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3BAE9599-18EC-F270-8EE2-A5DF190F9386}"/>
                  </a:ext>
                </a:extLst>
              </p:cNvPr>
              <p:cNvSpPr/>
              <p:nvPr/>
            </p:nvSpPr>
            <p:spPr>
              <a:xfrm>
                <a:off x="5436693" y="4218634"/>
                <a:ext cx="408889" cy="305727"/>
              </a:xfrm>
              <a:custGeom>
                <a:avLst/>
                <a:gdLst>
                  <a:gd name="connsiteX0" fmla="*/ 402539 w 408889"/>
                  <a:gd name="connsiteY0" fmla="*/ 6350 h 305727"/>
                  <a:gd name="connsiteX1" fmla="*/ 6350 w 408889"/>
                  <a:gd name="connsiteY1" fmla="*/ 299377 h 305727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408889" h="305727">
                    <a:moveTo>
                      <a:pt x="402539" y="6350"/>
                    </a:moveTo>
                    <a:lnTo>
                      <a:pt x="6350" y="299377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42D8C9D6-0CD2-2C8B-6965-B5EF132E026D}"/>
                  </a:ext>
                </a:extLst>
              </p:cNvPr>
              <p:cNvSpPr/>
              <p:nvPr/>
            </p:nvSpPr>
            <p:spPr>
              <a:xfrm>
                <a:off x="5436693" y="4867058"/>
                <a:ext cx="400850" cy="141388"/>
              </a:xfrm>
              <a:custGeom>
                <a:avLst/>
                <a:gdLst>
                  <a:gd name="connsiteX0" fmla="*/ 394499 w 400850"/>
                  <a:gd name="connsiteY0" fmla="*/ 6350 h 141388"/>
                  <a:gd name="connsiteX1" fmla="*/ 6350 w 400850"/>
                  <a:gd name="connsiteY1" fmla="*/ 135038 h 14138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400850" h="141388">
                    <a:moveTo>
                      <a:pt x="394499" y="6350"/>
                    </a:moveTo>
                    <a:lnTo>
                      <a:pt x="6350" y="135038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78A5E14E-A239-6DB3-67A4-A5BF3ACA110D}"/>
                  </a:ext>
                </a:extLst>
              </p:cNvPr>
              <p:cNvSpPr/>
              <p:nvPr/>
            </p:nvSpPr>
            <p:spPr>
              <a:xfrm>
                <a:off x="6519098" y="3646617"/>
                <a:ext cx="519861" cy="516483"/>
              </a:xfrm>
              <a:custGeom>
                <a:avLst/>
                <a:gdLst>
                  <a:gd name="connsiteX0" fmla="*/ 513511 w 519861"/>
                  <a:gd name="connsiteY0" fmla="*/ 6350 h 516483"/>
                  <a:gd name="connsiteX1" fmla="*/ 6350 w 519861"/>
                  <a:gd name="connsiteY1" fmla="*/ 510133 h 516483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519861" h="516483">
                    <a:moveTo>
                      <a:pt x="513511" y="6350"/>
                    </a:moveTo>
                    <a:lnTo>
                      <a:pt x="6350" y="510133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8DBB2EFC-9857-8112-9A9A-603AF558A3AA}"/>
                  </a:ext>
                </a:extLst>
              </p:cNvPr>
              <p:cNvSpPr/>
              <p:nvPr/>
            </p:nvSpPr>
            <p:spPr>
              <a:xfrm>
                <a:off x="6505052" y="4505276"/>
                <a:ext cx="585241" cy="328333"/>
              </a:xfrm>
              <a:custGeom>
                <a:avLst/>
                <a:gdLst>
                  <a:gd name="connsiteX0" fmla="*/ 578891 w 585241"/>
                  <a:gd name="connsiteY0" fmla="*/ 6350 h 328333"/>
                  <a:gd name="connsiteX1" fmla="*/ 6350 w 585241"/>
                  <a:gd name="connsiteY1" fmla="*/ 321983 h 328333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585241" h="328333">
                    <a:moveTo>
                      <a:pt x="578891" y="6350"/>
                    </a:moveTo>
                    <a:lnTo>
                      <a:pt x="6350" y="321983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TextBox 15">
                <a:extLst>
                  <a:ext uri="{FF2B5EF4-FFF2-40B4-BE49-F238E27FC236}">
                    <a16:creationId xmlns:a16="http://schemas.microsoft.com/office/drawing/2014/main" id="{43E3CC99-CD0E-C766-4AAD-3FE9159F6C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735" y="2125537"/>
                <a:ext cx="1231106" cy="512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Diagram of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1800" b="1" dirty="0">
                    <a:solidFill>
                      <a:srgbClr val="000000"/>
                    </a:solidFill>
                    <a:latin typeface="Arial"/>
                    <a:ea typeface="ＭＳ Ｐゴシック" charset="0"/>
                  </a:rPr>
                  <a:t>a ribosome</a:t>
                </a:r>
              </a:p>
            </p:txBody>
          </p:sp>
        </p:grp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71D0B40-2134-8D01-4B84-A445882C39DA}"/>
                </a:ext>
              </a:extLst>
            </p:cNvPr>
            <p:cNvSpPr/>
            <p:nvPr/>
          </p:nvSpPr>
          <p:spPr>
            <a:xfrm>
              <a:off x="4660490" y="2595716"/>
              <a:ext cx="943897" cy="1563329"/>
            </a:xfrm>
            <a:custGeom>
              <a:avLst/>
              <a:gdLst>
                <a:gd name="connsiteX0" fmla="*/ 0 w 943897"/>
                <a:gd name="connsiteY0" fmla="*/ 0 h 1563329"/>
                <a:gd name="connsiteX1" fmla="*/ 0 w 943897"/>
                <a:gd name="connsiteY1" fmla="*/ 943897 h 1563329"/>
                <a:gd name="connsiteX2" fmla="*/ 471949 w 943897"/>
                <a:gd name="connsiteY2" fmla="*/ 1533832 h 1563329"/>
                <a:gd name="connsiteX3" fmla="*/ 840658 w 943897"/>
                <a:gd name="connsiteY3" fmla="*/ 1563329 h 1563329"/>
                <a:gd name="connsiteX4" fmla="*/ 943897 w 943897"/>
                <a:gd name="connsiteY4" fmla="*/ 1209368 h 1563329"/>
                <a:gd name="connsiteX5" fmla="*/ 353962 w 943897"/>
                <a:gd name="connsiteY5" fmla="*/ 44245 h 1563329"/>
                <a:gd name="connsiteX6" fmla="*/ 0 w 943897"/>
                <a:gd name="connsiteY6" fmla="*/ 0 h 156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3897" h="1563329">
                  <a:moveTo>
                    <a:pt x="0" y="0"/>
                  </a:moveTo>
                  <a:lnTo>
                    <a:pt x="0" y="943897"/>
                  </a:lnTo>
                  <a:lnTo>
                    <a:pt x="471949" y="1533832"/>
                  </a:lnTo>
                  <a:lnTo>
                    <a:pt x="840658" y="1563329"/>
                  </a:lnTo>
                  <a:lnTo>
                    <a:pt x="943897" y="1209368"/>
                  </a:lnTo>
                  <a:lnTo>
                    <a:pt x="353962" y="44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165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6732-F7E3-3D95-D1C0-D10A34B3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03D54-907A-7EFE-4D2C-9756753E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9143999" cy="2770854"/>
          </a:xfrm>
        </p:spPr>
        <p:txBody>
          <a:bodyPr/>
          <a:lstStyle/>
          <a:p>
            <a:r>
              <a:rPr lang="en-US" b="1" dirty="0"/>
              <a:t>Endoplasmic Reticulum (ER):</a:t>
            </a:r>
          </a:p>
          <a:p>
            <a:pPr lvl="1"/>
            <a:r>
              <a:rPr lang="en-US" dirty="0"/>
              <a:t>Extensive network of membranes within the cell</a:t>
            </a:r>
          </a:p>
          <a:p>
            <a:pPr lvl="1"/>
            <a:r>
              <a:rPr lang="en-US" b="1" dirty="0"/>
              <a:t>Smooth ER</a:t>
            </a:r>
          </a:p>
          <a:p>
            <a:pPr lvl="2"/>
            <a:r>
              <a:rPr lang="en-US" dirty="0"/>
              <a:t>Important for lipid synthesis, carbohydrate metabolism, Detoxification and calcium storage</a:t>
            </a:r>
          </a:p>
          <a:p>
            <a:pPr lvl="1"/>
            <a:r>
              <a:rPr lang="en-US" b="1" dirty="0"/>
              <a:t>Rough ER</a:t>
            </a:r>
          </a:p>
          <a:p>
            <a:pPr lvl="2"/>
            <a:r>
              <a:rPr lang="en-US" dirty="0"/>
              <a:t>Bound by ribosomes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4693BD-E559-1374-077B-67A7A9EE68E8}"/>
              </a:ext>
            </a:extLst>
          </p:cNvPr>
          <p:cNvGrpSpPr/>
          <p:nvPr/>
        </p:nvGrpSpPr>
        <p:grpSpPr>
          <a:xfrm>
            <a:off x="4331560" y="3429000"/>
            <a:ext cx="4252000" cy="3282486"/>
            <a:chOff x="319999" y="2410391"/>
            <a:chExt cx="4252000" cy="32824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51602-5082-618C-1E1C-55620E00A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22" t="39234" r="50000" b="7072"/>
            <a:stretch>
              <a:fillRect/>
            </a:stretch>
          </p:blipFill>
          <p:spPr>
            <a:xfrm>
              <a:off x="1018498" y="2956490"/>
              <a:ext cx="3553501" cy="2736387"/>
            </a:xfrm>
            <a:prstGeom prst="rect">
              <a:avLst/>
            </a:prstGeom>
          </p:spPr>
        </p:pic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7699C20E-73AD-4DAD-5B5B-52F4C1A77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99" y="2410391"/>
              <a:ext cx="124393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Smooth ER</a:t>
              </a:r>
            </a:p>
          </p:txBody>
        </p:sp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3785A4FF-BDF5-95F7-96E6-959BC7C65E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99" y="2956491"/>
              <a:ext cx="111569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Rough ER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6D46A96B-5FC7-8B01-8CE3-84F2AEAB2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5774" y="2866003"/>
              <a:ext cx="1000274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Nuclear</a:t>
              </a:r>
            </a:p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envelope</a:t>
              </a:r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8E01B450-3599-0689-39DA-38309DEF7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499" y="5309166"/>
              <a:ext cx="124393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Ribosomes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7F030F8-B32B-B1CE-BDC2-028D7B868F48}"/>
                </a:ext>
              </a:extLst>
            </p:cNvPr>
            <p:cNvSpPr/>
            <p:nvPr/>
          </p:nvSpPr>
          <p:spPr>
            <a:xfrm>
              <a:off x="3588148" y="3363619"/>
              <a:ext cx="25400" cy="722807"/>
            </a:xfrm>
            <a:custGeom>
              <a:avLst/>
              <a:gdLst>
                <a:gd name="connsiteX0" fmla="*/ 6350 w 25400"/>
                <a:gd name="connsiteY0" fmla="*/ 6350 h 722807"/>
                <a:gd name="connsiteX1" fmla="*/ 6350 w 25400"/>
                <a:gd name="connsiteY1" fmla="*/ 716457 h 72280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722807">
                  <a:moveTo>
                    <a:pt x="6350" y="6350"/>
                  </a:moveTo>
                  <a:lnTo>
                    <a:pt x="6350" y="71645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B3FF695E-6441-9A01-7565-D95EA3F608E5}"/>
                </a:ext>
              </a:extLst>
            </p:cNvPr>
            <p:cNvSpPr/>
            <p:nvPr/>
          </p:nvSpPr>
          <p:spPr>
            <a:xfrm>
              <a:off x="1394032" y="2668841"/>
              <a:ext cx="272186" cy="581202"/>
            </a:xfrm>
            <a:custGeom>
              <a:avLst/>
              <a:gdLst>
                <a:gd name="connsiteX0" fmla="*/ 6350 w 272186"/>
                <a:gd name="connsiteY0" fmla="*/ 6350 h 581202"/>
                <a:gd name="connsiteX1" fmla="*/ 265836 w 272186"/>
                <a:gd name="connsiteY1" fmla="*/ 574852 h 58120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72186" h="581202">
                  <a:moveTo>
                    <a:pt x="6350" y="6350"/>
                  </a:moveTo>
                  <a:lnTo>
                    <a:pt x="265836" y="57485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356D8F08-B85D-27BF-B128-504938E7677E}"/>
                </a:ext>
              </a:extLst>
            </p:cNvPr>
            <p:cNvSpPr/>
            <p:nvPr/>
          </p:nvSpPr>
          <p:spPr>
            <a:xfrm>
              <a:off x="1069143" y="3210127"/>
              <a:ext cx="840510" cy="935672"/>
            </a:xfrm>
            <a:custGeom>
              <a:avLst/>
              <a:gdLst>
                <a:gd name="connsiteX0" fmla="*/ 6350 w 840510"/>
                <a:gd name="connsiteY0" fmla="*/ 6350 h 935672"/>
                <a:gd name="connsiteX1" fmla="*/ 834160 w 840510"/>
                <a:gd name="connsiteY1" fmla="*/ 929322 h 93567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40510" h="935672">
                  <a:moveTo>
                    <a:pt x="6350" y="6350"/>
                  </a:moveTo>
                  <a:lnTo>
                    <a:pt x="834160" y="929322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93711C-24A3-3410-1638-F966ABCA2B40}"/>
                </a:ext>
              </a:extLst>
            </p:cNvPr>
            <p:cNvGrpSpPr/>
            <p:nvPr/>
          </p:nvGrpSpPr>
          <p:grpSpPr>
            <a:xfrm>
              <a:off x="2158420" y="5090463"/>
              <a:ext cx="278142" cy="246939"/>
              <a:chOff x="1087653" y="2417914"/>
              <a:chExt cx="278142" cy="246939"/>
            </a:xfrm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72B43EE1-B90D-E92F-A452-BDDBD225F8B3}"/>
                  </a:ext>
                </a:extLst>
              </p:cNvPr>
              <p:cNvSpPr/>
              <p:nvPr/>
            </p:nvSpPr>
            <p:spPr>
              <a:xfrm>
                <a:off x="1087653" y="2417914"/>
                <a:ext cx="278142" cy="246938"/>
              </a:xfrm>
              <a:custGeom>
                <a:avLst/>
                <a:gdLst>
                  <a:gd name="connsiteX0" fmla="*/ 6350 w 278142"/>
                  <a:gd name="connsiteY0" fmla="*/ 240588 h 246938"/>
                  <a:gd name="connsiteX1" fmla="*/ 271792 w 278142"/>
                  <a:gd name="connsiteY1" fmla="*/ 6350 h 246938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78142" h="246938">
                    <a:moveTo>
                      <a:pt x="6350" y="240588"/>
                    </a:moveTo>
                    <a:lnTo>
                      <a:pt x="271792" y="635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ACBA935C-907A-9199-CB7F-72B6D4E2F1BD}"/>
                  </a:ext>
                </a:extLst>
              </p:cNvPr>
              <p:cNvSpPr/>
              <p:nvPr/>
            </p:nvSpPr>
            <p:spPr>
              <a:xfrm>
                <a:off x="1087653" y="2492108"/>
                <a:ext cx="92608" cy="172745"/>
              </a:xfrm>
              <a:custGeom>
                <a:avLst/>
                <a:gdLst>
                  <a:gd name="connsiteX0" fmla="*/ 6350 w 92608"/>
                  <a:gd name="connsiteY0" fmla="*/ 166395 h 172745"/>
                  <a:gd name="connsiteX1" fmla="*/ 86258 w 92608"/>
                  <a:gd name="connsiteY1" fmla="*/ 6350 h 172745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92608" h="172745">
                    <a:moveTo>
                      <a:pt x="6350" y="166395"/>
                    </a:moveTo>
                    <a:lnTo>
                      <a:pt x="86258" y="635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B18C59B-6C6F-FBE1-0FCD-72606CB43159}"/>
              </a:ext>
            </a:extLst>
          </p:cNvPr>
          <p:cNvSpPr txBox="1"/>
          <p:nvPr/>
        </p:nvSpPr>
        <p:spPr>
          <a:xfrm>
            <a:off x="916191" y="3656367"/>
            <a:ext cx="3197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Important for secretory protein (Glycoproteins) folding and membrane </a:t>
            </a:r>
            <a:r>
              <a:rPr lang="en-US" sz="2400" dirty="0" err="1"/>
              <a:t>sythesis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927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4EB0-6424-DE81-696A-5F8EFD3AA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D3FEA-9B6D-8B72-8C08-B7E95E46F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Golgi:</a:t>
            </a:r>
          </a:p>
          <a:p>
            <a:pPr lvl="1"/>
            <a:r>
              <a:rPr lang="en-US" dirty="0"/>
              <a:t>Shipping and receiving center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F213A-ADE9-2739-F34F-0671F880E6B1}"/>
              </a:ext>
            </a:extLst>
          </p:cNvPr>
          <p:cNvGrpSpPr/>
          <p:nvPr/>
        </p:nvGrpSpPr>
        <p:grpSpPr>
          <a:xfrm>
            <a:off x="918137" y="2030007"/>
            <a:ext cx="7650677" cy="4605686"/>
            <a:chOff x="298704" y="856488"/>
            <a:chExt cx="8546592" cy="51450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784A83-34C2-8E1B-6DF7-A3DCB8DCB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7"/>
            <a:stretch>
              <a:fillRect/>
            </a:stretch>
          </p:blipFill>
          <p:spPr>
            <a:xfrm>
              <a:off x="298704" y="856488"/>
              <a:ext cx="8546592" cy="5145024"/>
            </a:xfrm>
            <a:prstGeom prst="rect">
              <a:avLst/>
            </a:prstGeom>
          </p:spPr>
        </p:pic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476EEE3F-2776-4C62-6CF6-BD9164BFE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9047" y="1129505"/>
              <a:ext cx="897682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Nucleus</a:t>
              </a: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8557DE82-EE23-49E5-FC20-E2400327F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8097" y="1435892"/>
              <a:ext cx="1000274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Nuclear</a:t>
              </a:r>
            </a:p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envelope</a:t>
              </a: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F85CA52C-8AC1-CE4D-E64E-FDECFDA71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9047" y="2447130"/>
              <a:ext cx="111569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Rough ER</a:t>
              </a:r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C5719B81-5734-C8A8-ACEB-8567EF107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485" y="2804317"/>
              <a:ext cx="124393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Smooth ER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F19CDD9-D2FC-40EE-7732-FF275CFD54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422" y="3259930"/>
              <a:ext cx="974626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i="1" dirty="0" err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cis</a:t>
              </a: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 Golgi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45950BDB-472C-D9BA-C4E7-5BF83DA35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9440" y="5625305"/>
              <a:ext cx="1218282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i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trans</a:t>
              </a: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 Golgi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BC15966B-1D44-1421-F60C-FD850DF86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0697" y="5188742"/>
              <a:ext cx="1166986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FFFFFF"/>
                  </a:solidFill>
                  <a:latin typeface="Arial"/>
                  <a:ea typeface="ＭＳ Ｐゴシック" charset="0"/>
                </a:rPr>
                <a:t>Plasma</a:t>
              </a:r>
            </a:p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FFFFFF"/>
                  </a:solidFill>
                  <a:latin typeface="Arial"/>
                  <a:ea typeface="ＭＳ Ｐゴシック" charset="0"/>
                </a:rPr>
                <a:t>membrane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8EB0D1C-1890-9C3D-1806-EBAF2678D7E6}"/>
                </a:ext>
              </a:extLst>
            </p:cNvPr>
            <p:cNvSpPr/>
            <p:nvPr/>
          </p:nvSpPr>
          <p:spPr>
            <a:xfrm>
              <a:off x="5405995" y="1964011"/>
              <a:ext cx="938047" cy="636714"/>
            </a:xfrm>
            <a:custGeom>
              <a:avLst/>
              <a:gdLst>
                <a:gd name="connsiteX0" fmla="*/ 6350 w 938047"/>
                <a:gd name="connsiteY0" fmla="*/ 6350 h 636714"/>
                <a:gd name="connsiteX1" fmla="*/ 931697 w 938047"/>
                <a:gd name="connsiteY1" fmla="*/ 630364 h 6367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38047" h="636714">
                  <a:moveTo>
                    <a:pt x="6350" y="6350"/>
                  </a:moveTo>
                  <a:lnTo>
                    <a:pt x="931697" y="630364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2800104-124A-3357-3E3A-C17F2037D06E}"/>
                </a:ext>
              </a:extLst>
            </p:cNvPr>
            <p:cNvSpPr/>
            <p:nvPr/>
          </p:nvSpPr>
          <p:spPr>
            <a:xfrm>
              <a:off x="4501805" y="1258095"/>
              <a:ext cx="1842236" cy="25400"/>
            </a:xfrm>
            <a:custGeom>
              <a:avLst/>
              <a:gdLst>
                <a:gd name="connsiteX0" fmla="*/ 6350 w 1842236"/>
                <a:gd name="connsiteY0" fmla="*/ 6350 h 25400"/>
                <a:gd name="connsiteX1" fmla="*/ 1835886 w 1842236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842236" h="25400">
                  <a:moveTo>
                    <a:pt x="6350" y="6350"/>
                  </a:moveTo>
                  <a:lnTo>
                    <a:pt x="1835886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DC8AF4C6-2D68-CE57-FF9F-FFF4B4896A79}"/>
                </a:ext>
              </a:extLst>
            </p:cNvPr>
            <p:cNvSpPr/>
            <p:nvPr/>
          </p:nvSpPr>
          <p:spPr>
            <a:xfrm>
              <a:off x="631824" y="2217211"/>
              <a:ext cx="25400" cy="614933"/>
            </a:xfrm>
            <a:custGeom>
              <a:avLst/>
              <a:gdLst>
                <a:gd name="connsiteX0" fmla="*/ 6350 w 25400"/>
                <a:gd name="connsiteY0" fmla="*/ 6350 h 614933"/>
                <a:gd name="connsiteX1" fmla="*/ 6350 w 25400"/>
                <a:gd name="connsiteY1" fmla="*/ 608583 h 6149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614933">
                  <a:moveTo>
                    <a:pt x="6350" y="6350"/>
                  </a:moveTo>
                  <a:lnTo>
                    <a:pt x="6350" y="608583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55C83CCF-3E7A-72A2-8B0F-165D5C2FC576}"/>
                </a:ext>
              </a:extLst>
            </p:cNvPr>
            <p:cNvSpPr/>
            <p:nvPr/>
          </p:nvSpPr>
          <p:spPr>
            <a:xfrm>
              <a:off x="3769816" y="3404661"/>
              <a:ext cx="332155" cy="25400"/>
            </a:xfrm>
            <a:custGeom>
              <a:avLst/>
              <a:gdLst>
                <a:gd name="connsiteX0" fmla="*/ 325805 w 332155"/>
                <a:gd name="connsiteY0" fmla="*/ 6350 h 25400"/>
                <a:gd name="connsiteX1" fmla="*/ 6350 w 332155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32155" h="25400">
                  <a:moveTo>
                    <a:pt x="325805" y="6350"/>
                  </a:moveTo>
                  <a:lnTo>
                    <a:pt x="6350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D706703C-95AE-F0B3-5579-0EA45956105E}"/>
                </a:ext>
              </a:extLst>
            </p:cNvPr>
            <p:cNvSpPr/>
            <p:nvPr/>
          </p:nvSpPr>
          <p:spPr>
            <a:xfrm>
              <a:off x="3961065" y="4810285"/>
              <a:ext cx="577545" cy="809472"/>
            </a:xfrm>
            <a:custGeom>
              <a:avLst/>
              <a:gdLst>
                <a:gd name="connsiteX0" fmla="*/ 6350 w 577545"/>
                <a:gd name="connsiteY0" fmla="*/ 803122 h 809472"/>
                <a:gd name="connsiteX1" fmla="*/ 571195 w 577545"/>
                <a:gd name="connsiteY1" fmla="*/ 6350 h 80947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77545" h="809472">
                  <a:moveTo>
                    <a:pt x="6350" y="803122"/>
                  </a:moveTo>
                  <a:lnTo>
                    <a:pt x="571195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16F1C20-F332-8667-ED47-2EE5DD1D10BB}"/>
                </a:ext>
              </a:extLst>
            </p:cNvPr>
            <p:cNvGrpSpPr/>
            <p:nvPr/>
          </p:nvGrpSpPr>
          <p:grpSpPr>
            <a:xfrm>
              <a:off x="4003077" y="1502709"/>
              <a:ext cx="2340965" cy="142367"/>
              <a:chOff x="3371253" y="244614"/>
              <a:chExt cx="2340965" cy="142367"/>
            </a:xfrm>
          </p:grpSpPr>
          <p:sp>
            <p:nvSpPr>
              <p:cNvPr id="29" name="Freeform 3">
                <a:extLst>
                  <a:ext uri="{FF2B5EF4-FFF2-40B4-BE49-F238E27FC236}">
                    <a16:creationId xmlns:a16="http://schemas.microsoft.com/office/drawing/2014/main" id="{1A512DBA-F078-056E-49D2-794BAEFEABC3}"/>
                  </a:ext>
                </a:extLst>
              </p:cNvPr>
              <p:cNvSpPr/>
              <p:nvPr/>
            </p:nvSpPr>
            <p:spPr>
              <a:xfrm>
                <a:off x="3468471" y="287096"/>
                <a:ext cx="2243747" cy="25400"/>
              </a:xfrm>
              <a:custGeom>
                <a:avLst/>
                <a:gdLst>
                  <a:gd name="connsiteX0" fmla="*/ 6350 w 2243747"/>
                  <a:gd name="connsiteY0" fmla="*/ 6350 h 25400"/>
                  <a:gd name="connsiteX1" fmla="*/ 2237397 w 2243747"/>
                  <a:gd name="connsiteY1" fmla="*/ 6350 h 25400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243747" h="25400">
                    <a:moveTo>
                      <a:pt x="6350" y="6350"/>
                    </a:moveTo>
                    <a:lnTo>
                      <a:pt x="2237397" y="6350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id="{D08453D4-6AC7-B338-C814-C19306B8B3D0}"/>
                  </a:ext>
                </a:extLst>
              </p:cNvPr>
              <p:cNvSpPr/>
              <p:nvPr/>
            </p:nvSpPr>
            <p:spPr>
              <a:xfrm>
                <a:off x="3371253" y="244614"/>
                <a:ext cx="151333" cy="142367"/>
              </a:xfrm>
              <a:custGeom>
                <a:avLst/>
                <a:gdLst>
                  <a:gd name="connsiteX0" fmla="*/ 6350 w 151333"/>
                  <a:gd name="connsiteY0" fmla="*/ 44157 h 142367"/>
                  <a:gd name="connsiteX1" fmla="*/ 69367 w 151333"/>
                  <a:gd name="connsiteY1" fmla="*/ 6350 h 142367"/>
                  <a:gd name="connsiteX2" fmla="*/ 144983 w 151333"/>
                  <a:gd name="connsiteY2" fmla="*/ 107175 h 142367"/>
                  <a:gd name="connsiteX3" fmla="*/ 96380 w 151333"/>
                  <a:gd name="connsiteY3" fmla="*/ 136017 h 142367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</a:cxnLst>
                <a:rect l="l" t="t" r="r" b="b"/>
                <a:pathLst>
                  <a:path w="151333" h="142367">
                    <a:moveTo>
                      <a:pt x="6350" y="44157"/>
                    </a:moveTo>
                    <a:lnTo>
                      <a:pt x="69367" y="6350"/>
                    </a:lnTo>
                    <a:lnTo>
                      <a:pt x="144983" y="107175"/>
                    </a:lnTo>
                    <a:lnTo>
                      <a:pt x="96380" y="136017"/>
                    </a:lnTo>
                  </a:path>
                </a:pathLst>
              </a:custGeom>
              <a:ln w="25400"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A8FD35A-65E0-D1B4-7E13-69156A7AE623}"/>
                </a:ext>
              </a:extLst>
            </p:cNvPr>
            <p:cNvSpPr/>
            <p:nvPr/>
          </p:nvSpPr>
          <p:spPr>
            <a:xfrm>
              <a:off x="5409170" y="1964011"/>
              <a:ext cx="938047" cy="636714"/>
            </a:xfrm>
            <a:custGeom>
              <a:avLst/>
              <a:gdLst>
                <a:gd name="connsiteX0" fmla="*/ 6350 w 938047"/>
                <a:gd name="connsiteY0" fmla="*/ 6350 h 636714"/>
                <a:gd name="connsiteX1" fmla="*/ 931697 w 938047"/>
                <a:gd name="connsiteY1" fmla="*/ 630364 h 63671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938047" h="636714">
                  <a:moveTo>
                    <a:pt x="6350" y="6350"/>
                  </a:moveTo>
                  <a:lnTo>
                    <a:pt x="931697" y="63036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F826E6D9-79F6-5AF9-BB07-6612A2CDA068}"/>
                </a:ext>
              </a:extLst>
            </p:cNvPr>
            <p:cNvSpPr/>
            <p:nvPr/>
          </p:nvSpPr>
          <p:spPr>
            <a:xfrm>
              <a:off x="4504980" y="1258095"/>
              <a:ext cx="1842236" cy="25400"/>
            </a:xfrm>
            <a:custGeom>
              <a:avLst/>
              <a:gdLst>
                <a:gd name="connsiteX0" fmla="*/ 6350 w 1842236"/>
                <a:gd name="connsiteY0" fmla="*/ 6350 h 25400"/>
                <a:gd name="connsiteX1" fmla="*/ 1835886 w 1842236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842236" h="25400">
                  <a:moveTo>
                    <a:pt x="6350" y="6350"/>
                  </a:moveTo>
                  <a:lnTo>
                    <a:pt x="1835886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3A978600-5DD4-41A6-52F9-01D8064B9A95}"/>
                </a:ext>
              </a:extLst>
            </p:cNvPr>
            <p:cNvSpPr/>
            <p:nvPr/>
          </p:nvSpPr>
          <p:spPr>
            <a:xfrm>
              <a:off x="634999" y="2217211"/>
              <a:ext cx="25400" cy="614933"/>
            </a:xfrm>
            <a:custGeom>
              <a:avLst/>
              <a:gdLst>
                <a:gd name="connsiteX0" fmla="*/ 6350 w 25400"/>
                <a:gd name="connsiteY0" fmla="*/ 6350 h 614933"/>
                <a:gd name="connsiteX1" fmla="*/ 6350 w 25400"/>
                <a:gd name="connsiteY1" fmla="*/ 608583 h 61493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5400" h="614933">
                  <a:moveTo>
                    <a:pt x="6350" y="6350"/>
                  </a:moveTo>
                  <a:lnTo>
                    <a:pt x="6350" y="608583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50156C37-DC97-FB97-9EFE-4B23E533E786}"/>
                </a:ext>
              </a:extLst>
            </p:cNvPr>
            <p:cNvSpPr/>
            <p:nvPr/>
          </p:nvSpPr>
          <p:spPr>
            <a:xfrm>
              <a:off x="3772991" y="3404661"/>
              <a:ext cx="332155" cy="25400"/>
            </a:xfrm>
            <a:custGeom>
              <a:avLst/>
              <a:gdLst>
                <a:gd name="connsiteX0" fmla="*/ 325805 w 332155"/>
                <a:gd name="connsiteY0" fmla="*/ 6350 h 25400"/>
                <a:gd name="connsiteX1" fmla="*/ 6350 w 332155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32155" h="25400">
                  <a:moveTo>
                    <a:pt x="325805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3EB16886-0CBA-287B-23B4-23F053F1899C}"/>
                </a:ext>
              </a:extLst>
            </p:cNvPr>
            <p:cNvSpPr/>
            <p:nvPr/>
          </p:nvSpPr>
          <p:spPr>
            <a:xfrm>
              <a:off x="3964240" y="4810285"/>
              <a:ext cx="577545" cy="809472"/>
            </a:xfrm>
            <a:custGeom>
              <a:avLst/>
              <a:gdLst>
                <a:gd name="connsiteX0" fmla="*/ 6350 w 577545"/>
                <a:gd name="connsiteY0" fmla="*/ 803122 h 809472"/>
                <a:gd name="connsiteX1" fmla="*/ 571195 w 577545"/>
                <a:gd name="connsiteY1" fmla="*/ 6350 h 80947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77545" h="809472">
                  <a:moveTo>
                    <a:pt x="6350" y="803122"/>
                  </a:moveTo>
                  <a:lnTo>
                    <a:pt x="571195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6045DD-C34F-634E-4294-A2740D2F4269}"/>
                </a:ext>
              </a:extLst>
            </p:cNvPr>
            <p:cNvGrpSpPr/>
            <p:nvPr/>
          </p:nvGrpSpPr>
          <p:grpSpPr>
            <a:xfrm>
              <a:off x="4006252" y="1502709"/>
              <a:ext cx="2340965" cy="142367"/>
              <a:chOff x="3371253" y="244614"/>
              <a:chExt cx="2340965" cy="142367"/>
            </a:xfrm>
          </p:grpSpPr>
          <p:sp>
            <p:nvSpPr>
              <p:cNvPr id="27" name="Freeform 3">
                <a:extLst>
                  <a:ext uri="{FF2B5EF4-FFF2-40B4-BE49-F238E27FC236}">
                    <a16:creationId xmlns:a16="http://schemas.microsoft.com/office/drawing/2014/main" id="{6791F2E7-38CB-69BD-5937-701D1B32EBE9}"/>
                  </a:ext>
                </a:extLst>
              </p:cNvPr>
              <p:cNvSpPr/>
              <p:nvPr/>
            </p:nvSpPr>
            <p:spPr>
              <a:xfrm>
                <a:off x="3468471" y="287096"/>
                <a:ext cx="2243747" cy="25400"/>
              </a:xfrm>
              <a:custGeom>
                <a:avLst/>
                <a:gdLst>
                  <a:gd name="connsiteX0" fmla="*/ 6350 w 2243747"/>
                  <a:gd name="connsiteY0" fmla="*/ 6350 h 25400"/>
                  <a:gd name="connsiteX1" fmla="*/ 2237397 w 2243747"/>
                  <a:gd name="connsiteY1" fmla="*/ 6350 h 25400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</a:cxnLst>
                <a:rect l="l" t="t" r="r" b="b"/>
                <a:pathLst>
                  <a:path w="2243747" h="25400">
                    <a:moveTo>
                      <a:pt x="6350" y="6350"/>
                    </a:moveTo>
                    <a:lnTo>
                      <a:pt x="2237397" y="635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D3FA1ECF-C4EA-A728-F6A0-F3BB9FFB7510}"/>
                  </a:ext>
                </a:extLst>
              </p:cNvPr>
              <p:cNvSpPr/>
              <p:nvPr/>
            </p:nvSpPr>
            <p:spPr>
              <a:xfrm>
                <a:off x="3371253" y="244614"/>
                <a:ext cx="151333" cy="142367"/>
              </a:xfrm>
              <a:custGeom>
                <a:avLst/>
                <a:gdLst>
                  <a:gd name="connsiteX0" fmla="*/ 6350 w 151333"/>
                  <a:gd name="connsiteY0" fmla="*/ 44157 h 142367"/>
                  <a:gd name="connsiteX1" fmla="*/ 69367 w 151333"/>
                  <a:gd name="connsiteY1" fmla="*/ 6350 h 142367"/>
                  <a:gd name="connsiteX2" fmla="*/ 144983 w 151333"/>
                  <a:gd name="connsiteY2" fmla="*/ 107175 h 142367"/>
                  <a:gd name="connsiteX3" fmla="*/ 96380 w 151333"/>
                  <a:gd name="connsiteY3" fmla="*/ 136017 h 142367"/>
                </a:gdLst>
                <a:ahLst/>
                <a:cxnLst>
                  <a:cxn ang="0">
                    <a:pos x="connsiteX0" y="connsiteY0"/>
                  </a:cxn>
                  <a:cxn ang="1">
                    <a:pos x="connsiteX1" y="connsiteY1"/>
                  </a:cxn>
                  <a:cxn ang="2">
                    <a:pos x="connsiteX2" y="connsiteY2"/>
                  </a:cxn>
                  <a:cxn ang="3">
                    <a:pos x="connsiteX3" y="connsiteY3"/>
                  </a:cxn>
                </a:cxnLst>
                <a:rect l="l" t="t" r="r" b="b"/>
                <a:pathLst>
                  <a:path w="151333" h="142367">
                    <a:moveTo>
                      <a:pt x="6350" y="44157"/>
                    </a:moveTo>
                    <a:lnTo>
                      <a:pt x="69367" y="6350"/>
                    </a:lnTo>
                    <a:lnTo>
                      <a:pt x="144983" y="107175"/>
                    </a:lnTo>
                    <a:lnTo>
                      <a:pt x="96380" y="136017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685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B5AE-390B-C1D1-6DEE-C0EFBDC4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C1319-4D88-62B4-6F29-92CD641B9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5424523" cy="5863744"/>
          </a:xfrm>
        </p:spPr>
        <p:txBody>
          <a:bodyPr/>
          <a:lstStyle/>
          <a:p>
            <a:r>
              <a:rPr lang="en-US" b="1" dirty="0"/>
              <a:t>Endosymbiont Theory:</a:t>
            </a:r>
          </a:p>
          <a:p>
            <a:pPr lvl="1"/>
            <a:r>
              <a:rPr lang="en-US" dirty="0"/>
              <a:t>Mitochondria and Chloroplasts originate from the engulfment of a prokaryotic cell.</a:t>
            </a:r>
          </a:p>
          <a:p>
            <a:pPr lvl="2"/>
            <a:r>
              <a:rPr lang="en-US" dirty="0"/>
              <a:t>Enveloped by a double membrane.</a:t>
            </a:r>
          </a:p>
          <a:p>
            <a:pPr lvl="2"/>
            <a:r>
              <a:rPr lang="en-US" dirty="0"/>
              <a:t>Contain free ribosomes</a:t>
            </a:r>
          </a:p>
          <a:p>
            <a:pPr lvl="2"/>
            <a:r>
              <a:rPr lang="en-US" dirty="0"/>
              <a:t>Contain circular DNA molecules.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186447A-20E7-A6AA-0F37-1459107B1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60260" r="51100" b="6584"/>
          <a:stretch>
            <a:fillRect/>
          </a:stretch>
        </p:blipFill>
        <p:spPr>
          <a:xfrm>
            <a:off x="4909634" y="4505496"/>
            <a:ext cx="2390442" cy="2182897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D7F73FD-612B-02EF-7DA9-C8750188A744}"/>
              </a:ext>
            </a:extLst>
          </p:cNvPr>
          <p:cNvGrpSpPr/>
          <p:nvPr/>
        </p:nvGrpSpPr>
        <p:grpSpPr>
          <a:xfrm>
            <a:off x="321818" y="4624111"/>
            <a:ext cx="2390442" cy="2233889"/>
            <a:chOff x="3376777" y="4587239"/>
            <a:chExt cx="2390442" cy="2233889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AFA254E-997E-4FC2-FE97-A584A9F12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5" t="35403" r="8214" b="34131"/>
            <a:stretch>
              <a:fillRect/>
            </a:stretch>
          </p:blipFill>
          <p:spPr>
            <a:xfrm>
              <a:off x="3376777" y="4756846"/>
              <a:ext cx="2390442" cy="2005781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3869666-30CA-D05D-EF46-CD5424651013}"/>
                </a:ext>
              </a:extLst>
            </p:cNvPr>
            <p:cNvSpPr/>
            <p:nvPr/>
          </p:nvSpPr>
          <p:spPr>
            <a:xfrm>
              <a:off x="3376777" y="4587239"/>
              <a:ext cx="471948" cy="339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FB22B5F-5CBF-7A0D-A4C3-DDF9DF9845A1}"/>
                </a:ext>
              </a:extLst>
            </p:cNvPr>
            <p:cNvSpPr/>
            <p:nvPr/>
          </p:nvSpPr>
          <p:spPr>
            <a:xfrm>
              <a:off x="3481633" y="6481915"/>
              <a:ext cx="471948" cy="339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11">
            <a:extLst>
              <a:ext uri="{FF2B5EF4-FFF2-40B4-BE49-F238E27FC236}">
                <a16:creationId xmlns:a16="http://schemas.microsoft.com/office/drawing/2014/main" id="{85637D29-FE6C-2CA5-B98D-5E788E6DA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855" y="1066668"/>
            <a:ext cx="288540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Ancestor of</a:t>
            </a:r>
          </a:p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eukaryotic cells (host cell)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0D6CF5F-0187-25F0-D1C4-D2E29638ECBD}"/>
              </a:ext>
            </a:extLst>
          </p:cNvPr>
          <p:cNvGrpSpPr/>
          <p:nvPr/>
        </p:nvGrpSpPr>
        <p:grpSpPr>
          <a:xfrm>
            <a:off x="5604718" y="1726378"/>
            <a:ext cx="3539282" cy="2254020"/>
            <a:chOff x="5604718" y="884584"/>
            <a:chExt cx="3539282" cy="2254020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D59B3DC-72AE-1F93-CDD2-49149410D7FB}"/>
                </a:ext>
              </a:extLst>
            </p:cNvPr>
            <p:cNvGrpSpPr/>
            <p:nvPr/>
          </p:nvGrpSpPr>
          <p:grpSpPr>
            <a:xfrm>
              <a:off x="5604718" y="884584"/>
              <a:ext cx="3539282" cy="2254020"/>
              <a:chOff x="-570098" y="4508607"/>
              <a:chExt cx="3539282" cy="2254020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0D58835-F3F0-ABE8-F8D0-AF3A3A3B80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r:link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94" r="48765" b="66844"/>
              <a:stretch>
                <a:fillRect/>
              </a:stretch>
            </p:blipFill>
            <p:spPr>
              <a:xfrm>
                <a:off x="365889" y="4579730"/>
                <a:ext cx="2390442" cy="2182897"/>
              </a:xfrm>
              <a:prstGeom prst="rect">
                <a:avLst/>
              </a:prstGeom>
            </p:spPr>
          </p:pic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353389C-CAFF-7C66-E590-6F8284D5D27A}"/>
                  </a:ext>
                </a:extLst>
              </p:cNvPr>
              <p:cNvGrpSpPr/>
              <p:nvPr/>
            </p:nvGrpSpPr>
            <p:grpSpPr>
              <a:xfrm>
                <a:off x="-570098" y="4508607"/>
                <a:ext cx="3539282" cy="1247974"/>
                <a:chOff x="1285064" y="207255"/>
                <a:chExt cx="3539282" cy="1247974"/>
              </a:xfrm>
            </p:grpSpPr>
            <p:sp>
              <p:nvSpPr>
                <p:cNvPr id="64" name="TextBox 2">
                  <a:extLst>
                    <a:ext uri="{FF2B5EF4-FFF2-40B4-BE49-F238E27FC236}">
                      <a16:creationId xmlns:a16="http://schemas.microsoft.com/office/drawing/2014/main" id="{CFC30C4C-DBC1-18F4-F8E7-6E32F4D6E6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5064" y="208843"/>
                  <a:ext cx="1436291" cy="5129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ts val="2000"/>
                    </a:lnSpc>
                  </a:pPr>
                  <a:r>
                    <a:rPr lang="en-US" sz="1800" b="1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Endoplasmic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1800" b="1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reticulum</a:t>
                  </a:r>
                </a:p>
              </p:txBody>
            </p:sp>
            <p:sp>
              <p:nvSpPr>
                <p:cNvPr id="65" name="TextBox 4">
                  <a:extLst>
                    <a:ext uri="{FF2B5EF4-FFF2-40B4-BE49-F238E27FC236}">
                      <a16:creationId xmlns:a16="http://schemas.microsoft.com/office/drawing/2014/main" id="{0B83FCF0-2F45-4133-30DA-BF9E0B3FF9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85064" y="942268"/>
                  <a:ext cx="1000274" cy="5129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ts val="2000"/>
                    </a:lnSpc>
                  </a:pPr>
                  <a:r>
                    <a:rPr lang="en-US" sz="1800" b="1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Nuclear</a:t>
                  </a:r>
                </a:p>
                <a:p>
                  <a:pPr>
                    <a:lnSpc>
                      <a:spcPts val="2000"/>
                    </a:lnSpc>
                  </a:pPr>
                  <a:r>
                    <a:rPr lang="en-US" sz="1800" b="1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envelope</a:t>
                  </a:r>
                </a:p>
              </p:txBody>
            </p:sp>
            <p:sp>
              <p:nvSpPr>
                <p:cNvPr id="66" name="TextBox 6">
                  <a:extLst>
                    <a:ext uri="{FF2B5EF4-FFF2-40B4-BE49-F238E27FC236}">
                      <a16:creationId xmlns:a16="http://schemas.microsoft.com/office/drawing/2014/main" id="{C0C1D234-21B4-FD96-C374-E0388C794C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26664" y="207255"/>
                  <a:ext cx="897682" cy="2564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>
                    <a:lnSpc>
                      <a:spcPts val="2000"/>
                    </a:lnSpc>
                  </a:pPr>
                  <a:r>
                    <a:rPr lang="en-US" sz="1800" b="1" dirty="0">
                      <a:solidFill>
                        <a:srgbClr val="000000"/>
                      </a:solidFill>
                      <a:latin typeface="Arial"/>
                      <a:ea typeface="ＭＳ Ｐゴシック" charset="0"/>
                    </a:rPr>
                    <a:t>Nucleus</a:t>
                  </a: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1F0B87A8-1B4D-A80C-B3B9-BFFA5440E964}"/>
                    </a:ext>
                  </a:extLst>
                </p:cNvPr>
                <p:cNvSpPr/>
                <p:nvPr/>
              </p:nvSpPr>
              <p:spPr>
                <a:xfrm>
                  <a:off x="2544008" y="449800"/>
                  <a:ext cx="357543" cy="269760"/>
                </a:xfrm>
                <a:custGeom>
                  <a:avLst/>
                  <a:gdLst>
                    <a:gd name="connsiteX0" fmla="*/ 351193 w 357543"/>
                    <a:gd name="connsiteY0" fmla="*/ 263410 h 269760"/>
                    <a:gd name="connsiteX1" fmla="*/ 6350 w 357543"/>
                    <a:gd name="connsiteY1" fmla="*/ 6350 h 269760"/>
                  </a:gdLst>
                  <a:ahLst/>
                  <a:cxnLst>
                    <a:cxn ang="0">
                      <a:pos x="connsiteX0" y="connsiteY0"/>
                    </a:cxn>
                    <a:cxn ang="1">
                      <a:pos x="connsiteX1" y="connsiteY1"/>
                    </a:cxn>
                  </a:cxnLst>
                  <a:rect l="l" t="t" r="r" b="b"/>
                  <a:pathLst>
                    <a:path w="357543" h="269760">
                      <a:moveTo>
                        <a:pt x="351193" y="263410"/>
                      </a:moveTo>
                      <a:lnTo>
                        <a:pt x="6350" y="6350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8" name="Freeform 3">
                  <a:extLst>
                    <a:ext uri="{FF2B5EF4-FFF2-40B4-BE49-F238E27FC236}">
                      <a16:creationId xmlns:a16="http://schemas.microsoft.com/office/drawing/2014/main" id="{7CEFEF20-2D2A-834A-0D73-4D70B2654874}"/>
                    </a:ext>
                  </a:extLst>
                </p:cNvPr>
                <p:cNvSpPr/>
                <p:nvPr/>
              </p:nvSpPr>
              <p:spPr>
                <a:xfrm>
                  <a:off x="3612459" y="393425"/>
                  <a:ext cx="289369" cy="556615"/>
                </a:xfrm>
                <a:custGeom>
                  <a:avLst/>
                  <a:gdLst>
                    <a:gd name="connsiteX0" fmla="*/ 283019 w 289369"/>
                    <a:gd name="connsiteY0" fmla="*/ 6350 h 556615"/>
                    <a:gd name="connsiteX1" fmla="*/ 6350 w 289369"/>
                    <a:gd name="connsiteY1" fmla="*/ 550265 h 556615"/>
                  </a:gdLst>
                  <a:ahLst/>
                  <a:cxnLst>
                    <a:cxn ang="0">
                      <a:pos x="connsiteX0" y="connsiteY0"/>
                    </a:cxn>
                    <a:cxn ang="1">
                      <a:pos x="connsiteX1" y="connsiteY1"/>
                    </a:cxn>
                  </a:cxnLst>
                  <a:rect l="l" t="t" r="r" b="b"/>
                  <a:pathLst>
                    <a:path w="289369" h="556615">
                      <a:moveTo>
                        <a:pt x="283019" y="6350"/>
                      </a:moveTo>
                      <a:lnTo>
                        <a:pt x="6350" y="550265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9" name="Freeform 3">
                  <a:extLst>
                    <a:ext uri="{FF2B5EF4-FFF2-40B4-BE49-F238E27FC236}">
                      <a16:creationId xmlns:a16="http://schemas.microsoft.com/office/drawing/2014/main" id="{CAC54157-7F0B-DCA5-BA65-C3437AE2705F}"/>
                    </a:ext>
                  </a:extLst>
                </p:cNvPr>
                <p:cNvSpPr/>
                <p:nvPr/>
              </p:nvSpPr>
              <p:spPr>
                <a:xfrm>
                  <a:off x="2183123" y="1108854"/>
                  <a:ext cx="863156" cy="25400"/>
                </a:xfrm>
                <a:custGeom>
                  <a:avLst/>
                  <a:gdLst>
                    <a:gd name="connsiteX0" fmla="*/ 856806 w 863156"/>
                    <a:gd name="connsiteY0" fmla="*/ 6350 h 25400"/>
                    <a:gd name="connsiteX1" fmla="*/ 6350 w 863156"/>
                    <a:gd name="connsiteY1" fmla="*/ 6350 h 25400"/>
                  </a:gdLst>
                  <a:ahLst/>
                  <a:cxnLst>
                    <a:cxn ang="0">
                      <a:pos x="connsiteX0" y="connsiteY0"/>
                    </a:cxn>
                    <a:cxn ang="1">
                      <a:pos x="connsiteX1" y="connsiteY1"/>
                    </a:cxn>
                  </a:cxnLst>
                  <a:rect l="l" t="t" r="r" b="b"/>
                  <a:pathLst>
                    <a:path w="863156" h="25400">
                      <a:moveTo>
                        <a:pt x="856806" y="6350"/>
                      </a:moveTo>
                      <a:lnTo>
                        <a:pt x="6350" y="6350"/>
                      </a:lnTo>
                    </a:path>
                  </a:pathLst>
                </a:cu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DD13126-E7A9-10E2-EB9D-01E934B7D10A}"/>
                </a:ext>
              </a:extLst>
            </p:cNvPr>
            <p:cNvSpPr/>
            <p:nvPr/>
          </p:nvSpPr>
          <p:spPr>
            <a:xfrm>
              <a:off x="8459185" y="2647795"/>
              <a:ext cx="471948" cy="339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B4F5EAE-3AF5-9955-AA35-57AD37CAEE80}"/>
              </a:ext>
            </a:extLst>
          </p:cNvPr>
          <p:cNvGrpSpPr/>
          <p:nvPr/>
        </p:nvGrpSpPr>
        <p:grpSpPr>
          <a:xfrm>
            <a:off x="2145255" y="4207014"/>
            <a:ext cx="2540413" cy="1795363"/>
            <a:chOff x="4683385" y="1078076"/>
            <a:chExt cx="3252240" cy="1795363"/>
          </a:xfrm>
        </p:grpSpPr>
        <p:sp>
          <p:nvSpPr>
            <p:cNvPr id="73" name="TextBox 7">
              <a:extLst>
                <a:ext uri="{FF2B5EF4-FFF2-40B4-BE49-F238E27FC236}">
                  <a16:creationId xmlns:a16="http://schemas.microsoft.com/office/drawing/2014/main" id="{FB93E7B4-6D8D-3628-E2BE-322D42CBD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7832" y="1078076"/>
              <a:ext cx="2687793" cy="179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Engulfing of oxygen-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using non-photosynthetic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prokaryote, which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becomes a mitochondrion</a:t>
              </a:r>
            </a:p>
          </p:txBody>
        </p:sp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4C1BD4E9-9D64-6499-3C94-2D5620FFF17E}"/>
                </a:ext>
              </a:extLst>
            </p:cNvPr>
            <p:cNvSpPr/>
            <p:nvPr/>
          </p:nvSpPr>
          <p:spPr>
            <a:xfrm rot="5825520">
              <a:off x="4713725" y="1405310"/>
              <a:ext cx="352221" cy="412902"/>
            </a:xfrm>
            <a:custGeom>
              <a:avLst/>
              <a:gdLst>
                <a:gd name="connsiteX0" fmla="*/ 345871 w 352221"/>
                <a:gd name="connsiteY0" fmla="*/ 406552 h 412902"/>
                <a:gd name="connsiteX1" fmla="*/ 6350 w 352221"/>
                <a:gd name="connsiteY1" fmla="*/ 6350 h 41290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52221" h="412902">
                  <a:moveTo>
                    <a:pt x="345871" y="406552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76" name="TextBox 17">
            <a:extLst>
              <a:ext uri="{FF2B5EF4-FFF2-40B4-BE49-F238E27FC236}">
                <a16:creationId xmlns:a16="http://schemas.microsoft.com/office/drawing/2014/main" id="{D0E72CA6-0797-FC1F-FCA7-7E103D08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093" y="4414080"/>
            <a:ext cx="1890273" cy="128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Engulfing of</a:t>
            </a:r>
          </a:p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photosynthetic</a:t>
            </a:r>
          </a:p>
          <a:p>
            <a:pPr>
              <a:lnSpc>
                <a:spcPts val="2000"/>
              </a:lnSpc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Prokaryote, which becomes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Chrloroplast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7" name="Freeform 3">
            <a:extLst>
              <a:ext uri="{FF2B5EF4-FFF2-40B4-BE49-F238E27FC236}">
                <a16:creationId xmlns:a16="http://schemas.microsoft.com/office/drawing/2014/main" id="{A41548B8-EE8B-52B5-C368-ACABDA38B73B}"/>
              </a:ext>
            </a:extLst>
          </p:cNvPr>
          <p:cNvSpPr/>
          <p:nvPr/>
        </p:nvSpPr>
        <p:spPr>
          <a:xfrm rot="8352508">
            <a:off x="6179605" y="4473163"/>
            <a:ext cx="714280" cy="437394"/>
          </a:xfrm>
          <a:custGeom>
            <a:avLst/>
            <a:gdLst>
              <a:gd name="connsiteX0" fmla="*/ 577430 w 583780"/>
              <a:gd name="connsiteY0" fmla="*/ 252514 h 258864"/>
              <a:gd name="connsiteX1" fmla="*/ 6350 w 583780"/>
              <a:gd name="connsiteY1" fmla="*/ 6350 h 258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3780" h="258864">
                <a:moveTo>
                  <a:pt x="577430" y="252514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9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B5AE-390B-C1D1-6DEE-C0EFBDC4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C1319-4D88-62B4-6F29-92CD641B9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Mitochondria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Site of cellular respiration, utilize O</a:t>
            </a:r>
            <a:r>
              <a:rPr lang="en-US" baseline="-25000" dirty="0"/>
              <a:t>2</a:t>
            </a:r>
            <a:r>
              <a:rPr lang="en-US" dirty="0"/>
              <a:t> to convert organic molecules to chemical energy (ATP). 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5681AF-1B5B-B246-BE7C-49BFAE531512}"/>
              </a:ext>
            </a:extLst>
          </p:cNvPr>
          <p:cNvGrpSpPr/>
          <p:nvPr/>
        </p:nvGrpSpPr>
        <p:grpSpPr>
          <a:xfrm>
            <a:off x="2112753" y="2882720"/>
            <a:ext cx="6579805" cy="3511296"/>
            <a:chOff x="298704" y="1673352"/>
            <a:chExt cx="6579805" cy="351129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2831CF-F5D8-DA66-3E79-EE56675F6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535" b="4160"/>
            <a:stretch>
              <a:fillRect/>
            </a:stretch>
          </p:blipFill>
          <p:spPr>
            <a:xfrm>
              <a:off x="298704" y="1673352"/>
              <a:ext cx="5509510" cy="3511296"/>
            </a:xfrm>
            <a:prstGeom prst="rect">
              <a:avLst/>
            </a:prstGeom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B3BEBB49-0C5E-9D90-70D9-82B11ABBB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438" y="1677983"/>
              <a:ext cx="1240724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55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Mitochondrion</a:t>
              </a:r>
            </a:p>
          </p:txBody>
        </p:sp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EA8C8D13-5F33-1BAF-D374-12C58BCFD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838" y="2079621"/>
              <a:ext cx="1851469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55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Intermembrane space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0CA6B335-CC4E-F877-D31A-ED59F251C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9630" y="2342352"/>
              <a:ext cx="9073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Outer</a:t>
              </a:r>
            </a:p>
            <a:p>
              <a:pPr algn="ctr"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membrane</a:t>
              </a: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4EACE783-DC1C-7279-F2FC-D6998D3E8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3113" y="3114671"/>
              <a:ext cx="389530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55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DNA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696A765-56D9-60BA-D473-FCDB43B8B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26" y="3614734"/>
              <a:ext cx="1183016" cy="10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Free</a:t>
              </a:r>
            </a:p>
            <a:p>
              <a:pPr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ribosomes</a:t>
              </a:r>
            </a:p>
            <a:p>
              <a:pPr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 the</a:t>
              </a:r>
            </a:p>
            <a:p>
              <a:pPr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mitochondrial</a:t>
              </a:r>
            </a:p>
            <a:p>
              <a:pPr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matrix</a:t>
              </a: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8F6A11FA-35A2-BB2C-4F47-C5765CB27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700" y="3471065"/>
              <a:ext cx="90730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Inner</a:t>
              </a:r>
            </a:p>
            <a:p>
              <a:pPr algn="ctr"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membrane</a:t>
              </a: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A8298BD1-A355-CD58-FDBD-824929D1B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2276" y="3940171"/>
              <a:ext cx="607539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55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Cristae</a:t>
              </a: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CBB4BEE0-1B1F-B551-2E5B-0E314F005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838" y="4252909"/>
              <a:ext cx="527388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550"/>
                </a:lnSpc>
              </a:pPr>
              <a:r>
                <a:rPr lang="en-US" sz="14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Matrix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BCB7896D-806F-8485-D249-B06BDD1D2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4463" y="4448171"/>
              <a:ext cx="569067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0.1</a:t>
              </a:r>
              <a:r>
                <a:rPr lang="el-GR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 </a:t>
              </a:r>
              <a:r>
                <a:rPr lang="el-GR" sz="1400" b="1" dirty="0">
                  <a:solidFill>
                    <a:srgbClr val="000000"/>
                  </a:solidFill>
                  <a:latin typeface="Times New Roman" pitchFamily="18" charset="0"/>
                  <a:ea typeface="ＭＳ Ｐゴシック" charset="0"/>
                  <a:cs typeface="Times New Roman" pitchFamily="18" charset="0"/>
                </a:rPr>
                <a:t>μ</a:t>
              </a: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</a:t>
              </a:r>
            </a:p>
          </p:txBody>
        </p:sp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ACB90F58-1B21-3230-12C5-5E3C25DC2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4743446"/>
              <a:ext cx="3300584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550"/>
                </a:lnSpc>
              </a:pPr>
              <a:r>
                <a:rPr lang="en-US" sz="14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(a) Diagram and TEM of mitochondrion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07528D4-D467-1F5C-2A8A-BAD6F211999E}"/>
                </a:ext>
              </a:extLst>
            </p:cNvPr>
            <p:cNvSpPr/>
            <p:nvPr/>
          </p:nvSpPr>
          <p:spPr>
            <a:xfrm>
              <a:off x="2135009" y="2262694"/>
              <a:ext cx="239090" cy="537921"/>
            </a:xfrm>
            <a:custGeom>
              <a:avLst/>
              <a:gdLst>
                <a:gd name="connsiteX0" fmla="*/ 232740 w 239090"/>
                <a:gd name="connsiteY0" fmla="*/ 6350 h 537921"/>
                <a:gd name="connsiteX1" fmla="*/ 6350 w 239090"/>
                <a:gd name="connsiteY1" fmla="*/ 531571 h 53792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39090" h="537921">
                  <a:moveTo>
                    <a:pt x="232740" y="6350"/>
                  </a:moveTo>
                  <a:lnTo>
                    <a:pt x="6350" y="531571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B46681DF-E6C0-38BA-7019-696CB32918E6}"/>
                </a:ext>
              </a:extLst>
            </p:cNvPr>
            <p:cNvSpPr/>
            <p:nvPr/>
          </p:nvSpPr>
          <p:spPr>
            <a:xfrm>
              <a:off x="2451315" y="3578097"/>
              <a:ext cx="612622" cy="109448"/>
            </a:xfrm>
            <a:custGeom>
              <a:avLst/>
              <a:gdLst>
                <a:gd name="connsiteX0" fmla="*/ 6350 w 612622"/>
                <a:gd name="connsiteY0" fmla="*/ 103098 h 109448"/>
                <a:gd name="connsiteX1" fmla="*/ 606272 w 612622"/>
                <a:gd name="connsiteY1" fmla="*/ 6350 h 10944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12622" h="109448">
                  <a:moveTo>
                    <a:pt x="6350" y="103098"/>
                  </a:moveTo>
                  <a:lnTo>
                    <a:pt x="606272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105D0F9E-0FB8-3954-A5A5-382D2788D1CA}"/>
                </a:ext>
              </a:extLst>
            </p:cNvPr>
            <p:cNvSpPr/>
            <p:nvPr/>
          </p:nvSpPr>
          <p:spPr>
            <a:xfrm>
              <a:off x="2159825" y="3805097"/>
              <a:ext cx="774204" cy="238709"/>
            </a:xfrm>
            <a:custGeom>
              <a:avLst/>
              <a:gdLst>
                <a:gd name="connsiteX0" fmla="*/ 39420 w 774204"/>
                <a:gd name="connsiteY0" fmla="*/ 6350 h 238709"/>
                <a:gd name="connsiteX1" fmla="*/ 767854 w 774204"/>
                <a:gd name="connsiteY1" fmla="*/ 232359 h 238709"/>
                <a:gd name="connsiteX2" fmla="*/ 6350 w 774204"/>
                <a:gd name="connsiteY2" fmla="*/ 109727 h 23870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774204" h="238709">
                  <a:moveTo>
                    <a:pt x="39420" y="6350"/>
                  </a:moveTo>
                  <a:lnTo>
                    <a:pt x="767854" y="232359"/>
                  </a:lnTo>
                  <a:lnTo>
                    <a:pt x="6350" y="109727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4" name="Freeform 3">
              <a:extLst>
                <a:ext uri="{FF2B5EF4-FFF2-40B4-BE49-F238E27FC236}">
                  <a16:creationId xmlns:a16="http://schemas.microsoft.com/office/drawing/2014/main" id="{8AD4F65D-8A99-9EB1-3E6B-B3559FCC851D}"/>
                </a:ext>
              </a:extLst>
            </p:cNvPr>
            <p:cNvSpPr/>
            <p:nvPr/>
          </p:nvSpPr>
          <p:spPr>
            <a:xfrm>
              <a:off x="2302458" y="4051121"/>
              <a:ext cx="697306" cy="300024"/>
            </a:xfrm>
            <a:custGeom>
              <a:avLst/>
              <a:gdLst>
                <a:gd name="connsiteX0" fmla="*/ 6350 w 697306"/>
                <a:gd name="connsiteY0" fmla="*/ 6350 h 300024"/>
                <a:gd name="connsiteX1" fmla="*/ 690956 w 697306"/>
                <a:gd name="connsiteY1" fmla="*/ 293674 h 30002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97306" h="300024">
                  <a:moveTo>
                    <a:pt x="6350" y="6350"/>
                  </a:moveTo>
                  <a:lnTo>
                    <a:pt x="690956" y="293674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D237939C-1FED-B7A0-9523-7C9E8B26ADE9}"/>
                </a:ext>
              </a:extLst>
            </p:cNvPr>
            <p:cNvSpPr/>
            <p:nvPr/>
          </p:nvSpPr>
          <p:spPr>
            <a:xfrm>
              <a:off x="653174" y="1862137"/>
              <a:ext cx="336384" cy="1091069"/>
            </a:xfrm>
            <a:custGeom>
              <a:avLst/>
              <a:gdLst>
                <a:gd name="connsiteX0" fmla="*/ 6350 w 336384"/>
                <a:gd name="connsiteY0" fmla="*/ 6350 h 1091069"/>
                <a:gd name="connsiteX1" fmla="*/ 330034 w 336384"/>
                <a:gd name="connsiteY1" fmla="*/ 1084719 h 109106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36384" h="1091069">
                  <a:moveTo>
                    <a:pt x="6350" y="6350"/>
                  </a:moveTo>
                  <a:lnTo>
                    <a:pt x="330034" y="108471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F3553E17-FD4E-399A-D09A-2FD17C4FBE48}"/>
                </a:ext>
              </a:extLst>
            </p:cNvPr>
            <p:cNvSpPr/>
            <p:nvPr/>
          </p:nvSpPr>
          <p:spPr>
            <a:xfrm>
              <a:off x="653174" y="1862137"/>
              <a:ext cx="336384" cy="1091069"/>
            </a:xfrm>
            <a:custGeom>
              <a:avLst/>
              <a:gdLst>
                <a:gd name="connsiteX0" fmla="*/ 6350 w 336384"/>
                <a:gd name="connsiteY0" fmla="*/ 6350 h 1091069"/>
                <a:gd name="connsiteX1" fmla="*/ 330034 w 336384"/>
                <a:gd name="connsiteY1" fmla="*/ 1084719 h 1091069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336384" h="1091069">
                  <a:moveTo>
                    <a:pt x="6350" y="6350"/>
                  </a:moveTo>
                  <a:lnTo>
                    <a:pt x="330034" y="1084719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C36FA312-DAC2-B9E6-A45C-841B41FE87FA}"/>
                </a:ext>
              </a:extLst>
            </p:cNvPr>
            <p:cNvSpPr/>
            <p:nvPr/>
          </p:nvSpPr>
          <p:spPr>
            <a:xfrm>
              <a:off x="3547033" y="4138091"/>
              <a:ext cx="830097" cy="244017"/>
            </a:xfrm>
            <a:custGeom>
              <a:avLst/>
              <a:gdLst>
                <a:gd name="connsiteX0" fmla="*/ 6350 w 830097"/>
                <a:gd name="connsiteY0" fmla="*/ 237668 h 244017"/>
                <a:gd name="connsiteX1" fmla="*/ 823747 w 830097"/>
                <a:gd name="connsiteY1" fmla="*/ 6350 h 2440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30097" h="244017">
                  <a:moveTo>
                    <a:pt x="6350" y="237668"/>
                  </a:moveTo>
                  <a:lnTo>
                    <a:pt x="823747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D9D3D220-6702-6A40-33F1-585054470CA3}"/>
                </a:ext>
              </a:extLst>
            </p:cNvPr>
            <p:cNvSpPr/>
            <p:nvPr/>
          </p:nvSpPr>
          <p:spPr>
            <a:xfrm>
              <a:off x="3585590" y="3865244"/>
              <a:ext cx="840994" cy="198577"/>
            </a:xfrm>
            <a:custGeom>
              <a:avLst/>
              <a:gdLst>
                <a:gd name="connsiteX0" fmla="*/ 834643 w 840994"/>
                <a:gd name="connsiteY0" fmla="*/ 177787 h 198577"/>
                <a:gd name="connsiteX1" fmla="*/ 6350 w 840994"/>
                <a:gd name="connsiteY1" fmla="*/ 192227 h 198577"/>
                <a:gd name="connsiteX2" fmla="*/ 701116 w 840994"/>
                <a:gd name="connsiteY2" fmla="*/ 6350 h 19857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840994" h="198577">
                  <a:moveTo>
                    <a:pt x="834643" y="177787"/>
                  </a:moveTo>
                  <a:lnTo>
                    <a:pt x="6350" y="192227"/>
                  </a:lnTo>
                  <a:lnTo>
                    <a:pt x="701116" y="6350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D840C446-0643-2A1F-48B9-68DB4BBC0125}"/>
                </a:ext>
              </a:extLst>
            </p:cNvPr>
            <p:cNvSpPr/>
            <p:nvPr/>
          </p:nvSpPr>
          <p:spPr>
            <a:xfrm>
              <a:off x="3547033" y="3589717"/>
              <a:ext cx="445566" cy="103606"/>
            </a:xfrm>
            <a:custGeom>
              <a:avLst/>
              <a:gdLst>
                <a:gd name="connsiteX0" fmla="*/ 6350 w 445566"/>
                <a:gd name="connsiteY0" fmla="*/ 6350 h 103606"/>
                <a:gd name="connsiteX1" fmla="*/ 439216 w 445566"/>
                <a:gd name="connsiteY1" fmla="*/ 97256 h 10360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445566" h="103606">
                  <a:moveTo>
                    <a:pt x="6350" y="6350"/>
                  </a:moveTo>
                  <a:lnTo>
                    <a:pt x="439216" y="97256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866DC987-3849-80EE-D6FB-59F007D3852A}"/>
                </a:ext>
              </a:extLst>
            </p:cNvPr>
            <p:cNvSpPr/>
            <p:nvPr/>
          </p:nvSpPr>
          <p:spPr>
            <a:xfrm>
              <a:off x="2855505" y="2456509"/>
              <a:ext cx="528815" cy="186994"/>
            </a:xfrm>
            <a:custGeom>
              <a:avLst/>
              <a:gdLst>
                <a:gd name="connsiteX0" fmla="*/ 6350 w 528815"/>
                <a:gd name="connsiteY0" fmla="*/ 180644 h 186994"/>
                <a:gd name="connsiteX1" fmla="*/ 522465 w 528815"/>
                <a:gd name="connsiteY1" fmla="*/ 6350 h 186994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528815" h="186994">
                  <a:moveTo>
                    <a:pt x="6350" y="180644"/>
                  </a:moveTo>
                  <a:lnTo>
                    <a:pt x="522465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E2199641-5E15-B4D6-E256-8570E8D9B18E}"/>
                </a:ext>
              </a:extLst>
            </p:cNvPr>
            <p:cNvSpPr/>
            <p:nvPr/>
          </p:nvSpPr>
          <p:spPr>
            <a:xfrm>
              <a:off x="2279992" y="3224046"/>
              <a:ext cx="1007643" cy="370611"/>
            </a:xfrm>
            <a:custGeom>
              <a:avLst/>
              <a:gdLst>
                <a:gd name="connsiteX0" fmla="*/ 6350 w 1007643"/>
                <a:gd name="connsiteY0" fmla="*/ 364261 h 370611"/>
                <a:gd name="connsiteX1" fmla="*/ 1001293 w 1007643"/>
                <a:gd name="connsiteY1" fmla="*/ 6350 h 37061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007643" h="370611">
                  <a:moveTo>
                    <a:pt x="6350" y="364261"/>
                  </a:moveTo>
                  <a:lnTo>
                    <a:pt x="1001293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F2E12B65-A8B3-E8D8-1496-D903ABD458AF}"/>
                </a:ext>
              </a:extLst>
            </p:cNvPr>
            <p:cNvSpPr/>
            <p:nvPr/>
          </p:nvSpPr>
          <p:spPr>
            <a:xfrm>
              <a:off x="3908221" y="2469425"/>
              <a:ext cx="623747" cy="134162"/>
            </a:xfrm>
            <a:custGeom>
              <a:avLst/>
              <a:gdLst>
                <a:gd name="connsiteX0" fmla="*/ 617397 w 623747"/>
                <a:gd name="connsiteY0" fmla="*/ 127812 h 134162"/>
                <a:gd name="connsiteX1" fmla="*/ 6350 w 623747"/>
                <a:gd name="connsiteY1" fmla="*/ 6350 h 134162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623747" h="134162">
                  <a:moveTo>
                    <a:pt x="617397" y="127812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979D7965-A184-52B7-8BF4-0641CE46D72E}"/>
                </a:ext>
              </a:extLst>
            </p:cNvPr>
            <p:cNvSpPr/>
            <p:nvPr/>
          </p:nvSpPr>
          <p:spPr>
            <a:xfrm>
              <a:off x="1273415" y="3580688"/>
              <a:ext cx="738886" cy="351231"/>
            </a:xfrm>
            <a:custGeom>
              <a:avLst/>
              <a:gdLst>
                <a:gd name="connsiteX0" fmla="*/ 533552 w 738886"/>
                <a:gd name="connsiteY0" fmla="*/ 344881 h 351231"/>
                <a:gd name="connsiteX1" fmla="*/ 6350 w 738886"/>
                <a:gd name="connsiteY1" fmla="*/ 344881 h 351231"/>
                <a:gd name="connsiteX2" fmla="*/ 732536 w 738886"/>
                <a:gd name="connsiteY2" fmla="*/ 6350 h 35123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738886" h="351231">
                  <a:moveTo>
                    <a:pt x="533552" y="344881"/>
                  </a:moveTo>
                  <a:lnTo>
                    <a:pt x="6350" y="344881"/>
                  </a:lnTo>
                  <a:lnTo>
                    <a:pt x="732536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5" name="Freeform 3">
              <a:extLst>
                <a:ext uri="{FF2B5EF4-FFF2-40B4-BE49-F238E27FC236}">
                  <a16:creationId xmlns:a16="http://schemas.microsoft.com/office/drawing/2014/main" id="{DBBCEDA4-DE5C-B34C-BAB2-023CCBDEA194}"/>
                </a:ext>
              </a:extLst>
            </p:cNvPr>
            <p:cNvSpPr/>
            <p:nvPr/>
          </p:nvSpPr>
          <p:spPr>
            <a:xfrm>
              <a:off x="6502691" y="2952711"/>
              <a:ext cx="375818" cy="618693"/>
            </a:xfrm>
            <a:custGeom>
              <a:avLst/>
              <a:gdLst>
                <a:gd name="connsiteX0" fmla="*/ 196303 w 375818"/>
                <a:gd name="connsiteY0" fmla="*/ 6350 h 618693"/>
                <a:gd name="connsiteX1" fmla="*/ 6350 w 375818"/>
                <a:gd name="connsiteY1" fmla="*/ 612343 h 618693"/>
                <a:gd name="connsiteX2" fmla="*/ 369468 w 375818"/>
                <a:gd name="connsiteY2" fmla="*/ 101942 h 618693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75818" h="618693">
                  <a:moveTo>
                    <a:pt x="196303" y="6350"/>
                  </a:moveTo>
                  <a:lnTo>
                    <a:pt x="6350" y="612343"/>
                  </a:lnTo>
                  <a:lnTo>
                    <a:pt x="369468" y="101942"/>
                  </a:lnTo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A762F01A-3EA4-E75D-D26B-1DA132013B75}"/>
                </a:ext>
              </a:extLst>
            </p:cNvPr>
            <p:cNvSpPr/>
            <p:nvPr/>
          </p:nvSpPr>
          <p:spPr>
            <a:xfrm>
              <a:off x="3547049" y="4138107"/>
              <a:ext cx="830097" cy="244017"/>
            </a:xfrm>
            <a:custGeom>
              <a:avLst/>
              <a:gdLst>
                <a:gd name="connsiteX0" fmla="*/ 6350 w 830097"/>
                <a:gd name="connsiteY0" fmla="*/ 237668 h 244017"/>
                <a:gd name="connsiteX1" fmla="*/ 823747 w 830097"/>
                <a:gd name="connsiteY1" fmla="*/ 6350 h 24401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30097" h="244017">
                  <a:moveTo>
                    <a:pt x="6350" y="237668"/>
                  </a:moveTo>
                  <a:lnTo>
                    <a:pt x="823747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8" name="Freeform 3">
              <a:extLst>
                <a:ext uri="{FF2B5EF4-FFF2-40B4-BE49-F238E27FC236}">
                  <a16:creationId xmlns:a16="http://schemas.microsoft.com/office/drawing/2014/main" id="{6222C91D-1A9C-C15E-6835-468C92F3C0DA}"/>
                </a:ext>
              </a:extLst>
            </p:cNvPr>
            <p:cNvSpPr/>
            <p:nvPr/>
          </p:nvSpPr>
          <p:spPr>
            <a:xfrm>
              <a:off x="3585606" y="3865260"/>
              <a:ext cx="840994" cy="198577"/>
            </a:xfrm>
            <a:custGeom>
              <a:avLst/>
              <a:gdLst>
                <a:gd name="connsiteX0" fmla="*/ 834643 w 840994"/>
                <a:gd name="connsiteY0" fmla="*/ 177787 h 198577"/>
                <a:gd name="connsiteX1" fmla="*/ 6350 w 840994"/>
                <a:gd name="connsiteY1" fmla="*/ 192227 h 198577"/>
                <a:gd name="connsiteX2" fmla="*/ 701116 w 840994"/>
                <a:gd name="connsiteY2" fmla="*/ 6350 h 19857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840994" h="198577">
                  <a:moveTo>
                    <a:pt x="834643" y="177787"/>
                  </a:moveTo>
                  <a:lnTo>
                    <a:pt x="6350" y="192227"/>
                  </a:lnTo>
                  <a:lnTo>
                    <a:pt x="701116" y="635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824142-2F14-81C3-C84C-7C7BCD8E6C8A}"/>
                </a:ext>
              </a:extLst>
            </p:cNvPr>
            <p:cNvGrpSpPr/>
            <p:nvPr/>
          </p:nvGrpSpPr>
          <p:grpSpPr>
            <a:xfrm>
              <a:off x="5378161" y="4357035"/>
              <a:ext cx="241590" cy="90430"/>
              <a:chOff x="4597400" y="4654550"/>
              <a:chExt cx="333375" cy="133350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FDD3C3FA-5EBD-E712-1C60-3AABEE7A0CF9}"/>
                  </a:ext>
                </a:extLst>
              </p:cNvPr>
              <p:cNvSpPr/>
              <p:nvPr/>
            </p:nvSpPr>
            <p:spPr>
              <a:xfrm>
                <a:off x="4597400" y="4654550"/>
                <a:ext cx="0" cy="133350"/>
              </a:xfrm>
              <a:custGeom>
                <a:avLst/>
                <a:gdLst>
                  <a:gd name="connsiteX0" fmla="*/ 0 w 0"/>
                  <a:gd name="connsiteY0" fmla="*/ 0 h 133350"/>
                  <a:gd name="connsiteX1" fmla="*/ 0 w 0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Times" pitchFamily="84" charset="0"/>
                  <a:ea typeface="ＭＳ Ｐゴシック" charset="0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33B8CBED-78D4-8C3F-A6AF-F79B172EB832}"/>
                  </a:ext>
                </a:extLst>
              </p:cNvPr>
              <p:cNvSpPr/>
              <p:nvPr/>
            </p:nvSpPr>
            <p:spPr>
              <a:xfrm>
                <a:off x="4930775" y="4654550"/>
                <a:ext cx="0" cy="133350"/>
              </a:xfrm>
              <a:custGeom>
                <a:avLst/>
                <a:gdLst>
                  <a:gd name="connsiteX0" fmla="*/ 0 w 0"/>
                  <a:gd name="connsiteY0" fmla="*/ 0 h 133350"/>
                  <a:gd name="connsiteX1" fmla="*/ 0 w 0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3350">
                    <a:moveTo>
                      <a:pt x="0" y="0"/>
                    </a:moveTo>
                    <a:lnTo>
                      <a:pt x="0" y="13335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Times" pitchFamily="84" charset="0"/>
                  <a:ea typeface="ＭＳ Ｐゴシック" charset="0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BA72F5AF-391E-CF70-96DD-57B3B2C5B589}"/>
                  </a:ext>
                </a:extLst>
              </p:cNvPr>
              <p:cNvSpPr/>
              <p:nvPr/>
            </p:nvSpPr>
            <p:spPr>
              <a:xfrm>
                <a:off x="4597400" y="4724400"/>
                <a:ext cx="333375" cy="0"/>
              </a:xfrm>
              <a:custGeom>
                <a:avLst/>
                <a:gdLst>
                  <a:gd name="connsiteX0" fmla="*/ 333375 w 333375"/>
                  <a:gd name="connsiteY0" fmla="*/ 0 h 0"/>
                  <a:gd name="connsiteX1" fmla="*/ 0 w 33337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3375">
                    <a:moveTo>
                      <a:pt x="333375" y="0"/>
                    </a:moveTo>
                    <a:lnTo>
                      <a:pt x="0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  <a:latin typeface="Times" pitchFamily="84" charset="0"/>
                  <a:ea typeface="ＭＳ Ｐゴシック" charset="0"/>
                </a:endParaRPr>
              </a:p>
            </p:txBody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A1D7652A-03D3-9358-12DF-0CBADE309D76}"/>
              </a:ext>
            </a:extLst>
          </p:cNvPr>
          <p:cNvSpPr/>
          <p:nvPr/>
        </p:nvSpPr>
        <p:spPr>
          <a:xfrm>
            <a:off x="2126120" y="4806845"/>
            <a:ext cx="1267458" cy="1043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E85B28-440E-0F59-BCCE-8FD7F7893099}"/>
              </a:ext>
            </a:extLst>
          </p:cNvPr>
          <p:cNvSpPr/>
          <p:nvPr/>
        </p:nvSpPr>
        <p:spPr>
          <a:xfrm>
            <a:off x="3651622" y="3186709"/>
            <a:ext cx="2309475" cy="806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5C6E7B-5532-85BD-6CD9-878D7C738928}"/>
              </a:ext>
            </a:extLst>
          </p:cNvPr>
          <p:cNvSpPr/>
          <p:nvPr/>
        </p:nvSpPr>
        <p:spPr>
          <a:xfrm>
            <a:off x="5026240" y="4222187"/>
            <a:ext cx="607539" cy="406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2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908-7D9B-E8FC-F87A-80CC5E61E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and Organelles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BCA3-7CBC-7F6E-8D78-1DEFF9A21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Chloroplasts</a:t>
            </a:r>
          </a:p>
          <a:p>
            <a:pPr lvl="1"/>
            <a:r>
              <a:rPr lang="en-US" dirty="0"/>
              <a:t>Site of photosynthesis, convert solar energy to chemical energy (Glucose).</a:t>
            </a:r>
          </a:p>
        </p:txBody>
      </p:sp>
      <p:grpSp>
        <p:nvGrpSpPr>
          <p:cNvPr id="4" name="Google Shape;526;p19">
            <a:extLst>
              <a:ext uri="{FF2B5EF4-FFF2-40B4-BE49-F238E27FC236}">
                <a16:creationId xmlns:a16="http://schemas.microsoft.com/office/drawing/2014/main" id="{BCFCD5F3-4F0D-8596-E46C-A6B5DD6B3B06}"/>
              </a:ext>
            </a:extLst>
          </p:cNvPr>
          <p:cNvGrpSpPr/>
          <p:nvPr/>
        </p:nvGrpSpPr>
        <p:grpSpPr>
          <a:xfrm>
            <a:off x="726798" y="3438926"/>
            <a:ext cx="7690399" cy="2443074"/>
            <a:chOff x="296863" y="1657350"/>
            <a:chExt cx="8548687" cy="3541713"/>
          </a:xfrm>
        </p:grpSpPr>
        <p:pic>
          <p:nvPicPr>
            <p:cNvPr id="5" name="Google Shape;527;p19" descr="06_18a_Chloroplast-U">
              <a:extLst>
                <a:ext uri="{FF2B5EF4-FFF2-40B4-BE49-F238E27FC236}">
                  <a16:creationId xmlns:a16="http://schemas.microsoft.com/office/drawing/2014/main" id="{25C354A2-34AD-A7A5-69DC-E95EDDE270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6863" y="1657350"/>
              <a:ext cx="8548687" cy="354171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Google Shape;528;p19">
              <a:extLst>
                <a:ext uri="{FF2B5EF4-FFF2-40B4-BE49-F238E27FC236}">
                  <a16:creationId xmlns:a16="http://schemas.microsoft.com/office/drawing/2014/main" id="{3DC45E2C-D6C5-AA08-556D-C31AC4D59048}"/>
                </a:ext>
              </a:extLst>
            </p:cNvPr>
            <p:cNvCxnSpPr/>
            <p:nvPr/>
          </p:nvCxnSpPr>
          <p:spPr>
            <a:xfrm>
              <a:off x="5541963" y="2549525"/>
              <a:ext cx="436562" cy="228600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" name="Google Shape;529;p19">
              <a:extLst>
                <a:ext uri="{FF2B5EF4-FFF2-40B4-BE49-F238E27FC236}">
                  <a16:creationId xmlns:a16="http://schemas.microsoft.com/office/drawing/2014/main" id="{5C2A4198-E95E-72DA-0BD6-C8B220E5ACF1}"/>
                </a:ext>
              </a:extLst>
            </p:cNvPr>
            <p:cNvCxnSpPr/>
            <p:nvPr/>
          </p:nvCxnSpPr>
          <p:spPr>
            <a:xfrm>
              <a:off x="5186363" y="2044700"/>
              <a:ext cx="1287462" cy="665163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8" name="Google Shape;530;p19">
              <a:extLst>
                <a:ext uri="{FF2B5EF4-FFF2-40B4-BE49-F238E27FC236}">
                  <a16:creationId xmlns:a16="http://schemas.microsoft.com/office/drawing/2014/main" id="{1A1C32CC-DBF5-C58A-5ABF-0A618297C6B5}"/>
                </a:ext>
              </a:extLst>
            </p:cNvPr>
            <p:cNvGrpSpPr/>
            <p:nvPr/>
          </p:nvGrpSpPr>
          <p:grpSpPr>
            <a:xfrm>
              <a:off x="5229225" y="3044825"/>
              <a:ext cx="762000" cy="165100"/>
              <a:chOff x="3291" y="1915"/>
              <a:chExt cx="480" cy="104"/>
            </a:xfrm>
          </p:grpSpPr>
          <p:cxnSp>
            <p:nvCxnSpPr>
              <p:cNvPr id="44" name="Google Shape;531;p19">
                <a:extLst>
                  <a:ext uri="{FF2B5EF4-FFF2-40B4-BE49-F238E27FC236}">
                    <a16:creationId xmlns:a16="http://schemas.microsoft.com/office/drawing/2014/main" id="{14986516-6582-8A63-9A4A-686583FD518C}"/>
                  </a:ext>
                </a:extLst>
              </p:cNvPr>
              <p:cNvCxnSpPr/>
              <p:nvPr/>
            </p:nvCxnSpPr>
            <p:spPr>
              <a:xfrm>
                <a:off x="3291" y="1968"/>
                <a:ext cx="437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5" name="Google Shape;532;p19">
                <a:extLst>
                  <a:ext uri="{FF2B5EF4-FFF2-40B4-BE49-F238E27FC236}">
                    <a16:creationId xmlns:a16="http://schemas.microsoft.com/office/drawing/2014/main" id="{3C5837C8-477C-C5F6-627A-DDEB42F8C8CC}"/>
                  </a:ext>
                </a:extLst>
              </p:cNvPr>
              <p:cNvSpPr/>
              <p:nvPr/>
            </p:nvSpPr>
            <p:spPr>
              <a:xfrm>
                <a:off x="3699" y="1915"/>
                <a:ext cx="72" cy="104"/>
              </a:xfrm>
              <a:prstGeom prst="leftBrace">
                <a:avLst>
                  <a:gd name="adj1" fmla="val 12037"/>
                  <a:gd name="adj2" fmla="val 50000"/>
                </a:avLst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Google Shape;533;p19">
              <a:extLst>
                <a:ext uri="{FF2B5EF4-FFF2-40B4-BE49-F238E27FC236}">
                  <a16:creationId xmlns:a16="http://schemas.microsoft.com/office/drawing/2014/main" id="{8525B9E2-C8DE-52A9-714E-4DA48122D2D4}"/>
                </a:ext>
              </a:extLst>
            </p:cNvPr>
            <p:cNvSpPr txBox="1"/>
            <p:nvPr/>
          </p:nvSpPr>
          <p:spPr>
            <a:xfrm>
              <a:off x="2687638" y="1660525"/>
              <a:ext cx="1082675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Ribosomes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4;p19">
              <a:extLst>
                <a:ext uri="{FF2B5EF4-FFF2-40B4-BE49-F238E27FC236}">
                  <a16:creationId xmlns:a16="http://schemas.microsoft.com/office/drawing/2014/main" id="{70D5F10E-D596-3CC3-1C5A-2BD700799B7C}"/>
                </a:ext>
              </a:extLst>
            </p:cNvPr>
            <p:cNvSpPr txBox="1"/>
            <p:nvPr/>
          </p:nvSpPr>
          <p:spPr>
            <a:xfrm>
              <a:off x="4459288" y="1892300"/>
              <a:ext cx="627062" cy="2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Stroma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5;p19">
              <a:extLst>
                <a:ext uri="{FF2B5EF4-FFF2-40B4-BE49-F238E27FC236}">
                  <a16:creationId xmlns:a16="http://schemas.microsoft.com/office/drawing/2014/main" id="{A7D402BC-3120-A83C-C05D-5AD8A2231FE3}"/>
                </a:ext>
              </a:extLst>
            </p:cNvPr>
            <p:cNvSpPr txBox="1"/>
            <p:nvPr/>
          </p:nvSpPr>
          <p:spPr>
            <a:xfrm>
              <a:off x="4071938" y="2389188"/>
              <a:ext cx="1527175" cy="2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Inner and outer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6;p19">
              <a:extLst>
                <a:ext uri="{FF2B5EF4-FFF2-40B4-BE49-F238E27FC236}">
                  <a16:creationId xmlns:a16="http://schemas.microsoft.com/office/drawing/2014/main" id="{A8BC0F99-A4E6-F7B0-8F65-EBAF2E81EDC4}"/>
                </a:ext>
              </a:extLst>
            </p:cNvPr>
            <p:cNvSpPr txBox="1"/>
            <p:nvPr/>
          </p:nvSpPr>
          <p:spPr>
            <a:xfrm>
              <a:off x="4240213" y="2625725"/>
              <a:ext cx="1041400" cy="212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membranes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7;p19">
              <a:extLst>
                <a:ext uri="{FF2B5EF4-FFF2-40B4-BE49-F238E27FC236}">
                  <a16:creationId xmlns:a16="http://schemas.microsoft.com/office/drawing/2014/main" id="{F1CDDD3F-AB65-ED86-3859-CE23021B301E}"/>
                </a:ext>
              </a:extLst>
            </p:cNvPr>
            <p:cNvSpPr txBox="1"/>
            <p:nvPr/>
          </p:nvSpPr>
          <p:spPr>
            <a:xfrm>
              <a:off x="4418013" y="2995613"/>
              <a:ext cx="742950" cy="212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Granum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8;p19">
              <a:extLst>
                <a:ext uri="{FF2B5EF4-FFF2-40B4-BE49-F238E27FC236}">
                  <a16:creationId xmlns:a16="http://schemas.microsoft.com/office/drawing/2014/main" id="{509CECD5-65C6-9EF5-0850-8E64FC522AD8}"/>
                </a:ext>
              </a:extLst>
            </p:cNvPr>
            <p:cNvSpPr txBox="1"/>
            <p:nvPr/>
          </p:nvSpPr>
          <p:spPr>
            <a:xfrm>
              <a:off x="8267700" y="4586288"/>
              <a:ext cx="450850" cy="24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μm</a:t>
              </a:r>
              <a:endPara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39;p19">
              <a:extLst>
                <a:ext uri="{FF2B5EF4-FFF2-40B4-BE49-F238E27FC236}">
                  <a16:creationId xmlns:a16="http://schemas.microsoft.com/office/drawing/2014/main" id="{09508CD2-E83E-45DE-03EB-0A54C53FC34A}"/>
                </a:ext>
              </a:extLst>
            </p:cNvPr>
            <p:cNvSpPr txBox="1"/>
            <p:nvPr/>
          </p:nvSpPr>
          <p:spPr>
            <a:xfrm>
              <a:off x="2735263" y="4489450"/>
              <a:ext cx="2203450" cy="225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Intermembrane space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0;p19">
              <a:extLst>
                <a:ext uri="{FF2B5EF4-FFF2-40B4-BE49-F238E27FC236}">
                  <a16:creationId xmlns:a16="http://schemas.microsoft.com/office/drawing/2014/main" id="{67DD5389-0571-A359-F3ED-9FBFFB449F5A}"/>
                </a:ext>
              </a:extLst>
            </p:cNvPr>
            <p:cNvSpPr txBox="1"/>
            <p:nvPr/>
          </p:nvSpPr>
          <p:spPr>
            <a:xfrm>
              <a:off x="1449388" y="4494213"/>
              <a:ext cx="1082675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Thylakoid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1;p19">
              <a:extLst>
                <a:ext uri="{FF2B5EF4-FFF2-40B4-BE49-F238E27FC236}">
                  <a16:creationId xmlns:a16="http://schemas.microsoft.com/office/drawing/2014/main" id="{F2AD27D7-A947-DDC9-B7EC-E8188C4F5F3A}"/>
                </a:ext>
              </a:extLst>
            </p:cNvPr>
            <p:cNvSpPr txBox="1"/>
            <p:nvPr/>
          </p:nvSpPr>
          <p:spPr>
            <a:xfrm>
              <a:off x="346075" y="4778375"/>
              <a:ext cx="3633788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 Diagram and TEM of chloroplast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" name="Google Shape;542;p19">
              <a:extLst>
                <a:ext uri="{FF2B5EF4-FFF2-40B4-BE49-F238E27FC236}">
                  <a16:creationId xmlns:a16="http://schemas.microsoft.com/office/drawing/2014/main" id="{AA27E594-13CA-66CD-0288-24357F44C5E9}"/>
                </a:ext>
              </a:extLst>
            </p:cNvPr>
            <p:cNvGrpSpPr/>
            <p:nvPr/>
          </p:nvGrpSpPr>
          <p:grpSpPr>
            <a:xfrm>
              <a:off x="8232775" y="4386263"/>
              <a:ext cx="527050" cy="134937"/>
              <a:chOff x="3744" y="2624"/>
              <a:chExt cx="232" cy="56"/>
            </a:xfrm>
          </p:grpSpPr>
          <p:cxnSp>
            <p:nvCxnSpPr>
              <p:cNvPr id="41" name="Google Shape;543;p19">
                <a:extLst>
                  <a:ext uri="{FF2B5EF4-FFF2-40B4-BE49-F238E27FC236}">
                    <a16:creationId xmlns:a16="http://schemas.microsoft.com/office/drawing/2014/main" id="{F65714EF-1A44-CBD2-D890-E479EC5C1578}"/>
                  </a:ext>
                </a:extLst>
              </p:cNvPr>
              <p:cNvCxnSpPr/>
              <p:nvPr/>
            </p:nvCxnSpPr>
            <p:spPr>
              <a:xfrm>
                <a:off x="3747" y="2624"/>
                <a:ext cx="0" cy="5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" name="Google Shape;544;p19">
                <a:extLst>
                  <a:ext uri="{FF2B5EF4-FFF2-40B4-BE49-F238E27FC236}">
                    <a16:creationId xmlns:a16="http://schemas.microsoft.com/office/drawing/2014/main" id="{2D06668E-052D-2F38-E482-EA1FA352496E}"/>
                  </a:ext>
                </a:extLst>
              </p:cNvPr>
              <p:cNvCxnSpPr/>
              <p:nvPr/>
            </p:nvCxnSpPr>
            <p:spPr>
              <a:xfrm>
                <a:off x="3971" y="2624"/>
                <a:ext cx="0" cy="5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Google Shape;545;p19">
                <a:extLst>
                  <a:ext uri="{FF2B5EF4-FFF2-40B4-BE49-F238E27FC236}">
                    <a16:creationId xmlns:a16="http://schemas.microsoft.com/office/drawing/2014/main" id="{9198E232-36EB-2B20-101F-0C1F1AE059FB}"/>
                  </a:ext>
                </a:extLst>
              </p:cNvPr>
              <p:cNvCxnSpPr/>
              <p:nvPr/>
            </p:nvCxnSpPr>
            <p:spPr>
              <a:xfrm>
                <a:off x="3744" y="2651"/>
                <a:ext cx="232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" name="Google Shape;546;p19">
              <a:extLst>
                <a:ext uri="{FF2B5EF4-FFF2-40B4-BE49-F238E27FC236}">
                  <a16:creationId xmlns:a16="http://schemas.microsoft.com/office/drawing/2014/main" id="{652B30C7-D1AF-5573-0836-CF80DE5F589D}"/>
                </a:ext>
              </a:extLst>
            </p:cNvPr>
            <p:cNvSpPr txBox="1"/>
            <p:nvPr/>
          </p:nvSpPr>
          <p:spPr>
            <a:xfrm>
              <a:off x="3833813" y="4205288"/>
              <a:ext cx="742950" cy="212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DNA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" name="Google Shape;547;p19">
              <a:extLst>
                <a:ext uri="{FF2B5EF4-FFF2-40B4-BE49-F238E27FC236}">
                  <a16:creationId xmlns:a16="http://schemas.microsoft.com/office/drawing/2014/main" id="{4C50379F-CB56-EC53-4740-93AC0C0E0E8E}"/>
                </a:ext>
              </a:extLst>
            </p:cNvPr>
            <p:cNvCxnSpPr/>
            <p:nvPr/>
          </p:nvCxnSpPr>
          <p:spPr>
            <a:xfrm rot="10800000" flipH="1">
              <a:off x="2417763" y="1897063"/>
              <a:ext cx="752475" cy="515937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Google Shape;548;p19">
              <a:extLst>
                <a:ext uri="{FF2B5EF4-FFF2-40B4-BE49-F238E27FC236}">
                  <a16:creationId xmlns:a16="http://schemas.microsoft.com/office/drawing/2014/main" id="{C50A852E-14C5-5F63-6696-7B285F902720}"/>
                </a:ext>
              </a:extLst>
            </p:cNvPr>
            <p:cNvCxnSpPr/>
            <p:nvPr/>
          </p:nvCxnSpPr>
          <p:spPr>
            <a:xfrm rot="10800000" flipH="1">
              <a:off x="2722563" y="1900238"/>
              <a:ext cx="444500" cy="647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549;p19">
              <a:extLst>
                <a:ext uri="{FF2B5EF4-FFF2-40B4-BE49-F238E27FC236}">
                  <a16:creationId xmlns:a16="http://schemas.microsoft.com/office/drawing/2014/main" id="{FFFB47BA-D4A6-C2DB-24F2-7B2F8D8700FF}"/>
                </a:ext>
              </a:extLst>
            </p:cNvPr>
            <p:cNvCxnSpPr/>
            <p:nvPr/>
          </p:nvCxnSpPr>
          <p:spPr>
            <a:xfrm rot="10800000" flipH="1">
              <a:off x="3297238" y="2032000"/>
              <a:ext cx="1101725" cy="61753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550;p19">
              <a:extLst>
                <a:ext uri="{FF2B5EF4-FFF2-40B4-BE49-F238E27FC236}">
                  <a16:creationId xmlns:a16="http://schemas.microsoft.com/office/drawing/2014/main" id="{7EDD5818-1645-7743-1B11-ABBC825AE3E0}"/>
                </a:ext>
              </a:extLst>
            </p:cNvPr>
            <p:cNvCxnSpPr/>
            <p:nvPr/>
          </p:nvCxnSpPr>
          <p:spPr>
            <a:xfrm rot="10800000" flipH="1">
              <a:off x="3640138" y="2535238"/>
              <a:ext cx="377825" cy="228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551;p19">
              <a:extLst>
                <a:ext uri="{FF2B5EF4-FFF2-40B4-BE49-F238E27FC236}">
                  <a16:creationId xmlns:a16="http://schemas.microsoft.com/office/drawing/2014/main" id="{2711784F-2924-425F-439D-2F93A76CA826}"/>
                </a:ext>
              </a:extLst>
            </p:cNvPr>
            <p:cNvCxnSpPr/>
            <p:nvPr/>
          </p:nvCxnSpPr>
          <p:spPr>
            <a:xfrm rot="10800000" flipH="1">
              <a:off x="3856038" y="2535238"/>
              <a:ext cx="161925" cy="22066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552;p19">
              <a:extLst>
                <a:ext uri="{FF2B5EF4-FFF2-40B4-BE49-F238E27FC236}">
                  <a16:creationId xmlns:a16="http://schemas.microsoft.com/office/drawing/2014/main" id="{889E38AA-6B19-2350-EF2F-CE0152EFA3AF}"/>
                </a:ext>
              </a:extLst>
            </p:cNvPr>
            <p:cNvCxnSpPr/>
            <p:nvPr/>
          </p:nvCxnSpPr>
          <p:spPr>
            <a:xfrm rot="10800000" flipH="1">
              <a:off x="3890963" y="3116263"/>
              <a:ext cx="457200" cy="457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553;p19">
              <a:extLst>
                <a:ext uri="{FF2B5EF4-FFF2-40B4-BE49-F238E27FC236}">
                  <a16:creationId xmlns:a16="http://schemas.microsoft.com/office/drawing/2014/main" id="{8CE4729D-B31D-7B62-8DB5-7C5BA493CF98}"/>
                </a:ext>
              </a:extLst>
            </p:cNvPr>
            <p:cNvCxnSpPr/>
            <p:nvPr/>
          </p:nvCxnSpPr>
          <p:spPr>
            <a:xfrm>
              <a:off x="3373438" y="4021138"/>
              <a:ext cx="431800" cy="3016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554;p19">
              <a:extLst>
                <a:ext uri="{FF2B5EF4-FFF2-40B4-BE49-F238E27FC236}">
                  <a16:creationId xmlns:a16="http://schemas.microsoft.com/office/drawing/2014/main" id="{94AA4C0B-478C-FCDE-1B2E-A80A24FC3B72}"/>
                </a:ext>
              </a:extLst>
            </p:cNvPr>
            <p:cNvCxnSpPr/>
            <p:nvPr/>
          </p:nvCxnSpPr>
          <p:spPr>
            <a:xfrm flipH="1">
              <a:off x="3294063" y="4364038"/>
              <a:ext cx="46037" cy="1619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555;p19">
              <a:extLst>
                <a:ext uri="{FF2B5EF4-FFF2-40B4-BE49-F238E27FC236}">
                  <a16:creationId xmlns:a16="http://schemas.microsoft.com/office/drawing/2014/main" id="{4845D833-53F7-E508-90AA-28253CD0069F}"/>
                </a:ext>
              </a:extLst>
            </p:cNvPr>
            <p:cNvCxnSpPr/>
            <p:nvPr/>
          </p:nvCxnSpPr>
          <p:spPr>
            <a:xfrm>
              <a:off x="2070100" y="4043363"/>
              <a:ext cx="38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9" name="Google Shape;556;p19">
              <a:extLst>
                <a:ext uri="{FF2B5EF4-FFF2-40B4-BE49-F238E27FC236}">
                  <a16:creationId xmlns:a16="http://schemas.microsoft.com/office/drawing/2014/main" id="{B1AB2D69-5FBA-C1E6-E0FD-4C8961A982E9}"/>
                </a:ext>
              </a:extLst>
            </p:cNvPr>
            <p:cNvGrpSpPr/>
            <p:nvPr/>
          </p:nvGrpSpPr>
          <p:grpSpPr>
            <a:xfrm>
              <a:off x="1943100" y="3975100"/>
              <a:ext cx="241300" cy="520700"/>
              <a:chOff x="1224" y="2504"/>
              <a:chExt cx="152" cy="328"/>
            </a:xfrm>
          </p:grpSpPr>
          <p:cxnSp>
            <p:nvCxnSpPr>
              <p:cNvPr id="36" name="Google Shape;557;p19">
                <a:extLst>
                  <a:ext uri="{FF2B5EF4-FFF2-40B4-BE49-F238E27FC236}">
                    <a16:creationId xmlns:a16="http://schemas.microsoft.com/office/drawing/2014/main" id="{2E2FF850-7279-7919-C45E-35BDBDABEE67}"/>
                  </a:ext>
                </a:extLst>
              </p:cNvPr>
              <p:cNvCxnSpPr/>
              <p:nvPr/>
            </p:nvCxnSpPr>
            <p:spPr>
              <a:xfrm>
                <a:off x="1307" y="2544"/>
                <a:ext cx="16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7" name="Google Shape;558;p19">
                <a:extLst>
                  <a:ext uri="{FF2B5EF4-FFF2-40B4-BE49-F238E27FC236}">
                    <a16:creationId xmlns:a16="http://schemas.microsoft.com/office/drawing/2014/main" id="{08A36A0C-4029-E83B-9B83-4B0681A7D664}"/>
                  </a:ext>
                </a:extLst>
              </p:cNvPr>
              <p:cNvCxnSpPr/>
              <p:nvPr/>
            </p:nvCxnSpPr>
            <p:spPr>
              <a:xfrm>
                <a:off x="1328" y="2506"/>
                <a:ext cx="4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8" name="Google Shape;559;p19">
                <a:extLst>
                  <a:ext uri="{FF2B5EF4-FFF2-40B4-BE49-F238E27FC236}">
                    <a16:creationId xmlns:a16="http://schemas.microsoft.com/office/drawing/2014/main" id="{3535172A-9E40-158F-D9A8-6665DD526A72}"/>
                  </a:ext>
                </a:extLst>
              </p:cNvPr>
              <p:cNvCxnSpPr/>
              <p:nvPr/>
            </p:nvCxnSpPr>
            <p:spPr>
              <a:xfrm>
                <a:off x="1328" y="2575"/>
                <a:ext cx="48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" name="Google Shape;560;p19">
                <a:extLst>
                  <a:ext uri="{FF2B5EF4-FFF2-40B4-BE49-F238E27FC236}">
                    <a16:creationId xmlns:a16="http://schemas.microsoft.com/office/drawing/2014/main" id="{D6BB1709-A355-1FDA-F07B-F2F121D35F53}"/>
                  </a:ext>
                </a:extLst>
              </p:cNvPr>
              <p:cNvCxnSpPr/>
              <p:nvPr/>
            </p:nvCxnSpPr>
            <p:spPr>
              <a:xfrm>
                <a:off x="1331" y="2504"/>
                <a:ext cx="0" cy="74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" name="Google Shape;561;p19">
                <a:extLst>
                  <a:ext uri="{FF2B5EF4-FFF2-40B4-BE49-F238E27FC236}">
                    <a16:creationId xmlns:a16="http://schemas.microsoft.com/office/drawing/2014/main" id="{FC7B05D5-EB1D-4853-B15E-245BB92561A6}"/>
                  </a:ext>
                </a:extLst>
              </p:cNvPr>
              <p:cNvCxnSpPr/>
              <p:nvPr/>
            </p:nvCxnSpPr>
            <p:spPr>
              <a:xfrm rot="10800000" flipH="1">
                <a:off x="1224" y="2541"/>
                <a:ext cx="83" cy="291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0" name="Google Shape;562;p19">
              <a:extLst>
                <a:ext uri="{FF2B5EF4-FFF2-40B4-BE49-F238E27FC236}">
                  <a16:creationId xmlns:a16="http://schemas.microsoft.com/office/drawing/2014/main" id="{0ACF36E9-8E9F-DCA4-1432-A7EBB06BC53C}"/>
                </a:ext>
              </a:extLst>
            </p:cNvPr>
            <p:cNvSpPr/>
            <p:nvPr/>
          </p:nvSpPr>
          <p:spPr>
            <a:xfrm>
              <a:off x="3703638" y="3246438"/>
              <a:ext cx="200025" cy="647700"/>
            </a:xfrm>
            <a:prstGeom prst="rightBrace">
              <a:avLst>
                <a:gd name="adj1" fmla="val 26984"/>
                <a:gd name="adj2" fmla="val 50000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1" name="Google Shape;563;p19">
              <a:extLst>
                <a:ext uri="{FF2B5EF4-FFF2-40B4-BE49-F238E27FC236}">
                  <a16:creationId xmlns:a16="http://schemas.microsoft.com/office/drawing/2014/main" id="{1366E071-C35E-8DA3-9E91-5B0BADD3F525}"/>
                </a:ext>
              </a:extLst>
            </p:cNvPr>
            <p:cNvCxnSpPr/>
            <p:nvPr/>
          </p:nvCxnSpPr>
          <p:spPr>
            <a:xfrm>
              <a:off x="5537200" y="2544763"/>
              <a:ext cx="436563" cy="228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Google Shape;564;p19">
              <a:extLst>
                <a:ext uri="{FF2B5EF4-FFF2-40B4-BE49-F238E27FC236}">
                  <a16:creationId xmlns:a16="http://schemas.microsoft.com/office/drawing/2014/main" id="{9F439DDE-C0A6-BAA3-390A-7CDD946EAE1F}"/>
                </a:ext>
              </a:extLst>
            </p:cNvPr>
            <p:cNvCxnSpPr/>
            <p:nvPr/>
          </p:nvCxnSpPr>
          <p:spPr>
            <a:xfrm>
              <a:off x="5181600" y="2039938"/>
              <a:ext cx="1287463" cy="66516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3" name="Google Shape;565;p19">
              <a:extLst>
                <a:ext uri="{FF2B5EF4-FFF2-40B4-BE49-F238E27FC236}">
                  <a16:creationId xmlns:a16="http://schemas.microsoft.com/office/drawing/2014/main" id="{29ABE032-2625-AE42-A53B-61F6FF63890E}"/>
                </a:ext>
              </a:extLst>
            </p:cNvPr>
            <p:cNvGrpSpPr/>
            <p:nvPr/>
          </p:nvGrpSpPr>
          <p:grpSpPr>
            <a:xfrm>
              <a:off x="5224463" y="3040063"/>
              <a:ext cx="762000" cy="165100"/>
              <a:chOff x="3291" y="1915"/>
              <a:chExt cx="480" cy="104"/>
            </a:xfrm>
          </p:grpSpPr>
          <p:cxnSp>
            <p:nvCxnSpPr>
              <p:cNvPr id="34" name="Google Shape;566;p19">
                <a:extLst>
                  <a:ext uri="{FF2B5EF4-FFF2-40B4-BE49-F238E27FC236}">
                    <a16:creationId xmlns:a16="http://schemas.microsoft.com/office/drawing/2014/main" id="{C8CD15BC-AD92-2429-C24C-FD17F311CE08}"/>
                  </a:ext>
                </a:extLst>
              </p:cNvPr>
              <p:cNvCxnSpPr/>
              <p:nvPr/>
            </p:nvCxnSpPr>
            <p:spPr>
              <a:xfrm>
                <a:off x="3291" y="1968"/>
                <a:ext cx="437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5" name="Google Shape;567;p19">
                <a:extLst>
                  <a:ext uri="{FF2B5EF4-FFF2-40B4-BE49-F238E27FC236}">
                    <a16:creationId xmlns:a16="http://schemas.microsoft.com/office/drawing/2014/main" id="{639F7854-45F0-C942-0F5A-B728162363E5}"/>
                  </a:ext>
                </a:extLst>
              </p:cNvPr>
              <p:cNvSpPr/>
              <p:nvPr/>
            </p:nvSpPr>
            <p:spPr>
              <a:xfrm>
                <a:off x="3699" y="1915"/>
                <a:ext cx="72" cy="104"/>
              </a:xfrm>
              <a:prstGeom prst="leftBrace">
                <a:avLst>
                  <a:gd name="adj1" fmla="val 12037"/>
                  <a:gd name="adj2" fmla="val 50000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24B20B49-0ADE-1DCE-0314-A39DBE859794}"/>
              </a:ext>
            </a:extLst>
          </p:cNvPr>
          <p:cNvSpPr/>
          <p:nvPr/>
        </p:nvSpPr>
        <p:spPr>
          <a:xfrm>
            <a:off x="4063864" y="3917501"/>
            <a:ext cx="1201312" cy="429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16B5DDE-685D-1907-0957-70FBD16281E0}"/>
              </a:ext>
            </a:extLst>
          </p:cNvPr>
          <p:cNvSpPr/>
          <p:nvPr/>
        </p:nvSpPr>
        <p:spPr>
          <a:xfrm>
            <a:off x="2650201" y="3302864"/>
            <a:ext cx="1201312" cy="429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68297E-8A94-38ED-F3E8-4BD6FE4E8171}"/>
              </a:ext>
            </a:extLst>
          </p:cNvPr>
          <p:cNvSpPr/>
          <p:nvPr/>
        </p:nvSpPr>
        <p:spPr>
          <a:xfrm>
            <a:off x="3849819" y="5132977"/>
            <a:ext cx="521528" cy="326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60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6728-E23F-4F04-BD73-96D33268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25371-7E87-1BC3-1A50-CF2B0A304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Cell Cycle:</a:t>
            </a:r>
          </a:p>
          <a:p>
            <a:pPr lvl="1"/>
            <a:r>
              <a:rPr lang="en-US" dirty="0"/>
              <a:t>The ordered sequence of events in the life of a cell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1280D8-87F1-D43C-7048-710644B149F8}"/>
              </a:ext>
            </a:extLst>
          </p:cNvPr>
          <p:cNvGrpSpPr/>
          <p:nvPr/>
        </p:nvGrpSpPr>
        <p:grpSpPr>
          <a:xfrm>
            <a:off x="1735393" y="2311608"/>
            <a:ext cx="5343833" cy="4024368"/>
            <a:chOff x="296863" y="460732"/>
            <a:chExt cx="8548687" cy="5945187"/>
          </a:xfrm>
        </p:grpSpPr>
        <p:pic>
          <p:nvPicPr>
            <p:cNvPr id="5" name="Picture 31" descr="12_06CellCycle-U">
              <a:extLst>
                <a:ext uri="{FF2B5EF4-FFF2-40B4-BE49-F238E27FC236}">
                  <a16:creationId xmlns:a16="http://schemas.microsoft.com/office/drawing/2014/main" id="{232FEA16-D842-1153-B2B4-5D8268116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3" y="460732"/>
              <a:ext cx="8548687" cy="5945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DF9644F5-AC6D-2D2C-A683-5A8E052FB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475" y="585788"/>
              <a:ext cx="1868488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>
                  <a:latin typeface="Arial" charset="0"/>
                </a:rPr>
                <a:t>INTERPHASE</a:t>
              </a:r>
            </a:p>
          </p:txBody>
        </p:sp>
        <p:sp>
          <p:nvSpPr>
            <p:cNvPr id="7" name="Text Box 23">
              <a:extLst>
                <a:ext uri="{FF2B5EF4-FFF2-40B4-BE49-F238E27FC236}">
                  <a16:creationId xmlns:a16="http://schemas.microsoft.com/office/drawing/2014/main" id="{2DF84872-F5EE-EB22-A4E9-623FF9F8B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488" y="2127250"/>
              <a:ext cx="38735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>
                  <a:latin typeface="Arial" charset="0"/>
                </a:rPr>
                <a:t>G</a:t>
              </a:r>
              <a:r>
                <a:rPr lang="en-US" sz="1600" b="1" baseline="-25000">
                  <a:latin typeface="Arial" charset="0"/>
                </a:rPr>
                <a:t>1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8" name="Text Box 24">
              <a:extLst>
                <a:ext uri="{FF2B5EF4-FFF2-40B4-BE49-F238E27FC236}">
                  <a16:creationId xmlns:a16="http://schemas.microsoft.com/office/drawing/2014/main" id="{0C09254B-800A-4B86-080F-93DB27FF1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9063" y="3762375"/>
              <a:ext cx="38735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 b="1">
                  <a:latin typeface="Arial" charset="0"/>
                </a:rPr>
                <a:t>G</a:t>
              </a:r>
              <a:r>
                <a:rPr lang="en-US" sz="1600" b="1" baseline="-25000">
                  <a:latin typeface="Arial" charset="0"/>
                </a:rPr>
                <a:t>2</a:t>
              </a:r>
              <a:endParaRPr lang="en-US" sz="1600" b="1">
                <a:latin typeface="Arial" charset="0"/>
              </a:endParaRPr>
            </a:p>
          </p:txBody>
        </p:sp>
        <p:sp>
          <p:nvSpPr>
            <p:cNvPr id="9" name="Text Box 25">
              <a:extLst>
                <a:ext uri="{FF2B5EF4-FFF2-40B4-BE49-F238E27FC236}">
                  <a16:creationId xmlns:a16="http://schemas.microsoft.com/office/drawing/2014/main" id="{9AD8994F-92B4-1DBE-736D-F8F156FD4B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7300" y="1962150"/>
              <a:ext cx="2344738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 algn="ctr"/>
              <a:r>
                <a:rPr lang="en-US" sz="1600" b="1" dirty="0">
                  <a:latin typeface="Arial" charset="0"/>
                  <a:ea typeface="ヒラギノ角ゴ Pro W3" pitchFamily="84" charset="-128"/>
                </a:rPr>
                <a:t>S</a:t>
              </a:r>
              <a:br>
                <a:rPr lang="en-US" sz="1600" b="1" dirty="0">
                  <a:latin typeface="Arial" charset="0"/>
                  <a:ea typeface="ヒラギノ角ゴ Pro W3" pitchFamily="84" charset="-128"/>
                </a:rPr>
              </a:br>
              <a:r>
                <a:rPr lang="en-US" sz="1600" b="1" dirty="0">
                  <a:latin typeface="Arial" charset="0"/>
                  <a:ea typeface="ヒラギノ角ゴ Pro W3" pitchFamily="84" charset="-128"/>
                </a:rPr>
                <a:t>(DNA synthesis)</a:t>
              </a:r>
            </a:p>
          </p:txBody>
        </p:sp>
        <p:sp>
          <p:nvSpPr>
            <p:cNvPr id="10" name="Text Box 26">
              <a:extLst>
                <a:ext uri="{FF2B5EF4-FFF2-40B4-BE49-F238E27FC236}">
                  <a16:creationId xmlns:a16="http://schemas.microsoft.com/office/drawing/2014/main" id="{6852F899-27DA-960C-8EF9-0F2AD44B5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99073">
              <a:off x="1812266" y="4354075"/>
              <a:ext cx="1538287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 algn="r">
                <a:lnSpc>
                  <a:spcPct val="90000"/>
                </a:lnSpc>
              </a:pPr>
              <a:r>
                <a:rPr lang="en-US" sz="1400" b="1" dirty="0">
                  <a:latin typeface="Arial" charset="0"/>
                  <a:ea typeface="ヒラギノ角ゴ Pro W3" pitchFamily="84" charset="-128"/>
                </a:rPr>
                <a:t>MITOTIC</a:t>
              </a:r>
              <a:br>
                <a:rPr lang="en-US" sz="1400" b="1" dirty="0">
                  <a:latin typeface="Arial" charset="0"/>
                  <a:ea typeface="ヒラギノ角ゴ Pro W3" pitchFamily="84" charset="-128"/>
                </a:rPr>
              </a:br>
              <a:r>
                <a:rPr lang="en-US" sz="1400" b="1" dirty="0">
                  <a:latin typeface="Arial" charset="0"/>
                  <a:ea typeface="ヒラギノ角ゴ Pro W3" pitchFamily="84" charset="-128"/>
                </a:rPr>
                <a:t>(M) PHASE</a:t>
              </a:r>
            </a:p>
          </p:txBody>
        </p:sp>
        <p:sp>
          <p:nvSpPr>
            <p:cNvPr id="11" name="Text Box 27">
              <a:extLst>
                <a:ext uri="{FF2B5EF4-FFF2-40B4-BE49-F238E27FC236}">
                  <a16:creationId xmlns:a16="http://schemas.microsoft.com/office/drawing/2014/main" id="{E90B21D7-55DC-FC67-9E3D-C3B9639A3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38712">
              <a:off x="2565400" y="3649663"/>
              <a:ext cx="16033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r>
                <a:rPr lang="en-US" sz="1600" b="1" dirty="0">
                  <a:latin typeface="Arial" charset="0"/>
                  <a:ea typeface="ヒラギノ角ゴ Pro W3" pitchFamily="84" charset="-128"/>
                </a:rPr>
                <a:t>Cytokinesis</a:t>
              </a:r>
            </a:p>
          </p:txBody>
        </p:sp>
        <p:sp>
          <p:nvSpPr>
            <p:cNvPr id="12" name="Text Box 28">
              <a:extLst>
                <a:ext uri="{FF2B5EF4-FFF2-40B4-BE49-F238E27FC236}">
                  <a16:creationId xmlns:a16="http://schemas.microsoft.com/office/drawing/2014/main" id="{C05B6E6D-8437-6349-0036-453756A377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367073">
              <a:off x="2863056" y="3904457"/>
              <a:ext cx="1190625" cy="42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r>
                <a:rPr lang="en-US" sz="1600" b="1">
                  <a:latin typeface="Arial" charset="0"/>
                  <a:ea typeface="ヒラギノ角ゴ Pro W3" pitchFamily="84" charset="-128"/>
                </a:rPr>
                <a:t>Mitosis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520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F9B-8F28-21F7-F22B-6E3ACB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AFC6-0C9E-8F53-4B11-E4EEF0D9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Triglycerides</a:t>
            </a:r>
            <a:r>
              <a:rPr lang="en-US" dirty="0"/>
              <a:t> (Fats)</a:t>
            </a:r>
          </a:p>
          <a:p>
            <a:pPr lvl="1"/>
            <a:r>
              <a:rPr lang="en-US" dirty="0"/>
              <a:t>Composed of Glycerol and 3 fatty acid tails</a:t>
            </a:r>
          </a:p>
          <a:p>
            <a:pPr lvl="1"/>
            <a:r>
              <a:rPr lang="en-US" dirty="0"/>
              <a:t>Important for Energy Storage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7418-D7D2-5CE7-EBF1-84F2439820E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802109" y="2714625"/>
            <a:ext cx="1841640" cy="41251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48A5661-3421-0B31-A5BD-D5C6DE704003}"/>
              </a:ext>
            </a:extLst>
          </p:cNvPr>
          <p:cNvGrpSpPr/>
          <p:nvPr/>
        </p:nvGrpSpPr>
        <p:grpSpPr>
          <a:xfrm>
            <a:off x="5257800" y="2835979"/>
            <a:ext cx="1580483" cy="400110"/>
            <a:chOff x="5257800" y="2835979"/>
            <a:chExt cx="1580483" cy="4001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978C4-B508-3C5C-F45A-97F83946052C}"/>
                </a:ext>
              </a:extLst>
            </p:cNvPr>
            <p:cNvSpPr txBox="1"/>
            <p:nvPr/>
          </p:nvSpPr>
          <p:spPr>
            <a:xfrm>
              <a:off x="5803384" y="2835979"/>
              <a:ext cx="1034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Glycerol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B6E3C87-0B7C-1464-C763-E97295B67900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>
              <a:off x="5257800" y="3036034"/>
              <a:ext cx="54558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70C16-4FF2-DC6F-8C02-B4046A145DAF}"/>
              </a:ext>
            </a:extLst>
          </p:cNvPr>
          <p:cNvGrpSpPr/>
          <p:nvPr/>
        </p:nvGrpSpPr>
        <p:grpSpPr>
          <a:xfrm>
            <a:off x="5530592" y="5498498"/>
            <a:ext cx="2103357" cy="400110"/>
            <a:chOff x="5530592" y="5498498"/>
            <a:chExt cx="2103357" cy="400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4F0457-1433-8A99-3EAF-7332AFEB1684}"/>
                </a:ext>
              </a:extLst>
            </p:cNvPr>
            <p:cNvSpPr txBox="1"/>
            <p:nvPr/>
          </p:nvSpPr>
          <p:spPr>
            <a:xfrm>
              <a:off x="6320833" y="5498498"/>
              <a:ext cx="1313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Fatty Acids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EF3C3B3-DBEF-D952-8B04-9DB5C0C2CC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30592" y="5698553"/>
              <a:ext cx="79024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2780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969C-A094-1F02-7C03-49797B3F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EB0DC-ECD4-C603-4F2B-982DFD8DD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6019547" cy="5863744"/>
          </a:xfrm>
        </p:spPr>
        <p:txBody>
          <a:bodyPr/>
          <a:lstStyle/>
          <a:p>
            <a:r>
              <a:rPr lang="en-US" dirty="0"/>
              <a:t>Parts of the cell cycle</a:t>
            </a:r>
          </a:p>
          <a:p>
            <a:pPr lvl="1"/>
            <a:r>
              <a:rPr lang="en-US" b="1" dirty="0"/>
              <a:t>Interphase</a:t>
            </a:r>
            <a:r>
              <a:rPr lang="en-US" dirty="0"/>
              <a:t>:</a:t>
            </a:r>
          </a:p>
          <a:p>
            <a:pPr lvl="2"/>
            <a:r>
              <a:rPr lang="en-US" b="1" dirty="0"/>
              <a:t>G1 phase</a:t>
            </a:r>
            <a:r>
              <a:rPr lang="en-US" dirty="0"/>
              <a:t>: 1</a:t>
            </a:r>
            <a:r>
              <a:rPr lang="en-US" baseline="30000" dirty="0"/>
              <a:t>st</a:t>
            </a:r>
            <a:r>
              <a:rPr lang="en-US" dirty="0"/>
              <a:t> Gap phase, Growth and normal metabolism</a:t>
            </a:r>
          </a:p>
          <a:p>
            <a:pPr lvl="2"/>
            <a:r>
              <a:rPr lang="en-US" b="1" dirty="0"/>
              <a:t>S phase</a:t>
            </a:r>
            <a:r>
              <a:rPr lang="en-US" dirty="0"/>
              <a:t>: Synthesis</a:t>
            </a:r>
          </a:p>
          <a:p>
            <a:pPr lvl="3"/>
            <a:r>
              <a:rPr lang="en-US" dirty="0"/>
              <a:t>DNA replication</a:t>
            </a:r>
          </a:p>
          <a:p>
            <a:pPr lvl="3"/>
            <a:r>
              <a:rPr lang="en-US" dirty="0"/>
              <a:t>Preparation for cell division</a:t>
            </a:r>
          </a:p>
          <a:p>
            <a:pPr lvl="2"/>
            <a:r>
              <a:rPr lang="en-US" b="1" dirty="0"/>
              <a:t>G2 Phase</a:t>
            </a:r>
            <a:r>
              <a:rPr lang="en-US" dirty="0"/>
              <a:t>: 2</a:t>
            </a:r>
            <a:r>
              <a:rPr lang="en-US" baseline="30000" dirty="0"/>
              <a:t>nd</a:t>
            </a:r>
            <a:r>
              <a:rPr lang="en-US" dirty="0"/>
              <a:t> Gap phase,  Growth and preparation for mitosis</a:t>
            </a:r>
          </a:p>
          <a:p>
            <a:pPr lvl="1"/>
            <a:r>
              <a:rPr lang="en-US" b="1" dirty="0"/>
              <a:t>Mitosis</a:t>
            </a:r>
          </a:p>
          <a:p>
            <a:pPr lvl="2"/>
            <a:r>
              <a:rPr lang="en-US" dirty="0"/>
              <a:t>Division of DNA</a:t>
            </a:r>
          </a:p>
          <a:p>
            <a:pPr lvl="2"/>
            <a:r>
              <a:rPr lang="en-US" b="1" dirty="0"/>
              <a:t>Cytokinesis:</a:t>
            </a:r>
          </a:p>
          <a:p>
            <a:pPr lvl="3"/>
            <a:r>
              <a:rPr lang="en-US" dirty="0"/>
              <a:t>The division of cytoplasm to form two genetically identical daughter cells.</a:t>
            </a:r>
          </a:p>
        </p:txBody>
      </p:sp>
      <p:pic>
        <p:nvPicPr>
          <p:cNvPr id="4" name="Picture 4" descr="http://www.robertlfurler.com/wp-content/uploads/2012/01/cell_cycle.jpg">
            <a:extLst>
              <a:ext uri="{FF2B5EF4-FFF2-40B4-BE49-F238E27FC236}">
                <a16:creationId xmlns:a16="http://schemas.microsoft.com/office/drawing/2014/main" id="{59DF5B3E-E3FF-955D-7CBF-291223F00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47" y="3613043"/>
            <a:ext cx="3124453" cy="31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40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F517-32F9-DAF3-42FF-9473E1D0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5C38A-A504-1E8B-43C9-C28C05A40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Chromosome:</a:t>
            </a:r>
          </a:p>
          <a:p>
            <a:pPr lvl="1"/>
            <a:r>
              <a:rPr lang="en-US" dirty="0"/>
              <a:t>A cellular structure consisting of one DNA molecule and associated protein molecules</a:t>
            </a:r>
          </a:p>
          <a:p>
            <a:pPr lvl="1"/>
            <a:endParaRPr lang="en-US" dirty="0"/>
          </a:p>
        </p:txBody>
      </p:sp>
      <p:pic>
        <p:nvPicPr>
          <p:cNvPr id="4" name="Picture 6" descr="http://ghr.nlm.nih.gov/handbook/illustrations/chromosomes.jpg">
            <a:extLst>
              <a:ext uri="{FF2B5EF4-FFF2-40B4-BE49-F238E27FC236}">
                <a16:creationId xmlns:a16="http://schemas.microsoft.com/office/drawing/2014/main" id="{872DC161-C076-4AAC-1A9A-92B387F37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5555" b="10953"/>
          <a:stretch/>
        </p:blipFill>
        <p:spPr bwMode="auto">
          <a:xfrm>
            <a:off x="29910" y="3429000"/>
            <a:ext cx="4519712" cy="317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9FFC9-3B0B-B639-538D-85AB3C2C596B}"/>
              </a:ext>
            </a:extLst>
          </p:cNvPr>
          <p:cNvSpPr txBox="1"/>
          <p:nvPr/>
        </p:nvSpPr>
        <p:spPr>
          <a:xfrm>
            <a:off x="228845" y="303743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Un-replicated chromosomes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DDA0B7-7AA9-E120-B577-79D90C18AE0C}"/>
              </a:ext>
            </a:extLst>
          </p:cNvPr>
          <p:cNvGrpSpPr/>
          <p:nvPr/>
        </p:nvGrpSpPr>
        <p:grpSpPr>
          <a:xfrm>
            <a:off x="5555787" y="2358355"/>
            <a:ext cx="3359368" cy="4070224"/>
            <a:chOff x="2812832" y="1339976"/>
            <a:chExt cx="4502368" cy="5441824"/>
          </a:xfrm>
        </p:grpSpPr>
        <p:pic>
          <p:nvPicPr>
            <p:cNvPr id="7" name="Picture 2" descr="http://www.med.unc.edu/%7Ebstrahl/chromatin.png">
              <a:extLst>
                <a:ext uri="{FF2B5EF4-FFF2-40B4-BE49-F238E27FC236}">
                  <a16:creationId xmlns:a16="http://schemas.microsoft.com/office/drawing/2014/main" id="{D05542D4-4EA8-1FC4-B50F-87E51EBD1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968"/>
            <a:stretch/>
          </p:blipFill>
          <p:spPr bwMode="auto">
            <a:xfrm>
              <a:off x="2812832" y="1339976"/>
              <a:ext cx="4380448" cy="544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DEDD12-548C-65B5-B525-E2DF87790B65}"/>
                </a:ext>
              </a:extLst>
            </p:cNvPr>
            <p:cNvSpPr/>
            <p:nvPr/>
          </p:nvSpPr>
          <p:spPr>
            <a:xfrm>
              <a:off x="6934200" y="3352800"/>
              <a:ext cx="25908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A00861-F792-0781-7C19-33BF7C132013}"/>
                </a:ext>
              </a:extLst>
            </p:cNvPr>
            <p:cNvSpPr/>
            <p:nvPr/>
          </p:nvSpPr>
          <p:spPr>
            <a:xfrm>
              <a:off x="6629400" y="2057400"/>
              <a:ext cx="6858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37C8BE0-A316-AC70-6327-80CB99E36912}"/>
                </a:ext>
              </a:extLst>
            </p:cNvPr>
            <p:cNvSpPr/>
            <p:nvPr/>
          </p:nvSpPr>
          <p:spPr>
            <a:xfrm>
              <a:off x="4419600" y="19050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937718F-E5AF-86DC-AB76-488F64000249}"/>
              </a:ext>
            </a:extLst>
          </p:cNvPr>
          <p:cNvSpPr txBox="1"/>
          <p:nvPr/>
        </p:nvSpPr>
        <p:spPr>
          <a:xfrm>
            <a:off x="5326942" y="6456358"/>
            <a:ext cx="381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replicated chromosome</a:t>
            </a:r>
          </a:p>
        </p:txBody>
      </p:sp>
    </p:spTree>
    <p:extLst>
      <p:ext uri="{BB962C8B-B14F-4D97-AF65-F5344CB8AC3E}">
        <p14:creationId xmlns:p14="http://schemas.microsoft.com/office/powerpoint/2010/main" val="2554958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06EA-E19A-6F0E-057D-1635DBDF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78807-0162-6EBE-5D62-446B58C4D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1411"/>
            <a:ext cx="9143999" cy="5863744"/>
          </a:xfrm>
        </p:spPr>
        <p:txBody>
          <a:bodyPr/>
          <a:lstStyle/>
          <a:p>
            <a:r>
              <a:rPr lang="en-US" b="1" dirty="0"/>
              <a:t>Diploid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Somatic cell chromosomes are in pairs of </a:t>
            </a:r>
            <a:r>
              <a:rPr lang="en-US" b="1" dirty="0"/>
              <a:t>Homologous Chromosomes (H.C.’s)</a:t>
            </a:r>
          </a:p>
          <a:p>
            <a:pPr lvl="2"/>
            <a:r>
              <a:rPr lang="en-US" dirty="0"/>
              <a:t>Chromosome pairs inherited one from each parent.</a:t>
            </a:r>
          </a:p>
          <a:p>
            <a:r>
              <a:rPr lang="en-US" b="1" dirty="0"/>
              <a:t>Sister Chromatids</a:t>
            </a:r>
          </a:p>
          <a:p>
            <a:pPr lvl="1"/>
            <a:r>
              <a:rPr lang="en-US" dirty="0"/>
              <a:t>Duplicated chromosomes</a:t>
            </a:r>
          </a:p>
          <a:p>
            <a:r>
              <a:rPr lang="en-US" b="1" dirty="0"/>
              <a:t>Centromere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Kinetochore protein and associated DNA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66BF3E-2AA2-D6B6-F038-A9425BF1FC23}"/>
              </a:ext>
            </a:extLst>
          </p:cNvPr>
          <p:cNvGrpSpPr/>
          <p:nvPr/>
        </p:nvGrpSpPr>
        <p:grpSpPr>
          <a:xfrm>
            <a:off x="2552698" y="4026310"/>
            <a:ext cx="3831627" cy="2813434"/>
            <a:chOff x="4495800" y="3592589"/>
            <a:chExt cx="4343400" cy="3189211"/>
          </a:xfrm>
        </p:grpSpPr>
        <p:pic>
          <p:nvPicPr>
            <p:cNvPr id="5" name="Picture 2" descr="http://www.hartnell.edu/tutorials/biology/images/homologous_chromosomes.jpg">
              <a:extLst>
                <a:ext uri="{FF2B5EF4-FFF2-40B4-BE49-F238E27FC236}">
                  <a16:creationId xmlns:a16="http://schemas.microsoft.com/office/drawing/2014/main" id="{AED5AA6C-AA8A-D067-F1FB-E6F049350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592589"/>
              <a:ext cx="4343400" cy="3189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hartnell.edu/tutorials/biology/images/homologous_chromosomes.jpg">
              <a:extLst>
                <a:ext uri="{FF2B5EF4-FFF2-40B4-BE49-F238E27FC236}">
                  <a16:creationId xmlns:a16="http://schemas.microsoft.com/office/drawing/2014/main" id="{D3EF3698-4E81-0DED-6D9C-D0B4F3FDED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09" r="3509" b="92385"/>
            <a:stretch/>
          </p:blipFill>
          <p:spPr bwMode="auto">
            <a:xfrm>
              <a:off x="4953000" y="3848949"/>
              <a:ext cx="1714856" cy="242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5-Point Star 8">
            <a:extLst>
              <a:ext uri="{FF2B5EF4-FFF2-40B4-BE49-F238E27FC236}">
                <a16:creationId xmlns:a16="http://schemas.microsoft.com/office/drawing/2014/main" id="{63092A3C-6CE8-5488-23DB-F5E1F02C1452}"/>
              </a:ext>
            </a:extLst>
          </p:cNvPr>
          <p:cNvSpPr/>
          <p:nvPr/>
        </p:nvSpPr>
        <p:spPr>
          <a:xfrm>
            <a:off x="3286987" y="5116909"/>
            <a:ext cx="339729" cy="33972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3BE0A87F-6C64-CE08-4989-98D9319FFBAD}"/>
              </a:ext>
            </a:extLst>
          </p:cNvPr>
          <p:cNvSpPr/>
          <p:nvPr/>
        </p:nvSpPr>
        <p:spPr>
          <a:xfrm>
            <a:off x="3626717" y="5116910"/>
            <a:ext cx="339729" cy="33972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85F779A2-9810-3203-AD7F-4D726D6B9704}"/>
              </a:ext>
            </a:extLst>
          </p:cNvPr>
          <p:cNvSpPr/>
          <p:nvPr/>
        </p:nvSpPr>
        <p:spPr>
          <a:xfrm>
            <a:off x="4968392" y="5194480"/>
            <a:ext cx="339729" cy="33972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BCF4FB4-37C8-8F80-8B14-4A98413FB110}"/>
              </a:ext>
            </a:extLst>
          </p:cNvPr>
          <p:cNvSpPr/>
          <p:nvPr/>
        </p:nvSpPr>
        <p:spPr>
          <a:xfrm>
            <a:off x="5676358" y="5194480"/>
            <a:ext cx="339729" cy="33972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8959-9ECE-ADED-FA2E-5D6A7EAA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0F8CA-7042-FDCF-B015-8901FB9C2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4741259" cy="5863744"/>
          </a:xfrm>
        </p:spPr>
        <p:txBody>
          <a:bodyPr>
            <a:normAutofit/>
          </a:bodyPr>
          <a:lstStyle/>
          <a:p>
            <a:r>
              <a:rPr lang="en-US" dirty="0"/>
              <a:t>Two types of Cell division</a:t>
            </a:r>
          </a:p>
          <a:p>
            <a:pPr lvl="1"/>
            <a:r>
              <a:rPr lang="en-US" b="1" dirty="0"/>
              <a:t>Mitosis</a:t>
            </a:r>
          </a:p>
          <a:p>
            <a:pPr lvl="2"/>
            <a:r>
              <a:rPr lang="en-US" dirty="0"/>
              <a:t>Creates 2 identical daughter cells</a:t>
            </a:r>
          </a:p>
          <a:p>
            <a:pPr lvl="2"/>
            <a:r>
              <a:rPr lang="en-US" dirty="0"/>
              <a:t>Chromosome # stays the same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Meiosis</a:t>
            </a:r>
          </a:p>
          <a:p>
            <a:pPr lvl="2"/>
            <a:r>
              <a:rPr lang="en-US" dirty="0"/>
              <a:t>Two divisions, creating 4 daughter cells/gametes</a:t>
            </a:r>
          </a:p>
          <a:p>
            <a:pPr lvl="2"/>
            <a:r>
              <a:rPr lang="en-US" dirty="0"/>
              <a:t>Chromosome # is decreased by half</a:t>
            </a:r>
          </a:p>
          <a:p>
            <a:pPr lvl="1"/>
            <a:endParaRPr lang="en-US" dirty="0"/>
          </a:p>
        </p:txBody>
      </p:sp>
      <p:grpSp>
        <p:nvGrpSpPr>
          <p:cNvPr id="11" name="Google Shape;129;g6f8dff25bf_1_0">
            <a:extLst>
              <a:ext uri="{FF2B5EF4-FFF2-40B4-BE49-F238E27FC236}">
                <a16:creationId xmlns:a16="http://schemas.microsoft.com/office/drawing/2014/main" id="{FFDDBF72-8ADB-414A-04D9-7C5350C633FF}"/>
              </a:ext>
            </a:extLst>
          </p:cNvPr>
          <p:cNvGrpSpPr/>
          <p:nvPr/>
        </p:nvGrpSpPr>
        <p:grpSpPr>
          <a:xfrm>
            <a:off x="5144330" y="1098286"/>
            <a:ext cx="3999670" cy="5619172"/>
            <a:chOff x="2044700" y="712785"/>
            <a:chExt cx="4941776" cy="6008689"/>
          </a:xfrm>
        </p:grpSpPr>
        <p:pic>
          <p:nvPicPr>
            <p:cNvPr id="12" name="Google Shape;130;g6f8dff25bf_1_0" descr="12_05ChromoDupliDist_3-U">
              <a:extLst>
                <a:ext uri="{FF2B5EF4-FFF2-40B4-BE49-F238E27FC236}">
                  <a16:creationId xmlns:a16="http://schemas.microsoft.com/office/drawing/2014/main" id="{FF322C79-9DA5-9132-B9B2-34490633E33C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6677" t="8751" r="7188"/>
            <a:stretch/>
          </p:blipFill>
          <p:spPr>
            <a:xfrm>
              <a:off x="2044700" y="712785"/>
              <a:ext cx="4941776" cy="6008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1;g6f8dff25bf_1_0">
              <a:extLst>
                <a:ext uri="{FF2B5EF4-FFF2-40B4-BE49-F238E27FC236}">
                  <a16:creationId xmlns:a16="http://schemas.microsoft.com/office/drawing/2014/main" id="{EED39CC0-B2FD-4DDC-653C-FCFEC4B56DBB}"/>
                </a:ext>
              </a:extLst>
            </p:cNvPr>
            <p:cNvSpPr txBox="1"/>
            <p:nvPr/>
          </p:nvSpPr>
          <p:spPr>
            <a:xfrm>
              <a:off x="4600567" y="712785"/>
              <a:ext cx="1498500" cy="2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Centromere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32;g6f8dff25bf_1_0">
              <a:extLst>
                <a:ext uri="{FF2B5EF4-FFF2-40B4-BE49-F238E27FC236}">
                  <a16:creationId xmlns:a16="http://schemas.microsoft.com/office/drawing/2014/main" id="{A5652DA9-491E-EE31-0505-75EF9D52D3FD}"/>
                </a:ext>
              </a:extLst>
            </p:cNvPr>
            <p:cNvSpPr txBox="1"/>
            <p:nvPr/>
          </p:nvSpPr>
          <p:spPr>
            <a:xfrm>
              <a:off x="4257675" y="2247900"/>
              <a:ext cx="2728800" cy="6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Chromosome duplication</a:t>
              </a:r>
              <a:b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(including DNA replication)</a:t>
              </a:r>
              <a:b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3;g6f8dff25bf_1_0">
              <a:extLst>
                <a:ext uri="{FF2B5EF4-FFF2-40B4-BE49-F238E27FC236}">
                  <a16:creationId xmlns:a16="http://schemas.microsoft.com/office/drawing/2014/main" id="{04C0CA94-C0E6-CBF7-9B80-4F862EF6F42B}"/>
                </a:ext>
              </a:extLst>
            </p:cNvPr>
            <p:cNvSpPr txBox="1"/>
            <p:nvPr/>
          </p:nvSpPr>
          <p:spPr>
            <a:xfrm>
              <a:off x="4600566" y="3994162"/>
              <a:ext cx="1538400" cy="4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Sister</a:t>
              </a:r>
              <a:b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chromatids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4;g6f8dff25bf_1_0">
              <a:extLst>
                <a:ext uri="{FF2B5EF4-FFF2-40B4-BE49-F238E27FC236}">
                  <a16:creationId xmlns:a16="http://schemas.microsoft.com/office/drawing/2014/main" id="{FB8CF9FE-1E0A-6A93-B462-FCAE20B295EA}"/>
                </a:ext>
              </a:extLst>
            </p:cNvPr>
            <p:cNvSpPr txBox="1"/>
            <p:nvPr/>
          </p:nvSpPr>
          <p:spPr>
            <a:xfrm>
              <a:off x="4784725" y="4587875"/>
              <a:ext cx="2186100" cy="6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Separation of sister</a:t>
              </a:r>
              <a:br>
                <a:rPr lang="en-US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chromatids into</a:t>
              </a:r>
              <a:br>
                <a:rPr lang="en-US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two chromosomes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" name="Google Shape;135;g6f8dff25bf_1_0">
              <a:extLst>
                <a:ext uri="{FF2B5EF4-FFF2-40B4-BE49-F238E27FC236}">
                  <a16:creationId xmlns:a16="http://schemas.microsoft.com/office/drawing/2014/main" id="{A6B9DC1C-D5F2-2256-649F-E3098B7BE724}"/>
                </a:ext>
              </a:extLst>
            </p:cNvPr>
            <p:cNvCxnSpPr/>
            <p:nvPr/>
          </p:nvCxnSpPr>
          <p:spPr>
            <a:xfrm rot="10800000" flipH="1">
              <a:off x="4179888" y="833450"/>
              <a:ext cx="396900" cy="277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36;g6f8dff25bf_1_0">
              <a:extLst>
                <a:ext uri="{FF2B5EF4-FFF2-40B4-BE49-F238E27FC236}">
                  <a16:creationId xmlns:a16="http://schemas.microsoft.com/office/drawing/2014/main" id="{BC57721C-15EB-9CFF-1CBC-B3205E12EC97}"/>
                </a:ext>
              </a:extLst>
            </p:cNvPr>
            <p:cNvCxnSpPr/>
            <p:nvPr/>
          </p:nvCxnSpPr>
          <p:spPr>
            <a:xfrm>
              <a:off x="4100513" y="3902075"/>
              <a:ext cx="463500" cy="173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37;g6f8dff25bf_1_0">
              <a:extLst>
                <a:ext uri="{FF2B5EF4-FFF2-40B4-BE49-F238E27FC236}">
                  <a16:creationId xmlns:a16="http://schemas.microsoft.com/office/drawing/2014/main" id="{789D1004-06F6-4D3E-BE79-2905B093CDEF}"/>
                </a:ext>
              </a:extLst>
            </p:cNvPr>
            <p:cNvCxnSpPr/>
            <p:nvPr/>
          </p:nvCxnSpPr>
          <p:spPr>
            <a:xfrm>
              <a:off x="4192588" y="3862388"/>
              <a:ext cx="371400" cy="225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" name="Google Shape;138;g6f8dff25bf_1_0">
              <a:extLst>
                <a:ext uri="{FF2B5EF4-FFF2-40B4-BE49-F238E27FC236}">
                  <a16:creationId xmlns:a16="http://schemas.microsoft.com/office/drawing/2014/main" id="{D3E172CB-ABC8-C09D-6BA5-7D9FDB28E16D}"/>
                </a:ext>
              </a:extLst>
            </p:cNvPr>
            <p:cNvSpPr/>
            <p:nvPr/>
          </p:nvSpPr>
          <p:spPr>
            <a:xfrm>
              <a:off x="2065338" y="714375"/>
              <a:ext cx="239700" cy="227100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9;g6f8dff25bf_1_0">
              <a:extLst>
                <a:ext uri="{FF2B5EF4-FFF2-40B4-BE49-F238E27FC236}">
                  <a16:creationId xmlns:a16="http://schemas.microsoft.com/office/drawing/2014/main" id="{6F5E2C73-019A-9C9C-D379-9D84F059C2A3}"/>
                </a:ext>
              </a:extLst>
            </p:cNvPr>
            <p:cNvSpPr txBox="1"/>
            <p:nvPr/>
          </p:nvSpPr>
          <p:spPr>
            <a:xfrm>
              <a:off x="2114550" y="727075"/>
              <a:ext cx="1890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0;g6f8dff25bf_1_0">
              <a:extLst>
                <a:ext uri="{FF2B5EF4-FFF2-40B4-BE49-F238E27FC236}">
                  <a16:creationId xmlns:a16="http://schemas.microsoft.com/office/drawing/2014/main" id="{4D2EA079-CC7E-D334-E9CF-1E9FC68E67B3}"/>
                </a:ext>
              </a:extLst>
            </p:cNvPr>
            <p:cNvSpPr/>
            <p:nvPr/>
          </p:nvSpPr>
          <p:spPr>
            <a:xfrm>
              <a:off x="2046288" y="3036888"/>
              <a:ext cx="239700" cy="227100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41;g6f8dff25bf_1_0">
              <a:extLst>
                <a:ext uri="{FF2B5EF4-FFF2-40B4-BE49-F238E27FC236}">
                  <a16:creationId xmlns:a16="http://schemas.microsoft.com/office/drawing/2014/main" id="{A67DAEA8-FE4A-1F4D-26EE-E446689ADCF8}"/>
                </a:ext>
              </a:extLst>
            </p:cNvPr>
            <p:cNvSpPr txBox="1"/>
            <p:nvPr/>
          </p:nvSpPr>
          <p:spPr>
            <a:xfrm>
              <a:off x="2120900" y="3049588"/>
              <a:ext cx="1890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2;g6f8dff25bf_1_0">
              <a:extLst>
                <a:ext uri="{FF2B5EF4-FFF2-40B4-BE49-F238E27FC236}">
                  <a16:creationId xmlns:a16="http://schemas.microsoft.com/office/drawing/2014/main" id="{FFE95BD6-2222-9DEB-5DB6-2F519888275B}"/>
                </a:ext>
              </a:extLst>
            </p:cNvPr>
            <p:cNvSpPr/>
            <p:nvPr/>
          </p:nvSpPr>
          <p:spPr>
            <a:xfrm>
              <a:off x="2044700" y="5365750"/>
              <a:ext cx="239700" cy="227100"/>
            </a:xfrm>
            <a:prstGeom prst="ellipse">
              <a:avLst/>
            </a:prstGeom>
            <a:solidFill>
              <a:srgbClr val="0072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43;g6f8dff25bf_1_0">
              <a:extLst>
                <a:ext uri="{FF2B5EF4-FFF2-40B4-BE49-F238E27FC236}">
                  <a16:creationId xmlns:a16="http://schemas.microsoft.com/office/drawing/2014/main" id="{7F693F42-966C-8AEA-D9ED-7362F457AE4D}"/>
                </a:ext>
              </a:extLst>
            </p:cNvPr>
            <p:cNvSpPr txBox="1"/>
            <p:nvPr/>
          </p:nvSpPr>
          <p:spPr>
            <a:xfrm>
              <a:off x="2119313" y="5378450"/>
              <a:ext cx="1890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44;g6f8dff25bf_1_0">
              <a:extLst>
                <a:ext uri="{FF2B5EF4-FFF2-40B4-BE49-F238E27FC236}">
                  <a16:creationId xmlns:a16="http://schemas.microsoft.com/office/drawing/2014/main" id="{2D0727FD-0CE7-5970-A6D2-F6882CFF41D4}"/>
                </a:ext>
              </a:extLst>
            </p:cNvPr>
            <p:cNvSpPr txBox="1"/>
            <p:nvPr/>
          </p:nvSpPr>
          <p:spPr>
            <a:xfrm>
              <a:off x="4638061" y="1364703"/>
              <a:ext cx="1850400" cy="23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chemeClr val="dk1"/>
                  </a:solidFill>
                </a:rPr>
                <a:t>Original chromosome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3571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5D52-3D5D-E47F-36CA-0D22F78D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8A190-966B-7208-0208-C37ADFDB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5043949" cy="5863744"/>
          </a:xfrm>
        </p:spPr>
        <p:txBody>
          <a:bodyPr/>
          <a:lstStyle/>
          <a:p>
            <a:r>
              <a:rPr lang="en-US" b="1" dirty="0"/>
              <a:t>Prophase</a:t>
            </a:r>
          </a:p>
          <a:p>
            <a:pPr lvl="1"/>
            <a:r>
              <a:rPr lang="en-US" dirty="0"/>
              <a:t>Prepare!</a:t>
            </a:r>
          </a:p>
          <a:p>
            <a:pPr lvl="1"/>
            <a:r>
              <a:rPr lang="en-US" dirty="0"/>
              <a:t>DNA condenses</a:t>
            </a:r>
          </a:p>
          <a:p>
            <a:pPr lvl="1"/>
            <a:r>
              <a:rPr lang="en-US" dirty="0"/>
              <a:t>Spindle fibers form</a:t>
            </a:r>
          </a:p>
          <a:p>
            <a:pPr lvl="2"/>
            <a:r>
              <a:rPr lang="en-US" b="1" dirty="0"/>
              <a:t>Microtubules</a:t>
            </a:r>
            <a:r>
              <a:rPr lang="en-US" dirty="0"/>
              <a:t> extend out from centrosomes</a:t>
            </a:r>
          </a:p>
          <a:p>
            <a:pPr lvl="3"/>
            <a:r>
              <a:rPr lang="en-US" dirty="0"/>
              <a:t>Component of cells cytoskeleton.</a:t>
            </a:r>
          </a:p>
          <a:p>
            <a:pPr lvl="2"/>
            <a:r>
              <a:rPr lang="en-US" b="1" dirty="0"/>
              <a:t>Centrosomes</a:t>
            </a:r>
            <a:r>
              <a:rPr lang="en-US" dirty="0"/>
              <a:t> move toward poles</a:t>
            </a:r>
          </a:p>
          <a:p>
            <a:pPr lvl="3"/>
            <a:r>
              <a:rPr lang="en-US" dirty="0"/>
              <a:t>Microtubule organizing center.</a:t>
            </a:r>
          </a:p>
          <a:p>
            <a:pPr lvl="3"/>
            <a:r>
              <a:rPr lang="en-US" dirty="0"/>
              <a:t>Composed of 2 </a:t>
            </a:r>
            <a:r>
              <a:rPr lang="en-US" b="1" dirty="0"/>
              <a:t>centrioles</a:t>
            </a:r>
          </a:p>
          <a:p>
            <a:pPr lvl="4"/>
            <a:endParaRPr lang="en-US" dirty="0"/>
          </a:p>
        </p:txBody>
      </p:sp>
      <p:pic>
        <p:nvPicPr>
          <p:cNvPr id="29" name="Picture 88" descr="12_07aMitosisAnimalCell-U">
            <a:extLst>
              <a:ext uri="{FF2B5EF4-FFF2-40B4-BE49-F238E27FC236}">
                <a16:creationId xmlns:a16="http://schemas.microsoft.com/office/drawing/2014/main" id="{9C14DF4D-6772-9DD7-1E97-61EF087DD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6" t="20987" r="37333" b="22621"/>
          <a:stretch/>
        </p:blipFill>
        <p:spPr bwMode="auto">
          <a:xfrm>
            <a:off x="5645136" y="1744468"/>
            <a:ext cx="3229514" cy="33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23E1B21-F968-4355-5A3F-4E9A269FC7E3}"/>
              </a:ext>
            </a:extLst>
          </p:cNvPr>
          <p:cNvSpPr txBox="1"/>
          <p:nvPr/>
        </p:nvSpPr>
        <p:spPr>
          <a:xfrm>
            <a:off x="7860891" y="1744468"/>
            <a:ext cx="1240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Centrioles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514286-BFFE-21ED-6DBD-ECAEF1604E3C}"/>
              </a:ext>
            </a:extLst>
          </p:cNvPr>
          <p:cNvSpPr txBox="1"/>
          <p:nvPr/>
        </p:nvSpPr>
        <p:spPr>
          <a:xfrm>
            <a:off x="5645136" y="1729720"/>
            <a:ext cx="95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Spindle fibers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F97AA1E-FB52-402C-5CC0-5BFACB1F62BD}"/>
              </a:ext>
            </a:extLst>
          </p:cNvPr>
          <p:cNvCxnSpPr>
            <a:stCxn id="31" idx="1"/>
          </p:cNvCxnSpPr>
          <p:nvPr/>
        </p:nvCxnSpPr>
        <p:spPr>
          <a:xfrm flipH="1">
            <a:off x="7492181" y="1944523"/>
            <a:ext cx="368710" cy="3709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E9CC63-1D1F-5DBC-DD66-175A7AB0EA56}"/>
              </a:ext>
            </a:extLst>
          </p:cNvPr>
          <p:cNvCxnSpPr>
            <a:cxnSpLocks/>
          </p:cNvCxnSpPr>
          <p:nvPr/>
        </p:nvCxnSpPr>
        <p:spPr>
          <a:xfrm flipH="1">
            <a:off x="7608939" y="1944523"/>
            <a:ext cx="239235" cy="4471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E2D037D-E581-58CA-F879-6A79AF5C6D26}"/>
              </a:ext>
            </a:extLst>
          </p:cNvPr>
          <p:cNvCxnSpPr>
            <a:cxnSpLocks/>
          </p:cNvCxnSpPr>
          <p:nvPr/>
        </p:nvCxnSpPr>
        <p:spPr>
          <a:xfrm>
            <a:off x="6356555" y="2315497"/>
            <a:ext cx="343165" cy="21534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87AA4C3-C41A-EB46-108D-532EA8D16115}"/>
              </a:ext>
            </a:extLst>
          </p:cNvPr>
          <p:cNvSpPr txBox="1"/>
          <p:nvPr/>
        </p:nvSpPr>
        <p:spPr>
          <a:xfrm>
            <a:off x="5595726" y="4514772"/>
            <a:ext cx="152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Centrosome</a:t>
            </a:r>
          </a:p>
        </p:txBody>
      </p:sp>
      <p:sp>
        <p:nvSpPr>
          <p:cNvPr id="46" name="Left Bracket 45">
            <a:extLst>
              <a:ext uri="{FF2B5EF4-FFF2-40B4-BE49-F238E27FC236}">
                <a16:creationId xmlns:a16="http://schemas.microsoft.com/office/drawing/2014/main" id="{E33AB4E6-BA67-D303-860D-F054927A7844}"/>
              </a:ext>
            </a:extLst>
          </p:cNvPr>
          <p:cNvSpPr/>
          <p:nvPr/>
        </p:nvSpPr>
        <p:spPr>
          <a:xfrm rot="17226443">
            <a:off x="6135324" y="3617386"/>
            <a:ext cx="166111" cy="378974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6221F2A-7099-C5F1-8780-248FD0290158}"/>
              </a:ext>
            </a:extLst>
          </p:cNvPr>
          <p:cNvCxnSpPr>
            <a:cxnSpLocks/>
          </p:cNvCxnSpPr>
          <p:nvPr/>
        </p:nvCxnSpPr>
        <p:spPr>
          <a:xfrm flipH="1" flipV="1">
            <a:off x="6124459" y="3977160"/>
            <a:ext cx="93920" cy="5376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55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790D-3C3D-E858-CD0E-EFFE3DAC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1E216-75A8-BAB3-7E51-973277133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Prometaphase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Prepare to Move!</a:t>
            </a:r>
          </a:p>
          <a:p>
            <a:pPr lvl="1"/>
            <a:r>
              <a:rPr lang="en-US" dirty="0"/>
              <a:t>Nuclear envelope degrades</a:t>
            </a:r>
          </a:p>
          <a:p>
            <a:pPr lvl="1"/>
            <a:r>
              <a:rPr lang="en-US" dirty="0"/>
              <a:t>Spindles attach to the centromeres</a:t>
            </a:r>
          </a:p>
        </p:txBody>
      </p:sp>
      <p:pic>
        <p:nvPicPr>
          <p:cNvPr id="4" name="Picture 88" descr="12_07aMitosisAnimalCell-U">
            <a:extLst>
              <a:ext uri="{FF2B5EF4-FFF2-40B4-BE49-F238E27FC236}">
                <a16:creationId xmlns:a16="http://schemas.microsoft.com/office/drawing/2014/main" id="{C8D4CAF8-31A9-4607-A9EB-3C15F6C70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17650" r="5066" b="21286"/>
          <a:stretch/>
        </p:blipFill>
        <p:spPr bwMode="auto">
          <a:xfrm>
            <a:off x="1458591" y="2952141"/>
            <a:ext cx="3113407" cy="362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208;p15">
            <a:extLst>
              <a:ext uri="{FF2B5EF4-FFF2-40B4-BE49-F238E27FC236}">
                <a16:creationId xmlns:a16="http://schemas.microsoft.com/office/drawing/2014/main" id="{BC62D3A3-BA4D-0A66-A07B-537896F1432A}"/>
              </a:ext>
            </a:extLst>
          </p:cNvPr>
          <p:cNvGrpSpPr/>
          <p:nvPr/>
        </p:nvGrpSpPr>
        <p:grpSpPr>
          <a:xfrm>
            <a:off x="5457550" y="3211783"/>
            <a:ext cx="2800895" cy="2815391"/>
            <a:chOff x="2672910" y="1270001"/>
            <a:chExt cx="4158896" cy="3793723"/>
          </a:xfrm>
        </p:grpSpPr>
        <p:pic>
          <p:nvPicPr>
            <p:cNvPr id="6" name="Google Shape;209;p15" descr="12_08aMitoticSpindle-U">
              <a:extLst>
                <a:ext uri="{FF2B5EF4-FFF2-40B4-BE49-F238E27FC236}">
                  <a16:creationId xmlns:a16="http://schemas.microsoft.com/office/drawing/2014/main" id="{4547D076-4958-DEB8-F53E-959F11E6301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15114" t="7126" b="17535"/>
            <a:stretch/>
          </p:blipFill>
          <p:spPr>
            <a:xfrm>
              <a:off x="3125490" y="1270001"/>
              <a:ext cx="3519786" cy="37937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210;p15">
              <a:extLst>
                <a:ext uri="{FF2B5EF4-FFF2-40B4-BE49-F238E27FC236}">
                  <a16:creationId xmlns:a16="http://schemas.microsoft.com/office/drawing/2014/main" id="{CF0CDB88-CAD1-B626-B11D-1F233F44F679}"/>
                </a:ext>
              </a:extLst>
            </p:cNvPr>
            <p:cNvSpPr txBox="1"/>
            <p:nvPr/>
          </p:nvSpPr>
          <p:spPr>
            <a:xfrm>
              <a:off x="4701381" y="1446846"/>
              <a:ext cx="2130425" cy="342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Kinetochores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11;p15">
              <a:extLst>
                <a:ext uri="{FF2B5EF4-FFF2-40B4-BE49-F238E27FC236}">
                  <a16:creationId xmlns:a16="http://schemas.microsoft.com/office/drawing/2014/main" id="{C21D7D20-5723-30C1-1C02-A6B806808519}"/>
                </a:ext>
              </a:extLst>
            </p:cNvPr>
            <p:cNvSpPr txBox="1"/>
            <p:nvPr/>
          </p:nvSpPr>
          <p:spPr>
            <a:xfrm>
              <a:off x="2672910" y="3341688"/>
              <a:ext cx="1960562" cy="6746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Kinetochore</a:t>
              </a:r>
              <a:b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</a:b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microtubules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9" name="Google Shape;212;p15">
              <a:extLst>
                <a:ext uri="{FF2B5EF4-FFF2-40B4-BE49-F238E27FC236}">
                  <a16:creationId xmlns:a16="http://schemas.microsoft.com/office/drawing/2014/main" id="{F1CCE413-AF1F-2FD5-F672-22F494364619}"/>
                </a:ext>
              </a:extLst>
            </p:cNvPr>
            <p:cNvCxnSpPr/>
            <p:nvPr/>
          </p:nvCxnSpPr>
          <p:spPr>
            <a:xfrm rot="10800000" flipH="1">
              <a:off x="3649663" y="2617788"/>
              <a:ext cx="1652587" cy="688975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213;p15">
              <a:extLst>
                <a:ext uri="{FF2B5EF4-FFF2-40B4-BE49-F238E27FC236}">
                  <a16:creationId xmlns:a16="http://schemas.microsoft.com/office/drawing/2014/main" id="{E3CEA389-434B-F411-64C4-F23D52981BF4}"/>
                </a:ext>
              </a:extLst>
            </p:cNvPr>
            <p:cNvCxnSpPr/>
            <p:nvPr/>
          </p:nvCxnSpPr>
          <p:spPr>
            <a:xfrm rot="10800000" flipH="1">
              <a:off x="3643313" y="2617788"/>
              <a:ext cx="1652587" cy="688975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214;p15">
              <a:extLst>
                <a:ext uri="{FF2B5EF4-FFF2-40B4-BE49-F238E27FC236}">
                  <a16:creationId xmlns:a16="http://schemas.microsoft.com/office/drawing/2014/main" id="{9C73CC04-B23D-0731-AC35-1AECA174720B}"/>
                </a:ext>
              </a:extLst>
            </p:cNvPr>
            <p:cNvCxnSpPr/>
            <p:nvPr/>
          </p:nvCxnSpPr>
          <p:spPr>
            <a:xfrm flipH="1">
              <a:off x="5581650" y="1835337"/>
              <a:ext cx="228600" cy="1047563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215;p15">
              <a:extLst>
                <a:ext uri="{FF2B5EF4-FFF2-40B4-BE49-F238E27FC236}">
                  <a16:creationId xmlns:a16="http://schemas.microsoft.com/office/drawing/2014/main" id="{53B43BE4-ABE9-9533-8F52-33BA2C8B30FA}"/>
                </a:ext>
              </a:extLst>
            </p:cNvPr>
            <p:cNvCxnSpPr/>
            <p:nvPr/>
          </p:nvCxnSpPr>
          <p:spPr>
            <a:xfrm flipH="1">
              <a:off x="5581650" y="1835337"/>
              <a:ext cx="228600" cy="104121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216;p15">
              <a:extLst>
                <a:ext uri="{FF2B5EF4-FFF2-40B4-BE49-F238E27FC236}">
                  <a16:creationId xmlns:a16="http://schemas.microsoft.com/office/drawing/2014/main" id="{89801CC1-8388-4C00-D7E0-A874BDA3CB61}"/>
                </a:ext>
              </a:extLst>
            </p:cNvPr>
            <p:cNvCxnSpPr/>
            <p:nvPr/>
          </p:nvCxnSpPr>
          <p:spPr>
            <a:xfrm rot="10800000" flipH="1">
              <a:off x="3662363" y="2663825"/>
              <a:ext cx="1785937" cy="631825"/>
            </a:xfrm>
            <a:prstGeom prst="straightConnector1">
              <a:avLst/>
            </a:prstGeom>
            <a:noFill/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217;p15">
              <a:extLst>
                <a:ext uri="{FF2B5EF4-FFF2-40B4-BE49-F238E27FC236}">
                  <a16:creationId xmlns:a16="http://schemas.microsoft.com/office/drawing/2014/main" id="{1EA3F72B-0F1F-6DAE-2308-CD8D2B6B3B93}"/>
                </a:ext>
              </a:extLst>
            </p:cNvPr>
            <p:cNvCxnSpPr/>
            <p:nvPr/>
          </p:nvCxnSpPr>
          <p:spPr>
            <a:xfrm rot="10800000" flipH="1">
              <a:off x="4105771" y="2663824"/>
              <a:ext cx="1342528" cy="6318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218;p15">
              <a:extLst>
                <a:ext uri="{FF2B5EF4-FFF2-40B4-BE49-F238E27FC236}">
                  <a16:creationId xmlns:a16="http://schemas.microsoft.com/office/drawing/2014/main" id="{9707C176-2EF5-CADB-B7FB-53E14336F83B}"/>
                </a:ext>
              </a:extLst>
            </p:cNvPr>
            <p:cNvCxnSpPr/>
            <p:nvPr/>
          </p:nvCxnSpPr>
          <p:spPr>
            <a:xfrm rot="10800000" flipH="1">
              <a:off x="4105771" y="2617788"/>
              <a:ext cx="1196480" cy="677862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26309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8DC0-F82A-F1AB-0A38-0DE27C8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9F698-1412-9371-F267-839CEB37F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Metaphase</a:t>
            </a:r>
          </a:p>
          <a:p>
            <a:pPr lvl="1"/>
            <a:r>
              <a:rPr lang="en-US" dirty="0"/>
              <a:t>Move to the middle!</a:t>
            </a:r>
          </a:p>
          <a:p>
            <a:pPr lvl="1"/>
            <a:r>
              <a:rPr lang="en-US" dirty="0"/>
              <a:t>Spindle fibers position chromosomes to the </a:t>
            </a:r>
            <a:r>
              <a:rPr lang="en-US" b="1" dirty="0"/>
              <a:t>metaphase plate.</a:t>
            </a:r>
          </a:p>
          <a:p>
            <a:pPr lvl="2"/>
            <a:r>
              <a:rPr lang="en-US" dirty="0"/>
              <a:t>Imaginary structure located midway between the two poles of a cell.</a:t>
            </a:r>
          </a:p>
        </p:txBody>
      </p:sp>
      <p:pic>
        <p:nvPicPr>
          <p:cNvPr id="4" name="Google Shape;229;p16" descr="12_07bMitosisAnimalCell-U">
            <a:extLst>
              <a:ext uri="{FF2B5EF4-FFF2-40B4-BE49-F238E27FC236}">
                <a16:creationId xmlns:a16="http://schemas.microsoft.com/office/drawing/2014/main" id="{79C6BD84-12E7-96B2-B7C2-F73045E614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41" t="19201" r="64787" b="18390"/>
          <a:stretch/>
        </p:blipFill>
        <p:spPr>
          <a:xfrm>
            <a:off x="2700615" y="2915264"/>
            <a:ext cx="3742765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BB106F-17DF-B84D-8865-0292BC873C31}"/>
              </a:ext>
            </a:extLst>
          </p:cNvPr>
          <p:cNvGrpSpPr/>
          <p:nvPr/>
        </p:nvGrpSpPr>
        <p:grpSpPr>
          <a:xfrm>
            <a:off x="6443380" y="4033702"/>
            <a:ext cx="2321889" cy="506811"/>
            <a:chOff x="6443380" y="4033702"/>
            <a:chExt cx="2321889" cy="5068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D00CA7-447C-0B59-FB4E-CCCD8FC6A417}"/>
                </a:ext>
              </a:extLst>
            </p:cNvPr>
            <p:cNvSpPr txBox="1"/>
            <p:nvPr/>
          </p:nvSpPr>
          <p:spPr>
            <a:xfrm>
              <a:off x="6822108" y="4033702"/>
              <a:ext cx="1943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Metaphase Plate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3070EAE-54ED-269C-567B-4D14E9476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3380" y="4325173"/>
              <a:ext cx="409003" cy="2153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1830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2718-9C5C-ED54-A910-DE3CD648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B413-B151-1D33-217D-C1A26C197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Anaphase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Pulled </a:t>
            </a:r>
            <a:r>
              <a:rPr lang="en-US" u="sng" dirty="0"/>
              <a:t>A</a:t>
            </a:r>
            <a:r>
              <a:rPr lang="en-US" dirty="0"/>
              <a:t>part!</a:t>
            </a:r>
          </a:p>
          <a:p>
            <a:pPr lvl="1"/>
            <a:r>
              <a:rPr lang="en-US" dirty="0"/>
              <a:t>Sister chromatids are pulled to opposite poles</a:t>
            </a:r>
          </a:p>
        </p:txBody>
      </p:sp>
      <p:pic>
        <p:nvPicPr>
          <p:cNvPr id="4" name="Picture 62" descr="12_07bMitosisAnimalCell-U">
            <a:extLst>
              <a:ext uri="{FF2B5EF4-FFF2-40B4-BE49-F238E27FC236}">
                <a16:creationId xmlns:a16="http://schemas.microsoft.com/office/drawing/2014/main" id="{38330BF6-170C-FD14-8278-333111030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0" t="15144" r="33055" b="19878"/>
          <a:stretch/>
        </p:blipFill>
        <p:spPr bwMode="auto">
          <a:xfrm>
            <a:off x="2933698" y="3079955"/>
            <a:ext cx="3276600" cy="364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20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2718-9C5C-ED54-A910-DE3CD648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B413-B151-1D33-217D-C1A26C197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Telophase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nuclei form!</a:t>
            </a:r>
          </a:p>
          <a:p>
            <a:pPr lvl="1"/>
            <a:r>
              <a:rPr lang="en-US" dirty="0"/>
              <a:t>Nuclear envelope reforms</a:t>
            </a:r>
          </a:p>
          <a:p>
            <a:pPr lvl="1"/>
            <a:r>
              <a:rPr lang="en-US" dirty="0"/>
              <a:t>Chromosomes relax</a:t>
            </a:r>
          </a:p>
          <a:p>
            <a:pPr lvl="1"/>
            <a:r>
              <a:rPr lang="en-US" dirty="0"/>
              <a:t>Spindle disappears</a:t>
            </a:r>
          </a:p>
          <a:p>
            <a:pPr lvl="1"/>
            <a:r>
              <a:rPr lang="en-US" dirty="0"/>
              <a:t>End of mitosis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62" descr="12_07bMitosisAnimalCell-U">
            <a:extLst>
              <a:ext uri="{FF2B5EF4-FFF2-40B4-BE49-F238E27FC236}">
                <a16:creationId xmlns:a16="http://schemas.microsoft.com/office/drawing/2014/main" id="{1D9A1C86-FFF1-0CF9-3F46-0EBC3A04C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6" t="15144" r="5601" b="12903"/>
          <a:stretch/>
        </p:blipFill>
        <p:spPr bwMode="auto">
          <a:xfrm>
            <a:off x="5941142" y="2113936"/>
            <a:ext cx="2590800" cy="38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540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2718-9C5C-ED54-A910-DE3CD648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B413-B151-1D33-217D-C1A26C197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884584"/>
            <a:ext cx="4896464" cy="5863744"/>
          </a:xfrm>
        </p:spPr>
        <p:txBody>
          <a:bodyPr/>
          <a:lstStyle/>
          <a:p>
            <a:r>
              <a:rPr lang="en-US" b="1" dirty="0"/>
              <a:t>Cytokinesis</a:t>
            </a:r>
          </a:p>
          <a:p>
            <a:pPr lvl="1"/>
            <a:r>
              <a:rPr lang="en-US" dirty="0"/>
              <a:t>Separation of the cytoplasm and membrane, forms to new cells.</a:t>
            </a:r>
          </a:p>
          <a:p>
            <a:pPr lvl="1"/>
            <a:r>
              <a:rPr lang="en-US" b="1" dirty="0"/>
              <a:t>Cleavage furrow</a:t>
            </a:r>
          </a:p>
          <a:p>
            <a:pPr lvl="2"/>
            <a:r>
              <a:rPr lang="en-US" dirty="0"/>
              <a:t>In animal cells, shallow grove formed by contractile ring near metaphase plate.</a:t>
            </a:r>
          </a:p>
          <a:p>
            <a:pPr lvl="1"/>
            <a:r>
              <a:rPr lang="en-US" b="1" dirty="0"/>
              <a:t>Cell Plate</a:t>
            </a:r>
          </a:p>
          <a:p>
            <a:pPr lvl="2"/>
            <a:r>
              <a:rPr lang="en-US" dirty="0"/>
              <a:t>Localization of vesicles containing cell wall materials.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E5D9F9-72D5-D899-A718-8B9F6906D1B6}"/>
              </a:ext>
            </a:extLst>
          </p:cNvPr>
          <p:cNvGrpSpPr/>
          <p:nvPr/>
        </p:nvGrpSpPr>
        <p:grpSpPr>
          <a:xfrm>
            <a:off x="6508957" y="663677"/>
            <a:ext cx="2635043" cy="4230522"/>
            <a:chOff x="4192587" y="136525"/>
            <a:chExt cx="4951413" cy="6584950"/>
          </a:xfrm>
        </p:grpSpPr>
        <p:pic>
          <p:nvPicPr>
            <p:cNvPr id="5" name="Picture 52" descr="12_10aCytokinesis-U">
              <a:extLst>
                <a:ext uri="{FF2B5EF4-FFF2-40B4-BE49-F238E27FC236}">
                  <a16:creationId xmlns:a16="http://schemas.microsoft.com/office/drawing/2014/main" id="{97C315D4-D156-681A-33FC-AF8BFF2EB8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587" y="136525"/>
              <a:ext cx="4951413" cy="658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AC349BC8-DF61-D4ED-0127-A9DC8FC2F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212" y="163513"/>
              <a:ext cx="3533775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100" b="1">
                  <a:latin typeface="Arial" charset="0"/>
                </a:rPr>
                <a:t>(a) Cleavage of an animal cell (SEM)</a:t>
              </a:r>
            </a:p>
          </p:txBody>
        </p:sp>
        <p:sp>
          <p:nvSpPr>
            <p:cNvPr id="7" name="Text Box 6">
              <a:extLst>
                <a:ext uri="{FF2B5EF4-FFF2-40B4-BE49-F238E27FC236}">
                  <a16:creationId xmlns:a16="http://schemas.microsoft.com/office/drawing/2014/main" id="{D47F3B0C-A98F-ED87-9478-BF43781957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1025" y="3781425"/>
              <a:ext cx="1639887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100" b="1">
                  <a:latin typeface="Arial" charset="0"/>
                </a:rPr>
                <a:t>Cleavage furrow</a:t>
              </a:r>
            </a:p>
          </p:txBody>
        </p:sp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2A652CC1-53E5-D9DA-32BD-C1C045B4F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1487" y="6096000"/>
              <a:ext cx="2068513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100" b="1">
                  <a:latin typeface="Arial" charset="0"/>
                </a:rPr>
                <a:t>Contractile ring of</a:t>
              </a:r>
              <a:br>
                <a:rPr lang="en-US" sz="1100" b="1">
                  <a:latin typeface="Arial" charset="0"/>
                </a:rPr>
              </a:br>
              <a:r>
                <a:rPr lang="en-US" sz="1100" b="1">
                  <a:latin typeface="Arial" charset="0"/>
                </a:rPr>
                <a:t>microfilaments</a:t>
              </a:r>
            </a:p>
          </p:txBody>
        </p:sp>
        <p:sp>
          <p:nvSpPr>
            <p:cNvPr id="9" name="Text Box 8">
              <a:extLst>
                <a:ext uri="{FF2B5EF4-FFF2-40B4-BE49-F238E27FC236}">
                  <a16:creationId xmlns:a16="http://schemas.microsoft.com/office/drawing/2014/main" id="{B0852FE4-D2F7-C3C9-852F-8FB5B0689A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6462" y="6094413"/>
              <a:ext cx="17208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100" b="1">
                  <a:latin typeface="Arial" charset="0"/>
                </a:rPr>
                <a:t>Daughter cells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A88B895E-F431-34F3-9872-C6688353B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2862" y="3578225"/>
              <a:ext cx="719138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100">
                  <a:solidFill>
                    <a:schemeClr val="tx1"/>
                  </a:solidFill>
                  <a:latin typeface="Times" pitchFamily="8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Times" pitchFamily="8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Times" pitchFamily="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100" b="1">
                  <a:latin typeface="Arial" charset="0"/>
                </a:rPr>
                <a:t>100 </a:t>
              </a:r>
              <a:r>
                <a:rPr lang="en-US" sz="1100" b="1">
                  <a:latin typeface="Arial" charset="0"/>
                  <a:sym typeface="Symbol" pitchFamily="84" charset="2"/>
                </a:rPr>
                <a:t></a:t>
              </a:r>
              <a:r>
                <a:rPr lang="en-US" sz="1100" b="1">
                  <a:latin typeface="Arial" charset="0"/>
                </a:rPr>
                <a:t>m</a:t>
              </a:r>
            </a:p>
          </p:txBody>
        </p:sp>
        <p:sp>
          <p:nvSpPr>
            <p:cNvPr id="11" name="Line 41">
              <a:extLst>
                <a:ext uri="{FF2B5EF4-FFF2-40B4-BE49-F238E27FC236}">
                  <a16:creationId xmlns:a16="http://schemas.microsoft.com/office/drawing/2014/main" id="{7672E43D-75AC-4FB4-619D-5C8ABA2E1A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6325" y="2435225"/>
              <a:ext cx="1493837" cy="13382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2" name="Line 42">
              <a:extLst>
                <a:ext uri="{FF2B5EF4-FFF2-40B4-BE49-F238E27FC236}">
                  <a16:creationId xmlns:a16="http://schemas.microsoft.com/office/drawing/2014/main" id="{7A59ECB2-F150-B1C5-9316-B5C2E69B4C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8387" y="2422525"/>
              <a:ext cx="1514475" cy="1357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3" name="Line 43">
              <a:extLst>
                <a:ext uri="{FF2B5EF4-FFF2-40B4-BE49-F238E27FC236}">
                  <a16:creationId xmlns:a16="http://schemas.microsoft.com/office/drawing/2014/main" id="{DFE707AB-B28E-C4DD-FBCD-A07392EC5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6800" y="4046538"/>
              <a:ext cx="449262" cy="569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4" name="Line 44">
              <a:extLst>
                <a:ext uri="{FF2B5EF4-FFF2-40B4-BE49-F238E27FC236}">
                  <a16:creationId xmlns:a16="http://schemas.microsoft.com/office/drawing/2014/main" id="{B608576B-933F-E3C7-FE5F-D379ACC095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5637" y="5146675"/>
              <a:ext cx="752475" cy="927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5" name="Line 45">
              <a:extLst>
                <a:ext uri="{FF2B5EF4-FFF2-40B4-BE49-F238E27FC236}">
                  <a16:creationId xmlns:a16="http://schemas.microsoft.com/office/drawing/2014/main" id="{A445E2BE-802B-A663-0D66-2C4AE80570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1887" y="5451475"/>
              <a:ext cx="555625" cy="582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6" name="Line 46">
              <a:extLst>
                <a:ext uri="{FF2B5EF4-FFF2-40B4-BE49-F238E27FC236}">
                  <a16:creationId xmlns:a16="http://schemas.microsoft.com/office/drawing/2014/main" id="{95F08775-BA2C-4BA2-7E94-09D580FB8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7512" y="5476875"/>
              <a:ext cx="449263" cy="5699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7" name="Line 47">
              <a:extLst>
                <a:ext uri="{FF2B5EF4-FFF2-40B4-BE49-F238E27FC236}">
                  <a16:creationId xmlns:a16="http://schemas.microsoft.com/office/drawing/2014/main" id="{5D9D088B-4BBD-6D19-EC09-40EF4BED68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8750" y="3457575"/>
              <a:ext cx="0" cy="106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8" name="Line 48">
              <a:extLst>
                <a:ext uri="{FF2B5EF4-FFF2-40B4-BE49-F238E27FC236}">
                  <a16:creationId xmlns:a16="http://schemas.microsoft.com/office/drawing/2014/main" id="{4ABEE4EA-4A8F-3693-9D66-F2ED29D74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18500" y="3457575"/>
              <a:ext cx="0" cy="106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  <p:sp>
          <p:nvSpPr>
            <p:cNvPr id="19" name="Line 49">
              <a:extLst>
                <a:ext uri="{FF2B5EF4-FFF2-40B4-BE49-F238E27FC236}">
                  <a16:creationId xmlns:a16="http://schemas.microsoft.com/office/drawing/2014/main" id="{C9F65505-C092-281E-DA9E-E5F8B60940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78750" y="3509963"/>
              <a:ext cx="542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100"/>
            </a:p>
          </p:txBody>
        </p:sp>
      </p:grpSp>
      <p:pic>
        <p:nvPicPr>
          <p:cNvPr id="20" name="Picture 2" descr="http://www.phschool.com/science/biology_place/biocoach/images/mitosisisg/mitcytpl.gif">
            <a:extLst>
              <a:ext uri="{FF2B5EF4-FFF2-40B4-BE49-F238E27FC236}">
                <a16:creationId xmlns:a16="http://schemas.microsoft.com/office/drawing/2014/main" id="{CBCD0A8D-1C95-0E32-C157-EF69AA8ABE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 r="37611"/>
          <a:stretch/>
        </p:blipFill>
        <p:spPr bwMode="auto">
          <a:xfrm rot="16200000">
            <a:off x="6842160" y="4549490"/>
            <a:ext cx="1629859" cy="29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6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F9B-8F28-21F7-F22B-6E3ACB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AFC6-0C9E-8F53-4B11-E4EEF0D9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Saturated vs Unsaturated Fats</a:t>
            </a:r>
          </a:p>
          <a:p>
            <a:pPr lvl="1"/>
            <a:r>
              <a:rPr lang="en-US" dirty="0"/>
              <a:t>Saturated – NO double bonds</a:t>
            </a:r>
          </a:p>
          <a:p>
            <a:pPr lvl="1"/>
            <a:r>
              <a:rPr lang="en-US" dirty="0"/>
              <a:t>Unsaturated – One or more double bonds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02C57BD-4F25-0313-61F0-A5650D6C7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8" y="2641600"/>
            <a:ext cx="22860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3907DB63-80E3-9016-3DBF-88ADB9A3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46" y="4666024"/>
            <a:ext cx="1676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9B1CBD-ED62-AA99-31BE-E245FD2FA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94" y="2313360"/>
            <a:ext cx="2860675" cy="452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251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2718-9C5C-ED54-A910-DE3CD648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Mitosis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B413-B151-1D33-217D-C1A26C197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Remembering phases in Mitosis!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rophase: “</a:t>
            </a:r>
            <a:r>
              <a:rPr lang="en-US" b="1" u="sng" dirty="0"/>
              <a:t>P</a:t>
            </a:r>
            <a:r>
              <a:rPr lang="en-US" dirty="0"/>
              <a:t>repare”</a:t>
            </a:r>
          </a:p>
          <a:p>
            <a:pPr lvl="1"/>
            <a:r>
              <a:rPr lang="en-US" b="1" dirty="0"/>
              <a:t>P</a:t>
            </a:r>
            <a:r>
              <a:rPr lang="en-US" dirty="0"/>
              <a:t>ro</a:t>
            </a:r>
            <a:r>
              <a:rPr lang="en-US" b="1" dirty="0"/>
              <a:t>m</a:t>
            </a:r>
            <a:r>
              <a:rPr lang="en-US" dirty="0"/>
              <a:t>etaphase: “</a:t>
            </a:r>
            <a:r>
              <a:rPr lang="en-US" b="1" u="sng" dirty="0"/>
              <a:t>P</a:t>
            </a:r>
            <a:r>
              <a:rPr lang="en-US" u="sng" dirty="0"/>
              <a:t>repare to </a:t>
            </a:r>
            <a:r>
              <a:rPr lang="en-US" b="1" u="sng" dirty="0"/>
              <a:t>M</a:t>
            </a:r>
            <a:r>
              <a:rPr lang="en-US" u="sng" dirty="0"/>
              <a:t>ove”</a:t>
            </a:r>
            <a:endParaRPr lang="en-US" dirty="0"/>
          </a:p>
          <a:p>
            <a:pPr lvl="1"/>
            <a:r>
              <a:rPr lang="en-US" b="1" dirty="0"/>
              <a:t>M</a:t>
            </a:r>
            <a:r>
              <a:rPr lang="en-US" dirty="0"/>
              <a:t>etaphase: “</a:t>
            </a:r>
            <a:r>
              <a:rPr lang="en-US" b="1" u="sng" dirty="0"/>
              <a:t>M</a:t>
            </a:r>
            <a:r>
              <a:rPr lang="en-US" dirty="0"/>
              <a:t>ove to the </a:t>
            </a:r>
            <a:r>
              <a:rPr lang="en-US" b="1" u="sng" dirty="0"/>
              <a:t>M</a:t>
            </a:r>
            <a:r>
              <a:rPr lang="en-US" dirty="0"/>
              <a:t>iddle”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naphase: “Pulled </a:t>
            </a:r>
            <a:r>
              <a:rPr lang="en-US" b="1" u="sng" dirty="0"/>
              <a:t>A</a:t>
            </a:r>
            <a:r>
              <a:rPr lang="en-US" dirty="0"/>
              <a:t>part”</a:t>
            </a:r>
          </a:p>
          <a:p>
            <a:pPr lvl="1"/>
            <a:r>
              <a:rPr lang="en-US" b="1" dirty="0"/>
              <a:t>T</a:t>
            </a:r>
            <a:r>
              <a:rPr lang="en-US" dirty="0"/>
              <a:t>elophase: “</a:t>
            </a:r>
            <a:r>
              <a:rPr lang="en-US" b="1" u="sng" dirty="0"/>
              <a:t>T</a:t>
            </a:r>
            <a:r>
              <a:rPr lang="en-US" dirty="0"/>
              <a:t>wo nuclei form”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C</a:t>
            </a:r>
            <a:r>
              <a:rPr lang="en-US" dirty="0"/>
              <a:t>ytokinesis: “</a:t>
            </a:r>
            <a:r>
              <a:rPr lang="en-US" b="1" u="sng" dirty="0"/>
              <a:t>C</a:t>
            </a:r>
            <a:r>
              <a:rPr lang="en-US" dirty="0"/>
              <a:t>ut”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7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B9E0-C693-725B-11B0-3DFE3952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7EE08-5751-10EF-67CB-A8865FC0E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4256"/>
            <a:ext cx="9143999" cy="5863744"/>
          </a:xfrm>
        </p:spPr>
        <p:txBody>
          <a:bodyPr/>
          <a:lstStyle/>
          <a:p>
            <a:r>
              <a:rPr lang="en-US" b="1" dirty="0"/>
              <a:t>Cell Cycle Control System</a:t>
            </a:r>
          </a:p>
          <a:p>
            <a:pPr lvl="1"/>
            <a:r>
              <a:rPr lang="en-US" dirty="0"/>
              <a:t>A cyclically operating set of molecules in the cell that both triggers and coordinates kye events in the cell cycle. </a:t>
            </a:r>
          </a:p>
          <a:p>
            <a:r>
              <a:rPr lang="en-US" b="1" dirty="0"/>
              <a:t>Check Points:</a:t>
            </a:r>
          </a:p>
          <a:p>
            <a:pPr lvl="1"/>
            <a:r>
              <a:rPr lang="en-US" dirty="0"/>
              <a:t>A control point in the cell cycle where stop and go ahead signals can regulate the cycle. </a:t>
            </a:r>
          </a:p>
        </p:txBody>
      </p:sp>
      <p:grpSp>
        <p:nvGrpSpPr>
          <p:cNvPr id="4" name="Google Shape;343;p27">
            <a:extLst>
              <a:ext uri="{FF2B5EF4-FFF2-40B4-BE49-F238E27FC236}">
                <a16:creationId xmlns:a16="http://schemas.microsoft.com/office/drawing/2014/main" id="{569E4166-0E06-D2EC-4072-9F5D4E796A27}"/>
              </a:ext>
            </a:extLst>
          </p:cNvPr>
          <p:cNvGrpSpPr/>
          <p:nvPr/>
        </p:nvGrpSpPr>
        <p:grpSpPr>
          <a:xfrm>
            <a:off x="2538849" y="3429000"/>
            <a:ext cx="4138603" cy="3070043"/>
            <a:chOff x="-714171" y="136525"/>
            <a:chExt cx="9148559" cy="6632572"/>
          </a:xfrm>
        </p:grpSpPr>
        <p:pic>
          <p:nvPicPr>
            <p:cNvPr id="5" name="Google Shape;344;p27" descr="12_15MechAnalogyCellCyc-U">
              <a:extLst>
                <a:ext uri="{FF2B5EF4-FFF2-40B4-BE49-F238E27FC236}">
                  <a16:creationId xmlns:a16="http://schemas.microsoft.com/office/drawing/2014/main" id="{B160EE9D-4A98-EC53-35D2-46708501408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9613" y="136525"/>
              <a:ext cx="7724775" cy="658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345;p27">
              <a:extLst>
                <a:ext uri="{FF2B5EF4-FFF2-40B4-BE49-F238E27FC236}">
                  <a16:creationId xmlns:a16="http://schemas.microsoft.com/office/drawing/2014/main" id="{CC99416E-E887-B48C-4604-D652C05E2D0C}"/>
                </a:ext>
              </a:extLst>
            </p:cNvPr>
            <p:cNvSpPr txBox="1"/>
            <p:nvPr/>
          </p:nvSpPr>
          <p:spPr>
            <a:xfrm>
              <a:off x="3765549" y="147638"/>
              <a:ext cx="3731268" cy="677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1800" b="1" baseline="-25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checkpoint</a:t>
              </a:r>
              <a:endParaRPr dirty="0"/>
            </a:p>
          </p:txBody>
        </p:sp>
        <p:sp>
          <p:nvSpPr>
            <p:cNvPr id="7" name="Google Shape;346;p27">
              <a:extLst>
                <a:ext uri="{FF2B5EF4-FFF2-40B4-BE49-F238E27FC236}">
                  <a16:creationId xmlns:a16="http://schemas.microsoft.com/office/drawing/2014/main" id="{56A44094-5EAA-C224-9E01-702AE2708E97}"/>
                </a:ext>
              </a:extLst>
            </p:cNvPr>
            <p:cNvSpPr txBox="1"/>
            <p:nvPr/>
          </p:nvSpPr>
          <p:spPr>
            <a:xfrm>
              <a:off x="2884488" y="2746375"/>
              <a:ext cx="446087" cy="427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1800" b="1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47;p27">
              <a:extLst>
                <a:ext uri="{FF2B5EF4-FFF2-40B4-BE49-F238E27FC236}">
                  <a16:creationId xmlns:a16="http://schemas.microsoft.com/office/drawing/2014/main" id="{1DD45922-0B22-7E19-576F-21D4FDEA77C8}"/>
                </a:ext>
              </a:extLst>
            </p:cNvPr>
            <p:cNvSpPr txBox="1"/>
            <p:nvPr/>
          </p:nvSpPr>
          <p:spPr>
            <a:xfrm>
              <a:off x="4887913" y="3917950"/>
              <a:ext cx="446087" cy="4270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1800" b="1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48;p27">
              <a:extLst>
                <a:ext uri="{FF2B5EF4-FFF2-40B4-BE49-F238E27FC236}">
                  <a16:creationId xmlns:a16="http://schemas.microsoft.com/office/drawing/2014/main" id="{124B80A9-D462-E6ED-DE19-7E7FF8F0B273}"/>
                </a:ext>
              </a:extLst>
            </p:cNvPr>
            <p:cNvSpPr txBox="1"/>
            <p:nvPr/>
          </p:nvSpPr>
          <p:spPr>
            <a:xfrm>
              <a:off x="3268663" y="6159499"/>
              <a:ext cx="3731268" cy="6095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1800" b="1" baseline="-25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checkpoint</a:t>
              </a:r>
              <a:endParaRPr dirty="0"/>
            </a:p>
          </p:txBody>
        </p:sp>
        <p:sp>
          <p:nvSpPr>
            <p:cNvPr id="10" name="Google Shape;349;p27">
              <a:extLst>
                <a:ext uri="{FF2B5EF4-FFF2-40B4-BE49-F238E27FC236}">
                  <a16:creationId xmlns:a16="http://schemas.microsoft.com/office/drawing/2014/main" id="{ED70254E-B4F4-A4C6-7352-31A245D8AE01}"/>
                </a:ext>
              </a:extLst>
            </p:cNvPr>
            <p:cNvSpPr txBox="1"/>
            <p:nvPr/>
          </p:nvSpPr>
          <p:spPr>
            <a:xfrm>
              <a:off x="-714171" y="6007101"/>
              <a:ext cx="3326533" cy="554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 checkpoint</a:t>
              </a:r>
              <a:endParaRPr dirty="0"/>
            </a:p>
          </p:txBody>
        </p:sp>
        <p:sp>
          <p:nvSpPr>
            <p:cNvPr id="11" name="Google Shape;350;p27">
              <a:extLst>
                <a:ext uri="{FF2B5EF4-FFF2-40B4-BE49-F238E27FC236}">
                  <a16:creationId xmlns:a16="http://schemas.microsoft.com/office/drawing/2014/main" id="{551EFBE7-1798-5377-F297-E11C7501AC05}"/>
                </a:ext>
              </a:extLst>
            </p:cNvPr>
            <p:cNvSpPr txBox="1"/>
            <p:nvPr/>
          </p:nvSpPr>
          <p:spPr>
            <a:xfrm>
              <a:off x="3592513" y="4022725"/>
              <a:ext cx="339725" cy="37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12" name="Google Shape;351;p27">
              <a:extLst>
                <a:ext uri="{FF2B5EF4-FFF2-40B4-BE49-F238E27FC236}">
                  <a16:creationId xmlns:a16="http://schemas.microsoft.com/office/drawing/2014/main" id="{2D2EF6D7-D658-44C9-ADC0-D38437E79782}"/>
                </a:ext>
              </a:extLst>
            </p:cNvPr>
            <p:cNvSpPr txBox="1"/>
            <p:nvPr/>
          </p:nvSpPr>
          <p:spPr>
            <a:xfrm>
              <a:off x="6030913" y="2547938"/>
              <a:ext cx="339725" cy="374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  <p:sp>
          <p:nvSpPr>
            <p:cNvPr id="13" name="Google Shape;352;p27">
              <a:extLst>
                <a:ext uri="{FF2B5EF4-FFF2-40B4-BE49-F238E27FC236}">
                  <a16:creationId xmlns:a16="http://schemas.microsoft.com/office/drawing/2014/main" id="{494067D7-082C-242B-B643-9F1F93B7A514}"/>
                </a:ext>
              </a:extLst>
            </p:cNvPr>
            <p:cNvSpPr txBox="1"/>
            <p:nvPr/>
          </p:nvSpPr>
          <p:spPr>
            <a:xfrm>
              <a:off x="3811586" y="2103437"/>
              <a:ext cx="2152651" cy="1183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b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system</a:t>
              </a:r>
              <a:endParaRPr dirty="0"/>
            </a:p>
          </p:txBody>
        </p:sp>
        <p:cxnSp>
          <p:nvCxnSpPr>
            <p:cNvPr id="14" name="Google Shape;353;p27">
              <a:extLst>
                <a:ext uri="{FF2B5EF4-FFF2-40B4-BE49-F238E27FC236}">
                  <a16:creationId xmlns:a16="http://schemas.microsoft.com/office/drawing/2014/main" id="{5FC34902-E3A9-A198-D94A-F2CD1F392A01}"/>
                </a:ext>
              </a:extLst>
            </p:cNvPr>
            <p:cNvCxnSpPr/>
            <p:nvPr/>
          </p:nvCxnSpPr>
          <p:spPr>
            <a:xfrm flipH="1">
              <a:off x="3254375" y="290513"/>
              <a:ext cx="449263" cy="609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354;p27">
              <a:extLst>
                <a:ext uri="{FF2B5EF4-FFF2-40B4-BE49-F238E27FC236}">
                  <a16:creationId xmlns:a16="http://schemas.microsoft.com/office/drawing/2014/main" id="{F444B116-253C-DAAD-3C5B-FF873260CEED}"/>
                </a:ext>
              </a:extLst>
            </p:cNvPr>
            <p:cNvCxnSpPr/>
            <p:nvPr/>
          </p:nvCxnSpPr>
          <p:spPr>
            <a:xfrm flipH="1">
              <a:off x="2051050" y="5172075"/>
              <a:ext cx="422275" cy="63658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355;p27">
              <a:extLst>
                <a:ext uri="{FF2B5EF4-FFF2-40B4-BE49-F238E27FC236}">
                  <a16:creationId xmlns:a16="http://schemas.microsoft.com/office/drawing/2014/main" id="{2C566AB3-7B58-87A2-FACD-C0C78060C388}"/>
                </a:ext>
              </a:extLst>
            </p:cNvPr>
            <p:cNvCxnSpPr/>
            <p:nvPr/>
          </p:nvCxnSpPr>
          <p:spPr>
            <a:xfrm>
              <a:off x="3201988" y="5410200"/>
              <a:ext cx="303212" cy="741363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033976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D5A4-9989-AE55-8FCB-DC502590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8F85C-EE8F-FB7D-3289-69851F706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747" y="884584"/>
            <a:ext cx="5574890" cy="5863744"/>
          </a:xfrm>
        </p:spPr>
        <p:txBody>
          <a:bodyPr/>
          <a:lstStyle/>
          <a:p>
            <a:r>
              <a:rPr lang="en-US" dirty="0"/>
              <a:t>Cell cycle control molecules -Cyclins &amp; CDKs - regulate the cell cycle</a:t>
            </a:r>
          </a:p>
          <a:p>
            <a:pPr lvl="1"/>
            <a:r>
              <a:rPr lang="en-US" b="1" dirty="0"/>
              <a:t>Cyclin:</a:t>
            </a:r>
          </a:p>
          <a:p>
            <a:pPr lvl="2"/>
            <a:r>
              <a:rPr lang="en-US" dirty="0"/>
              <a:t>Proteins that bind and activate CDK’s</a:t>
            </a:r>
          </a:p>
          <a:p>
            <a:pPr lvl="1"/>
            <a:r>
              <a:rPr lang="en-US" b="1" dirty="0"/>
              <a:t>CDK:</a:t>
            </a:r>
          </a:p>
          <a:p>
            <a:pPr lvl="2"/>
            <a:r>
              <a:rPr lang="en-US" dirty="0"/>
              <a:t>Cyclin-Dependent Kinase, Kinases that are only active when bound to an appropriate cyclin</a:t>
            </a:r>
          </a:p>
          <a:p>
            <a:pPr lvl="1"/>
            <a:r>
              <a:rPr lang="en-US" b="1" dirty="0"/>
              <a:t>Kinase:</a:t>
            </a:r>
          </a:p>
          <a:p>
            <a:pPr lvl="2"/>
            <a:r>
              <a:rPr lang="en-US" dirty="0"/>
              <a:t>Enzyme that activates or inactivates other proteins by phosphorylating them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90E20E-525F-E948-E98E-4FF3C23C752D}"/>
              </a:ext>
            </a:extLst>
          </p:cNvPr>
          <p:cNvGrpSpPr/>
          <p:nvPr/>
        </p:nvGrpSpPr>
        <p:grpSpPr>
          <a:xfrm>
            <a:off x="5928852" y="768524"/>
            <a:ext cx="3215148" cy="5863744"/>
            <a:chOff x="5928852" y="768524"/>
            <a:chExt cx="3215148" cy="5863744"/>
          </a:xfrm>
        </p:grpSpPr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5AB1CB8D-AE84-9671-DD62-BAF73053F9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36"/>
            <a:stretch/>
          </p:blipFill>
          <p:spPr bwMode="auto">
            <a:xfrm>
              <a:off x="5947136" y="768524"/>
              <a:ext cx="3196864" cy="5863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26F0103-2598-3280-C076-4D4D02FE873C}"/>
                </a:ext>
              </a:extLst>
            </p:cNvPr>
            <p:cNvSpPr/>
            <p:nvPr/>
          </p:nvSpPr>
          <p:spPr>
            <a:xfrm>
              <a:off x="5928852" y="1091381"/>
              <a:ext cx="825909" cy="16813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8092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D8D8-A988-80F4-E872-8CBA233A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Cycle: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44314-4331-D999-57C1-D97B12706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and Go Signals</a:t>
            </a:r>
          </a:p>
          <a:p>
            <a:pPr lvl="1"/>
            <a:r>
              <a:rPr lang="en-US" dirty="0"/>
              <a:t>Internal surveillance mechanisms</a:t>
            </a:r>
          </a:p>
          <a:p>
            <a:pPr lvl="1"/>
            <a:r>
              <a:rPr lang="en-US" dirty="0"/>
              <a:t>External surveillance mechanisms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C234A7-1268-7E14-9720-58E5E863A365}"/>
              </a:ext>
            </a:extLst>
          </p:cNvPr>
          <p:cNvGrpSpPr/>
          <p:nvPr/>
        </p:nvGrpSpPr>
        <p:grpSpPr>
          <a:xfrm>
            <a:off x="250721" y="2585805"/>
            <a:ext cx="8480323" cy="4269326"/>
            <a:chOff x="-832449" y="653678"/>
            <a:chExt cx="10286228" cy="5178489"/>
          </a:xfrm>
        </p:grpSpPr>
        <p:pic>
          <p:nvPicPr>
            <p:cNvPr id="5" name="Google Shape;361;p28" descr="12_16G1Checkpoint-U">
              <a:extLst>
                <a:ext uri="{FF2B5EF4-FFF2-40B4-BE49-F238E27FC236}">
                  <a16:creationId xmlns:a16="http://schemas.microsoft.com/office/drawing/2014/main" id="{A484480A-4931-93E5-C7E7-E7821E5828B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7338" y="1131580"/>
              <a:ext cx="8548687" cy="47005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362;p28">
              <a:extLst>
                <a:ext uri="{FF2B5EF4-FFF2-40B4-BE49-F238E27FC236}">
                  <a16:creationId xmlns:a16="http://schemas.microsoft.com/office/drawing/2014/main" id="{A7119C1C-D17D-1733-1740-4BA080B9B52B}"/>
                </a:ext>
              </a:extLst>
            </p:cNvPr>
            <p:cNvSpPr txBox="1"/>
            <p:nvPr/>
          </p:nvSpPr>
          <p:spPr>
            <a:xfrm>
              <a:off x="3544888" y="653678"/>
              <a:ext cx="2557463" cy="422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2200" b="1" baseline="-25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checkpoint</a:t>
              </a:r>
              <a:endParaRPr dirty="0"/>
            </a:p>
          </p:txBody>
        </p:sp>
        <p:sp>
          <p:nvSpPr>
            <p:cNvPr id="7" name="Google Shape;363;p28">
              <a:extLst>
                <a:ext uri="{FF2B5EF4-FFF2-40B4-BE49-F238E27FC236}">
                  <a16:creationId xmlns:a16="http://schemas.microsoft.com/office/drawing/2014/main" id="{788D01F6-AAD4-8970-DF51-3C07030EE689}"/>
                </a:ext>
              </a:extLst>
            </p:cNvPr>
            <p:cNvSpPr txBox="1"/>
            <p:nvPr/>
          </p:nvSpPr>
          <p:spPr>
            <a:xfrm>
              <a:off x="2868613" y="4279900"/>
              <a:ext cx="392112" cy="388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2200" b="1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64;p28">
              <a:extLst>
                <a:ext uri="{FF2B5EF4-FFF2-40B4-BE49-F238E27FC236}">
                  <a16:creationId xmlns:a16="http://schemas.microsoft.com/office/drawing/2014/main" id="{571318B3-B4CD-04F9-EC14-D2875C630509}"/>
                </a:ext>
              </a:extLst>
            </p:cNvPr>
            <p:cNvSpPr txBox="1"/>
            <p:nvPr/>
          </p:nvSpPr>
          <p:spPr>
            <a:xfrm>
              <a:off x="7307263" y="4286250"/>
              <a:ext cx="392112" cy="388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2200" b="1" baseline="-25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65;p28">
              <a:extLst>
                <a:ext uri="{FF2B5EF4-FFF2-40B4-BE49-F238E27FC236}">
                  <a16:creationId xmlns:a16="http://schemas.microsoft.com/office/drawing/2014/main" id="{B27FBF6B-3037-A81E-4E65-3EF1540DA513}"/>
                </a:ext>
              </a:extLst>
            </p:cNvPr>
            <p:cNvSpPr txBox="1"/>
            <p:nvPr/>
          </p:nvSpPr>
          <p:spPr>
            <a:xfrm>
              <a:off x="6102350" y="1574800"/>
              <a:ext cx="392113" cy="388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r>
                <a:rPr lang="en-US" sz="2200" b="1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66;p28">
              <a:extLst>
                <a:ext uri="{FF2B5EF4-FFF2-40B4-BE49-F238E27FC236}">
                  <a16:creationId xmlns:a16="http://schemas.microsoft.com/office/drawing/2014/main" id="{6B2C8830-10D0-90D0-1C27-F6EDFD3F0C8C}"/>
                </a:ext>
              </a:extLst>
            </p:cNvPr>
            <p:cNvSpPr txBox="1"/>
            <p:nvPr/>
          </p:nvSpPr>
          <p:spPr>
            <a:xfrm>
              <a:off x="-832449" y="4987926"/>
              <a:ext cx="5064724" cy="627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(a) Cell receives a go-ahead</a:t>
              </a:r>
              <a:b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signal.</a:t>
              </a:r>
              <a:endParaRPr dirty="0"/>
            </a:p>
          </p:txBody>
        </p:sp>
        <p:sp>
          <p:nvSpPr>
            <p:cNvPr id="11" name="Google Shape;367;p28">
              <a:extLst>
                <a:ext uri="{FF2B5EF4-FFF2-40B4-BE49-F238E27FC236}">
                  <a16:creationId xmlns:a16="http://schemas.microsoft.com/office/drawing/2014/main" id="{286DAA5E-088E-C38D-7CAB-A729A88A1231}"/>
                </a:ext>
              </a:extLst>
            </p:cNvPr>
            <p:cNvSpPr txBox="1"/>
            <p:nvPr/>
          </p:nvSpPr>
          <p:spPr>
            <a:xfrm>
              <a:off x="4891088" y="4994275"/>
              <a:ext cx="4562691" cy="679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(b) Cell does not receive a</a:t>
              </a:r>
              <a:b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2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go-ahead signal.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4862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1E2BE-285D-775E-A721-EC0A7F4B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Signaling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9CDDA0-4B98-30FB-E904-F0FBDFC9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9143999" cy="3979458"/>
          </a:xfrm>
        </p:spPr>
        <p:txBody>
          <a:bodyPr/>
          <a:lstStyle/>
          <a:p>
            <a:r>
              <a:rPr lang="en-US" b="1" dirty="0"/>
              <a:t>Signal Transduction Pathways</a:t>
            </a:r>
          </a:p>
          <a:p>
            <a:pPr lvl="1"/>
            <a:r>
              <a:rPr lang="en-US" dirty="0"/>
              <a:t>Linkage of a stimulus (mechanical, chemical, or electromagnetic) to a cellular response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34593D81-EA16-6BE9-337D-3B23ECD86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4" y="2992622"/>
            <a:ext cx="6961239" cy="311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5F2D54-9E0F-4AC7-47ED-FC97389A3A29}"/>
              </a:ext>
            </a:extLst>
          </p:cNvPr>
          <p:cNvSpPr/>
          <p:nvPr/>
        </p:nvSpPr>
        <p:spPr>
          <a:xfrm>
            <a:off x="1858297" y="3687097"/>
            <a:ext cx="1224116" cy="294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F377D3-D002-83D9-E520-2D3616FCE10D}"/>
              </a:ext>
            </a:extLst>
          </p:cNvPr>
          <p:cNvSpPr/>
          <p:nvPr/>
        </p:nvSpPr>
        <p:spPr>
          <a:xfrm>
            <a:off x="4107424" y="3687097"/>
            <a:ext cx="1437969" cy="294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48293D-E326-4B19-2D6C-1659BCED8AB8}"/>
              </a:ext>
            </a:extLst>
          </p:cNvPr>
          <p:cNvSpPr/>
          <p:nvPr/>
        </p:nvSpPr>
        <p:spPr>
          <a:xfrm>
            <a:off x="6799006" y="3672349"/>
            <a:ext cx="1165123" cy="2949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9BA9-3BC7-3B8B-0873-F190CEDC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Signaling: 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A68E2-67AA-558F-FE7B-ADFB9A78B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Reception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Target cells detection of a Ligand by a receptor on/in target cell. </a:t>
            </a:r>
          </a:p>
          <a:p>
            <a:pPr lvl="1"/>
            <a:r>
              <a:rPr lang="en-US" b="1" dirty="0"/>
              <a:t>Ligand</a:t>
            </a:r>
          </a:p>
          <a:p>
            <a:pPr lvl="2"/>
            <a:r>
              <a:rPr lang="en-US" dirty="0"/>
              <a:t>Signaling molecule</a:t>
            </a:r>
          </a:p>
          <a:p>
            <a:pPr lvl="3"/>
            <a:r>
              <a:rPr lang="en-US" dirty="0"/>
              <a:t>Small chemicals</a:t>
            </a:r>
          </a:p>
          <a:p>
            <a:pPr lvl="3"/>
            <a:r>
              <a:rPr lang="en-US" dirty="0"/>
              <a:t>Nutrient molecules</a:t>
            </a:r>
          </a:p>
          <a:p>
            <a:pPr lvl="3"/>
            <a:r>
              <a:rPr lang="en-US" dirty="0"/>
              <a:t>Protein hormones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9135914-6812-0039-4B79-C463C8BB0437}"/>
              </a:ext>
            </a:extLst>
          </p:cNvPr>
          <p:cNvGrpSpPr/>
          <p:nvPr/>
        </p:nvGrpSpPr>
        <p:grpSpPr>
          <a:xfrm>
            <a:off x="4571998" y="2602107"/>
            <a:ext cx="4149453" cy="3718560"/>
            <a:chOff x="298704" y="1569720"/>
            <a:chExt cx="4149453" cy="37185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EEA6D1-5451-B7E6-BB63-7267D06A5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49" b="3937"/>
            <a:stretch/>
          </p:blipFill>
          <p:spPr>
            <a:xfrm>
              <a:off x="298704" y="1569720"/>
              <a:ext cx="4149453" cy="3718560"/>
            </a:xfrm>
            <a:prstGeom prst="rect">
              <a:avLst/>
            </a:prstGeom>
          </p:spPr>
        </p:pic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61314B07-591C-FDF4-6965-383FD57C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86" y="1630490"/>
              <a:ext cx="2026196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EXTRACELLULAR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FLUID</a:t>
              </a: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C4F7FD46-6E90-1239-BC0B-082A4EE84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1243" y="2435956"/>
              <a:ext cx="11156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Reception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D41377EE-7445-9622-5FEB-2523D5D30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8294" y="2832259"/>
              <a:ext cx="1000274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Receptor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3961F2C0-2C1C-7506-E093-7D7CE2FAD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210" y="1630490"/>
              <a:ext cx="1444947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CYTOPLASM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DFF0501D-3523-510E-AFC4-E4ECE6C08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3210" y="4287424"/>
              <a:ext cx="1288571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Plasma membrane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8AA62C-AD20-0DD1-4D3A-7873CEE60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857" y="4595938"/>
              <a:ext cx="1038746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Signaling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molecule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72D456D-ABAE-9C2B-BCAC-988F38B37108}"/>
                </a:ext>
              </a:extLst>
            </p:cNvPr>
            <p:cNvSpPr/>
            <p:nvPr/>
          </p:nvSpPr>
          <p:spPr>
            <a:xfrm>
              <a:off x="1666187" y="2981495"/>
              <a:ext cx="236293" cy="203125"/>
            </a:xfrm>
            <a:custGeom>
              <a:avLst/>
              <a:gdLst>
                <a:gd name="connsiteX0" fmla="*/ 6350 w 236293"/>
                <a:gd name="connsiteY0" fmla="*/ 6350 h 203125"/>
                <a:gd name="connsiteX1" fmla="*/ 229943 w 236293"/>
                <a:gd name="connsiteY1" fmla="*/ 196775 h 20312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36293" h="203125">
                  <a:moveTo>
                    <a:pt x="6350" y="6350"/>
                  </a:moveTo>
                  <a:lnTo>
                    <a:pt x="229943" y="19677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41504E8B-BD1D-CF69-FDD7-A4ADFE603137}"/>
                </a:ext>
              </a:extLst>
            </p:cNvPr>
            <p:cNvSpPr/>
            <p:nvPr/>
          </p:nvSpPr>
          <p:spPr>
            <a:xfrm>
              <a:off x="2734129" y="4419528"/>
              <a:ext cx="140275" cy="45719"/>
            </a:xfrm>
            <a:custGeom>
              <a:avLst/>
              <a:gdLst>
                <a:gd name="connsiteX0" fmla="*/ 215620 w 221970"/>
                <a:gd name="connsiteY0" fmla="*/ 6350 h 25400"/>
                <a:gd name="connsiteX1" fmla="*/ 6350 w 221970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21970" h="25400">
                  <a:moveTo>
                    <a:pt x="215620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410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CDAC-EC01-4EB0-0A5A-B694D81D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Signaling: 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52DA-AF72-4C95-C1C5-6C8647378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5147188" cy="5863744"/>
          </a:xfrm>
        </p:spPr>
        <p:txBody>
          <a:bodyPr/>
          <a:lstStyle/>
          <a:p>
            <a:r>
              <a:rPr lang="en-US" dirty="0"/>
              <a:t>Signaling may be distant or local</a:t>
            </a:r>
          </a:p>
          <a:p>
            <a:pPr lvl="1"/>
            <a:r>
              <a:rPr lang="en-US" b="1" dirty="0"/>
              <a:t>Endocrine Signaling:</a:t>
            </a:r>
          </a:p>
          <a:p>
            <a:pPr lvl="2"/>
            <a:r>
              <a:rPr lang="en-US" dirty="0"/>
              <a:t>Signaling over long distances</a:t>
            </a:r>
          </a:p>
          <a:p>
            <a:pPr lvl="1"/>
            <a:r>
              <a:rPr lang="en-US" b="1" dirty="0"/>
              <a:t>Paracrine Signaling:</a:t>
            </a:r>
          </a:p>
          <a:p>
            <a:pPr lvl="2"/>
            <a:r>
              <a:rPr lang="en-US" dirty="0"/>
              <a:t>Signaling over short distances</a:t>
            </a:r>
          </a:p>
          <a:p>
            <a:pPr lvl="1"/>
            <a:r>
              <a:rPr lang="en-US" b="1" dirty="0"/>
              <a:t>Autocrine Signaling</a:t>
            </a:r>
          </a:p>
          <a:p>
            <a:pPr lvl="2"/>
            <a:r>
              <a:rPr lang="en-US" dirty="0"/>
              <a:t>Signaling to self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D57508-59B7-2A00-33EA-602A2FC8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04" y="976000"/>
            <a:ext cx="4255196" cy="161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000B13C-55E5-87BD-A8E7-8C6FE25E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66" y="2684150"/>
            <a:ext cx="4210133" cy="18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452D282-B2FB-4CC8-63A2-2966DA43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58" y="4612963"/>
            <a:ext cx="4226941" cy="200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39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932A-1F96-2A62-60B0-04090E77B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Signaling: Reception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992D9-0579-0FA0-88F4-638ED0BA8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Receptors</a:t>
            </a:r>
          </a:p>
          <a:p>
            <a:pPr lvl="1"/>
            <a:r>
              <a:rPr lang="en-US" dirty="0"/>
              <a:t>Detect/bind ligands</a:t>
            </a:r>
          </a:p>
          <a:p>
            <a:pPr lvl="2"/>
            <a:r>
              <a:rPr lang="en-US" dirty="0"/>
              <a:t>Cell Surface Receptors</a:t>
            </a:r>
          </a:p>
          <a:p>
            <a:pPr lvl="3"/>
            <a:r>
              <a:rPr lang="en-US" dirty="0"/>
              <a:t>Detect polar or large ligands</a:t>
            </a:r>
          </a:p>
          <a:p>
            <a:pPr lvl="2"/>
            <a:r>
              <a:rPr lang="en-US" dirty="0"/>
              <a:t>Intracellular</a:t>
            </a:r>
          </a:p>
          <a:p>
            <a:pPr lvl="3"/>
            <a:r>
              <a:rPr lang="en-US" dirty="0"/>
              <a:t>Detect nonpolar or small ligands</a:t>
            </a:r>
          </a:p>
          <a:p>
            <a:pPr lvl="1"/>
            <a:endParaRPr lang="en-US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4417FB55-ADFB-FB3C-E585-11AE654C7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788" y="3528148"/>
            <a:ext cx="5102942" cy="331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162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558E-4B43-52DB-0DD4-5536B11F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signaling: </a:t>
            </a:r>
            <a:r>
              <a:rPr lang="en-US" dirty="0" err="1"/>
              <a:t>Receptrion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441BC-34CA-A33A-4579-CF4252E67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classes of membrane receptors</a:t>
            </a:r>
          </a:p>
          <a:p>
            <a:pPr lvl="1"/>
            <a:r>
              <a:rPr lang="en-US" b="1" dirty="0"/>
              <a:t>G protein-coupled receptors</a:t>
            </a:r>
          </a:p>
          <a:p>
            <a:pPr lvl="2"/>
            <a:r>
              <a:rPr lang="en-US" dirty="0"/>
              <a:t>Act through a G protein (bind GTP) to activate a cellular response</a:t>
            </a:r>
          </a:p>
          <a:p>
            <a:pPr lvl="1"/>
            <a:r>
              <a:rPr lang="en-US" b="1" dirty="0"/>
              <a:t>Receptor Tyrosine Kinases</a:t>
            </a:r>
          </a:p>
          <a:p>
            <a:pPr lvl="2"/>
            <a:r>
              <a:rPr lang="en-US" dirty="0"/>
              <a:t>Act by transferring a phosphate group from ATP to a tyrosine to activate a cellular response.</a:t>
            </a:r>
          </a:p>
          <a:p>
            <a:pPr lvl="1"/>
            <a:r>
              <a:rPr lang="en-US" b="1" dirty="0"/>
              <a:t>Ion Channel proteins</a:t>
            </a:r>
          </a:p>
          <a:p>
            <a:pPr lvl="2"/>
            <a:r>
              <a:rPr lang="en-US" dirty="0"/>
              <a:t>Act by allowing flow of ions into/out of the cell in response to a signal</a:t>
            </a:r>
          </a:p>
        </p:txBody>
      </p:sp>
    </p:spTree>
    <p:extLst>
      <p:ext uri="{BB962C8B-B14F-4D97-AF65-F5344CB8AC3E}">
        <p14:creationId xmlns:p14="http://schemas.microsoft.com/office/powerpoint/2010/main" val="2380463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818B-1014-5668-1B9A-A32DC2C6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Signaling: Transduction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149D5-16F9-9E56-F1CF-FB19BE681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Transduction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Conversion of a signal into a form that can induce specific cellular responses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84303C-A53E-9418-17A3-894798B704B9}"/>
              </a:ext>
            </a:extLst>
          </p:cNvPr>
          <p:cNvGrpSpPr/>
          <p:nvPr/>
        </p:nvGrpSpPr>
        <p:grpSpPr>
          <a:xfrm>
            <a:off x="1390085" y="2838082"/>
            <a:ext cx="6824767" cy="3718560"/>
            <a:chOff x="1390085" y="2838082"/>
            <a:chExt cx="6824767" cy="371856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3C6F3F-5A62-2B85-13C8-C88A6BE3E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147" b="3937"/>
            <a:stretch/>
          </p:blipFill>
          <p:spPr>
            <a:xfrm>
              <a:off x="1390085" y="2838082"/>
              <a:ext cx="6824767" cy="3718560"/>
            </a:xfrm>
            <a:prstGeom prst="rect">
              <a:avLst/>
            </a:prstGeom>
          </p:spPr>
        </p:pic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4637D832-2C8B-E467-C53E-51375801C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467" y="2898852"/>
              <a:ext cx="2026196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EXTRACELLULAR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FLUID</a:t>
              </a:r>
            </a:p>
          </p:txBody>
        </p: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9430FC37-DE99-A84D-C062-DDEE0BF61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2270" y="3698154"/>
              <a:ext cx="11156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Reception</a:t>
              </a:r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1B6A4B3B-8123-D179-22B1-783F0B861F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9675" y="4100621"/>
              <a:ext cx="1000274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Receptor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37568775-7B37-0D7F-522B-CBFD3550A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2799" y="6198966"/>
              <a:ext cx="1444947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CYTOPLASM</a:t>
              </a: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786AFB52-B204-6D20-2795-4CD7FF7BA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8835" y="3210796"/>
              <a:ext cx="203902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Plasma membrane</a:t>
              </a: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5C38A6E0-BD24-476C-D4EC-59FFEE696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8302" y="3697362"/>
              <a:ext cx="144917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Transduction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62F7A8-A41E-6750-DE4D-880566BEF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1153" y="4630469"/>
              <a:ext cx="12824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38CFC2-98DF-8DBD-681E-B819A8C90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5441" y="4630469"/>
              <a:ext cx="12824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76217E-3949-189A-1E28-BF695A5EC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0073" y="5068962"/>
              <a:ext cx="1808187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spc="-30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Relay molecules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9322690-4578-881A-6706-7DA72EED7E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766" y="4630469"/>
              <a:ext cx="12824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43686B-8431-8B74-9709-7B2F6589D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8238" y="5864300"/>
              <a:ext cx="1038746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Signaling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molecule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BA9DD8D-7539-F841-5BD1-4F780DEDF3E8}"/>
                </a:ext>
              </a:extLst>
            </p:cNvPr>
            <p:cNvSpPr/>
            <p:nvPr/>
          </p:nvSpPr>
          <p:spPr>
            <a:xfrm>
              <a:off x="2757568" y="4249857"/>
              <a:ext cx="236293" cy="203125"/>
            </a:xfrm>
            <a:custGeom>
              <a:avLst/>
              <a:gdLst>
                <a:gd name="connsiteX0" fmla="*/ 6350 w 236293"/>
                <a:gd name="connsiteY0" fmla="*/ 6350 h 203125"/>
                <a:gd name="connsiteX1" fmla="*/ 229943 w 236293"/>
                <a:gd name="connsiteY1" fmla="*/ 196775 h 20312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36293" h="203125">
                  <a:moveTo>
                    <a:pt x="6350" y="6350"/>
                  </a:moveTo>
                  <a:lnTo>
                    <a:pt x="229943" y="19677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B65894EE-CC13-FA57-EC75-A9EA0A0A6917}"/>
                </a:ext>
              </a:extLst>
            </p:cNvPr>
            <p:cNvSpPr/>
            <p:nvPr/>
          </p:nvSpPr>
          <p:spPr>
            <a:xfrm>
              <a:off x="3869754" y="3342900"/>
              <a:ext cx="221970" cy="25400"/>
            </a:xfrm>
            <a:custGeom>
              <a:avLst/>
              <a:gdLst>
                <a:gd name="connsiteX0" fmla="*/ 215620 w 221970"/>
                <a:gd name="connsiteY0" fmla="*/ 6350 h 25400"/>
                <a:gd name="connsiteX1" fmla="*/ 6350 w 221970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21970" h="25400">
                  <a:moveTo>
                    <a:pt x="215620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67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F9B-8F28-21F7-F22B-6E3ACB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AFC6-0C9E-8F53-4B11-E4EEF0D9E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Phospholipids</a:t>
            </a:r>
          </a:p>
          <a:p>
            <a:pPr lvl="1"/>
            <a:r>
              <a:rPr lang="en-US" dirty="0"/>
              <a:t>Composed of Glycerol, 2 fatty acid tails, phosphate group with a polar head group</a:t>
            </a:r>
          </a:p>
          <a:p>
            <a:pPr lvl="1"/>
            <a:r>
              <a:rPr lang="en-US" dirty="0"/>
              <a:t>Important component of cell membranes</a:t>
            </a:r>
          </a:p>
          <a:p>
            <a:pPr lvl="1"/>
            <a:endParaRPr lang="en-US" dirty="0"/>
          </a:p>
        </p:txBody>
      </p:sp>
      <p:pic>
        <p:nvPicPr>
          <p:cNvPr id="4" name="Google Shape;945;p96" descr="05-12-PhospholipidSruct-L.gif                                  0007B207Macintosh HD                   BB75487B:">
            <a:extLst>
              <a:ext uri="{FF2B5EF4-FFF2-40B4-BE49-F238E27FC236}">
                <a16:creationId xmlns:a16="http://schemas.microsoft.com/office/drawing/2014/main" id="{DC7A67B4-BB4B-CC1C-4C13-357FAB1AAE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84" r="31601" b="4204"/>
          <a:stretch/>
        </p:blipFill>
        <p:spPr>
          <a:xfrm>
            <a:off x="206559" y="2971799"/>
            <a:ext cx="3952482" cy="3715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8EDED09-7329-1F4E-628C-E72575EEFA1C}"/>
              </a:ext>
            </a:extLst>
          </p:cNvPr>
          <p:cNvGrpSpPr/>
          <p:nvPr/>
        </p:nvGrpSpPr>
        <p:grpSpPr>
          <a:xfrm>
            <a:off x="4571998" y="3271838"/>
            <a:ext cx="4589009" cy="2919413"/>
            <a:chOff x="2651125" y="1236664"/>
            <a:chExt cx="6889750" cy="4383087"/>
          </a:xfrm>
        </p:grpSpPr>
        <p:pic>
          <p:nvPicPr>
            <p:cNvPr id="7" name="Google Shape;961;p98" descr="05_13PhospholipidBilayer-U">
              <a:extLst>
                <a:ext uri="{FF2B5EF4-FFF2-40B4-BE49-F238E27FC236}">
                  <a16:creationId xmlns:a16="http://schemas.microsoft.com/office/drawing/2014/main" id="{8041D7D3-DC38-0994-5D4B-6032EAE3D38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51125" y="1236664"/>
              <a:ext cx="6889750" cy="4383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962;p98">
              <a:extLst>
                <a:ext uri="{FF2B5EF4-FFF2-40B4-BE49-F238E27FC236}">
                  <a16:creationId xmlns:a16="http://schemas.microsoft.com/office/drawing/2014/main" id="{AEF9F473-2383-B06F-850E-C427C06CC5BD}"/>
                </a:ext>
              </a:extLst>
            </p:cNvPr>
            <p:cNvSpPr txBox="1"/>
            <p:nvPr/>
          </p:nvSpPr>
          <p:spPr>
            <a:xfrm>
              <a:off x="3103563" y="1581151"/>
              <a:ext cx="1899366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Hydrophilic</a:t>
              </a:r>
              <a:b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63;p98">
              <a:extLst>
                <a:ext uri="{FF2B5EF4-FFF2-40B4-BE49-F238E27FC236}">
                  <a16:creationId xmlns:a16="http://schemas.microsoft.com/office/drawing/2014/main" id="{C4C4C904-40A5-DA91-D390-0844664450E9}"/>
                </a:ext>
              </a:extLst>
            </p:cNvPr>
            <p:cNvSpPr txBox="1"/>
            <p:nvPr/>
          </p:nvSpPr>
          <p:spPr>
            <a:xfrm>
              <a:off x="3108326" y="4762501"/>
              <a:ext cx="2181234" cy="519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Hydrophobic</a:t>
              </a:r>
              <a:b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tail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64;p98">
              <a:extLst>
                <a:ext uri="{FF2B5EF4-FFF2-40B4-BE49-F238E27FC236}">
                  <a16:creationId xmlns:a16="http://schemas.microsoft.com/office/drawing/2014/main" id="{F0496C79-535A-E85F-187E-EEDBDEFF9CD8}"/>
                </a:ext>
              </a:extLst>
            </p:cNvPr>
            <p:cNvSpPr txBox="1"/>
            <p:nvPr/>
          </p:nvSpPr>
          <p:spPr>
            <a:xfrm>
              <a:off x="5872687" y="1333500"/>
              <a:ext cx="1640097" cy="49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WATER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65;p98">
              <a:extLst>
                <a:ext uri="{FF2B5EF4-FFF2-40B4-BE49-F238E27FC236}">
                  <a16:creationId xmlns:a16="http://schemas.microsoft.com/office/drawing/2014/main" id="{428498CD-8E41-9603-BC10-5B029046C27C}"/>
                </a:ext>
              </a:extLst>
            </p:cNvPr>
            <p:cNvSpPr txBox="1"/>
            <p:nvPr/>
          </p:nvSpPr>
          <p:spPr>
            <a:xfrm>
              <a:off x="6095999" y="5031925"/>
              <a:ext cx="1419241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WATER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" name="Google Shape;966;p98">
              <a:extLst>
                <a:ext uri="{FF2B5EF4-FFF2-40B4-BE49-F238E27FC236}">
                  <a16:creationId xmlns:a16="http://schemas.microsoft.com/office/drawing/2014/main" id="{EBDF41A6-81CE-90F4-84CE-6D74A9FFD5FC}"/>
                </a:ext>
              </a:extLst>
            </p:cNvPr>
            <p:cNvCxnSpPr/>
            <p:nvPr/>
          </p:nvCxnSpPr>
          <p:spPr>
            <a:xfrm>
              <a:off x="3349625" y="2076451"/>
              <a:ext cx="661988" cy="68897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967;p98">
              <a:extLst>
                <a:ext uri="{FF2B5EF4-FFF2-40B4-BE49-F238E27FC236}">
                  <a16:creationId xmlns:a16="http://schemas.microsoft.com/office/drawing/2014/main" id="{9116214B-86ED-01D4-58F3-2C49B5908AAD}"/>
                </a:ext>
              </a:extLst>
            </p:cNvPr>
            <p:cNvCxnSpPr/>
            <p:nvPr/>
          </p:nvCxnSpPr>
          <p:spPr>
            <a:xfrm flipH="1">
              <a:off x="3746500" y="3254376"/>
              <a:ext cx="344488" cy="1520825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3732146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0679D-8773-B2C5-0307-15E7B347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Signaling: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4F1AB-214F-2A79-B1C8-C1AB68B13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Response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Signal transduction induces a specific cellular response</a:t>
            </a:r>
          </a:p>
          <a:p>
            <a:pPr lvl="2"/>
            <a:r>
              <a:rPr lang="en-US" dirty="0"/>
              <a:t>Change in gene expression</a:t>
            </a:r>
          </a:p>
          <a:p>
            <a:pPr lvl="2"/>
            <a:r>
              <a:rPr lang="en-US" dirty="0"/>
              <a:t>Cytoskeleton rearrangement</a:t>
            </a:r>
          </a:p>
          <a:p>
            <a:pPr lvl="2"/>
            <a:r>
              <a:rPr lang="en-US" dirty="0"/>
              <a:t>Change in proteins/Enzymes activity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C9EE29-F540-B470-199D-7BEB1E6F247B}"/>
              </a:ext>
            </a:extLst>
          </p:cNvPr>
          <p:cNvGrpSpPr/>
          <p:nvPr/>
        </p:nvGrpSpPr>
        <p:grpSpPr>
          <a:xfrm>
            <a:off x="431440" y="3121184"/>
            <a:ext cx="8546592" cy="3718560"/>
            <a:chOff x="431440" y="3121184"/>
            <a:chExt cx="8546592" cy="371856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E352CC-82CA-DC65-0776-1BDAAAA61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37"/>
            <a:stretch>
              <a:fillRect/>
            </a:stretch>
          </p:blipFill>
          <p:spPr>
            <a:xfrm>
              <a:off x="431440" y="3121184"/>
              <a:ext cx="8546592" cy="3718560"/>
            </a:xfrm>
            <a:prstGeom prst="rect">
              <a:avLst/>
            </a:prstGeom>
          </p:spPr>
        </p:pic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F3891A65-9454-4373-244C-32FC6E7943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822" y="3181954"/>
              <a:ext cx="2026196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EXTRACELLULAR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FLUID</a:t>
              </a: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60419EA9-ED85-741D-5788-3C8066128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1107" y="3981256"/>
              <a:ext cx="111569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Reception</a:t>
              </a:r>
            </a:p>
          </p:txBody>
        </p:sp>
        <p:sp>
          <p:nvSpPr>
            <p:cNvPr id="22" name="TextBox 5">
              <a:extLst>
                <a:ext uri="{FF2B5EF4-FFF2-40B4-BE49-F238E27FC236}">
                  <a16:creationId xmlns:a16="http://schemas.microsoft.com/office/drawing/2014/main" id="{21F69FF1-54E5-2B03-4FD5-20318AC6C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30" y="4383723"/>
              <a:ext cx="1000274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Receptor</a:t>
              </a:r>
            </a:p>
          </p:txBody>
        </p: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56E81D3E-A5D1-234D-F7F8-DF0F86215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1028" y="3224023"/>
              <a:ext cx="1444947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CYTOPLASM</a:t>
              </a: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13C88C5B-1BA0-7483-91B0-2AB7C4224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0190" y="3493898"/>
              <a:ext cx="203902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Plasma membrane</a:t>
              </a:r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5C10DE98-2712-9780-CD8D-1F30EB911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2391" y="3980464"/>
              <a:ext cx="144917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Transduction</a:t>
              </a:r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CA0DBFDA-D656-DAF3-8F86-CE0F645D6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0885" y="3980464"/>
              <a:ext cx="110286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82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Response</a:t>
              </a: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EBE672AE-58A0-0211-3B6E-A95315703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6607" y="4679310"/>
              <a:ext cx="111569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Activation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of cellular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response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F82CB07-1FD4-099A-9715-47DB49EF5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1428" y="5352064"/>
              <a:ext cx="1808187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spc="-30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Relay molecules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959330-9DCB-F6DE-C956-7D385B797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9593" y="6147402"/>
              <a:ext cx="1038746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Signaling</a:t>
              </a:r>
            </a:p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molecule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1BADF85-E6DE-64E0-559C-168566625344}"/>
                </a:ext>
              </a:extLst>
            </p:cNvPr>
            <p:cNvSpPr/>
            <p:nvPr/>
          </p:nvSpPr>
          <p:spPr>
            <a:xfrm>
              <a:off x="1798923" y="4532959"/>
              <a:ext cx="236293" cy="203125"/>
            </a:xfrm>
            <a:custGeom>
              <a:avLst/>
              <a:gdLst>
                <a:gd name="connsiteX0" fmla="*/ 6350 w 236293"/>
                <a:gd name="connsiteY0" fmla="*/ 6350 h 203125"/>
                <a:gd name="connsiteX1" fmla="*/ 229943 w 236293"/>
                <a:gd name="connsiteY1" fmla="*/ 196775 h 20312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36293" h="203125">
                  <a:moveTo>
                    <a:pt x="6350" y="6350"/>
                  </a:moveTo>
                  <a:lnTo>
                    <a:pt x="229943" y="19677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1" name="Freeform 3">
              <a:extLst>
                <a:ext uri="{FF2B5EF4-FFF2-40B4-BE49-F238E27FC236}">
                  <a16:creationId xmlns:a16="http://schemas.microsoft.com/office/drawing/2014/main" id="{41AD7AB8-45E2-5062-3E71-D5109B9CF895}"/>
                </a:ext>
              </a:extLst>
            </p:cNvPr>
            <p:cNvSpPr/>
            <p:nvPr/>
          </p:nvSpPr>
          <p:spPr>
            <a:xfrm>
              <a:off x="2911109" y="3626002"/>
              <a:ext cx="221970" cy="25400"/>
            </a:xfrm>
            <a:custGeom>
              <a:avLst/>
              <a:gdLst>
                <a:gd name="connsiteX0" fmla="*/ 215620 w 221970"/>
                <a:gd name="connsiteY0" fmla="*/ 6350 h 25400"/>
                <a:gd name="connsiteX1" fmla="*/ 6350 w 221970"/>
                <a:gd name="connsiteY1" fmla="*/ 6350 h 254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21970" h="25400">
                  <a:moveTo>
                    <a:pt x="215620" y="6350"/>
                  </a:moveTo>
                  <a:lnTo>
                    <a:pt x="6350" y="635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00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D31225-2A56-078C-E4C0-86647A76D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508" y="4913571"/>
              <a:ext cx="12824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 dirty="0">
                  <a:solidFill>
                    <a:srgbClr val="000000"/>
                  </a:solidFill>
                  <a:latin typeface="Arial"/>
                  <a:ea typeface="ＭＳ Ｐゴシック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C0DBA2-0E79-7FE2-7C89-0515B6BDC5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6796" y="4913571"/>
              <a:ext cx="12824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E19543-52ED-8372-8812-618A790E2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7121" y="4913571"/>
              <a:ext cx="128240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1800" b="1">
                  <a:solidFill>
                    <a:srgbClr val="000000"/>
                  </a:solidFill>
                  <a:latin typeface="Arial"/>
                  <a:ea typeface="ＭＳ Ｐゴシック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786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D1D8-AD1F-8313-F443-F089C4C0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Signaling: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EBC61-C3DC-BE9B-2BB3-A66F18B5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Specificity of response</a:t>
            </a:r>
          </a:p>
          <a:p>
            <a:pPr lvl="1"/>
            <a:r>
              <a:rPr lang="en-US" dirty="0"/>
              <a:t>Receptor type</a:t>
            </a:r>
          </a:p>
          <a:p>
            <a:pPr lvl="1"/>
            <a:r>
              <a:rPr lang="en-US" dirty="0"/>
              <a:t>Signal transduction pathway</a:t>
            </a:r>
          </a:p>
        </p:txBody>
      </p:sp>
      <p:pic>
        <p:nvPicPr>
          <p:cNvPr id="17410" name="Picture 2" descr="Signal transduction pathway | Cell signaling (article) | Khan Academy">
            <a:extLst>
              <a:ext uri="{FF2B5EF4-FFF2-40B4-BE49-F238E27FC236}">
                <a16:creationId xmlns:a16="http://schemas.microsoft.com/office/drawing/2014/main" id="{BC64151E-F5A5-1978-9638-C6C7B17FF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8107"/>
            <a:ext cx="9144000" cy="42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62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BF9B-8F28-21F7-F22B-6E3ACBDE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AFC6-0C9E-8F53-4B11-E4EEF0D9E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5372100" cy="5863744"/>
          </a:xfrm>
        </p:spPr>
        <p:txBody>
          <a:bodyPr/>
          <a:lstStyle/>
          <a:p>
            <a:r>
              <a:rPr lang="en-US" b="1" dirty="0"/>
              <a:t>Cholesterol &amp; Steroids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Composed of 4 fused hydrocarbon rings</a:t>
            </a:r>
          </a:p>
          <a:p>
            <a:pPr lvl="1"/>
            <a:r>
              <a:rPr lang="en-US" dirty="0"/>
              <a:t>Important components of membranes and hormone signaling molecules.</a:t>
            </a:r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020FBF-F7CA-A728-3A5D-6CEAE0C9BEDE}"/>
              </a:ext>
            </a:extLst>
          </p:cNvPr>
          <p:cNvGrpSpPr/>
          <p:nvPr/>
        </p:nvGrpSpPr>
        <p:grpSpPr>
          <a:xfrm>
            <a:off x="5249620" y="1360488"/>
            <a:ext cx="3792779" cy="1697038"/>
            <a:chOff x="5249620" y="1360488"/>
            <a:chExt cx="3792779" cy="169703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23AE257-B8D0-97B0-E576-EF7A74B99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620" y="1360488"/>
              <a:ext cx="3792779" cy="1697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561AAD-EBAB-88CC-9EB3-1BE868D45818}"/>
                </a:ext>
              </a:extLst>
            </p:cNvPr>
            <p:cNvSpPr txBox="1"/>
            <p:nvPr/>
          </p:nvSpPr>
          <p:spPr>
            <a:xfrm>
              <a:off x="7515225" y="2648786"/>
              <a:ext cx="1367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Cholesterol</a:t>
              </a:r>
            </a:p>
          </p:txBody>
        </p:sp>
      </p:grpSp>
      <p:sp>
        <p:nvSpPr>
          <p:cNvPr id="14" name="Rectangle 1">
            <a:extLst>
              <a:ext uri="{FF2B5EF4-FFF2-40B4-BE49-F238E27FC236}">
                <a16:creationId xmlns:a16="http://schemas.microsoft.com/office/drawing/2014/main" id="{5A43FD29-7536-88BB-8C6D-5FA84C5D9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18497"/>
            <a:ext cx="14682224" cy="689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50B3D2-3DEA-576F-E38B-759C5B29B984}"/>
              </a:ext>
            </a:extLst>
          </p:cNvPr>
          <p:cNvGrpSpPr/>
          <p:nvPr/>
        </p:nvGrpSpPr>
        <p:grpSpPr>
          <a:xfrm>
            <a:off x="4649545" y="4198144"/>
            <a:ext cx="4405375" cy="2579687"/>
            <a:chOff x="4649545" y="4198144"/>
            <a:chExt cx="4405375" cy="257968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4A6CDE-812B-6C85-8A93-D802D2329327}"/>
                </a:ext>
              </a:extLst>
            </p:cNvPr>
            <p:cNvGrpSpPr/>
            <p:nvPr/>
          </p:nvGrpSpPr>
          <p:grpSpPr>
            <a:xfrm>
              <a:off x="4649545" y="4198144"/>
              <a:ext cx="4392854" cy="2579687"/>
              <a:chOff x="4649545" y="4198144"/>
              <a:chExt cx="4392854" cy="257968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4A1872C-2AA3-2F4E-0FA3-7A439C0FB887}"/>
                  </a:ext>
                </a:extLst>
              </p:cNvPr>
              <p:cNvGrpSpPr/>
              <p:nvPr/>
            </p:nvGrpSpPr>
            <p:grpSpPr>
              <a:xfrm>
                <a:off x="4649545" y="4198144"/>
                <a:ext cx="4392854" cy="2579687"/>
                <a:chOff x="4649545" y="4198144"/>
                <a:chExt cx="4392854" cy="2579687"/>
              </a:xfrm>
            </p:grpSpPr>
            <p:pic>
              <p:nvPicPr>
                <p:cNvPr id="4" name="Picture 4">
                  <a:extLst>
                    <a:ext uri="{FF2B5EF4-FFF2-40B4-BE49-F238E27FC236}">
                      <a16:creationId xmlns:a16="http://schemas.microsoft.com/office/drawing/2014/main" id="{FAC0005E-693A-6AF1-1598-35D9B6B0D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1172" r="61515"/>
                <a:stretch/>
              </p:blipFill>
              <p:spPr bwMode="auto">
                <a:xfrm>
                  <a:off x="4649545" y="4198144"/>
                  <a:ext cx="1681316" cy="25796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C0ED433-7D40-A7D5-2D43-BA5E3990B777}"/>
                    </a:ext>
                  </a:extLst>
                </p:cNvPr>
                <p:cNvSpPr/>
                <p:nvPr/>
              </p:nvSpPr>
              <p:spPr>
                <a:xfrm>
                  <a:off x="8199002" y="6072188"/>
                  <a:ext cx="843397" cy="1988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058D8E-19AF-1EC8-5E36-98DADFB47E83}"/>
                  </a:ext>
                </a:extLst>
              </p:cNvPr>
              <p:cNvSpPr txBox="1"/>
              <p:nvPr/>
            </p:nvSpPr>
            <p:spPr>
              <a:xfrm>
                <a:off x="6526709" y="4578156"/>
                <a:ext cx="152535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Testosterone</a:t>
                </a:r>
              </a:p>
            </p:txBody>
          </p:sp>
        </p:grpSp>
        <p:pic>
          <p:nvPicPr>
            <p:cNvPr id="15" name="Picture 2" descr="04_UN02SexHormones-U">
              <a:extLst>
                <a:ext uri="{FF2B5EF4-FFF2-40B4-BE49-F238E27FC236}">
                  <a16:creationId xmlns:a16="http://schemas.microsoft.com/office/drawing/2014/main" id="{7DD16550-DC29-8124-0228-086C3DE970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13"/>
            <a:stretch/>
          </p:blipFill>
          <p:spPr bwMode="auto">
            <a:xfrm>
              <a:off x="6625618" y="4952572"/>
              <a:ext cx="2429302" cy="170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CED81-1D64-0E29-4F3B-0C0430B870D3}"/>
              </a:ext>
            </a:extLst>
          </p:cNvPr>
          <p:cNvSpPr/>
          <p:nvPr/>
        </p:nvSpPr>
        <p:spPr>
          <a:xfrm>
            <a:off x="6526709" y="4952572"/>
            <a:ext cx="619300" cy="828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0A0F4F-730E-C58A-998C-D362A42F4843}"/>
              </a:ext>
            </a:extLst>
          </p:cNvPr>
          <p:cNvGrpSpPr/>
          <p:nvPr/>
        </p:nvGrpSpPr>
        <p:grpSpPr>
          <a:xfrm>
            <a:off x="0" y="4198144"/>
            <a:ext cx="4159045" cy="2641600"/>
            <a:chOff x="0" y="4198144"/>
            <a:chExt cx="4159045" cy="26416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80A11B5-C1E1-8221-E117-03047D0B790A}"/>
                </a:ext>
              </a:extLst>
            </p:cNvPr>
            <p:cNvGrpSpPr/>
            <p:nvPr/>
          </p:nvGrpSpPr>
          <p:grpSpPr>
            <a:xfrm>
              <a:off x="0" y="4198144"/>
              <a:ext cx="3274635" cy="2641600"/>
              <a:chOff x="0" y="4198144"/>
              <a:chExt cx="3274635" cy="2641600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65CD9B75-643E-7BAB-662A-AA4D62F5A5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515" b="50000"/>
              <a:stretch/>
            </p:blipFill>
            <p:spPr bwMode="auto">
              <a:xfrm>
                <a:off x="0" y="4198144"/>
                <a:ext cx="1681316" cy="264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34DF491-E2D9-4413-3CBD-3E9F536120AB}"/>
                  </a:ext>
                </a:extLst>
              </p:cNvPr>
              <p:cNvSpPr txBox="1"/>
              <p:nvPr/>
            </p:nvSpPr>
            <p:spPr>
              <a:xfrm>
                <a:off x="2184400" y="4598629"/>
                <a:ext cx="1090235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Estradiol</a:t>
                </a:r>
              </a:p>
              <a:p>
                <a:endParaRPr lang="en-US" sz="2000" dirty="0"/>
              </a:p>
            </p:txBody>
          </p:sp>
        </p:grpSp>
        <p:pic>
          <p:nvPicPr>
            <p:cNvPr id="2050" name="Picture 2" descr="04_UN02SexHormones-U">
              <a:extLst>
                <a:ext uri="{FF2B5EF4-FFF2-40B4-BE49-F238E27FC236}">
                  <a16:creationId xmlns:a16="http://schemas.microsoft.com/office/drawing/2014/main" id="{20BA65FB-0298-DF7E-A537-DCA652A2BE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28"/>
            <a:stretch/>
          </p:blipFill>
          <p:spPr bwMode="auto">
            <a:xfrm>
              <a:off x="1724642" y="5035724"/>
              <a:ext cx="2419655" cy="1709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C26715-7477-4A6B-DF76-38137D09511D}"/>
                </a:ext>
              </a:extLst>
            </p:cNvPr>
            <p:cNvSpPr/>
            <p:nvPr/>
          </p:nvSpPr>
          <p:spPr>
            <a:xfrm>
              <a:off x="3743491" y="6271040"/>
              <a:ext cx="415554" cy="391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110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FE19-2384-59C9-D516-FC6B6B9B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3666-B3D1-B1C1-D236-C5F9D97A4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Proteins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Large biological molecules consisting of one or more polypeptide folded into a specific three-dimensional structure.</a:t>
            </a:r>
          </a:p>
          <a:p>
            <a:r>
              <a:rPr lang="en-US" b="1" dirty="0"/>
              <a:t>Amnio acids:</a:t>
            </a:r>
          </a:p>
          <a:p>
            <a:pPr lvl="1"/>
            <a:r>
              <a:rPr lang="en-US" dirty="0"/>
              <a:t> Monomer of proteins</a:t>
            </a:r>
          </a:p>
          <a:p>
            <a:pPr lvl="1"/>
            <a:r>
              <a:rPr lang="en-US" dirty="0"/>
              <a:t>20 Different amino acids</a:t>
            </a:r>
          </a:p>
          <a:p>
            <a:r>
              <a:rPr lang="en-US" b="1" dirty="0"/>
              <a:t>Polypeptides:</a:t>
            </a:r>
          </a:p>
          <a:p>
            <a:pPr lvl="1"/>
            <a:r>
              <a:rPr lang="en-US" dirty="0"/>
              <a:t>Polymer of proteins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8B43DA-D002-A540-541A-25D44A6E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2386113"/>
            <a:ext cx="4013200" cy="274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65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83B1-889A-7BA5-357C-2C8DC7EC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5BEB-F56E-6981-02D7-F0D56355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Proteins do all the work!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E5603A-8863-A3A2-D741-477D8E7896ED}"/>
              </a:ext>
            </a:extLst>
          </p:cNvPr>
          <p:cNvGrpSpPr/>
          <p:nvPr/>
        </p:nvGrpSpPr>
        <p:grpSpPr>
          <a:xfrm>
            <a:off x="297654" y="1539322"/>
            <a:ext cx="8548687" cy="4737100"/>
            <a:chOff x="1955007" y="1628775"/>
            <a:chExt cx="8548687" cy="4737100"/>
          </a:xfrm>
        </p:grpSpPr>
        <p:pic>
          <p:nvPicPr>
            <p:cNvPr id="33" name="Google Shape;1154;p113" descr="05_15_aProteinFunctions-U">
              <a:extLst>
                <a:ext uri="{FF2B5EF4-FFF2-40B4-BE49-F238E27FC236}">
                  <a16:creationId xmlns:a16="http://schemas.microsoft.com/office/drawing/2014/main" id="{4C5E9353-784A-779B-8D28-6A10CB2C1F9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55007" y="1628775"/>
              <a:ext cx="8548687" cy="47371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E7C8F70-199F-9556-BA89-50EEDF84FA12}"/>
                </a:ext>
              </a:extLst>
            </p:cNvPr>
            <p:cNvGrpSpPr/>
            <p:nvPr/>
          </p:nvGrpSpPr>
          <p:grpSpPr>
            <a:xfrm>
              <a:off x="2089943" y="1752600"/>
              <a:ext cx="8245476" cy="4408489"/>
              <a:chOff x="2089943" y="1752600"/>
              <a:chExt cx="8245476" cy="4408489"/>
            </a:xfrm>
          </p:grpSpPr>
          <p:sp>
            <p:nvSpPr>
              <p:cNvPr id="35" name="Google Shape;1155;p113">
                <a:extLst>
                  <a:ext uri="{FF2B5EF4-FFF2-40B4-BE49-F238E27FC236}">
                    <a16:creationId xmlns:a16="http://schemas.microsoft.com/office/drawing/2014/main" id="{E31D00E3-F73D-8FAF-A728-0AD904A8F79B}"/>
                  </a:ext>
                </a:extLst>
              </p:cNvPr>
              <p:cNvSpPr txBox="1"/>
              <p:nvPr/>
            </p:nvSpPr>
            <p:spPr>
              <a:xfrm>
                <a:off x="2099468" y="1752600"/>
                <a:ext cx="177165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Enzymatic proteins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156;p113">
                <a:extLst>
                  <a:ext uri="{FF2B5EF4-FFF2-40B4-BE49-F238E27FC236}">
                    <a16:creationId xmlns:a16="http://schemas.microsoft.com/office/drawing/2014/main" id="{BBDECFA4-F507-2450-191B-AB5DD7EF900E}"/>
                  </a:ext>
                </a:extLst>
              </p:cNvPr>
              <p:cNvSpPr txBox="1"/>
              <p:nvPr/>
            </p:nvSpPr>
            <p:spPr>
              <a:xfrm>
                <a:off x="6377782" y="1758950"/>
                <a:ext cx="165258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Defensive proteins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157;p113">
                <a:extLst>
                  <a:ext uri="{FF2B5EF4-FFF2-40B4-BE49-F238E27FC236}">
                    <a16:creationId xmlns:a16="http://schemas.microsoft.com/office/drawing/2014/main" id="{50F23C17-A03C-6822-DB54-199CF4FFE37A}"/>
                  </a:ext>
                </a:extLst>
              </p:cNvPr>
              <p:cNvSpPr txBox="1"/>
              <p:nvPr/>
            </p:nvSpPr>
            <p:spPr>
              <a:xfrm>
                <a:off x="2093118" y="3717925"/>
                <a:ext cx="1454150" cy="20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Storage proteins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158;p113">
                <a:extLst>
                  <a:ext uri="{FF2B5EF4-FFF2-40B4-BE49-F238E27FC236}">
                    <a16:creationId xmlns:a16="http://schemas.microsoft.com/office/drawing/2014/main" id="{467DC464-D116-7270-3B4C-EDA0A45BF6BE}"/>
                  </a:ext>
                </a:extLst>
              </p:cNvPr>
              <p:cNvSpPr txBox="1"/>
              <p:nvPr/>
            </p:nvSpPr>
            <p:spPr>
              <a:xfrm>
                <a:off x="6376193" y="3729038"/>
                <a:ext cx="177165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Transport proteins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159;p113">
                <a:extLst>
                  <a:ext uri="{FF2B5EF4-FFF2-40B4-BE49-F238E27FC236}">
                    <a16:creationId xmlns:a16="http://schemas.microsoft.com/office/drawing/2014/main" id="{E8D5477C-94AB-66AC-A21C-0C0986336FBA}"/>
                  </a:ext>
                </a:extLst>
              </p:cNvPr>
              <p:cNvSpPr txBox="1"/>
              <p:nvPr/>
            </p:nvSpPr>
            <p:spPr>
              <a:xfrm>
                <a:off x="2674144" y="3187701"/>
                <a:ext cx="620713" cy="188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Enzyme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1160;p113">
                <a:extLst>
                  <a:ext uri="{FF2B5EF4-FFF2-40B4-BE49-F238E27FC236}">
                    <a16:creationId xmlns:a16="http://schemas.microsoft.com/office/drawing/2014/main" id="{023200B7-44AC-1D4F-2A98-0D233EE2D31B}"/>
                  </a:ext>
                </a:extLst>
              </p:cNvPr>
              <p:cNvSpPr txBox="1"/>
              <p:nvPr/>
            </p:nvSpPr>
            <p:spPr>
              <a:xfrm>
                <a:off x="6463507" y="3233738"/>
                <a:ext cx="369887" cy="176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Virus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1161;p113">
                <a:extLst>
                  <a:ext uri="{FF2B5EF4-FFF2-40B4-BE49-F238E27FC236}">
                    <a16:creationId xmlns:a16="http://schemas.microsoft.com/office/drawing/2014/main" id="{E032868B-749E-01F4-5AF7-29700ED9B575}"/>
                  </a:ext>
                </a:extLst>
              </p:cNvPr>
              <p:cNvSpPr txBox="1"/>
              <p:nvPr/>
            </p:nvSpPr>
            <p:spPr>
              <a:xfrm>
                <a:off x="8090694" y="2757488"/>
                <a:ext cx="804863" cy="163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Antibodies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162;p113">
                <a:extLst>
                  <a:ext uri="{FF2B5EF4-FFF2-40B4-BE49-F238E27FC236}">
                    <a16:creationId xmlns:a16="http://schemas.microsoft.com/office/drawing/2014/main" id="{A2482D45-F3D0-5C7F-85C4-CC0A76206D3B}"/>
                  </a:ext>
                </a:extLst>
              </p:cNvPr>
              <p:cNvSpPr txBox="1"/>
              <p:nvPr/>
            </p:nvSpPr>
            <p:spPr>
              <a:xfrm>
                <a:off x="8195468" y="3233739"/>
                <a:ext cx="806450" cy="174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Bacterium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163;p113">
                <a:extLst>
                  <a:ext uri="{FF2B5EF4-FFF2-40B4-BE49-F238E27FC236}">
                    <a16:creationId xmlns:a16="http://schemas.microsoft.com/office/drawing/2014/main" id="{59A238E9-92DE-3F06-E5D8-CCA689711B50}"/>
                  </a:ext>
                </a:extLst>
              </p:cNvPr>
              <p:cNvSpPr txBox="1"/>
              <p:nvPr/>
            </p:nvSpPr>
            <p:spPr>
              <a:xfrm>
                <a:off x="3844132" y="5748338"/>
                <a:ext cx="833437" cy="1889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Ovalbumin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1164;p113">
                <a:extLst>
                  <a:ext uri="{FF2B5EF4-FFF2-40B4-BE49-F238E27FC236}">
                    <a16:creationId xmlns:a16="http://schemas.microsoft.com/office/drawing/2014/main" id="{53D6C112-C8E5-7A8A-075F-9EA2E8778F87}"/>
                  </a:ext>
                </a:extLst>
              </p:cNvPr>
              <p:cNvSpPr txBox="1"/>
              <p:nvPr/>
            </p:nvSpPr>
            <p:spPr>
              <a:xfrm>
                <a:off x="4942682" y="5746751"/>
                <a:ext cx="911225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Amino acids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for embryo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1165;p113">
                <a:extLst>
                  <a:ext uri="{FF2B5EF4-FFF2-40B4-BE49-F238E27FC236}">
                    <a16:creationId xmlns:a16="http://schemas.microsoft.com/office/drawing/2014/main" id="{3BF52277-9BD5-5A9B-F2E1-EFAEB5DBE586}"/>
                  </a:ext>
                </a:extLst>
              </p:cNvPr>
              <p:cNvSpPr txBox="1"/>
              <p:nvPr/>
            </p:nvSpPr>
            <p:spPr>
              <a:xfrm>
                <a:off x="6582569" y="5153026"/>
                <a:ext cx="765175" cy="347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Transport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protein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1166;p113">
                <a:extLst>
                  <a:ext uri="{FF2B5EF4-FFF2-40B4-BE49-F238E27FC236}">
                    <a16:creationId xmlns:a16="http://schemas.microsoft.com/office/drawing/2014/main" id="{49EA3E4F-9F19-01D6-D242-2FF1478859B3}"/>
                  </a:ext>
                </a:extLst>
              </p:cNvPr>
              <p:cNvSpPr txBox="1"/>
              <p:nvPr/>
            </p:nvSpPr>
            <p:spPr>
              <a:xfrm>
                <a:off x="7746206" y="5972176"/>
                <a:ext cx="1149350" cy="188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Cell membrane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7" name="Google Shape;1167;p113">
                <a:extLst>
                  <a:ext uri="{FF2B5EF4-FFF2-40B4-BE49-F238E27FC236}">
                    <a16:creationId xmlns:a16="http://schemas.microsoft.com/office/drawing/2014/main" id="{40BB3079-7AF0-9D38-65B0-AFA9C4D60957}"/>
                  </a:ext>
                </a:extLst>
              </p:cNvPr>
              <p:cNvCxnSpPr/>
              <p:nvPr/>
            </p:nvCxnSpPr>
            <p:spPr>
              <a:xfrm flipH="1">
                <a:off x="6869906" y="3055939"/>
                <a:ext cx="449262" cy="238125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8" name="Google Shape;1168;p113">
                <a:extLst>
                  <a:ext uri="{FF2B5EF4-FFF2-40B4-BE49-F238E27FC236}">
                    <a16:creationId xmlns:a16="http://schemas.microsoft.com/office/drawing/2014/main" id="{01C2F6E6-99BB-F253-4E49-9CA1F6697E30}"/>
                  </a:ext>
                </a:extLst>
              </p:cNvPr>
              <p:cNvCxnSpPr/>
              <p:nvPr/>
            </p:nvCxnSpPr>
            <p:spPr>
              <a:xfrm>
                <a:off x="8920956" y="2830513"/>
                <a:ext cx="608012" cy="119062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9" name="Google Shape;1169;p113">
                <a:extLst>
                  <a:ext uri="{FF2B5EF4-FFF2-40B4-BE49-F238E27FC236}">
                    <a16:creationId xmlns:a16="http://schemas.microsoft.com/office/drawing/2014/main" id="{B44C27BD-06B8-CF1C-0D3C-8A2E15AE1E84}"/>
                  </a:ext>
                </a:extLst>
              </p:cNvPr>
              <p:cNvCxnSpPr/>
              <p:nvPr/>
            </p:nvCxnSpPr>
            <p:spPr>
              <a:xfrm rot="10800000" flipH="1">
                <a:off x="8973343" y="3294063"/>
                <a:ext cx="939800" cy="1270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50" name="Google Shape;1170;p113">
                <a:extLst>
                  <a:ext uri="{FF2B5EF4-FFF2-40B4-BE49-F238E27FC236}">
                    <a16:creationId xmlns:a16="http://schemas.microsoft.com/office/drawing/2014/main" id="{FF10B0DE-6380-9504-A5E8-70D105D51649}"/>
                  </a:ext>
                </a:extLst>
              </p:cNvPr>
              <p:cNvCxnSpPr/>
              <p:nvPr/>
            </p:nvCxnSpPr>
            <p:spPr>
              <a:xfrm>
                <a:off x="7346156" y="5224463"/>
                <a:ext cx="741362" cy="14605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51" name="Google Shape;1171;p113">
                <a:extLst>
                  <a:ext uri="{FF2B5EF4-FFF2-40B4-BE49-F238E27FC236}">
                    <a16:creationId xmlns:a16="http://schemas.microsoft.com/office/drawing/2014/main" id="{879F3BFC-1DDB-920C-0994-1195A0E63091}"/>
                  </a:ext>
                </a:extLst>
              </p:cNvPr>
              <p:cNvSpPr txBox="1"/>
              <p:nvPr/>
            </p:nvSpPr>
            <p:spPr>
              <a:xfrm>
                <a:off x="2097882" y="2016126"/>
                <a:ext cx="4086225" cy="149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Function: Selective acceleration of chemical reactions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172;p113">
                <a:extLst>
                  <a:ext uri="{FF2B5EF4-FFF2-40B4-BE49-F238E27FC236}">
                    <a16:creationId xmlns:a16="http://schemas.microsoft.com/office/drawing/2014/main" id="{89D567B0-8E8E-5D84-7FA4-5B5911BDAE71}"/>
                  </a:ext>
                </a:extLst>
              </p:cNvPr>
              <p:cNvSpPr txBox="1"/>
              <p:nvPr/>
            </p:nvSpPr>
            <p:spPr>
              <a:xfrm>
                <a:off x="2091531" y="2209800"/>
                <a:ext cx="3835400" cy="400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Example: Digestive enzymes catalyze the hydrolysis</a:t>
                </a:r>
                <a:br>
                  <a:rPr lang="en-US" sz="12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of bonds in food molecules.</a:t>
                </a: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173;p113">
                <a:extLst>
                  <a:ext uri="{FF2B5EF4-FFF2-40B4-BE49-F238E27FC236}">
                    <a16:creationId xmlns:a16="http://schemas.microsoft.com/office/drawing/2014/main" id="{E5BCEE72-E7B9-F7D8-2818-4446F8010C59}"/>
                  </a:ext>
                </a:extLst>
              </p:cNvPr>
              <p:cNvSpPr txBox="1"/>
              <p:nvPr/>
            </p:nvSpPr>
            <p:spPr>
              <a:xfrm>
                <a:off x="6363493" y="2009776"/>
                <a:ext cx="2738438" cy="174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Function: Protection against disease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174;p113">
                <a:extLst>
                  <a:ext uri="{FF2B5EF4-FFF2-40B4-BE49-F238E27FC236}">
                    <a16:creationId xmlns:a16="http://schemas.microsoft.com/office/drawing/2014/main" id="{DE62695D-175F-00F3-4B01-EF32F0F8A404}"/>
                  </a:ext>
                </a:extLst>
              </p:cNvPr>
              <p:cNvSpPr txBox="1"/>
              <p:nvPr/>
            </p:nvSpPr>
            <p:spPr>
              <a:xfrm>
                <a:off x="6371432" y="2214564"/>
                <a:ext cx="3570287" cy="320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Example: Antibodies inactivate and help destroy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viruses and bacteria.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175;p113">
                <a:extLst>
                  <a:ext uri="{FF2B5EF4-FFF2-40B4-BE49-F238E27FC236}">
                    <a16:creationId xmlns:a16="http://schemas.microsoft.com/office/drawing/2014/main" id="{A7EA6155-40BC-1878-43DA-D01635267748}"/>
                  </a:ext>
                </a:extLst>
              </p:cNvPr>
              <p:cNvSpPr txBox="1"/>
              <p:nvPr/>
            </p:nvSpPr>
            <p:spPr>
              <a:xfrm>
                <a:off x="2089943" y="3981451"/>
                <a:ext cx="2446338" cy="136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Function: Storage of amino acids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176;p113">
                <a:extLst>
                  <a:ext uri="{FF2B5EF4-FFF2-40B4-BE49-F238E27FC236}">
                    <a16:creationId xmlns:a16="http://schemas.microsoft.com/office/drawing/2014/main" id="{CFD23F91-5427-B236-D52F-E78A77C77944}"/>
                  </a:ext>
                </a:extLst>
              </p:cNvPr>
              <p:cNvSpPr txBox="1"/>
              <p:nvPr/>
            </p:nvSpPr>
            <p:spPr>
              <a:xfrm>
                <a:off x="6376194" y="3981451"/>
                <a:ext cx="2525713" cy="161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Function: Transport of substances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1177;p113">
                <a:extLst>
                  <a:ext uri="{FF2B5EF4-FFF2-40B4-BE49-F238E27FC236}">
                    <a16:creationId xmlns:a16="http://schemas.microsoft.com/office/drawing/2014/main" id="{F386BB27-1516-897A-EAEE-5D4D87FDAB8D}"/>
                  </a:ext>
                </a:extLst>
              </p:cNvPr>
              <p:cNvSpPr txBox="1"/>
              <p:nvPr/>
            </p:nvSpPr>
            <p:spPr>
              <a:xfrm>
                <a:off x="2097881" y="4198939"/>
                <a:ext cx="3956050" cy="942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Examples: Casein, the protein of milk, is the major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source of amino acids for baby mammals. Plants have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storage proteins in their seeds. Ovalbumin is the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protein of egg white, used as an amino acid source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for the developing embryo.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178;p113">
                <a:extLst>
                  <a:ext uri="{FF2B5EF4-FFF2-40B4-BE49-F238E27FC236}">
                    <a16:creationId xmlns:a16="http://schemas.microsoft.com/office/drawing/2014/main" id="{A5970B6A-D4E6-75D3-B930-C0935DB08E1B}"/>
                  </a:ext>
                </a:extLst>
              </p:cNvPr>
              <p:cNvSpPr txBox="1"/>
              <p:nvPr/>
            </p:nvSpPr>
            <p:spPr>
              <a:xfrm>
                <a:off x="6365082" y="4179889"/>
                <a:ext cx="3970337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Examples: Hemoglobin, the iron-containing protein of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vertebrate blood, transports oxygen from the lungs to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other parts of the body. Other proteins transport</a:t>
                </a:r>
                <a:b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200" b="1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molecules across cell membranes.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9" name="Google Shape;1179;p113">
                <a:extLst>
                  <a:ext uri="{FF2B5EF4-FFF2-40B4-BE49-F238E27FC236}">
                    <a16:creationId xmlns:a16="http://schemas.microsoft.com/office/drawing/2014/main" id="{2BCF1181-658C-C3F8-D1D6-8ADC8D6CB887}"/>
                  </a:ext>
                </a:extLst>
              </p:cNvPr>
              <p:cNvCxnSpPr/>
              <p:nvPr/>
            </p:nvCxnSpPr>
            <p:spPr>
              <a:xfrm rot="10800000" flipH="1">
                <a:off x="7703343" y="2830514"/>
                <a:ext cx="369888" cy="19843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0" name="Google Shape;1180;p113">
                <a:extLst>
                  <a:ext uri="{FF2B5EF4-FFF2-40B4-BE49-F238E27FC236}">
                    <a16:creationId xmlns:a16="http://schemas.microsoft.com/office/drawing/2014/main" id="{E35EF452-72E2-40D0-816E-6A906ABF1D49}"/>
                  </a:ext>
                </a:extLst>
              </p:cNvPr>
              <p:cNvSpPr/>
              <p:nvPr/>
            </p:nvSpPr>
            <p:spPr>
              <a:xfrm rot="-5400000">
                <a:off x="8218488" y="5623720"/>
                <a:ext cx="125413" cy="492125"/>
              </a:xfrm>
              <a:prstGeom prst="leftBrace">
                <a:avLst>
                  <a:gd name="adj1" fmla="val 32700"/>
                  <a:gd name="adj2" fmla="val 50000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39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83B1-889A-7BA5-357C-2C8DC7EC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Macromolecules: 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65BEB-F56E-6981-02D7-F0D56355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Proteins do all the work!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BDDD95-A58A-33F8-6F9E-A4049E141E94}"/>
              </a:ext>
            </a:extLst>
          </p:cNvPr>
          <p:cNvGrpSpPr/>
          <p:nvPr/>
        </p:nvGrpSpPr>
        <p:grpSpPr>
          <a:xfrm>
            <a:off x="449263" y="1437481"/>
            <a:ext cx="8548688" cy="5402263"/>
            <a:chOff x="1820863" y="922338"/>
            <a:chExt cx="8548688" cy="5402263"/>
          </a:xfrm>
        </p:grpSpPr>
        <p:pic>
          <p:nvPicPr>
            <p:cNvPr id="5" name="Google Shape;1185;p114" descr="05_15_bProteinFunctions-U">
              <a:extLst>
                <a:ext uri="{FF2B5EF4-FFF2-40B4-BE49-F238E27FC236}">
                  <a16:creationId xmlns:a16="http://schemas.microsoft.com/office/drawing/2014/main" id="{F6AD118E-A193-426D-4DDA-4A0899D770C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0863" y="922338"/>
              <a:ext cx="8548688" cy="54022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186;p114">
              <a:extLst>
                <a:ext uri="{FF2B5EF4-FFF2-40B4-BE49-F238E27FC236}">
                  <a16:creationId xmlns:a16="http://schemas.microsoft.com/office/drawing/2014/main" id="{5D078B21-87FE-66C9-226C-26D02130046B}"/>
                </a:ext>
              </a:extLst>
            </p:cNvPr>
            <p:cNvSpPr txBox="1"/>
            <p:nvPr/>
          </p:nvSpPr>
          <p:spPr>
            <a:xfrm>
              <a:off x="1963738" y="1062037"/>
              <a:ext cx="17718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Hormonal proteins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87;p114">
              <a:extLst>
                <a:ext uri="{FF2B5EF4-FFF2-40B4-BE49-F238E27FC236}">
                  <a16:creationId xmlns:a16="http://schemas.microsoft.com/office/drawing/2014/main" id="{C408895A-15D6-5271-552F-A3D688CF776C}"/>
                </a:ext>
              </a:extLst>
            </p:cNvPr>
            <p:cNvSpPr txBox="1"/>
            <p:nvPr/>
          </p:nvSpPr>
          <p:spPr>
            <a:xfrm>
              <a:off x="1963738" y="1377950"/>
              <a:ext cx="40863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Function: Coordination of an organism’s activities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88;p114">
              <a:extLst>
                <a:ext uri="{FF2B5EF4-FFF2-40B4-BE49-F238E27FC236}">
                  <a16:creationId xmlns:a16="http://schemas.microsoft.com/office/drawing/2014/main" id="{92C8FAD6-CB10-B820-C90C-C4AAD849488C}"/>
                </a:ext>
              </a:extLst>
            </p:cNvPr>
            <p:cNvSpPr txBox="1"/>
            <p:nvPr/>
          </p:nvSpPr>
          <p:spPr>
            <a:xfrm>
              <a:off x="1965325" y="1570037"/>
              <a:ext cx="38085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Example: Insulin, a hormone secreted by the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pancreas, causes other tissues to take up glucose,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thus regulating blood sugar concentration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89;p114">
              <a:extLst>
                <a:ext uri="{FF2B5EF4-FFF2-40B4-BE49-F238E27FC236}">
                  <a16:creationId xmlns:a16="http://schemas.microsoft.com/office/drawing/2014/main" id="{EA9F94F2-56AC-9893-7D01-081FFCE0AFDB}"/>
                </a:ext>
              </a:extLst>
            </p:cNvPr>
            <p:cNvSpPr txBox="1"/>
            <p:nvPr/>
          </p:nvSpPr>
          <p:spPr>
            <a:xfrm>
              <a:off x="2290763" y="2774950"/>
              <a:ext cx="1030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blood sugar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90;p114">
              <a:extLst>
                <a:ext uri="{FF2B5EF4-FFF2-40B4-BE49-F238E27FC236}">
                  <a16:creationId xmlns:a16="http://schemas.microsoft.com/office/drawing/2014/main" id="{45696A61-FA38-449C-DE65-C9B12C44944C}"/>
                </a:ext>
              </a:extLst>
            </p:cNvPr>
            <p:cNvSpPr txBox="1"/>
            <p:nvPr/>
          </p:nvSpPr>
          <p:spPr>
            <a:xfrm>
              <a:off x="4706938" y="2781300"/>
              <a:ext cx="1030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Normal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blood sugar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91;p114">
              <a:extLst>
                <a:ext uri="{FF2B5EF4-FFF2-40B4-BE49-F238E27FC236}">
                  <a16:creationId xmlns:a16="http://schemas.microsoft.com/office/drawing/2014/main" id="{A8EAF264-DB6A-7B05-59CB-EC94BC4E383A}"/>
                </a:ext>
              </a:extLst>
            </p:cNvPr>
            <p:cNvSpPr txBox="1"/>
            <p:nvPr/>
          </p:nvSpPr>
          <p:spPr>
            <a:xfrm>
              <a:off x="3529013" y="2687637"/>
              <a:ext cx="7272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Insulin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secreted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92;p114">
              <a:extLst>
                <a:ext uri="{FF2B5EF4-FFF2-40B4-BE49-F238E27FC236}">
                  <a16:creationId xmlns:a16="http://schemas.microsoft.com/office/drawing/2014/main" id="{D6208204-EC34-51CD-8D26-D5A776EF00BC}"/>
                </a:ext>
              </a:extLst>
            </p:cNvPr>
            <p:cNvSpPr txBox="1"/>
            <p:nvPr/>
          </p:nvSpPr>
          <p:spPr>
            <a:xfrm>
              <a:off x="6669088" y="2667000"/>
              <a:ext cx="7809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Signaling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molecules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93;p114">
              <a:extLst>
                <a:ext uri="{FF2B5EF4-FFF2-40B4-BE49-F238E27FC236}">
                  <a16:creationId xmlns:a16="http://schemas.microsoft.com/office/drawing/2014/main" id="{1FA03964-BB47-1805-37E1-0A6BEC8696BF}"/>
                </a:ext>
              </a:extLst>
            </p:cNvPr>
            <p:cNvSpPr txBox="1"/>
            <p:nvPr/>
          </p:nvSpPr>
          <p:spPr>
            <a:xfrm>
              <a:off x="9250363" y="2455862"/>
              <a:ext cx="727200" cy="29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Receptor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protein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94;p114">
              <a:extLst>
                <a:ext uri="{FF2B5EF4-FFF2-40B4-BE49-F238E27FC236}">
                  <a16:creationId xmlns:a16="http://schemas.microsoft.com/office/drawing/2014/main" id="{3FF09E8E-6431-12BF-5144-535CCFC9C578}"/>
                </a:ext>
              </a:extLst>
            </p:cNvPr>
            <p:cNvSpPr txBox="1"/>
            <p:nvPr/>
          </p:nvSpPr>
          <p:spPr>
            <a:xfrm>
              <a:off x="1960563" y="5776912"/>
              <a:ext cx="10446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Muscle tissue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95;p114">
              <a:extLst>
                <a:ext uri="{FF2B5EF4-FFF2-40B4-BE49-F238E27FC236}">
                  <a16:creationId xmlns:a16="http://schemas.microsoft.com/office/drawing/2014/main" id="{A13504D6-234B-FA21-E717-2BD5098536B0}"/>
                </a:ext>
              </a:extLst>
            </p:cNvPr>
            <p:cNvSpPr txBox="1"/>
            <p:nvPr/>
          </p:nvSpPr>
          <p:spPr>
            <a:xfrm>
              <a:off x="3844925" y="4908550"/>
              <a:ext cx="4635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Actin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96;p114">
              <a:extLst>
                <a:ext uri="{FF2B5EF4-FFF2-40B4-BE49-F238E27FC236}">
                  <a16:creationId xmlns:a16="http://schemas.microsoft.com/office/drawing/2014/main" id="{986FC6B3-F1F5-FF88-2EFB-2844CA5D8F69}"/>
                </a:ext>
              </a:extLst>
            </p:cNvPr>
            <p:cNvSpPr txBox="1"/>
            <p:nvPr/>
          </p:nvSpPr>
          <p:spPr>
            <a:xfrm>
              <a:off x="4638675" y="4910137"/>
              <a:ext cx="5556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Myosin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97;p114">
              <a:extLst>
                <a:ext uri="{FF2B5EF4-FFF2-40B4-BE49-F238E27FC236}">
                  <a16:creationId xmlns:a16="http://schemas.microsoft.com/office/drawing/2014/main" id="{8E5F9766-B755-94A4-310D-C37139901266}"/>
                </a:ext>
              </a:extLst>
            </p:cNvPr>
            <p:cNvSpPr txBox="1"/>
            <p:nvPr/>
          </p:nvSpPr>
          <p:spPr>
            <a:xfrm>
              <a:off x="3155950" y="5902325"/>
              <a:ext cx="5556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 μm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98;p114">
              <a:extLst>
                <a:ext uri="{FF2B5EF4-FFF2-40B4-BE49-F238E27FC236}">
                  <a16:creationId xmlns:a16="http://schemas.microsoft.com/office/drawing/2014/main" id="{190984DD-D1F5-8AAE-921D-D24F791D2A82}"/>
                </a:ext>
              </a:extLst>
            </p:cNvPr>
            <p:cNvSpPr txBox="1"/>
            <p:nvPr/>
          </p:nvSpPr>
          <p:spPr>
            <a:xfrm>
              <a:off x="7500938" y="5908675"/>
              <a:ext cx="555600" cy="1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 μm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99;p114">
              <a:extLst>
                <a:ext uri="{FF2B5EF4-FFF2-40B4-BE49-F238E27FC236}">
                  <a16:creationId xmlns:a16="http://schemas.microsoft.com/office/drawing/2014/main" id="{F81AF864-9C54-BBDB-94E4-31F4BD4CC13F}"/>
                </a:ext>
              </a:extLst>
            </p:cNvPr>
            <p:cNvSpPr txBox="1"/>
            <p:nvPr/>
          </p:nvSpPr>
          <p:spPr>
            <a:xfrm>
              <a:off x="9021763" y="5154612"/>
              <a:ext cx="766800" cy="1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Collagen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00;p114">
              <a:extLst>
                <a:ext uri="{FF2B5EF4-FFF2-40B4-BE49-F238E27FC236}">
                  <a16:creationId xmlns:a16="http://schemas.microsoft.com/office/drawing/2014/main" id="{3BEA677A-7485-7D0C-40F0-E1FA45AD8EAD}"/>
                </a:ext>
              </a:extLst>
            </p:cNvPr>
            <p:cNvSpPr txBox="1"/>
            <p:nvPr/>
          </p:nvSpPr>
          <p:spPr>
            <a:xfrm>
              <a:off x="6245225" y="5791200"/>
              <a:ext cx="925500" cy="27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Connective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tissue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" name="Google Shape;1201;p114">
              <a:extLst>
                <a:ext uri="{FF2B5EF4-FFF2-40B4-BE49-F238E27FC236}">
                  <a16:creationId xmlns:a16="http://schemas.microsoft.com/office/drawing/2014/main" id="{E62C5340-182B-AB74-0D52-D946CE4F2384}"/>
                </a:ext>
              </a:extLst>
            </p:cNvPr>
            <p:cNvCxnSpPr/>
            <p:nvPr/>
          </p:nvCxnSpPr>
          <p:spPr>
            <a:xfrm rot="10800000" flipH="1">
              <a:off x="7489825" y="2735312"/>
              <a:ext cx="476100" cy="158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Google Shape;1202;p114">
              <a:extLst>
                <a:ext uri="{FF2B5EF4-FFF2-40B4-BE49-F238E27FC236}">
                  <a16:creationId xmlns:a16="http://schemas.microsoft.com/office/drawing/2014/main" id="{1D434DB4-4C37-CFC9-399F-0ACAA4D6DA09}"/>
                </a:ext>
              </a:extLst>
            </p:cNvPr>
            <p:cNvCxnSpPr/>
            <p:nvPr/>
          </p:nvCxnSpPr>
          <p:spPr>
            <a:xfrm rot="10800000">
              <a:off x="7489950" y="2906600"/>
              <a:ext cx="568200" cy="14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Google Shape;1203;p114">
              <a:extLst>
                <a:ext uri="{FF2B5EF4-FFF2-40B4-BE49-F238E27FC236}">
                  <a16:creationId xmlns:a16="http://schemas.microsoft.com/office/drawing/2014/main" id="{FF5AC047-64B8-6797-A5E4-3BBB1E67067B}"/>
                </a:ext>
              </a:extLst>
            </p:cNvPr>
            <p:cNvCxnSpPr/>
            <p:nvPr/>
          </p:nvCxnSpPr>
          <p:spPr>
            <a:xfrm flipH="1">
              <a:off x="8759913" y="2508250"/>
              <a:ext cx="458700" cy="2793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Google Shape;1204;p114">
              <a:extLst>
                <a:ext uri="{FF2B5EF4-FFF2-40B4-BE49-F238E27FC236}">
                  <a16:creationId xmlns:a16="http://schemas.microsoft.com/office/drawing/2014/main" id="{8079233E-17B6-9032-9C40-225447237809}"/>
                </a:ext>
              </a:extLst>
            </p:cNvPr>
            <p:cNvCxnSpPr/>
            <p:nvPr/>
          </p:nvCxnSpPr>
          <p:spPr>
            <a:xfrm>
              <a:off x="4024313" y="5049837"/>
              <a:ext cx="0" cy="1731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1205;p114">
              <a:extLst>
                <a:ext uri="{FF2B5EF4-FFF2-40B4-BE49-F238E27FC236}">
                  <a16:creationId xmlns:a16="http://schemas.microsoft.com/office/drawing/2014/main" id="{39478A34-7853-5F71-2B70-603F2315BDDF}"/>
                </a:ext>
              </a:extLst>
            </p:cNvPr>
            <p:cNvCxnSpPr/>
            <p:nvPr/>
          </p:nvCxnSpPr>
          <p:spPr>
            <a:xfrm>
              <a:off x="4897438" y="5049837"/>
              <a:ext cx="12600" cy="344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1206;p114">
              <a:extLst>
                <a:ext uri="{FF2B5EF4-FFF2-40B4-BE49-F238E27FC236}">
                  <a16:creationId xmlns:a16="http://schemas.microsoft.com/office/drawing/2014/main" id="{A2CF21C9-09AD-C543-AB9F-60C201A1148A}"/>
                </a:ext>
              </a:extLst>
            </p:cNvPr>
            <p:cNvCxnSpPr/>
            <p:nvPr/>
          </p:nvCxnSpPr>
          <p:spPr>
            <a:xfrm>
              <a:off x="3184525" y="5781675"/>
              <a:ext cx="0" cy="7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Google Shape;1207;p114">
              <a:extLst>
                <a:ext uri="{FF2B5EF4-FFF2-40B4-BE49-F238E27FC236}">
                  <a16:creationId xmlns:a16="http://schemas.microsoft.com/office/drawing/2014/main" id="{82A7A8D4-2331-3F11-0EB2-7191E13D9A09}"/>
                </a:ext>
              </a:extLst>
            </p:cNvPr>
            <p:cNvCxnSpPr/>
            <p:nvPr/>
          </p:nvCxnSpPr>
          <p:spPr>
            <a:xfrm>
              <a:off x="3624263" y="5781675"/>
              <a:ext cx="0" cy="7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Google Shape;1208;p114">
              <a:extLst>
                <a:ext uri="{FF2B5EF4-FFF2-40B4-BE49-F238E27FC236}">
                  <a16:creationId xmlns:a16="http://schemas.microsoft.com/office/drawing/2014/main" id="{6AC44762-CE56-7473-721F-A94C74B1EAEC}"/>
                </a:ext>
              </a:extLst>
            </p:cNvPr>
            <p:cNvCxnSpPr/>
            <p:nvPr/>
          </p:nvCxnSpPr>
          <p:spPr>
            <a:xfrm>
              <a:off x="3184525" y="5815012"/>
              <a:ext cx="4365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1209;p114">
              <a:extLst>
                <a:ext uri="{FF2B5EF4-FFF2-40B4-BE49-F238E27FC236}">
                  <a16:creationId xmlns:a16="http://schemas.microsoft.com/office/drawing/2014/main" id="{F05CB39E-E7D9-CE90-6986-0C2E4FB0DCAA}"/>
                </a:ext>
              </a:extLst>
            </p:cNvPr>
            <p:cNvCxnSpPr/>
            <p:nvPr/>
          </p:nvCxnSpPr>
          <p:spPr>
            <a:xfrm>
              <a:off x="7513638" y="5778500"/>
              <a:ext cx="0" cy="714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1210;p114">
              <a:extLst>
                <a:ext uri="{FF2B5EF4-FFF2-40B4-BE49-F238E27FC236}">
                  <a16:creationId xmlns:a16="http://schemas.microsoft.com/office/drawing/2014/main" id="{B1E13ECC-4B55-EF03-862B-DCFC83F9862D}"/>
                </a:ext>
              </a:extLst>
            </p:cNvPr>
            <p:cNvCxnSpPr/>
            <p:nvPr/>
          </p:nvCxnSpPr>
          <p:spPr>
            <a:xfrm>
              <a:off x="7910513" y="5778500"/>
              <a:ext cx="0" cy="777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Google Shape;1211;p114">
              <a:extLst>
                <a:ext uri="{FF2B5EF4-FFF2-40B4-BE49-F238E27FC236}">
                  <a16:creationId xmlns:a16="http://schemas.microsoft.com/office/drawing/2014/main" id="{40B97C15-B0A5-166C-4598-AB0F6B8C2E8E}"/>
                </a:ext>
              </a:extLst>
            </p:cNvPr>
            <p:cNvCxnSpPr/>
            <p:nvPr/>
          </p:nvCxnSpPr>
          <p:spPr>
            <a:xfrm>
              <a:off x="7513638" y="5818187"/>
              <a:ext cx="3969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1" name="Google Shape;1212;p114">
              <a:extLst>
                <a:ext uri="{FF2B5EF4-FFF2-40B4-BE49-F238E27FC236}">
                  <a16:creationId xmlns:a16="http://schemas.microsoft.com/office/drawing/2014/main" id="{BE944167-3CFE-B991-66A5-E59A035FB074}"/>
                </a:ext>
              </a:extLst>
            </p:cNvPr>
            <p:cNvSpPr txBox="1"/>
            <p:nvPr/>
          </p:nvSpPr>
          <p:spPr>
            <a:xfrm>
              <a:off x="6229350" y="1068387"/>
              <a:ext cx="17718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Receptor proteins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213;p114">
              <a:extLst>
                <a:ext uri="{FF2B5EF4-FFF2-40B4-BE49-F238E27FC236}">
                  <a16:creationId xmlns:a16="http://schemas.microsoft.com/office/drawing/2014/main" id="{757955F3-5D31-9CC7-87CC-90444EA9014C}"/>
                </a:ext>
              </a:extLst>
            </p:cNvPr>
            <p:cNvSpPr txBox="1"/>
            <p:nvPr/>
          </p:nvSpPr>
          <p:spPr>
            <a:xfrm>
              <a:off x="6232525" y="1374775"/>
              <a:ext cx="40863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Function: Response of cell to chemical stimuli</a:t>
              </a: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14;p114">
              <a:extLst>
                <a:ext uri="{FF2B5EF4-FFF2-40B4-BE49-F238E27FC236}">
                  <a16:creationId xmlns:a16="http://schemas.microsoft.com/office/drawing/2014/main" id="{DEAEAFF8-8C29-8018-35F4-6910E444B818}"/>
                </a:ext>
              </a:extLst>
            </p:cNvPr>
            <p:cNvSpPr txBox="1"/>
            <p:nvPr/>
          </p:nvSpPr>
          <p:spPr>
            <a:xfrm>
              <a:off x="6227763" y="1566862"/>
              <a:ext cx="38085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Example: Receptors built into the membrane of a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nerve cell detect signaling molecules released by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other nerve cells.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215;p114">
              <a:extLst>
                <a:ext uri="{FF2B5EF4-FFF2-40B4-BE49-F238E27FC236}">
                  <a16:creationId xmlns:a16="http://schemas.microsoft.com/office/drawing/2014/main" id="{432314BC-BE53-F2B2-7FD9-06011E895228}"/>
                </a:ext>
              </a:extLst>
            </p:cNvPr>
            <p:cNvSpPr txBox="1"/>
            <p:nvPr/>
          </p:nvSpPr>
          <p:spPr>
            <a:xfrm>
              <a:off x="1957388" y="3332162"/>
              <a:ext cx="26448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Contractile and motor proteins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216;p114">
              <a:extLst>
                <a:ext uri="{FF2B5EF4-FFF2-40B4-BE49-F238E27FC236}">
                  <a16:creationId xmlns:a16="http://schemas.microsoft.com/office/drawing/2014/main" id="{F3320A11-170E-94F1-D125-84DF36961A34}"/>
                </a:ext>
              </a:extLst>
            </p:cNvPr>
            <p:cNvSpPr txBox="1"/>
            <p:nvPr/>
          </p:nvSpPr>
          <p:spPr>
            <a:xfrm>
              <a:off x="1963738" y="3635375"/>
              <a:ext cx="40863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Function: Movement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217;p114">
              <a:extLst>
                <a:ext uri="{FF2B5EF4-FFF2-40B4-BE49-F238E27FC236}">
                  <a16:creationId xmlns:a16="http://schemas.microsoft.com/office/drawing/2014/main" id="{B024A679-F223-0EFA-9972-F9D7519FCF08}"/>
                </a:ext>
              </a:extLst>
            </p:cNvPr>
            <p:cNvSpPr txBox="1"/>
            <p:nvPr/>
          </p:nvSpPr>
          <p:spPr>
            <a:xfrm>
              <a:off x="1962150" y="3827462"/>
              <a:ext cx="3649800" cy="6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Examples: Motor proteins are responsible for the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undulations of cilia and flagella. Actin and myosin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proteins are responsible for the contraction of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muscles.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218;p114">
              <a:extLst>
                <a:ext uri="{FF2B5EF4-FFF2-40B4-BE49-F238E27FC236}">
                  <a16:creationId xmlns:a16="http://schemas.microsoft.com/office/drawing/2014/main" id="{2DDFEEFF-9046-2100-1955-24B5DF39E733}"/>
                </a:ext>
              </a:extLst>
            </p:cNvPr>
            <p:cNvSpPr txBox="1"/>
            <p:nvPr/>
          </p:nvSpPr>
          <p:spPr>
            <a:xfrm>
              <a:off x="6229350" y="3330575"/>
              <a:ext cx="1771800" cy="2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Structural proteins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219;p114">
              <a:extLst>
                <a:ext uri="{FF2B5EF4-FFF2-40B4-BE49-F238E27FC236}">
                  <a16:creationId xmlns:a16="http://schemas.microsoft.com/office/drawing/2014/main" id="{A8ECFD15-394F-79E5-F9DA-D8F7E4C2DA54}"/>
                </a:ext>
              </a:extLst>
            </p:cNvPr>
            <p:cNvSpPr txBox="1"/>
            <p:nvPr/>
          </p:nvSpPr>
          <p:spPr>
            <a:xfrm>
              <a:off x="6232525" y="3633787"/>
              <a:ext cx="40863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Function: Support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220;p114">
              <a:extLst>
                <a:ext uri="{FF2B5EF4-FFF2-40B4-BE49-F238E27FC236}">
                  <a16:creationId xmlns:a16="http://schemas.microsoft.com/office/drawing/2014/main" id="{6542B7CC-6FB5-73D2-1BE9-D8FC7BE85B9B}"/>
                </a:ext>
              </a:extLst>
            </p:cNvPr>
            <p:cNvSpPr txBox="1"/>
            <p:nvPr/>
          </p:nvSpPr>
          <p:spPr>
            <a:xfrm>
              <a:off x="6227763" y="3827462"/>
              <a:ext cx="4033800" cy="9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Examples: Keratin is the protein of hair, horns,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feathers, and other skin appendages. Insects and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spiders use silk fibers to make their cocoons and webs,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respectively. Collagen and elastin proteins provide a</a:t>
              </a:r>
              <a:b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fibrous framework in animal connective tissues.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494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26450</TotalTime>
  <Words>2214</Words>
  <Application>Microsoft Macintosh PowerPoint</Application>
  <PresentationFormat>On-screen Show (4:3)</PresentationFormat>
  <Paragraphs>623</Paragraphs>
  <Slides>51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Calibri Light</vt:lpstr>
      <vt:lpstr>Times</vt:lpstr>
      <vt:lpstr>Times New Roman</vt:lpstr>
      <vt:lpstr>Office Theme</vt:lpstr>
      <vt:lpstr>Schedule Reminder</vt:lpstr>
      <vt:lpstr>Macromolecules: Lipids</vt:lpstr>
      <vt:lpstr>Macromolecules: Lipids</vt:lpstr>
      <vt:lpstr>Macromolecules: Lipids</vt:lpstr>
      <vt:lpstr>Macromolecules: Lipids</vt:lpstr>
      <vt:lpstr>Macromolecules: Lipids</vt:lpstr>
      <vt:lpstr>Macromolecules: Proteins</vt:lpstr>
      <vt:lpstr>Macromolecules: Proteins</vt:lpstr>
      <vt:lpstr>Macromolecules: Proteins</vt:lpstr>
      <vt:lpstr>Macromolecules: Proteins</vt:lpstr>
      <vt:lpstr>Macromolecules: Proteins</vt:lpstr>
      <vt:lpstr>Macromolecules: Proteins</vt:lpstr>
      <vt:lpstr>Macromolecules: Proteins</vt:lpstr>
      <vt:lpstr>Macromolecules: Proteins</vt:lpstr>
      <vt:lpstr>Macromolecules: Nucleic Acids</vt:lpstr>
      <vt:lpstr>Cells and Organelles</vt:lpstr>
      <vt:lpstr>Cells and Organelles</vt:lpstr>
      <vt:lpstr>Cells and Organelles</vt:lpstr>
      <vt:lpstr>Cells and Organelles</vt:lpstr>
      <vt:lpstr>Cells and Organelles</vt:lpstr>
      <vt:lpstr>Cells and Organelles</vt:lpstr>
      <vt:lpstr>Cells and Organelles</vt:lpstr>
      <vt:lpstr>Cells and Organelles</vt:lpstr>
      <vt:lpstr>Cells and Organelles</vt:lpstr>
      <vt:lpstr>Cells and Organelles</vt:lpstr>
      <vt:lpstr>Cells and Organelles</vt:lpstr>
      <vt:lpstr>Cells and Organelles</vt:lpstr>
      <vt:lpstr>Cells and Organelles</vt:lpstr>
      <vt:lpstr>Cell Cycle</vt:lpstr>
      <vt:lpstr>Cell Cycle</vt:lpstr>
      <vt:lpstr>Cell Cycle: Mitosis</vt:lpstr>
      <vt:lpstr>Cell Cycle: Mitosis</vt:lpstr>
      <vt:lpstr>Cell Cycle: Mitosis</vt:lpstr>
      <vt:lpstr>Cell Cycle: Mitosis</vt:lpstr>
      <vt:lpstr>Cell Cycle: Mitosis</vt:lpstr>
      <vt:lpstr>Cycle Cycle: Mitosis</vt:lpstr>
      <vt:lpstr>Cell Cycle: Mitosis</vt:lpstr>
      <vt:lpstr>Cell Cycle: Mitosis</vt:lpstr>
      <vt:lpstr>Cell Cycle: Mitosis</vt:lpstr>
      <vt:lpstr>Cell Cycle: Mitosis</vt:lpstr>
      <vt:lpstr>Cell Cycle: Regulation</vt:lpstr>
      <vt:lpstr>Cell Cycle: Regulation</vt:lpstr>
      <vt:lpstr>Cell Cycle: Regulation</vt:lpstr>
      <vt:lpstr>Cell Signaling</vt:lpstr>
      <vt:lpstr>Cell Signaling: Reception</vt:lpstr>
      <vt:lpstr>Cell Signaling: Reception</vt:lpstr>
      <vt:lpstr>Cell Signaling: Reception</vt:lpstr>
      <vt:lpstr>Cell signaling: Receptrion</vt:lpstr>
      <vt:lpstr>Cell Signaling: Transduction</vt:lpstr>
      <vt:lpstr>Cell Signaling: Response</vt:lpstr>
      <vt:lpstr>Cell Signaling: Response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Kanther</dc:creator>
  <cp:lastModifiedBy>Michelle Kanther</cp:lastModifiedBy>
  <cp:revision>4</cp:revision>
  <dcterms:created xsi:type="dcterms:W3CDTF">2022-07-27T18:25:14Z</dcterms:created>
  <dcterms:modified xsi:type="dcterms:W3CDTF">2022-09-12T04:05:59Z</dcterms:modified>
</cp:coreProperties>
</file>