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24"/>
  </p:notesMasterIdLst>
  <p:sldIdLst>
    <p:sldId id="275" r:id="rId2"/>
    <p:sldId id="276" r:id="rId3"/>
    <p:sldId id="277" r:id="rId4"/>
    <p:sldId id="278" r:id="rId5"/>
    <p:sldId id="279" r:id="rId6"/>
    <p:sldId id="280" r:id="rId7"/>
    <p:sldId id="256" r:id="rId8"/>
    <p:sldId id="257" r:id="rId9"/>
    <p:sldId id="267" r:id="rId10"/>
    <p:sldId id="258" r:id="rId11"/>
    <p:sldId id="259" r:id="rId12"/>
    <p:sldId id="265" r:id="rId13"/>
    <p:sldId id="266" r:id="rId14"/>
    <p:sldId id="270" r:id="rId15"/>
    <p:sldId id="261" r:id="rId16"/>
    <p:sldId id="272" r:id="rId17"/>
    <p:sldId id="262" r:id="rId18"/>
    <p:sldId id="263" r:id="rId19"/>
    <p:sldId id="274" r:id="rId20"/>
    <p:sldId id="268" r:id="rId21"/>
    <p:sldId id="269"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eMruHCp3NGVg1kDSTMi6csCpB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13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 movement in art and literature in the eighteenth and nineteenth centuries in </a:t>
            </a:r>
            <a:r>
              <a:rPr lang="en-US" sz="1100" b="1" dirty="0"/>
              <a:t>revolt against the Neoclassicism </a:t>
            </a:r>
            <a:r>
              <a:rPr lang="en-US" sz="1100" dirty="0"/>
              <a:t>of the previous centuries...The German poet Friedrich Schlegel, who is given credit for first using the term romantic to describe literature, defined it as "</a:t>
            </a:r>
            <a:r>
              <a:rPr lang="en-US" sz="1100" b="1" dirty="0"/>
              <a:t>literature depicting emotional matter in an imaginative form</a:t>
            </a:r>
            <a:r>
              <a:rPr lang="en-US" sz="1100" dirty="0"/>
              <a:t>." This is as accurate a general definition as can be accomplished, although Victor Hugo's phrase "liberalism in literature" is also apt. </a:t>
            </a:r>
            <a:r>
              <a:rPr lang="en-US" sz="1100" b="1" dirty="0"/>
              <a:t>Imagination, emotion, and freedom</a:t>
            </a:r>
            <a:r>
              <a:rPr lang="en-US" sz="1100" dirty="0"/>
              <a:t> are certainly the focal points of romanticism. Any list of particular characteristics of the literature of romanticism includes </a:t>
            </a:r>
            <a:r>
              <a:rPr lang="en-US" sz="1100" b="1" dirty="0"/>
              <a:t>subjectivity and an emphasis on individualism</a:t>
            </a:r>
            <a:r>
              <a:rPr lang="en-US" sz="1100" dirty="0"/>
              <a:t>; spontaneity; freedom from rules; solitary life rather than life in society; the beliefs that imagination is superior to reason and devotion to beauty; love of and worship of nature; and fascination with the past, especially the myths and mysticism of the middle ages.”</a:t>
            </a:r>
          </a:p>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56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7158-4A7E-4310-B5BA-3D33D25F3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54A07D-0601-4DAD-824D-818B52CEA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75EEA7-52CE-4AE1-85CA-6F057B40DD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219C4D9-1E10-44B6-9649-CD5C7735A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5449E-2873-475A-A9B6-B36ADA8A5E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403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EE6A-3789-40E5-8C9B-37E279EBF9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E2B2C-0EF1-4A43-9867-31BE48E79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28EF5-79C2-4CEC-A7D2-934A9FDE13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8323C0-C346-4ECE-8BB1-4ADA2BAB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CD1D1-D808-4E98-BD25-C210B94887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225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12C68-F102-4435-AF32-855DAE5106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E4CB01-910D-4550-B82F-4A0B1EF03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C917F-0F3E-42A2-BD30-235FE01F42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78FB19-ED9C-434C-AF8D-2E8490B2F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E174D-077C-4811-9ADD-C0DF60002C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8197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AFB0-0FDB-448D-B5F6-79DDD8DE5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57CE4-CF90-4A1F-B586-EC86E4DDA0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9DF26-FC06-4817-8602-616F002C790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AFD9194-C771-4E78-819A-C8B76B77D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EBD4D-3DE2-4E5F-ADED-4FD078BD98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564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A50F-642D-4874-8136-0EEC040CF5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3815B7-1A01-46AD-BE1B-ECD91A26F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F7792-3E78-4619-9CDD-90399361EE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CFF91A-C027-40D4-AF5E-0052D7B49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6D8A3-5A82-4C35-8C88-1DEE594985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536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219F-1076-4331-85E4-0BE30F3903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9CA3B-96A7-4D7C-9AE5-D9CE3A3B7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5E531-0522-49AC-98A6-778DB30E5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089A9-C081-4095-BAD9-1A0E09A2941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070937C-E2F9-460C-ABBD-2C8D8B77D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23ADE-7C5E-4CC7-AE8E-A03587BC40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552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B4D5-1231-4E3D-B1A1-2EB6DA417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4A085-D3CC-45BB-A885-D08BE3E360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076B0-3D66-4F25-B285-B39D95CE5F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64FCB-15FD-44D6-90C3-608068F7D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1172F-2E8B-40A1-A61B-9078E8AAD6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1151C-C4C6-45DA-9E03-91833C0824A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A712180-3709-4EDE-8BAE-5D29AB2583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CF2361-BA66-4172-AD55-29B477532CC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068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9217-0463-401F-826E-1618947B6E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F90FE4-220B-40E0-A966-7581E94E435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C3CAF1C-F422-428C-B7CA-30EFE7AAED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990099-6BAD-4264-83A6-8C7315FBA5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135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BE031-652D-4B06-AA1B-0CFA777FA2D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66A0901-A81E-45AB-AE5A-881B8CF71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4607B-6AEB-4F91-A36C-97E48A04A0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92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394D-2B26-4B4E-A4F8-27B1636D8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5B624-7675-4B09-B1DA-E08AAB5C37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3AE05E-8389-4A0F-9D01-AE8C487F0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23C79-60ED-4756-B50B-5AD3DFF65D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F56E24C-0099-45D2-AFB1-8DD1FC74A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33136-4B83-4849-97D4-8D8345A5E2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134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1BA-F19F-4940-97C9-DDAB27CB8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4F297-A15E-49AA-AD16-4AD54CE61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EBBD3-6FFE-4C98-AF26-38B43936F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EA8E8-726D-43A0-AC41-137CC54213C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AA6283E-29F0-4367-A3F9-D47B447F9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8F8AA-8C0A-4379-9094-8687CFCF9F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225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2482E-EB7B-4A11-BD19-5302C4BCF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30037-65D3-4259-AD6E-CC3A23CA3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904D9-7BD5-4939-9771-5E37696B3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9D66AEF-8895-4926-AD7B-441CC5DB9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565549-BED1-41D1-812F-3E9AD1C98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82036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wlcation.com/humanities/The-Gothic-Novel-What-is-Gothic-Literatu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ofmd.maps.arcgis.com/apps/MapJournal/index.html?appid=85b227b2ee964cb9b6279ed0dc3411a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ate.org.uk/art/research-publications/the-sublime/the-romantic-sublime-r1109221"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ucks.edu/media/bcccmedialibrary/tutoring/documents/writingareahandoutrevision/literature/Close-Reading.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rc.umd.edu/editions/frankenstein/MShelley/bi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usinesscard&#10;&#10;Description automatically generated">
            <a:extLst>
              <a:ext uri="{FF2B5EF4-FFF2-40B4-BE49-F238E27FC236}">
                <a16:creationId xmlns:a16="http://schemas.microsoft.com/office/drawing/2014/main" id="{A535E1FB-D78C-A1F5-1933-EE7A64FA86B7}"/>
              </a:ext>
            </a:extLst>
          </p:cNvPr>
          <p:cNvPicPr>
            <a:picLocks noChangeAspect="1"/>
          </p:cNvPicPr>
          <p:nvPr/>
        </p:nvPicPr>
        <p:blipFill rotWithShape="1">
          <a:blip r:embed="rId2"/>
          <a:srcRect t="18598" r="9092" b="27461"/>
          <a:stretch/>
        </p:blipFill>
        <p:spPr>
          <a:xfrm>
            <a:off x="3523488" y="10"/>
            <a:ext cx="8668512" cy="6857990"/>
          </a:xfrm>
          <a:prstGeom prst="rect">
            <a:avLst/>
          </a:prstGeom>
        </p:spPr>
      </p:pic>
      <p:sp>
        <p:nvSpPr>
          <p:cNvPr id="18"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F9E153-3603-EE73-E8AC-1F7EFA8E713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i="1" dirty="0"/>
              <a:t>Frankenstein</a:t>
            </a:r>
          </a:p>
        </p:txBody>
      </p:sp>
      <p:sp>
        <p:nvSpPr>
          <p:cNvPr id="3" name="Text Placeholder 2">
            <a:extLst>
              <a:ext uri="{FF2B5EF4-FFF2-40B4-BE49-F238E27FC236}">
                <a16:creationId xmlns:a16="http://schemas.microsoft.com/office/drawing/2014/main" id="{1393D6A7-1797-840A-B471-DF91AB7A7255}"/>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Letter 1 through Chapter 2</a:t>
            </a:r>
          </a:p>
        </p:txBody>
      </p:sp>
      <p:sp>
        <p:nvSpPr>
          <p:cNvPr id="19"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764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853637" y="28591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THE BIRTH OF SHELLEY’S NOVEL</a:t>
            </a:r>
            <a:endParaRPr/>
          </a:p>
        </p:txBody>
      </p:sp>
      <p:sp>
        <p:nvSpPr>
          <p:cNvPr id="151" name="Google Shape;151;p3"/>
          <p:cNvSpPr txBox="1">
            <a:spLocks noGrp="1"/>
          </p:cNvSpPr>
          <p:nvPr>
            <p:ph idx="1"/>
          </p:nvPr>
        </p:nvSpPr>
        <p:spPr>
          <a:xfrm>
            <a:off x="3934834" y="1612231"/>
            <a:ext cx="8133952" cy="5378116"/>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20000"/>
              </a:lnSpc>
              <a:spcBef>
                <a:spcPts val="0"/>
              </a:spcBef>
              <a:spcAft>
                <a:spcPts val="0"/>
              </a:spcAft>
              <a:buClr>
                <a:schemeClr val="lt1"/>
              </a:buClr>
              <a:buSzPts val="2000"/>
              <a:buFont typeface="Noto Sans Symbols"/>
              <a:buChar char="❖"/>
            </a:pPr>
            <a:r>
              <a:rPr lang="en-US" dirty="0"/>
              <a:t> Setting: 1816, Summer, The shores of Lake Geneva</a:t>
            </a:r>
            <a:endParaRPr dirty="0"/>
          </a:p>
          <a:p>
            <a:pPr marL="0" lvl="0" indent="0" algn="l" rtl="0">
              <a:lnSpc>
                <a:spcPct val="120000"/>
              </a:lnSpc>
              <a:spcBef>
                <a:spcPts val="1000"/>
              </a:spcBef>
              <a:spcAft>
                <a:spcPts val="0"/>
              </a:spcAft>
              <a:buClr>
                <a:schemeClr val="lt1"/>
              </a:buClr>
              <a:buSzPts val="2000"/>
              <a:buNone/>
            </a:pPr>
            <a:r>
              <a:rPr lang="en-US" dirty="0"/>
              <a:t>“a wet ungenial summer, and incessant rain often confined us for days to the house” (Shelley Introduction to </a:t>
            </a:r>
            <a:r>
              <a:rPr lang="en-US" i="1" dirty="0"/>
              <a:t>Frankenstein </a:t>
            </a:r>
            <a:r>
              <a:rPr lang="en-US" dirty="0"/>
              <a:t>)</a:t>
            </a:r>
            <a:endParaRPr dirty="0"/>
          </a:p>
          <a:p>
            <a:pPr marL="228600" lvl="0" indent="-228600" algn="l" rtl="0">
              <a:lnSpc>
                <a:spcPct val="120000"/>
              </a:lnSpc>
              <a:spcBef>
                <a:spcPts val="1000"/>
              </a:spcBef>
              <a:spcAft>
                <a:spcPts val="0"/>
              </a:spcAft>
              <a:buClr>
                <a:schemeClr val="lt1"/>
              </a:buClr>
              <a:buSzPts val="2000"/>
              <a:buFont typeface="Noto Sans Symbols"/>
              <a:buChar char="❖"/>
            </a:pPr>
            <a:r>
              <a:rPr lang="en-US" dirty="0"/>
              <a:t>Mary, Percy, Claire, Lord Byron, Polidori </a:t>
            </a:r>
            <a:endParaRPr dirty="0"/>
          </a:p>
          <a:p>
            <a:pPr marL="228600" lvl="0" indent="-228600" algn="l" rtl="0">
              <a:lnSpc>
                <a:spcPct val="120000"/>
              </a:lnSpc>
              <a:spcBef>
                <a:spcPts val="1000"/>
              </a:spcBef>
              <a:spcAft>
                <a:spcPts val="0"/>
              </a:spcAft>
              <a:buClr>
                <a:schemeClr val="lt1"/>
              </a:buClr>
              <a:buSzPts val="2000"/>
              <a:buFont typeface="Noto Sans Symbols"/>
              <a:buChar char="❖"/>
            </a:pPr>
            <a:r>
              <a:rPr lang="en-US" dirty="0"/>
              <a:t>Stuck in the house reading German ghost stories translated to French Byron announces, “We will each write a ghost story!”</a:t>
            </a:r>
            <a:endParaRPr dirty="0"/>
          </a:p>
          <a:p>
            <a:pPr marL="228600" lvl="0" indent="-228600" algn="l" rtl="0">
              <a:lnSpc>
                <a:spcPct val="120000"/>
              </a:lnSpc>
              <a:spcBef>
                <a:spcPts val="1000"/>
              </a:spcBef>
              <a:spcAft>
                <a:spcPts val="0"/>
              </a:spcAft>
              <a:buClr>
                <a:schemeClr val="lt1"/>
              </a:buClr>
              <a:buSzPts val="2000"/>
              <a:buFont typeface="Noto Sans Symbols"/>
              <a:buChar char="❖"/>
            </a:pPr>
            <a:r>
              <a:rPr lang="en-US" dirty="0"/>
              <a:t>Morning after rainy morning she is mortified to declare that she has not written anything &amp; then inspired by a conversation between Shelley &amp; Polidori regarding whether or not man is a mere instrument, influenced by talk of Darwin and Galvanism Mary Shelley lays her head on her pillow and has a </a:t>
            </a:r>
            <a:r>
              <a:rPr lang="en-US" i="1" dirty="0"/>
              <a:t>vision</a:t>
            </a:r>
            <a:r>
              <a:rPr lang="en-US" dirty="0"/>
              <a:t>…</a:t>
            </a:r>
            <a:endParaRPr dirty="0"/>
          </a:p>
          <a:p>
            <a:pPr marL="0" lvl="0" indent="0" algn="l" rtl="0">
              <a:lnSpc>
                <a:spcPct val="120000"/>
              </a:lnSpc>
              <a:spcBef>
                <a:spcPts val="1000"/>
              </a:spcBef>
              <a:spcAft>
                <a:spcPts val="0"/>
              </a:spcAft>
              <a:buClr>
                <a:schemeClr val="lt1"/>
              </a:buClr>
              <a:buSzPts val="2000"/>
              <a:buNone/>
            </a:pPr>
            <a:endParaRPr dirty="0"/>
          </a:p>
        </p:txBody>
      </p:sp>
      <p:pic>
        <p:nvPicPr>
          <p:cNvPr id="152" name="Google Shape;152;p3"/>
          <p:cNvPicPr preferRelativeResize="0"/>
          <p:nvPr/>
        </p:nvPicPr>
        <p:blipFill rotWithShape="1">
          <a:blip r:embed="rId3">
            <a:alphaModFix/>
          </a:blip>
          <a:srcRect/>
          <a:stretch/>
        </p:blipFill>
        <p:spPr>
          <a:xfrm>
            <a:off x="0" y="2153654"/>
            <a:ext cx="3934834" cy="31041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Bookman Old Style"/>
              <a:buNone/>
            </a:pPr>
            <a:r>
              <a:rPr lang="en-US" sz="3060"/>
              <a:t>BRITISH ROMANTICISM</a:t>
            </a:r>
            <a:br>
              <a:rPr lang="en-US" sz="3060"/>
            </a:br>
            <a:r>
              <a:rPr lang="en-US" sz="3060"/>
              <a:t>1798 - 1830</a:t>
            </a:r>
            <a:br>
              <a:rPr lang="en-US" sz="3060"/>
            </a:br>
            <a:endParaRPr sz="3060"/>
          </a:p>
        </p:txBody>
      </p:sp>
      <p:sp>
        <p:nvSpPr>
          <p:cNvPr id="158" name="Google Shape;158;p4"/>
          <p:cNvSpPr txBox="1">
            <a:spLocks noGrp="1"/>
          </p:cNvSpPr>
          <p:nvPr>
            <p:ph idx="1"/>
          </p:nvPr>
        </p:nvSpPr>
        <p:spPr>
          <a:xfrm>
            <a:off x="806115" y="1780673"/>
            <a:ext cx="10461441" cy="445569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2000"/>
              <a:buNone/>
            </a:pPr>
            <a:r>
              <a:rPr lang="en-US" dirty="0"/>
              <a:t> Lineage </a:t>
            </a:r>
            <a:endParaRPr dirty="0"/>
          </a:p>
          <a:p>
            <a:pPr marL="228600" lvl="0" indent="-228600" algn="l" rtl="0">
              <a:lnSpc>
                <a:spcPct val="120000"/>
              </a:lnSpc>
              <a:spcBef>
                <a:spcPts val="1000"/>
              </a:spcBef>
              <a:spcAft>
                <a:spcPts val="0"/>
              </a:spcAft>
              <a:buSzPts val="2000"/>
              <a:buFont typeface="Noto Sans Symbols"/>
              <a:buChar char="❖"/>
            </a:pPr>
            <a:r>
              <a:rPr lang="en-US" dirty="0"/>
              <a:t> German Romanticism </a:t>
            </a:r>
            <a:endParaRPr dirty="0"/>
          </a:p>
          <a:p>
            <a:pPr marL="228600" lvl="0" indent="-228600" algn="l" rtl="0">
              <a:lnSpc>
                <a:spcPct val="120000"/>
              </a:lnSpc>
              <a:spcBef>
                <a:spcPts val="1000"/>
              </a:spcBef>
              <a:spcAft>
                <a:spcPts val="0"/>
              </a:spcAft>
              <a:buSzPts val="2000"/>
              <a:buFont typeface="Noto Sans Symbols"/>
              <a:buChar char="❖"/>
            </a:pPr>
            <a:r>
              <a:rPr lang="en-US" dirty="0"/>
              <a:t> British Romanticism </a:t>
            </a:r>
            <a:endParaRPr dirty="0"/>
          </a:p>
          <a:p>
            <a:pPr marL="228600" lvl="0" indent="-228600" algn="l" rtl="0">
              <a:lnSpc>
                <a:spcPct val="120000"/>
              </a:lnSpc>
              <a:spcBef>
                <a:spcPts val="1000"/>
              </a:spcBef>
              <a:spcAft>
                <a:spcPts val="0"/>
              </a:spcAft>
              <a:buSzPts val="2000"/>
              <a:buFont typeface="Noto Sans Symbols"/>
              <a:buChar char="❖"/>
            </a:pPr>
            <a:r>
              <a:rPr lang="en-US" dirty="0"/>
              <a:t> American Transcendentalism </a:t>
            </a:r>
            <a:endParaRPr dirty="0"/>
          </a:p>
          <a:p>
            <a:pPr marL="0" lvl="0" indent="0" algn="l" rtl="0">
              <a:lnSpc>
                <a:spcPct val="120000"/>
              </a:lnSpc>
              <a:spcBef>
                <a:spcPts val="1000"/>
              </a:spcBef>
              <a:spcAft>
                <a:spcPts val="0"/>
              </a:spcAft>
              <a:buClr>
                <a:schemeClr val="lt1"/>
              </a:buClr>
              <a:buSzPts val="2000"/>
              <a:buNone/>
            </a:pPr>
            <a:r>
              <a:rPr lang="en-US" dirty="0"/>
              <a:t>Early British Romanticism:</a:t>
            </a:r>
            <a:endParaRPr dirty="0"/>
          </a:p>
          <a:p>
            <a:pPr marL="228600" lvl="0" indent="-228600" algn="l" rtl="0">
              <a:lnSpc>
                <a:spcPct val="120000"/>
              </a:lnSpc>
              <a:spcBef>
                <a:spcPts val="1000"/>
              </a:spcBef>
              <a:spcAft>
                <a:spcPts val="0"/>
              </a:spcAft>
              <a:buSzPts val="2000"/>
              <a:buFont typeface="Noto Sans Symbols"/>
              <a:buChar char="❖"/>
            </a:pPr>
            <a:r>
              <a:rPr lang="en-US" dirty="0"/>
              <a:t>William Blake (debate here)</a:t>
            </a:r>
            <a:endParaRPr dirty="0"/>
          </a:p>
          <a:p>
            <a:pPr marL="228600" lvl="0" indent="-228600" algn="l" rtl="0">
              <a:lnSpc>
                <a:spcPct val="120000"/>
              </a:lnSpc>
              <a:spcBef>
                <a:spcPts val="1000"/>
              </a:spcBef>
              <a:spcAft>
                <a:spcPts val="0"/>
              </a:spcAft>
              <a:buSzPts val="2000"/>
              <a:buFont typeface="Noto Sans Symbols"/>
              <a:buChar char="❖"/>
            </a:pPr>
            <a:r>
              <a:rPr lang="en-US" dirty="0"/>
              <a:t>Coleridge &amp; Wordsworth publish </a:t>
            </a:r>
            <a:r>
              <a:rPr lang="en-US" i="1" dirty="0"/>
              <a:t>Lyrical Ballads (</a:t>
            </a:r>
            <a:r>
              <a:rPr lang="en-US" dirty="0"/>
              <a:t>1798)</a:t>
            </a:r>
            <a:endParaRPr dirty="0"/>
          </a:p>
          <a:p>
            <a:pPr marL="0" lvl="0" indent="0" algn="l" rtl="0">
              <a:lnSpc>
                <a:spcPct val="120000"/>
              </a:lnSpc>
              <a:spcBef>
                <a:spcPts val="1000"/>
              </a:spcBef>
              <a:spcAft>
                <a:spcPts val="0"/>
              </a:spcAft>
              <a:buClr>
                <a:schemeClr val="lt1"/>
              </a:buClr>
              <a:buSzPts val="2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97" name="Google Shape;197;p10"/>
          <p:cNvSpPr txBox="1">
            <a:spLocks noGrp="1"/>
          </p:cNvSpPr>
          <p:nvPr>
            <p:ph type="title"/>
          </p:nvPr>
        </p:nvSpPr>
        <p:spPr>
          <a:xfrm>
            <a:off x="838200" y="713312"/>
            <a:ext cx="4038600" cy="5431376"/>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400"/>
              <a:buFont typeface="Bookman Old Style"/>
              <a:buNone/>
            </a:pPr>
            <a:r>
              <a:rPr lang="en-US"/>
              <a:t>GOTHIC NOVEL</a:t>
            </a:r>
          </a:p>
        </p:txBody>
      </p:sp>
      <p:sp>
        <p:nvSpPr>
          <p:cNvPr id="198" name="Google Shape;198;p10"/>
          <p:cNvSpPr txBox="1">
            <a:spLocks noGrp="1"/>
          </p:cNvSpPr>
          <p:nvPr>
            <p:ph idx="1"/>
          </p:nvPr>
        </p:nvSpPr>
        <p:spPr>
          <a:xfrm>
            <a:off x="4876800" y="713313"/>
            <a:ext cx="7315199" cy="5431376"/>
          </a:xfrm>
          <a:prstGeom prst="rect">
            <a:avLst/>
          </a:prstGeom>
        </p:spPr>
        <p:txBody>
          <a:bodyPr spcFirstLastPara="1" lIns="91425" tIns="45700" rIns="91425" bIns="45700" anchor="ctr" anchorCtr="0">
            <a:normAutofit/>
          </a:bodyPr>
          <a:lstStyle/>
          <a:p>
            <a:pPr lvl="0" rtl="0">
              <a:spcBef>
                <a:spcPts val="0"/>
              </a:spcBef>
              <a:spcAft>
                <a:spcPts val="0"/>
              </a:spcAft>
              <a:buSzPts val="2000"/>
              <a:buFont typeface="Wingdings" panose="05000000000000000000" pitchFamily="2" charset="2"/>
              <a:buChar char="v"/>
            </a:pPr>
            <a:r>
              <a:rPr lang="en-US" sz="2000" dirty="0"/>
              <a:t>Initiated in England by Horace Walpole’s </a:t>
            </a:r>
            <a:r>
              <a:rPr lang="en-US" sz="2000" i="1" dirty="0"/>
              <a:t>Castle of Otranto </a:t>
            </a:r>
            <a:r>
              <a:rPr lang="en-US" sz="2000" dirty="0"/>
              <a:t>(1765)</a:t>
            </a:r>
          </a:p>
          <a:p>
            <a:pPr lvl="0" rtl="0">
              <a:spcBef>
                <a:spcPts val="1000"/>
              </a:spcBef>
              <a:spcAft>
                <a:spcPts val="0"/>
              </a:spcAft>
              <a:buSzPts val="2000"/>
              <a:buFont typeface="Wingdings" panose="05000000000000000000" pitchFamily="2" charset="2"/>
              <a:buChar char="v"/>
            </a:pPr>
            <a:r>
              <a:rPr lang="en-US" sz="2000" dirty="0"/>
              <a:t>Shelley’s </a:t>
            </a:r>
            <a:r>
              <a:rPr lang="en-US" sz="2000" i="1" dirty="0"/>
              <a:t>Frankenstein </a:t>
            </a:r>
            <a:r>
              <a:rPr lang="en-US" sz="2000" dirty="0"/>
              <a:t>(1818) is a part of this genre</a:t>
            </a:r>
          </a:p>
          <a:p>
            <a:pPr lvl="0" rtl="0">
              <a:spcBef>
                <a:spcPts val="1000"/>
              </a:spcBef>
              <a:spcAft>
                <a:spcPts val="0"/>
              </a:spcAft>
              <a:buSzPts val="2000"/>
              <a:buFont typeface="Wingdings" panose="05000000000000000000" pitchFamily="2" charset="2"/>
              <a:buChar char="v"/>
            </a:pPr>
            <a:r>
              <a:rPr lang="en-US" sz="2000" dirty="0"/>
              <a:t>Response to eighteenth century ideals of formal realism as it does not strive to reflect everyday life</a:t>
            </a:r>
          </a:p>
          <a:p>
            <a:pPr marL="228600" lvl="0" indent="-228600" rtl="0">
              <a:spcBef>
                <a:spcPts val="1000"/>
              </a:spcBef>
              <a:spcAft>
                <a:spcPts val="0"/>
              </a:spcAft>
              <a:buClr>
                <a:schemeClr val="lt1"/>
              </a:buClr>
              <a:buSzPts val="2000"/>
              <a:buFont typeface="Noto Sans Symbols"/>
              <a:buChar char="❖"/>
            </a:pPr>
            <a:endParaRPr lang="en-US" sz="2000" dirty="0"/>
          </a:p>
          <a:p>
            <a:pPr marL="0" lvl="0" indent="0" rtl="0">
              <a:spcBef>
                <a:spcPts val="1000"/>
              </a:spcBef>
              <a:spcAft>
                <a:spcPts val="0"/>
              </a:spcAft>
              <a:buClr>
                <a:schemeClr val="lt1"/>
              </a:buClr>
              <a:buSzPts val="2000"/>
              <a:buNone/>
            </a:pPr>
            <a:r>
              <a:rPr lang="en-US" sz="2000" dirty="0"/>
              <a:t>Robert D. Hume claims that a Gothic novel “can be seen as one symptom of a widespread shift away from neoclassical ideals of order and reason, toward romantic belief in emotion and imagination.” (</a:t>
            </a:r>
            <a:r>
              <a:rPr lang="en-US" sz="2000" u="sng" dirty="0">
                <a:hlinkClick r:id="rId3"/>
              </a:rPr>
              <a:t>https://owlcation.com/humanities/The-Gothic-Novel-What-is-Gothic-Literature</a:t>
            </a:r>
            <a:r>
              <a:rPr lang="en-US" sz="2000" dirty="0"/>
              <a:t> )</a:t>
            </a:r>
          </a:p>
          <a:p>
            <a:pPr marL="0" lvl="0" indent="0" rtl="0">
              <a:spcBef>
                <a:spcPts val="1000"/>
              </a:spcBef>
              <a:spcAft>
                <a:spcPts val="0"/>
              </a:spcAft>
              <a:buClr>
                <a:schemeClr val="lt1"/>
              </a:buClr>
              <a:buSzPts val="1200"/>
              <a:buNone/>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3" name="Rectangle 8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5" name="Rectangle 8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Google Shape;203;p11"/>
          <p:cNvSpPr txBox="1">
            <a:spLocks noGrp="1"/>
          </p:cNvSpPr>
          <p:nvPr>
            <p:ph type="title"/>
          </p:nvPr>
        </p:nvSpPr>
        <p:spPr>
          <a:xfrm>
            <a:off x="1115568" y="548640"/>
            <a:ext cx="10168128"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400"/>
              <a:buFont typeface="Bookman Old Style"/>
              <a:buNone/>
            </a:pPr>
            <a:r>
              <a:rPr lang="en-US" sz="4000"/>
              <a:t>CHARACTERISTICS OF THE GOTHIC NOVEL</a:t>
            </a:r>
          </a:p>
        </p:txBody>
      </p:sp>
      <p:sp>
        <p:nvSpPr>
          <p:cNvPr id="87" name="Rectangle 8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4" name="Google Shape;204;p11"/>
          <p:cNvSpPr txBox="1">
            <a:spLocks noGrp="1"/>
          </p:cNvSpPr>
          <p:nvPr>
            <p:ph idx="1"/>
          </p:nvPr>
        </p:nvSpPr>
        <p:spPr>
          <a:xfrm>
            <a:off x="1115568" y="2481943"/>
            <a:ext cx="10168128" cy="3695020"/>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1850"/>
              <a:buNone/>
            </a:pPr>
            <a:r>
              <a:rPr lang="en-US" sz="2000" b="1" dirty="0"/>
              <a:t>Setting is Gloomy</a:t>
            </a:r>
            <a:r>
              <a:rPr lang="en-US" sz="2000" dirty="0"/>
              <a:t>: ruined castles, Decay, hidden chambers, &amp; wild landscapes</a:t>
            </a:r>
          </a:p>
          <a:p>
            <a:pPr marL="0" lvl="0" indent="0" rtl="0">
              <a:spcBef>
                <a:spcPts val="1000"/>
              </a:spcBef>
              <a:spcAft>
                <a:spcPts val="0"/>
              </a:spcAft>
              <a:buClr>
                <a:schemeClr val="lt1"/>
              </a:buClr>
              <a:buSzPts val="1850"/>
              <a:buNone/>
            </a:pPr>
            <a:r>
              <a:rPr lang="en-US" sz="2000" dirty="0"/>
              <a:t> Mapping </a:t>
            </a:r>
            <a:r>
              <a:rPr lang="en-US" sz="2000" i="1" dirty="0"/>
              <a:t>Frankenstein </a:t>
            </a:r>
            <a:endParaRPr lang="en-US" sz="2000" dirty="0"/>
          </a:p>
          <a:p>
            <a:pPr marL="0" lvl="0" indent="0" rtl="0">
              <a:spcBef>
                <a:spcPts val="1000"/>
              </a:spcBef>
              <a:spcAft>
                <a:spcPts val="0"/>
              </a:spcAft>
              <a:buClr>
                <a:schemeClr val="lt1"/>
              </a:buClr>
              <a:buSzPts val="1480"/>
              <a:buNone/>
            </a:pPr>
            <a:r>
              <a:rPr lang="en-US" sz="2000" u="sng" dirty="0">
                <a:hlinkClick r:id="rId3"/>
              </a:rPr>
              <a:t>https://uofmd.maps.arcgis.com/apps/MapJournal/index.html?appid=85b227b2ee964cb9b6279ed0dc3411ac</a:t>
            </a:r>
            <a:endParaRPr lang="en-US" sz="2000" i="1" dirty="0"/>
          </a:p>
          <a:p>
            <a:pPr marL="0" lvl="0" indent="0" rtl="0">
              <a:spcBef>
                <a:spcPts val="1000"/>
              </a:spcBef>
              <a:spcAft>
                <a:spcPts val="0"/>
              </a:spcAft>
              <a:buClr>
                <a:schemeClr val="lt1"/>
              </a:buClr>
              <a:buSzPts val="1850"/>
              <a:buNone/>
            </a:pPr>
            <a:r>
              <a:rPr lang="en-US" sz="2000" b="1" dirty="0"/>
              <a:t>Supernatural Elements </a:t>
            </a:r>
            <a:r>
              <a:rPr lang="en-US" sz="2000" dirty="0"/>
              <a:t>(like raising the dead) or Beings (Ghosts, Vampires)</a:t>
            </a:r>
          </a:p>
          <a:p>
            <a:pPr marL="0" lvl="0" indent="0" rtl="0">
              <a:spcBef>
                <a:spcPts val="1000"/>
              </a:spcBef>
              <a:spcAft>
                <a:spcPts val="0"/>
              </a:spcAft>
              <a:buClr>
                <a:schemeClr val="lt1"/>
              </a:buClr>
              <a:buSzPts val="1850"/>
              <a:buNone/>
            </a:pPr>
            <a:r>
              <a:rPr lang="en-US" sz="2000" b="1" dirty="0"/>
              <a:t>Curses or Prophecies </a:t>
            </a:r>
            <a:r>
              <a:rPr lang="en-US" sz="2000" dirty="0"/>
              <a:t>– the real world impacted by the supernatural</a:t>
            </a:r>
          </a:p>
          <a:p>
            <a:pPr marL="0" lvl="0" indent="0" rtl="0">
              <a:spcBef>
                <a:spcPts val="1000"/>
              </a:spcBef>
              <a:spcAft>
                <a:spcPts val="0"/>
              </a:spcAft>
              <a:buClr>
                <a:schemeClr val="lt1"/>
              </a:buClr>
              <a:buSzPts val="1850"/>
              <a:buNone/>
            </a:pPr>
            <a:r>
              <a:rPr lang="en-US" sz="2000" b="1" dirty="0"/>
              <a:t>Romance</a:t>
            </a:r>
            <a:r>
              <a:rPr lang="en-US" sz="2000" dirty="0"/>
              <a:t> – in the medieval sense of conflict, adventure, &amp; love</a:t>
            </a:r>
          </a:p>
          <a:p>
            <a:pPr marL="0" lvl="0" indent="0" rtl="0">
              <a:spcBef>
                <a:spcPts val="1000"/>
              </a:spcBef>
              <a:spcAft>
                <a:spcPts val="0"/>
              </a:spcAft>
              <a:buClr>
                <a:schemeClr val="lt1"/>
              </a:buClr>
              <a:buSzPts val="1850"/>
              <a:buNone/>
            </a:pPr>
            <a:r>
              <a:rPr lang="en-US" sz="2000" b="1" dirty="0"/>
              <a:t>Extreme Feeling</a:t>
            </a:r>
            <a:r>
              <a:rPr lang="en-US" sz="2000" dirty="0"/>
              <a:t>, Passion</a:t>
            </a:r>
          </a:p>
          <a:p>
            <a:pPr marL="0" lvl="0" indent="0" rtl="0">
              <a:spcBef>
                <a:spcPts val="1000"/>
              </a:spcBef>
              <a:spcAft>
                <a:spcPts val="0"/>
              </a:spcAft>
              <a:buClr>
                <a:schemeClr val="lt1"/>
              </a:buClr>
              <a:buSzPts val="1850"/>
              <a:buNone/>
            </a:pPr>
            <a:r>
              <a:rPr lang="en-US" sz="2000" b="1" dirty="0"/>
              <a:t>Hero, </a:t>
            </a:r>
            <a:r>
              <a:rPr lang="en-US" sz="2000" dirty="0"/>
              <a:t>often a romantic one as opposed to a classical one, think Heathcliff of </a:t>
            </a:r>
            <a:r>
              <a:rPr lang="en-US" sz="2000" i="1" dirty="0"/>
              <a:t>Wuthering Heights</a:t>
            </a:r>
            <a:endParaRPr lang="en-US" sz="2000" dirty="0"/>
          </a:p>
          <a:p>
            <a:pPr marL="228600" lvl="0" indent="-111125" rtl="0">
              <a:spcBef>
                <a:spcPts val="1000"/>
              </a:spcBef>
              <a:spcAft>
                <a:spcPts val="0"/>
              </a:spcAft>
              <a:buClr>
                <a:schemeClr val="lt1"/>
              </a:buClr>
              <a:buSzPts val="1850"/>
              <a:buFont typeface="Noto Sans Symbols"/>
              <a:buNone/>
            </a:pPr>
            <a:endParaRPr lang="en-US" sz="2000" dirty="0"/>
          </a:p>
          <a:p>
            <a:pPr marL="228600" lvl="0" indent="-111125" rtl="0">
              <a:spcBef>
                <a:spcPts val="1000"/>
              </a:spcBef>
              <a:spcAft>
                <a:spcPts val="0"/>
              </a:spcAft>
              <a:buClr>
                <a:schemeClr val="lt1"/>
              </a:buClr>
              <a:buSzPts val="1850"/>
              <a:buFont typeface="Noto Sans Symbols"/>
              <a:buNone/>
            </a:pPr>
            <a:endParaRPr lang="en-US" sz="2000" dirty="0"/>
          </a:p>
          <a:p>
            <a:pPr marL="228600" lvl="0" indent="-111125" rtl="0">
              <a:spcBef>
                <a:spcPts val="1000"/>
              </a:spcBef>
              <a:spcAft>
                <a:spcPts val="0"/>
              </a:spcAft>
              <a:buClr>
                <a:schemeClr val="lt1"/>
              </a:buClr>
              <a:buSzPts val="1850"/>
              <a:buFont typeface="Noto Sans Symbols"/>
              <a:buNone/>
            </a:pPr>
            <a:endParaRPr lang="en-US" sz="2000" dirty="0"/>
          </a:p>
          <a:p>
            <a:pPr marL="228600" lvl="0" indent="-111125" rtl="0">
              <a:spcBef>
                <a:spcPts val="1000"/>
              </a:spcBef>
              <a:spcAft>
                <a:spcPts val="0"/>
              </a:spcAft>
              <a:buClr>
                <a:schemeClr val="lt1"/>
              </a:buClr>
              <a:buSzPts val="1850"/>
              <a:buFont typeface="Noto Sans Symbols"/>
              <a:buNone/>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useBgFill="1">
        <p:nvSpPr>
          <p:cNvPr id="169" name="Rectangle 16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Google Shape;163;p5"/>
          <p:cNvSpPr txBox="1">
            <a:spLocks noGrp="1"/>
          </p:cNvSpPr>
          <p:nvPr>
            <p:ph type="title"/>
          </p:nvPr>
        </p:nvSpPr>
        <p:spPr>
          <a:xfrm>
            <a:off x="804672" y="640080"/>
            <a:ext cx="3282696" cy="5257800"/>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400"/>
              <a:buFont typeface="Bookman Old Style"/>
              <a:buNone/>
            </a:pPr>
            <a:r>
              <a:rPr lang="en-US" sz="3700">
                <a:solidFill>
                  <a:schemeClr val="bg1"/>
                </a:solidFill>
              </a:rPr>
              <a:t>DEFINING ROMANTICISM</a:t>
            </a:r>
          </a:p>
        </p:txBody>
      </p:sp>
      <p:sp>
        <p:nvSpPr>
          <p:cNvPr id="164" name="Google Shape;164;p5"/>
          <p:cNvSpPr txBox="1">
            <a:spLocks noGrp="1"/>
          </p:cNvSpPr>
          <p:nvPr>
            <p:ph idx="1"/>
          </p:nvPr>
        </p:nvSpPr>
        <p:spPr>
          <a:xfrm>
            <a:off x="4979324" y="99753"/>
            <a:ext cx="6403714" cy="6650182"/>
          </a:xfrm>
          <a:prstGeom prst="rect">
            <a:avLst/>
          </a:prstGeom>
        </p:spPr>
        <p:txBody>
          <a:bodyPr spcFirstLastPara="1" lIns="91425" tIns="45700" rIns="91425" bIns="45700" anchor="ctr" anchorCtr="0">
            <a:normAutofit/>
          </a:bodyPr>
          <a:lstStyle/>
          <a:p>
            <a:pPr>
              <a:spcBef>
                <a:spcPts val="0"/>
              </a:spcBef>
              <a:buClr>
                <a:schemeClr val="tx2"/>
              </a:buClr>
              <a:buSzPts val="1550"/>
              <a:buFont typeface="Wingdings" panose="05000000000000000000" pitchFamily="2" charset="2"/>
              <a:buChar char="v"/>
            </a:pPr>
            <a:r>
              <a:rPr lang="en-US" sz="1600" dirty="0"/>
              <a:t>A revolt against the Neoclassicism </a:t>
            </a:r>
          </a:p>
          <a:p>
            <a:pPr>
              <a:spcBef>
                <a:spcPts val="0"/>
              </a:spcBef>
              <a:buClr>
                <a:schemeClr val="tx2"/>
              </a:buClr>
              <a:buSzPts val="1550"/>
              <a:buFont typeface="Wingdings" panose="05000000000000000000" pitchFamily="2" charset="2"/>
              <a:buChar char="v"/>
            </a:pPr>
            <a:r>
              <a:rPr lang="en-US" sz="1600" dirty="0"/>
              <a:t>“Literature depicting emotional matter in an imaginative form.“ (</a:t>
            </a:r>
            <a:r>
              <a:rPr lang="en-US" sz="1600" dirty="0" err="1"/>
              <a:t>Shclegel</a:t>
            </a:r>
            <a:r>
              <a:rPr lang="en-US" sz="1600" dirty="0"/>
              <a:t>) </a:t>
            </a:r>
          </a:p>
          <a:p>
            <a:pPr marL="0" indent="0">
              <a:spcBef>
                <a:spcPts val="0"/>
              </a:spcBef>
              <a:buClr>
                <a:schemeClr val="tx2"/>
              </a:buClr>
              <a:buSzPts val="1550"/>
              <a:buNone/>
            </a:pPr>
            <a:endParaRPr lang="en-US" sz="1600" dirty="0"/>
          </a:p>
          <a:p>
            <a:pPr marL="0" indent="0">
              <a:spcBef>
                <a:spcPts val="0"/>
              </a:spcBef>
              <a:buClr>
                <a:schemeClr val="tx2"/>
              </a:buClr>
              <a:buSzPts val="1550"/>
              <a:buNone/>
            </a:pPr>
            <a:r>
              <a:rPr lang="en-US" sz="1600" b="1" dirty="0"/>
              <a:t>Focal Points:</a:t>
            </a:r>
          </a:p>
          <a:p>
            <a:pPr>
              <a:spcBef>
                <a:spcPts val="0"/>
              </a:spcBef>
              <a:buClr>
                <a:schemeClr val="tx2"/>
              </a:buClr>
              <a:buSzPts val="1550"/>
              <a:buFont typeface="Wingdings" panose="05000000000000000000" pitchFamily="2" charset="2"/>
              <a:buChar char="v"/>
            </a:pPr>
            <a:r>
              <a:rPr lang="en-US" sz="1600" dirty="0"/>
              <a:t>Imagination, </a:t>
            </a:r>
          </a:p>
          <a:p>
            <a:pPr>
              <a:spcBef>
                <a:spcPts val="0"/>
              </a:spcBef>
              <a:buClr>
                <a:schemeClr val="tx2"/>
              </a:buClr>
              <a:buSzPts val="1550"/>
              <a:buFont typeface="Wingdings" panose="05000000000000000000" pitchFamily="2" charset="2"/>
              <a:buChar char="v"/>
            </a:pPr>
            <a:r>
              <a:rPr lang="en-US" sz="1600" dirty="0"/>
              <a:t>Emotion,</a:t>
            </a:r>
          </a:p>
          <a:p>
            <a:pPr>
              <a:spcBef>
                <a:spcPts val="0"/>
              </a:spcBef>
              <a:buClr>
                <a:schemeClr val="tx2"/>
              </a:buClr>
              <a:buSzPts val="1550"/>
              <a:buFont typeface="Wingdings" panose="05000000000000000000" pitchFamily="2" charset="2"/>
              <a:buChar char="v"/>
            </a:pPr>
            <a:r>
              <a:rPr lang="en-US" sz="1600" dirty="0"/>
              <a:t>Freedom </a:t>
            </a:r>
          </a:p>
          <a:p>
            <a:pPr marL="0" indent="0">
              <a:spcBef>
                <a:spcPts val="0"/>
              </a:spcBef>
              <a:buClr>
                <a:schemeClr val="tx2"/>
              </a:buClr>
              <a:buSzPts val="1550"/>
              <a:buNone/>
            </a:pPr>
            <a:endParaRPr lang="en-US" sz="1600" dirty="0"/>
          </a:p>
          <a:p>
            <a:pPr marL="0" indent="0">
              <a:spcBef>
                <a:spcPts val="0"/>
              </a:spcBef>
              <a:buClr>
                <a:schemeClr val="tx2"/>
              </a:buClr>
              <a:buSzPts val="1550"/>
              <a:buNone/>
            </a:pPr>
            <a:r>
              <a:rPr lang="en-US" sz="1600" b="1" dirty="0"/>
              <a:t>Characteristics of Romantic Literature:</a:t>
            </a:r>
          </a:p>
          <a:p>
            <a:pPr>
              <a:spcBef>
                <a:spcPts val="0"/>
              </a:spcBef>
              <a:buClr>
                <a:schemeClr val="tx2"/>
              </a:buClr>
              <a:buSzPts val="1550"/>
              <a:buFont typeface="Wingdings" panose="05000000000000000000" pitchFamily="2" charset="2"/>
              <a:buChar char="v"/>
            </a:pPr>
            <a:r>
              <a:rPr lang="en-US" sz="1600" dirty="0"/>
              <a:t>Subjectivity</a:t>
            </a:r>
          </a:p>
          <a:p>
            <a:pPr>
              <a:spcBef>
                <a:spcPts val="0"/>
              </a:spcBef>
              <a:buClr>
                <a:schemeClr val="tx2"/>
              </a:buClr>
              <a:buSzPts val="1550"/>
              <a:buFont typeface="Wingdings" panose="05000000000000000000" pitchFamily="2" charset="2"/>
              <a:buChar char="v"/>
            </a:pPr>
            <a:r>
              <a:rPr lang="en-US" sz="1600" dirty="0"/>
              <a:t>An emphasis on individualism; </a:t>
            </a:r>
          </a:p>
          <a:p>
            <a:pPr>
              <a:spcBef>
                <a:spcPts val="0"/>
              </a:spcBef>
              <a:buClr>
                <a:schemeClr val="tx2"/>
              </a:buClr>
              <a:buSzPts val="1550"/>
              <a:buFont typeface="Wingdings" panose="05000000000000000000" pitchFamily="2" charset="2"/>
              <a:buChar char="v"/>
            </a:pPr>
            <a:r>
              <a:rPr lang="en-US" sz="1600" dirty="0"/>
              <a:t>Spontaneity; </a:t>
            </a:r>
          </a:p>
          <a:p>
            <a:pPr>
              <a:spcBef>
                <a:spcPts val="0"/>
              </a:spcBef>
              <a:buClr>
                <a:schemeClr val="tx2"/>
              </a:buClr>
              <a:buSzPts val="1550"/>
              <a:buFont typeface="Wingdings" panose="05000000000000000000" pitchFamily="2" charset="2"/>
              <a:buChar char="v"/>
            </a:pPr>
            <a:r>
              <a:rPr lang="en-US" sz="1600" dirty="0"/>
              <a:t>Freedom from rules; </a:t>
            </a:r>
          </a:p>
          <a:p>
            <a:pPr>
              <a:spcBef>
                <a:spcPts val="0"/>
              </a:spcBef>
              <a:buClr>
                <a:schemeClr val="tx2"/>
              </a:buClr>
              <a:buSzPts val="1550"/>
              <a:buFont typeface="Wingdings" panose="05000000000000000000" pitchFamily="2" charset="2"/>
              <a:buChar char="v"/>
            </a:pPr>
            <a:r>
              <a:rPr lang="en-US" sz="1600" dirty="0"/>
              <a:t>Solitary life rather than life in society; </a:t>
            </a:r>
          </a:p>
          <a:p>
            <a:pPr>
              <a:spcBef>
                <a:spcPts val="0"/>
              </a:spcBef>
              <a:buClr>
                <a:schemeClr val="tx2"/>
              </a:buClr>
              <a:buSzPts val="1550"/>
              <a:buFont typeface="Wingdings" panose="05000000000000000000" pitchFamily="2" charset="2"/>
              <a:buChar char="v"/>
            </a:pPr>
            <a:r>
              <a:rPr lang="en-US" sz="1600" dirty="0"/>
              <a:t>The beliefs that imagination is superior to reason</a:t>
            </a:r>
          </a:p>
          <a:p>
            <a:pPr>
              <a:spcBef>
                <a:spcPts val="0"/>
              </a:spcBef>
              <a:buClr>
                <a:schemeClr val="tx2"/>
              </a:buClr>
              <a:buSzPts val="1550"/>
              <a:buFont typeface="Wingdings" panose="05000000000000000000" pitchFamily="2" charset="2"/>
              <a:buChar char="v"/>
            </a:pPr>
            <a:r>
              <a:rPr lang="en-US" sz="1600" dirty="0"/>
              <a:t>Devotion to beauty;</a:t>
            </a:r>
          </a:p>
          <a:p>
            <a:pPr>
              <a:spcBef>
                <a:spcPts val="0"/>
              </a:spcBef>
              <a:buClr>
                <a:schemeClr val="tx2"/>
              </a:buClr>
              <a:buSzPts val="1550"/>
              <a:buFont typeface="Wingdings" panose="05000000000000000000" pitchFamily="2" charset="2"/>
              <a:buChar char="v"/>
            </a:pPr>
            <a:r>
              <a:rPr lang="en-US" sz="1600" dirty="0"/>
              <a:t>Love of and worship of nature; </a:t>
            </a:r>
          </a:p>
          <a:p>
            <a:pPr>
              <a:spcBef>
                <a:spcPts val="0"/>
              </a:spcBef>
              <a:buClr>
                <a:schemeClr val="tx2"/>
              </a:buClr>
              <a:buSzPts val="1550"/>
              <a:buFont typeface="Wingdings" panose="05000000000000000000" pitchFamily="2" charset="2"/>
              <a:buChar char="v"/>
            </a:pPr>
            <a:r>
              <a:rPr lang="en-US" sz="1600" dirty="0"/>
              <a:t>Fascination with the past (*myths and mysticism of the middle ages)</a:t>
            </a:r>
          </a:p>
          <a:p>
            <a:pPr marL="0" lvl="0" indent="0" rtl="0">
              <a:spcBef>
                <a:spcPts val="1000"/>
              </a:spcBef>
              <a:spcAft>
                <a:spcPts val="0"/>
              </a:spcAft>
              <a:buClr>
                <a:schemeClr val="lt1"/>
              </a:buClr>
              <a:buSzPts val="1550"/>
              <a:buNone/>
            </a:pPr>
            <a:r>
              <a:rPr lang="en-US" sz="1600" b="1" dirty="0"/>
              <a:t>English poets: </a:t>
            </a:r>
            <a:r>
              <a:rPr lang="en-US" sz="1600" dirty="0"/>
              <a:t>William Wordsworth, Samuel Taylor Coleridge, Lord Byron, Percy Bysshe Shelley, and John Keats</a:t>
            </a:r>
          </a:p>
          <a:p>
            <a:pPr marL="0" lvl="0" indent="0" rtl="0">
              <a:spcBef>
                <a:spcPts val="1000"/>
              </a:spcBef>
              <a:spcAft>
                <a:spcPts val="0"/>
              </a:spcAft>
              <a:buClr>
                <a:schemeClr val="lt1"/>
              </a:buClr>
              <a:buSzPts val="1550"/>
              <a:buNone/>
            </a:pPr>
            <a:r>
              <a:rPr lang="en-US" sz="1600" b="1" dirty="0"/>
              <a:t>American poets: </a:t>
            </a:r>
            <a:r>
              <a:rPr lang="en-US" sz="1600" dirty="0"/>
              <a:t>Ralph Waldo Emerson, Nathaniel Hawthorne, Edgar Allen Poe, Henry David Thoreau, Herman Melville, Walt Whitman</a:t>
            </a:r>
          </a:p>
          <a:p>
            <a:pPr marL="0" lvl="0" indent="0" rtl="0">
              <a:spcBef>
                <a:spcPts val="1000"/>
              </a:spcBef>
              <a:spcAft>
                <a:spcPts val="0"/>
              </a:spcAft>
              <a:buClr>
                <a:schemeClr val="lt1"/>
              </a:buClr>
              <a:buSzPts val="1550"/>
              <a:buNone/>
            </a:pPr>
            <a:r>
              <a:rPr lang="en-US" sz="1100" dirty="0"/>
              <a:t>Source: </a:t>
            </a:r>
            <a:r>
              <a:rPr lang="en-US" sz="1100" dirty="0" err="1"/>
              <a:t>Morner</a:t>
            </a:r>
            <a:r>
              <a:rPr lang="en-US" sz="1100" dirty="0"/>
              <a:t>, Kathleen and Ralph Rausch. </a:t>
            </a:r>
            <a:r>
              <a:rPr lang="en-US" sz="1100" u="sng" dirty="0"/>
              <a:t>NTC's Dictionary of Literary Terms</a:t>
            </a:r>
            <a:r>
              <a:rPr lang="en-US" sz="1100" dirty="0"/>
              <a:t>. Chicago: NTC Publishing Group, 1997. </a:t>
            </a:r>
          </a:p>
        </p:txBody>
      </p:sp>
    </p:spTree>
    <p:extLst>
      <p:ext uri="{BB962C8B-B14F-4D97-AF65-F5344CB8AC3E}">
        <p14:creationId xmlns:p14="http://schemas.microsoft.com/office/powerpoint/2010/main" val="24983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Google Shape;169;p6"/>
          <p:cNvSpPr txBox="1">
            <a:spLocks noGrp="1"/>
          </p:cNvSpPr>
          <p:nvPr>
            <p:ph type="title"/>
          </p:nvPr>
        </p:nvSpPr>
        <p:spPr>
          <a:xfrm>
            <a:off x="838200" y="704088"/>
            <a:ext cx="3529953" cy="2980944"/>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400"/>
              <a:buFont typeface="Bookman Old Style"/>
              <a:buNone/>
            </a:pPr>
            <a:r>
              <a:rPr lang="en-US" sz="3400">
                <a:solidFill>
                  <a:schemeClr val="bg1"/>
                </a:solidFill>
              </a:rPr>
              <a:t>CHARACTERISTICS OF ROMANTICISM</a:t>
            </a:r>
          </a:p>
        </p:txBody>
      </p:sp>
      <p:sp>
        <p:nvSpPr>
          <p:cNvPr id="170" name="Google Shape;170;p6"/>
          <p:cNvSpPr txBox="1">
            <a:spLocks noGrp="1"/>
          </p:cNvSpPr>
          <p:nvPr>
            <p:ph idx="1"/>
          </p:nvPr>
        </p:nvSpPr>
        <p:spPr>
          <a:xfrm>
            <a:off x="6212410" y="704088"/>
            <a:ext cx="5135293" cy="5248656"/>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lt1"/>
              </a:buClr>
              <a:buSzPts val="1700"/>
              <a:buFont typeface="Noto Sans Symbols"/>
              <a:buChar char="❖"/>
            </a:pPr>
            <a:r>
              <a:rPr lang="en-US" sz="2000" b="1"/>
              <a:t>Nature </a:t>
            </a:r>
          </a:p>
          <a:p>
            <a:pPr marL="228600" lvl="0" indent="-228600" rtl="0">
              <a:spcBef>
                <a:spcPts val="1000"/>
              </a:spcBef>
              <a:spcAft>
                <a:spcPts val="0"/>
              </a:spcAft>
              <a:buClr>
                <a:schemeClr val="lt1"/>
              </a:buClr>
              <a:buSzPts val="1700"/>
              <a:buFont typeface="Noto Sans Symbols"/>
              <a:buChar char="❖"/>
            </a:pPr>
            <a:r>
              <a:rPr lang="en-US" sz="2000" b="1"/>
              <a:t>Sublime</a:t>
            </a:r>
            <a:r>
              <a:rPr lang="en-US" sz="2000"/>
              <a:t> Awe &amp; Terror</a:t>
            </a:r>
          </a:p>
          <a:p>
            <a:pPr marL="228600" lvl="0" indent="-228600" rtl="0">
              <a:spcBef>
                <a:spcPts val="1000"/>
              </a:spcBef>
              <a:spcAft>
                <a:spcPts val="0"/>
              </a:spcAft>
              <a:buClr>
                <a:schemeClr val="lt1"/>
              </a:buClr>
              <a:buSzPts val="1700"/>
              <a:buFont typeface="Noto Sans Symbols"/>
              <a:buChar char="❖"/>
            </a:pPr>
            <a:r>
              <a:rPr lang="en-US" sz="2000" b="1"/>
              <a:t>Medieval Romance </a:t>
            </a:r>
            <a:r>
              <a:rPr lang="en-US" sz="2000"/>
              <a:t> According to Samuel Johnson’s Dictionary- “a military fable of the middle ages; a tale of wild adventure in war and love”</a:t>
            </a:r>
          </a:p>
          <a:p>
            <a:pPr marL="228600" lvl="0" indent="-228600" rtl="0">
              <a:spcBef>
                <a:spcPts val="1000"/>
              </a:spcBef>
              <a:spcAft>
                <a:spcPts val="0"/>
              </a:spcAft>
              <a:buClr>
                <a:schemeClr val="lt1"/>
              </a:buClr>
              <a:buSzPts val="1700"/>
              <a:buFont typeface="Noto Sans Symbols"/>
              <a:buChar char="❖"/>
            </a:pPr>
            <a:r>
              <a:rPr lang="en-US" sz="2000" b="1"/>
              <a:t>Excessive feeling</a:t>
            </a:r>
            <a:r>
              <a:rPr lang="en-US" sz="2000"/>
              <a:t> passion – sensibility</a:t>
            </a:r>
          </a:p>
          <a:p>
            <a:pPr marL="228600" lvl="0" indent="-228600" rtl="0">
              <a:spcBef>
                <a:spcPts val="1000"/>
              </a:spcBef>
              <a:spcAft>
                <a:spcPts val="0"/>
              </a:spcAft>
              <a:buClr>
                <a:schemeClr val="lt1"/>
              </a:buClr>
              <a:buSzPts val="1700"/>
              <a:buFont typeface="Noto Sans Symbols"/>
              <a:buChar char="❖"/>
            </a:pPr>
            <a:r>
              <a:rPr lang="en-US" sz="2000" b="1"/>
              <a:t>Imagination</a:t>
            </a:r>
            <a:r>
              <a:rPr lang="en-US" sz="2000"/>
              <a:t> (moving away from the 18</a:t>
            </a:r>
            <a:r>
              <a:rPr lang="en-US" sz="2000" baseline="30000"/>
              <a:t>th</a:t>
            </a:r>
            <a:r>
              <a:rPr lang="en-US" sz="2000"/>
              <a:t> Century view of Imagination as dangerous)</a:t>
            </a:r>
          </a:p>
          <a:p>
            <a:pPr marL="228600" lvl="0" indent="-228600" rtl="0">
              <a:spcBef>
                <a:spcPts val="1000"/>
              </a:spcBef>
              <a:spcAft>
                <a:spcPts val="0"/>
              </a:spcAft>
              <a:buClr>
                <a:schemeClr val="lt1"/>
              </a:buClr>
              <a:buSzPts val="1700"/>
              <a:buFont typeface="Noto Sans Symbols"/>
              <a:buChar char="❖"/>
            </a:pPr>
            <a:r>
              <a:rPr lang="en-US" sz="2000" b="1"/>
              <a:t>Revolution </a:t>
            </a:r>
            <a:r>
              <a:rPr lang="en-US" sz="2000"/>
              <a:t>Politics, Rebellion</a:t>
            </a:r>
          </a:p>
          <a:p>
            <a:pPr marL="228600" lvl="0" indent="-228600" rtl="0">
              <a:spcBef>
                <a:spcPts val="1000"/>
              </a:spcBef>
              <a:spcAft>
                <a:spcPts val="0"/>
              </a:spcAft>
              <a:buClr>
                <a:schemeClr val="lt1"/>
              </a:buClr>
              <a:buSzPts val="1700"/>
              <a:buFont typeface="Noto Sans Symbols"/>
              <a:buChar char="❖"/>
            </a:pPr>
            <a:r>
              <a:rPr lang="en-US" sz="2000" b="1"/>
              <a:t>The Individual </a:t>
            </a:r>
            <a:r>
              <a:rPr lang="en-US" sz="2000"/>
              <a:t>Notions of self-hood</a:t>
            </a:r>
          </a:p>
          <a:p>
            <a:pPr marL="228600" lvl="0" indent="-228600" rtl="0">
              <a:spcBef>
                <a:spcPts val="1000"/>
              </a:spcBef>
              <a:spcAft>
                <a:spcPts val="0"/>
              </a:spcAft>
              <a:buClr>
                <a:schemeClr val="lt1"/>
              </a:buClr>
              <a:buSzPts val="1700"/>
              <a:buFont typeface="Noto Sans Symbols"/>
              <a:buChar char="❖"/>
            </a:pPr>
            <a:r>
              <a:rPr lang="en-US" sz="2000" b="1"/>
              <a:t>Transcendence</a:t>
            </a:r>
          </a:p>
          <a:p>
            <a:pPr marL="228600" lvl="0" indent="-228600" rtl="0">
              <a:spcBef>
                <a:spcPts val="1000"/>
              </a:spcBef>
              <a:spcAft>
                <a:spcPts val="0"/>
              </a:spcAft>
              <a:buClr>
                <a:schemeClr val="lt1"/>
              </a:buClr>
              <a:buSzPts val="1700"/>
              <a:buFont typeface="Noto Sans Symbols"/>
              <a:buChar char="❖"/>
            </a:pPr>
            <a:r>
              <a:rPr lang="en-US" sz="2000" b="1"/>
              <a:t>Idealization of Nature </a:t>
            </a:r>
            <a:r>
              <a:rPr lang="en-US" sz="2000"/>
              <a:t>in contrast with industry &amp; capitalism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A719-61D6-9B61-859A-B30EA175F69D}"/>
              </a:ext>
            </a:extLst>
          </p:cNvPr>
          <p:cNvSpPr>
            <a:spLocks noGrp="1"/>
          </p:cNvSpPr>
          <p:nvPr>
            <p:ph type="title"/>
          </p:nvPr>
        </p:nvSpPr>
        <p:spPr/>
        <p:txBody>
          <a:bodyPr/>
          <a:lstStyle/>
          <a:p>
            <a:r>
              <a:rPr lang="en-US" dirty="0"/>
              <a:t>Examples of the Sublime in Art</a:t>
            </a:r>
          </a:p>
        </p:txBody>
      </p:sp>
      <p:sp>
        <p:nvSpPr>
          <p:cNvPr id="3" name="Text Placeholder 2">
            <a:extLst>
              <a:ext uri="{FF2B5EF4-FFF2-40B4-BE49-F238E27FC236}">
                <a16:creationId xmlns:a16="http://schemas.microsoft.com/office/drawing/2014/main" id="{ED41D3D2-1108-1E32-E12C-50293503A71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805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648929" y="629266"/>
            <a:ext cx="3667039" cy="1676603"/>
          </a:xfrm>
          <a:prstGeom prst="rect">
            <a:avLst/>
          </a:prstGeom>
        </p:spPr>
        <p:txBody>
          <a:bodyPr spcFirstLastPara="1" vert="horz" lIns="91440" tIns="45720" rIns="91440" bIns="45720" rtlCol="0" anchor="ctr" anchorCtr="0">
            <a:normAutofit/>
          </a:bodyPr>
          <a:lstStyle/>
          <a:p>
            <a:pPr marL="0" lvl="0" indent="0">
              <a:spcAft>
                <a:spcPts val="0"/>
              </a:spcAft>
              <a:buClr>
                <a:schemeClr val="lt1"/>
              </a:buClr>
              <a:buSzPts val="1200"/>
            </a:pPr>
            <a:r>
              <a:rPr lang="en-US" sz="3600"/>
              <a:t>JOSEPH MALLORD WILLIAM TURNER</a:t>
            </a:r>
            <a:br>
              <a:rPr lang="en-US" sz="3600"/>
            </a:br>
            <a:endParaRPr lang="en-US" sz="3600"/>
          </a:p>
        </p:txBody>
      </p:sp>
      <p:sp>
        <p:nvSpPr>
          <p:cNvPr id="177" name="Google Shape;177;p7"/>
          <p:cNvSpPr txBox="1">
            <a:spLocks noGrp="1"/>
          </p:cNvSpPr>
          <p:nvPr>
            <p:ph idx="1"/>
          </p:nvPr>
        </p:nvSpPr>
        <p:spPr>
          <a:xfrm>
            <a:off x="648931" y="2438401"/>
            <a:ext cx="3667036" cy="3779520"/>
          </a:xfrm>
          <a:prstGeom prst="rect">
            <a:avLst/>
          </a:prstGeom>
        </p:spPr>
        <p:txBody>
          <a:bodyPr spcFirstLastPara="1" vert="horz" lIns="91440" tIns="45720" rIns="91440" bIns="45720" rtlCol="0" anchorCtr="0">
            <a:normAutofit/>
          </a:bodyPr>
          <a:lstStyle/>
          <a:p>
            <a:pPr marL="0" lvl="0" indent="0">
              <a:spcBef>
                <a:spcPts val="0"/>
              </a:spcBef>
              <a:spcAft>
                <a:spcPts val="0"/>
              </a:spcAft>
              <a:buClr>
                <a:schemeClr val="lt1"/>
              </a:buClr>
              <a:buSzPts val="1360"/>
              <a:buNone/>
            </a:pPr>
            <a:r>
              <a:rPr lang="en-US" sz="1800" i="1" dirty="0"/>
              <a:t>Snow Storm - Steam-Boat off a </a:t>
            </a:r>
            <a:r>
              <a:rPr lang="en-US" sz="1800" i="1" dirty="0" err="1"/>
              <a:t>Harbour's</a:t>
            </a:r>
            <a:r>
              <a:rPr lang="en-US" sz="1800" i="1" dirty="0"/>
              <a:t> Mouth</a:t>
            </a:r>
            <a:r>
              <a:rPr lang="en-US" sz="1800" dirty="0"/>
              <a:t> exhibited 1842</a:t>
            </a:r>
          </a:p>
          <a:p>
            <a:pPr marL="0" lvl="0" indent="0">
              <a:spcBef>
                <a:spcPts val="1000"/>
              </a:spcBef>
              <a:spcAft>
                <a:spcPts val="0"/>
              </a:spcAft>
              <a:buClr>
                <a:schemeClr val="lt1"/>
              </a:buClr>
              <a:buSzPts val="1360"/>
              <a:buNone/>
            </a:pPr>
            <a:r>
              <a:rPr lang="en-US" sz="1800" dirty="0"/>
              <a:t>Tate N00530</a:t>
            </a:r>
          </a:p>
          <a:p>
            <a:pPr marL="0" lvl="0" indent="0">
              <a:spcBef>
                <a:spcPts val="1000"/>
              </a:spcBef>
              <a:spcAft>
                <a:spcPts val="0"/>
              </a:spcAft>
              <a:buClr>
                <a:schemeClr val="lt1"/>
              </a:buClr>
              <a:buSzPts val="1360"/>
              <a:buNone/>
            </a:pPr>
            <a:r>
              <a:rPr lang="en-US" sz="1800" u="sng" dirty="0">
                <a:hlinkClick r:id="rId3"/>
              </a:rPr>
              <a:t>https://www.tate.org.uk/art/research-publications/the-sublime/the-romantic-sublime-r1109221</a:t>
            </a:r>
            <a:endParaRPr lang="en-US" sz="1800" dirty="0"/>
          </a:p>
          <a:p>
            <a:pPr marL="0" lvl="0">
              <a:spcBef>
                <a:spcPts val="1000"/>
              </a:spcBef>
              <a:spcAft>
                <a:spcPts val="0"/>
              </a:spcAft>
              <a:buClr>
                <a:schemeClr val="lt1"/>
              </a:buClr>
              <a:buSzPts val="1360"/>
            </a:pPr>
            <a:endParaRPr lang="en-US" sz="1800" dirty="0"/>
          </a:p>
        </p:txBody>
      </p:sp>
      <p:sp>
        <p:nvSpPr>
          <p:cNvPr id="195" name="Rectangle 181">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Google Shape;176;p7"/>
          <p:cNvPicPr preferRelativeResize="0">
            <a:picLocks noGrp="1"/>
          </p:cNvPicPr>
          <p:nvPr>
            <p:ph type="body" sz="half" idx="2"/>
          </p:nvPr>
        </p:nvPicPr>
        <p:blipFill rotWithShape="1">
          <a:blip r:embed="rId4"/>
          <a:srcRect l="8869" r="6741" b="1"/>
          <a:stretch/>
        </p:blipFill>
        <p:spPr>
          <a:xfrm>
            <a:off x="5276088" y="640082"/>
            <a:ext cx="6276250" cy="5577838"/>
          </a:xfrm>
          <a:prstGeom prst="rect">
            <a:avLst/>
          </a:prstGeom>
          <a:noFill/>
          <a:effectLst/>
        </p:spPr>
      </p:pic>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
        <p:cNvGrpSpPr/>
        <p:nvPr/>
      </p:nvGrpSpPr>
      <p:grpSpPr>
        <a:xfrm>
          <a:off x="0" y="0"/>
          <a:ext cx="0" cy="0"/>
          <a:chOff x="0" y="0"/>
          <a:chExt cx="0" cy="0"/>
        </a:xfrm>
      </p:grpSpPr>
      <p:sp>
        <p:nvSpPr>
          <p:cNvPr id="200" name="Rectangle 19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Google Shape;182;p8"/>
          <p:cNvSpPr txBox="1">
            <a:spLocks noGrp="1"/>
          </p:cNvSpPr>
          <p:nvPr>
            <p:ph type="title"/>
          </p:nvPr>
        </p:nvSpPr>
        <p:spPr>
          <a:xfrm>
            <a:off x="651307" y="640081"/>
            <a:ext cx="3377183" cy="3681976"/>
          </a:xfrm>
          <a:prstGeom prst="rect">
            <a:avLst/>
          </a:prstGeom>
          <a:noFill/>
        </p:spPr>
        <p:txBody>
          <a:bodyPr spcFirstLastPara="1" vert="horz" lIns="91440" tIns="45720" rIns="91440" bIns="45720" rtlCol="0" anchor="b" anchorCtr="0">
            <a:normAutofit/>
          </a:bodyPr>
          <a:lstStyle/>
          <a:p>
            <a:pPr marL="0" lvl="0" indent="0">
              <a:spcAft>
                <a:spcPts val="0"/>
              </a:spcAft>
              <a:buClr>
                <a:schemeClr val="lt1"/>
              </a:buClr>
              <a:buSzPts val="1200"/>
            </a:pPr>
            <a:r>
              <a:rPr lang="en-US" sz="3700" b="0" kern="1200">
                <a:solidFill>
                  <a:schemeClr val="bg1"/>
                </a:solidFill>
                <a:latin typeface="+mj-lt"/>
                <a:ea typeface="+mj-ea"/>
                <a:cs typeface="+mj-cs"/>
              </a:rPr>
              <a:t>PHILIP JAMES DE LOUTHERBOURG</a:t>
            </a:r>
            <a:endParaRPr lang="en-US" sz="3700" kern="1200">
              <a:solidFill>
                <a:schemeClr val="bg1"/>
              </a:solidFill>
              <a:latin typeface="+mj-lt"/>
              <a:ea typeface="+mj-ea"/>
              <a:cs typeface="+mj-cs"/>
            </a:endParaRPr>
          </a:p>
        </p:txBody>
      </p:sp>
      <p:sp>
        <p:nvSpPr>
          <p:cNvPr id="184" name="Google Shape;184;p8"/>
          <p:cNvSpPr txBox="1">
            <a:spLocks noGrp="1"/>
          </p:cNvSpPr>
          <p:nvPr>
            <p:ph idx="1"/>
          </p:nvPr>
        </p:nvSpPr>
        <p:spPr>
          <a:xfrm>
            <a:off x="651307" y="4460487"/>
            <a:ext cx="3377184" cy="1757433"/>
          </a:xfrm>
          <a:prstGeom prst="rect">
            <a:avLst/>
          </a:prstGeom>
          <a:noFill/>
        </p:spPr>
        <p:txBody>
          <a:bodyPr spcFirstLastPara="1" vert="horz" lIns="91440" tIns="45720" rIns="91440" bIns="45720" rtlCol="0" anchorCtr="0">
            <a:normAutofit/>
          </a:bodyPr>
          <a:lstStyle/>
          <a:p>
            <a:pPr marL="0" lvl="0" indent="0">
              <a:spcAft>
                <a:spcPts val="0"/>
              </a:spcAft>
              <a:buClr>
                <a:schemeClr val="lt1"/>
              </a:buClr>
              <a:buSzPts val="1600"/>
              <a:buNone/>
            </a:pPr>
            <a:r>
              <a:rPr lang="en-US" sz="2200" kern="1200">
                <a:solidFill>
                  <a:schemeClr val="bg1"/>
                </a:solidFill>
                <a:latin typeface="+mn-lt"/>
                <a:ea typeface="+mn-ea"/>
                <a:cs typeface="+mn-cs"/>
              </a:rPr>
              <a:t>'An Avalanche in the Alps' 1803</a:t>
            </a:r>
          </a:p>
        </p:txBody>
      </p:sp>
      <p:pic>
        <p:nvPicPr>
          <p:cNvPr id="183" name="Google Shape;183;p8"/>
          <p:cNvPicPr preferRelativeResize="0">
            <a:picLocks noGrp="1"/>
          </p:cNvPicPr>
          <p:nvPr>
            <p:ph type="body" sz="half" idx="2"/>
          </p:nvPr>
        </p:nvPicPr>
        <p:blipFill rotWithShape="1">
          <a:blip r:embed="rId3"/>
          <a:srcRect l="19276" r="-1" b="-1"/>
          <a:stretch/>
        </p:blipFill>
        <p:spPr>
          <a:xfrm>
            <a:off x="5195454" y="732052"/>
            <a:ext cx="6356465" cy="539389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sp>
        <p:nvSpPr>
          <p:cNvPr id="184" name="Rectangle 183">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6"/>
          <p:cNvSpPr txBox="1">
            <a:spLocks noGrp="1"/>
          </p:cNvSpPr>
          <p:nvPr>
            <p:ph type="title"/>
          </p:nvPr>
        </p:nvSpPr>
        <p:spPr>
          <a:xfrm>
            <a:off x="838200" y="621792"/>
            <a:ext cx="4795157" cy="5413248"/>
          </a:xfrm>
          <a:prstGeom prst="rect">
            <a:avLst/>
          </a:prstGeom>
        </p:spPr>
        <p:txBody>
          <a:bodyPr spcFirstLastPara="1" lIns="91425" tIns="45700" rIns="91425" bIns="45700" anchorCtr="0">
            <a:normAutofit fontScale="90000"/>
          </a:bodyPr>
          <a:lstStyle/>
          <a:p>
            <a:pPr lvl="0" rtl="0">
              <a:spcBef>
                <a:spcPts val="0"/>
              </a:spcBef>
              <a:spcAft>
                <a:spcPts val="0"/>
              </a:spcAft>
              <a:buClr>
                <a:schemeClr val="bg1"/>
              </a:buClr>
              <a:buSzPts val="3400"/>
            </a:pPr>
            <a:r>
              <a:rPr lang="en-US" sz="3300" b="1" dirty="0">
                <a:solidFill>
                  <a:schemeClr val="bg1"/>
                </a:solidFill>
              </a:rPr>
              <a:t>Freewriting Prompt:</a:t>
            </a:r>
            <a:br>
              <a:rPr lang="en-US" sz="3300" dirty="0">
                <a:solidFill>
                  <a:schemeClr val="bg1"/>
                </a:solidFill>
              </a:rPr>
            </a:br>
            <a:br>
              <a:rPr lang="en-US" sz="3300" dirty="0">
                <a:solidFill>
                  <a:schemeClr val="bg1"/>
                </a:solidFill>
              </a:rPr>
            </a:br>
            <a:r>
              <a:rPr lang="en-US" sz="3300" dirty="0">
                <a:solidFill>
                  <a:schemeClr val="bg1"/>
                </a:solidFill>
              </a:rPr>
              <a:t>1) Pick one characteristic of Romanticism </a:t>
            </a:r>
            <a:br>
              <a:rPr lang="en-US" sz="3300" dirty="0">
                <a:solidFill>
                  <a:schemeClr val="bg1"/>
                </a:solidFill>
              </a:rPr>
            </a:br>
            <a:r>
              <a:rPr lang="en-US" sz="3300" dirty="0">
                <a:solidFill>
                  <a:schemeClr val="bg1"/>
                </a:solidFill>
              </a:rPr>
              <a:t>2) Locate 2-3 examples of it in the text</a:t>
            </a:r>
            <a:br>
              <a:rPr lang="en-US" sz="3300" dirty="0">
                <a:solidFill>
                  <a:schemeClr val="bg1"/>
                </a:solidFill>
              </a:rPr>
            </a:br>
            <a:r>
              <a:rPr lang="en-US" sz="3300" dirty="0">
                <a:solidFill>
                  <a:schemeClr val="bg1"/>
                </a:solidFill>
              </a:rPr>
              <a:t>3) Explain how these examples exemplify this characteristic of Romanticism</a:t>
            </a:r>
            <a:br>
              <a:rPr lang="en-US" sz="3300" dirty="0">
                <a:solidFill>
                  <a:schemeClr val="bg1"/>
                </a:solidFill>
              </a:rPr>
            </a:br>
            <a:r>
              <a:rPr lang="en-US" sz="3300" dirty="0">
                <a:solidFill>
                  <a:schemeClr val="bg1"/>
                </a:solidFill>
              </a:rPr>
              <a:t>4) Connect this to the experience of being human</a:t>
            </a:r>
          </a:p>
        </p:txBody>
      </p:sp>
      <p:sp>
        <p:nvSpPr>
          <p:cNvPr id="170" name="Google Shape;170;p6"/>
          <p:cNvSpPr txBox="1">
            <a:spLocks noGrp="1"/>
          </p:cNvSpPr>
          <p:nvPr>
            <p:ph idx="1"/>
          </p:nvPr>
        </p:nvSpPr>
        <p:spPr>
          <a:xfrm>
            <a:off x="6521450" y="621792"/>
            <a:ext cx="4832349" cy="5413248"/>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lt1"/>
              </a:buClr>
              <a:buSzPts val="1700"/>
              <a:buFont typeface="Noto Sans Symbols"/>
              <a:buChar char="❖"/>
            </a:pPr>
            <a:r>
              <a:rPr lang="en-US" sz="2000" b="1"/>
              <a:t>Nature </a:t>
            </a:r>
          </a:p>
          <a:p>
            <a:pPr marL="228600" lvl="0" indent="-228600" rtl="0">
              <a:spcBef>
                <a:spcPts val="1000"/>
              </a:spcBef>
              <a:spcAft>
                <a:spcPts val="0"/>
              </a:spcAft>
              <a:buClr>
                <a:schemeClr val="lt1"/>
              </a:buClr>
              <a:buSzPts val="1700"/>
              <a:buFont typeface="Noto Sans Symbols"/>
              <a:buChar char="❖"/>
            </a:pPr>
            <a:r>
              <a:rPr lang="en-US" sz="2000" b="1"/>
              <a:t>Sublime</a:t>
            </a:r>
            <a:r>
              <a:rPr lang="en-US" sz="2000"/>
              <a:t> Awe &amp; Terror</a:t>
            </a:r>
          </a:p>
          <a:p>
            <a:pPr marL="228600" lvl="0" indent="-228600" rtl="0">
              <a:spcBef>
                <a:spcPts val="1000"/>
              </a:spcBef>
              <a:spcAft>
                <a:spcPts val="0"/>
              </a:spcAft>
              <a:buClr>
                <a:schemeClr val="lt1"/>
              </a:buClr>
              <a:buSzPts val="1700"/>
              <a:buFont typeface="Noto Sans Symbols"/>
              <a:buChar char="❖"/>
            </a:pPr>
            <a:r>
              <a:rPr lang="en-US" sz="2000" b="1"/>
              <a:t>Medieval Romance </a:t>
            </a:r>
            <a:r>
              <a:rPr lang="en-US" sz="2000"/>
              <a:t> According to Samuel Johnson’s Dictionary- “a military fable of the middle ages; a tale of wild adventure in war and love”</a:t>
            </a:r>
          </a:p>
          <a:p>
            <a:pPr marL="228600" lvl="0" indent="-228600" rtl="0">
              <a:spcBef>
                <a:spcPts val="1000"/>
              </a:spcBef>
              <a:spcAft>
                <a:spcPts val="0"/>
              </a:spcAft>
              <a:buClr>
                <a:schemeClr val="lt1"/>
              </a:buClr>
              <a:buSzPts val="1700"/>
              <a:buFont typeface="Noto Sans Symbols"/>
              <a:buChar char="❖"/>
            </a:pPr>
            <a:r>
              <a:rPr lang="en-US" sz="2000" b="1"/>
              <a:t>Excessive feeling</a:t>
            </a:r>
            <a:r>
              <a:rPr lang="en-US" sz="2000"/>
              <a:t> passion – sensibility</a:t>
            </a:r>
          </a:p>
          <a:p>
            <a:pPr marL="228600" lvl="0" indent="-228600" rtl="0">
              <a:spcBef>
                <a:spcPts val="1000"/>
              </a:spcBef>
              <a:spcAft>
                <a:spcPts val="0"/>
              </a:spcAft>
              <a:buClr>
                <a:schemeClr val="lt1"/>
              </a:buClr>
              <a:buSzPts val="1700"/>
              <a:buFont typeface="Noto Sans Symbols"/>
              <a:buChar char="❖"/>
            </a:pPr>
            <a:r>
              <a:rPr lang="en-US" sz="2000" b="1"/>
              <a:t>Imagination</a:t>
            </a:r>
            <a:r>
              <a:rPr lang="en-US" sz="2000"/>
              <a:t> (moving away from the 18</a:t>
            </a:r>
            <a:r>
              <a:rPr lang="en-US" sz="2000" baseline="30000"/>
              <a:t>th</a:t>
            </a:r>
            <a:r>
              <a:rPr lang="en-US" sz="2000"/>
              <a:t> Century view of Imagination as dangerous)</a:t>
            </a:r>
          </a:p>
          <a:p>
            <a:pPr marL="228600" lvl="0" indent="-228600" rtl="0">
              <a:spcBef>
                <a:spcPts val="1000"/>
              </a:spcBef>
              <a:spcAft>
                <a:spcPts val="0"/>
              </a:spcAft>
              <a:buClr>
                <a:schemeClr val="lt1"/>
              </a:buClr>
              <a:buSzPts val="1700"/>
              <a:buFont typeface="Noto Sans Symbols"/>
              <a:buChar char="❖"/>
            </a:pPr>
            <a:r>
              <a:rPr lang="en-US" sz="2000" b="1"/>
              <a:t>Revolution </a:t>
            </a:r>
            <a:r>
              <a:rPr lang="en-US" sz="2000"/>
              <a:t>Politics, Rebellion</a:t>
            </a:r>
          </a:p>
          <a:p>
            <a:pPr marL="228600" lvl="0" indent="-228600" rtl="0">
              <a:spcBef>
                <a:spcPts val="1000"/>
              </a:spcBef>
              <a:spcAft>
                <a:spcPts val="0"/>
              </a:spcAft>
              <a:buClr>
                <a:schemeClr val="lt1"/>
              </a:buClr>
              <a:buSzPts val="1700"/>
              <a:buFont typeface="Noto Sans Symbols"/>
              <a:buChar char="❖"/>
            </a:pPr>
            <a:r>
              <a:rPr lang="en-US" sz="2000" b="1"/>
              <a:t>The Individual </a:t>
            </a:r>
            <a:r>
              <a:rPr lang="en-US" sz="2000"/>
              <a:t>Notions of self-hood</a:t>
            </a:r>
          </a:p>
          <a:p>
            <a:pPr marL="228600" lvl="0" indent="-228600" rtl="0">
              <a:spcBef>
                <a:spcPts val="1000"/>
              </a:spcBef>
              <a:spcAft>
                <a:spcPts val="0"/>
              </a:spcAft>
              <a:buClr>
                <a:schemeClr val="lt1"/>
              </a:buClr>
              <a:buSzPts val="1700"/>
              <a:buFont typeface="Noto Sans Symbols"/>
              <a:buChar char="❖"/>
            </a:pPr>
            <a:r>
              <a:rPr lang="en-US" sz="2000" b="1"/>
              <a:t>Transcendence</a:t>
            </a:r>
          </a:p>
          <a:p>
            <a:pPr marL="228600" lvl="0" indent="-228600" rtl="0">
              <a:spcBef>
                <a:spcPts val="1000"/>
              </a:spcBef>
              <a:spcAft>
                <a:spcPts val="0"/>
              </a:spcAft>
              <a:buClr>
                <a:schemeClr val="lt1"/>
              </a:buClr>
              <a:buSzPts val="1700"/>
              <a:buFont typeface="Noto Sans Symbols"/>
              <a:buChar char="❖"/>
            </a:pPr>
            <a:r>
              <a:rPr lang="en-US" sz="2000" b="1"/>
              <a:t>Idealization of Nature </a:t>
            </a:r>
            <a:r>
              <a:rPr lang="en-US" sz="2000"/>
              <a:t>in contrast with industry &amp; capitalism</a:t>
            </a:r>
          </a:p>
        </p:txBody>
      </p:sp>
    </p:spTree>
    <p:extLst>
      <p:ext uri="{BB962C8B-B14F-4D97-AF65-F5344CB8AC3E}">
        <p14:creationId xmlns:p14="http://schemas.microsoft.com/office/powerpoint/2010/main" val="59503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B0533-0536-0A03-BC37-2C770E24B736}"/>
              </a:ext>
            </a:extLst>
          </p:cNvPr>
          <p:cNvSpPr>
            <a:spLocks noGrp="1"/>
          </p:cNvSpPr>
          <p:nvPr>
            <p:ph type="title"/>
          </p:nvPr>
        </p:nvSpPr>
        <p:spPr>
          <a:xfrm>
            <a:off x="5080216" y="1076324"/>
            <a:ext cx="6272784" cy="1535051"/>
          </a:xfrm>
        </p:spPr>
        <p:txBody>
          <a:bodyPr anchor="b">
            <a:normAutofit/>
          </a:bodyPr>
          <a:lstStyle/>
          <a:p>
            <a:r>
              <a:rPr lang="en-US" sz="5200" dirty="0"/>
              <a:t>Close Reading</a:t>
            </a:r>
          </a:p>
        </p:txBody>
      </p:sp>
      <p:pic>
        <p:nvPicPr>
          <p:cNvPr id="5" name="Picture 4" descr="Pen placed on top of a signature line">
            <a:extLst>
              <a:ext uri="{FF2B5EF4-FFF2-40B4-BE49-F238E27FC236}">
                <a16:creationId xmlns:a16="http://schemas.microsoft.com/office/drawing/2014/main" id="{84987AA4-B57E-00D1-928F-E3E3F346C3EE}"/>
              </a:ext>
            </a:extLst>
          </p:cNvPr>
          <p:cNvPicPr>
            <a:picLocks noChangeAspect="1"/>
          </p:cNvPicPr>
          <p:nvPr/>
        </p:nvPicPr>
        <p:blipFill rotWithShape="1">
          <a:blip r:embed="rId2"/>
          <a:srcRect l="53022" r="3127"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5968E9A-B117-68CF-B497-2F28559EF725}"/>
              </a:ext>
            </a:extLst>
          </p:cNvPr>
          <p:cNvSpPr>
            <a:spLocks noGrp="1"/>
          </p:cNvSpPr>
          <p:nvPr>
            <p:ph idx="1"/>
          </p:nvPr>
        </p:nvSpPr>
        <p:spPr>
          <a:xfrm>
            <a:off x="5080216" y="3351276"/>
            <a:ext cx="6272784" cy="2825686"/>
          </a:xfrm>
        </p:spPr>
        <p:txBody>
          <a:bodyPr>
            <a:normAutofit fontScale="92500" lnSpcReduction="10000"/>
          </a:bodyPr>
          <a:lstStyle/>
          <a:p>
            <a:pPr marL="0" indent="0">
              <a:buNone/>
            </a:pPr>
            <a:r>
              <a:rPr lang="en-US" sz="2200" dirty="0"/>
              <a:t>The first paper you are writing is a close reading, as are the initial small 1-2 page informal response papers.</a:t>
            </a:r>
          </a:p>
          <a:p>
            <a:pPr marL="0" indent="0">
              <a:buNone/>
            </a:pPr>
            <a:r>
              <a:rPr lang="en-US" sz="2200" dirty="0"/>
              <a:t>Close reading is a method of literary analysis which focuses on the specific details of a passage or text in order to discern some deeper meaning present in it. The meaning derived from the close reading is the reader’s interpretation of the passage or text.</a:t>
            </a:r>
          </a:p>
          <a:p>
            <a:pPr marL="0" indent="0">
              <a:buNone/>
            </a:pPr>
            <a:endParaRPr lang="en-US" sz="2200" dirty="0"/>
          </a:p>
          <a:p>
            <a:pPr marL="0" indent="0">
              <a:buNone/>
            </a:pPr>
            <a:r>
              <a:rPr lang="en-US" sz="2200" dirty="0">
                <a:hlinkClick r:id="rId3"/>
              </a:rPr>
              <a:t>Close-Reading Handout</a:t>
            </a:r>
            <a:endParaRPr lang="en-US" sz="2200" dirty="0"/>
          </a:p>
        </p:txBody>
      </p:sp>
    </p:spTree>
    <p:extLst>
      <p:ext uri="{BB962C8B-B14F-4D97-AF65-F5344CB8AC3E}">
        <p14:creationId xmlns:p14="http://schemas.microsoft.com/office/powerpoint/2010/main" val="187609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4393F-1351-4173-9F66-9800E6712F15}"/>
              </a:ext>
            </a:extLst>
          </p:cNvPr>
          <p:cNvSpPr>
            <a:spLocks noGrp="1"/>
          </p:cNvSpPr>
          <p:nvPr>
            <p:ph type="title"/>
          </p:nvPr>
        </p:nvSpPr>
        <p:spPr>
          <a:xfrm>
            <a:off x="357447" y="643467"/>
            <a:ext cx="4906605" cy="5990089"/>
          </a:xfrm>
        </p:spPr>
        <p:txBody>
          <a:bodyPr vert="horz" lIns="91440" tIns="45720" rIns="91440" bIns="45720" rtlCol="0" anchor="b">
            <a:normAutofit/>
          </a:bodyPr>
          <a:lstStyle/>
          <a:p>
            <a:pPr marL="0" marR="0" indent="0">
              <a:spcAft>
                <a:spcPts val="0"/>
              </a:spcAft>
            </a:pPr>
            <a:r>
              <a:rPr lang="en-US" sz="2000" b="1" dirty="0"/>
              <a:t>Questions</a:t>
            </a:r>
            <a:br>
              <a:rPr lang="en-US" sz="2000" b="1" dirty="0"/>
            </a:br>
            <a:br>
              <a:rPr lang="en-US" sz="2000" dirty="0"/>
            </a:br>
            <a:r>
              <a:rPr lang="en-US" sz="2000" dirty="0">
                <a:effectLst/>
              </a:rPr>
              <a:t>How is the frame narrative important to reading the novel and how does it impact interpretation of the novel?</a:t>
            </a:r>
            <a:br>
              <a:rPr lang="en-US" sz="2000" dirty="0">
                <a:effectLst/>
              </a:rPr>
            </a:br>
            <a:r>
              <a:rPr lang="en-US" sz="2000" dirty="0">
                <a:effectLst/>
              </a:rPr>
              <a:t> </a:t>
            </a:r>
            <a:br>
              <a:rPr lang="en-US" sz="2000" dirty="0">
                <a:effectLst/>
              </a:rPr>
            </a:br>
            <a:r>
              <a:rPr lang="en-US" sz="2000" dirty="0">
                <a:effectLst/>
              </a:rPr>
              <a:t>Consider that the title is </a:t>
            </a:r>
            <a:r>
              <a:rPr lang="en-US" sz="2000" i="1" dirty="0">
                <a:effectLst/>
              </a:rPr>
              <a:t>Frankenstein</a:t>
            </a:r>
            <a:r>
              <a:rPr lang="en-US" sz="2000" dirty="0">
                <a:effectLst/>
              </a:rPr>
              <a:t>, but much of the story is told from the perspective of the creature- who is the main protagonist, and why do you think so?</a:t>
            </a:r>
            <a:br>
              <a:rPr lang="en-US" sz="2000" dirty="0">
                <a:effectLst/>
              </a:rPr>
            </a:br>
            <a:r>
              <a:rPr lang="en-US" sz="2000" dirty="0">
                <a:effectLst/>
              </a:rPr>
              <a:t> </a:t>
            </a:r>
            <a:br>
              <a:rPr lang="en-US" sz="2000" dirty="0">
                <a:effectLst/>
              </a:rPr>
            </a:br>
            <a:r>
              <a:rPr lang="en-US" sz="2000" dirty="0">
                <a:effectLst/>
              </a:rPr>
              <a:t>What does the novel suggest about identity formation? Do you think that Shelley is arguing that people’s personalities are innate or socially constructed?</a:t>
            </a:r>
            <a:br>
              <a:rPr lang="en-US" sz="2000" dirty="0">
                <a:effectLst/>
              </a:rPr>
            </a:br>
            <a:r>
              <a:rPr lang="en-US" sz="2000" dirty="0">
                <a:effectLst/>
              </a:rPr>
              <a:t> </a:t>
            </a:r>
            <a:br>
              <a:rPr lang="en-US" sz="2000" dirty="0">
                <a:effectLst/>
              </a:rPr>
            </a:br>
            <a:r>
              <a:rPr lang="en-US" sz="2000" dirty="0">
                <a:effectLst/>
              </a:rPr>
              <a:t>Appearance is a theme within the text- Explain what you think the novel is saying about appearance and British Society.</a:t>
            </a:r>
            <a:br>
              <a:rPr lang="en-US" sz="2000" dirty="0">
                <a:effectLst/>
              </a:rPr>
            </a:br>
            <a:br>
              <a:rPr lang="en-US" sz="1400" dirty="0"/>
            </a:br>
            <a:endParaRPr lang="en-US" sz="1400" dirty="0"/>
          </a:p>
        </p:txBody>
      </p:sp>
      <p:pic>
        <p:nvPicPr>
          <p:cNvPr id="4" name="Google Shape;192;p9">
            <a:extLst>
              <a:ext uri="{FF2B5EF4-FFF2-40B4-BE49-F238E27FC236}">
                <a16:creationId xmlns:a16="http://schemas.microsoft.com/office/drawing/2014/main" id="{2C97DE90-3BA8-4E18-B079-0F810A17B4CD}"/>
              </a:ext>
            </a:extLst>
          </p:cNvPr>
          <p:cNvPicPr preferRelativeResize="0"/>
          <p:nvPr/>
        </p:nvPicPr>
        <p:blipFill rotWithShape="1">
          <a:blip r:embed="rId2"/>
          <a:srcRect t="1069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11217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4393F-1351-4173-9F66-9800E6712F15}"/>
              </a:ext>
            </a:extLst>
          </p:cNvPr>
          <p:cNvSpPr>
            <a:spLocks noGrp="1"/>
          </p:cNvSpPr>
          <p:nvPr>
            <p:ph type="title"/>
          </p:nvPr>
        </p:nvSpPr>
        <p:spPr>
          <a:xfrm>
            <a:off x="357447" y="643467"/>
            <a:ext cx="4906605" cy="5990089"/>
          </a:xfrm>
        </p:spPr>
        <p:txBody>
          <a:bodyPr vert="horz" lIns="91440" tIns="45720" rIns="91440" bIns="45720" rtlCol="0" anchor="b">
            <a:normAutofit fontScale="90000"/>
          </a:bodyPr>
          <a:lstStyle/>
          <a:p>
            <a:pPr marL="0" marR="0" indent="0">
              <a:spcAft>
                <a:spcPts val="0"/>
              </a:spcAft>
            </a:pPr>
            <a:r>
              <a:rPr lang="en-US" sz="2000" b="1" dirty="0"/>
              <a:t>Questions</a:t>
            </a:r>
            <a:br>
              <a:rPr lang="en-US" sz="2000" b="1" dirty="0"/>
            </a:br>
            <a:br>
              <a:rPr lang="en-US" sz="2000" dirty="0"/>
            </a:br>
            <a:r>
              <a:rPr lang="en-US" sz="2000" dirty="0"/>
              <a:t>Consider the religious implications in the text- and Shelley’s reference to Milton’s “Paradise Lost”- what connections can be made regarding Victor and the creature to God and Satan? What might this novel be saying about religion? Atheism? </a:t>
            </a:r>
            <a:br>
              <a:rPr lang="en-US" sz="2000" dirty="0"/>
            </a:br>
            <a:br>
              <a:rPr lang="en-US" sz="2000" dirty="0"/>
            </a:br>
            <a:r>
              <a:rPr lang="en-US" sz="2000" dirty="0"/>
              <a:t>What responsibilities, if any, does Victor have toward the creature? </a:t>
            </a:r>
            <a:br>
              <a:rPr lang="en-US" sz="2000" dirty="0"/>
            </a:br>
            <a:br>
              <a:rPr lang="en-US" sz="2000" dirty="0"/>
            </a:br>
            <a:r>
              <a:rPr lang="en-US" sz="2000" dirty="0"/>
              <a:t>When does Victor fail to act and how does this impact the way Victor and the monster are read?</a:t>
            </a:r>
            <a:br>
              <a:rPr lang="en-US" sz="2000" dirty="0"/>
            </a:br>
            <a:br>
              <a:rPr lang="en-US" sz="2000" dirty="0"/>
            </a:br>
            <a:r>
              <a:rPr lang="en-US" sz="2000" dirty="0"/>
              <a:t>Unpack and explain how Victor and the creature both exhibit monstrousness and humanness.</a:t>
            </a:r>
            <a:br>
              <a:rPr lang="en-US" sz="2000" dirty="0"/>
            </a:br>
            <a:br>
              <a:rPr lang="en-US" sz="2000" dirty="0"/>
            </a:br>
            <a:r>
              <a:rPr lang="en-US" sz="2000" dirty="0"/>
              <a:t>This tale is a warning. What is Shelley’s position on technology? Society? Religion? Duty? Social Class? Gender issues? How do you know what you know?</a:t>
            </a:r>
            <a:br>
              <a:rPr lang="en-US" sz="2000" dirty="0"/>
            </a:br>
            <a:br>
              <a:rPr lang="en-US" sz="2000" dirty="0">
                <a:effectLst/>
              </a:rPr>
            </a:br>
            <a:br>
              <a:rPr lang="en-US" sz="1400" dirty="0"/>
            </a:br>
            <a:endParaRPr lang="en-US" sz="1400" dirty="0"/>
          </a:p>
        </p:txBody>
      </p:sp>
      <p:pic>
        <p:nvPicPr>
          <p:cNvPr id="4" name="Google Shape;192;p9">
            <a:extLst>
              <a:ext uri="{FF2B5EF4-FFF2-40B4-BE49-F238E27FC236}">
                <a16:creationId xmlns:a16="http://schemas.microsoft.com/office/drawing/2014/main" id="{2C97DE90-3BA8-4E18-B079-0F810A17B4CD}"/>
              </a:ext>
            </a:extLst>
          </p:cNvPr>
          <p:cNvPicPr preferRelativeResize="0"/>
          <p:nvPr/>
        </p:nvPicPr>
        <p:blipFill rotWithShape="1">
          <a:blip r:embed="rId2"/>
          <a:srcRect t="1069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23315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2E24B5A8-B2F1-4DC0-B421-E1DC2BB68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9"/>
          <p:cNvSpPr txBox="1">
            <a:spLocks noGrp="1"/>
          </p:cNvSpPr>
          <p:nvPr>
            <p:ph type="title"/>
          </p:nvPr>
        </p:nvSpPr>
        <p:spPr>
          <a:xfrm>
            <a:off x="971368" y="909326"/>
            <a:ext cx="6125968" cy="1912749"/>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lt1"/>
              </a:buClr>
              <a:buSzPts val="3060"/>
              <a:buFont typeface="Bookman Old Style"/>
              <a:buNone/>
            </a:pPr>
            <a:r>
              <a:rPr lang="en-US" dirty="0"/>
              <a:t>ROMANTIC HERO</a:t>
            </a:r>
            <a:br>
              <a:rPr lang="en-US" dirty="0"/>
            </a:br>
            <a:r>
              <a:rPr lang="en-US" sz="2000" dirty="0"/>
              <a:t>(LITERARY ARCHETYPE)</a:t>
            </a:r>
          </a:p>
        </p:txBody>
      </p:sp>
      <p:sp>
        <p:nvSpPr>
          <p:cNvPr id="190" name="Google Shape;190;p9"/>
          <p:cNvSpPr txBox="1">
            <a:spLocks noGrp="1"/>
          </p:cNvSpPr>
          <p:nvPr>
            <p:ph idx="1"/>
          </p:nvPr>
        </p:nvSpPr>
        <p:spPr>
          <a:xfrm>
            <a:off x="971367" y="2999537"/>
            <a:ext cx="6125969" cy="3177426"/>
          </a:xfrm>
          <a:prstGeom prst="rect">
            <a:avLst/>
          </a:prstGeom>
        </p:spPr>
        <p:txBody>
          <a:bodyPr spcFirstLastPara="1" lIns="91425" tIns="45700" rIns="91425" bIns="45700" anchorCtr="0">
            <a:normAutofit/>
          </a:bodyPr>
          <a:lstStyle/>
          <a:p>
            <a:pPr>
              <a:spcBef>
                <a:spcPts val="0"/>
              </a:spcBef>
              <a:buSzPts val="1850"/>
              <a:buFont typeface="Wingdings" panose="05000000000000000000" pitchFamily="2" charset="2"/>
              <a:buChar char="v"/>
            </a:pPr>
            <a:r>
              <a:rPr lang="en-US" sz="2000" dirty="0"/>
              <a:t>Rejects established norms and conventions</a:t>
            </a:r>
          </a:p>
          <a:p>
            <a:pPr>
              <a:buSzPts val="1850"/>
              <a:buFont typeface="Wingdings" panose="05000000000000000000" pitchFamily="2" charset="2"/>
              <a:buChar char="v"/>
            </a:pPr>
            <a:r>
              <a:rPr lang="en-US" sz="2000" dirty="0"/>
              <a:t>Rejected by society</a:t>
            </a:r>
          </a:p>
          <a:p>
            <a:pPr>
              <a:buSzPts val="1850"/>
              <a:buFont typeface="Wingdings" panose="05000000000000000000" pitchFamily="2" charset="2"/>
              <a:buChar char="v"/>
            </a:pPr>
            <a:r>
              <a:rPr lang="en-US" sz="2000" dirty="0"/>
              <a:t>Individualism or Self-hood- is the center of his/her own existence</a:t>
            </a:r>
          </a:p>
          <a:p>
            <a:pPr marL="0" lvl="0" indent="0" rtl="0">
              <a:spcBef>
                <a:spcPts val="1000"/>
              </a:spcBef>
              <a:spcAft>
                <a:spcPts val="0"/>
              </a:spcAft>
              <a:buClr>
                <a:schemeClr val="lt1"/>
              </a:buClr>
              <a:buSzPts val="1850"/>
              <a:buNone/>
            </a:pPr>
            <a:r>
              <a:rPr lang="en-US" sz="2000" dirty="0"/>
              <a:t>(See also Byronic Hero, Lord Byron, “Childe Harold’s Pilgrimage” (1812)  )</a:t>
            </a:r>
          </a:p>
        </p:txBody>
      </p:sp>
      <p:pic>
        <p:nvPicPr>
          <p:cNvPr id="191" name="Google Shape;191;p9"/>
          <p:cNvPicPr preferRelativeResize="0"/>
          <p:nvPr/>
        </p:nvPicPr>
        <p:blipFill rotWithShape="1">
          <a:blip r:embed="rId3"/>
          <a:srcRect t="1910" r="-1" b="36159"/>
          <a:stretch/>
        </p:blipFill>
        <p:spPr>
          <a:xfrm>
            <a:off x="7751004" y="340091"/>
            <a:ext cx="3726211" cy="3016556"/>
          </a:xfrm>
          <a:custGeom>
            <a:avLst/>
            <a:gdLst/>
            <a:ahLst/>
            <a:cxnLst/>
            <a:rect l="l" t="t" r="r" b="b"/>
            <a:pathLst>
              <a:path w="5008963" h="4055009">
                <a:moveTo>
                  <a:pt x="4260" y="2364194"/>
                </a:moveTo>
                <a:lnTo>
                  <a:pt x="6339" y="2376109"/>
                </a:lnTo>
                <a:cubicBezTo>
                  <a:pt x="8263" y="2386693"/>
                  <a:pt x="10534" y="2398797"/>
                  <a:pt x="13016" y="2411650"/>
                </a:cubicBezTo>
                <a:lnTo>
                  <a:pt x="16544" y="2429412"/>
                </a:lnTo>
                <a:lnTo>
                  <a:pt x="15029" y="2430148"/>
                </a:lnTo>
                <a:cubicBezTo>
                  <a:pt x="7176" y="2425568"/>
                  <a:pt x="3382" y="2403865"/>
                  <a:pt x="3537" y="2374995"/>
                </a:cubicBezTo>
                <a:close/>
                <a:moveTo>
                  <a:pt x="1" y="2337056"/>
                </a:moveTo>
                <a:cubicBezTo>
                  <a:pt x="-2" y="2335024"/>
                  <a:pt x="574" y="2335993"/>
                  <a:pt x="1595" y="2339216"/>
                </a:cubicBezTo>
                <a:lnTo>
                  <a:pt x="5078" y="2352002"/>
                </a:lnTo>
                <a:lnTo>
                  <a:pt x="4260" y="2364194"/>
                </a:lnTo>
                <a:lnTo>
                  <a:pt x="1733" y="2349698"/>
                </a:lnTo>
                <a:cubicBezTo>
                  <a:pt x="632" y="2342932"/>
                  <a:pt x="11" y="2338459"/>
                  <a:pt x="1" y="2337056"/>
                </a:cubicBezTo>
                <a:close/>
                <a:moveTo>
                  <a:pt x="4169659" y="1042396"/>
                </a:moveTo>
                <a:cubicBezTo>
                  <a:pt x="4159915" y="1050998"/>
                  <a:pt x="4150173" y="1059602"/>
                  <a:pt x="4140431" y="1068204"/>
                </a:cubicBezTo>
                <a:cubicBezTo>
                  <a:pt x="4146280" y="1065938"/>
                  <a:pt x="4152666" y="1063654"/>
                  <a:pt x="4158783" y="1061380"/>
                </a:cubicBezTo>
                <a:cubicBezTo>
                  <a:pt x="4163391" y="1056201"/>
                  <a:pt x="4168307" y="1051307"/>
                  <a:pt x="4172866" y="1045834"/>
                </a:cubicBezTo>
                <a:cubicBezTo>
                  <a:pt x="4171887" y="1044684"/>
                  <a:pt x="4170639" y="1043546"/>
                  <a:pt x="4169659" y="1042396"/>
                </a:cubicBezTo>
                <a:close/>
                <a:moveTo>
                  <a:pt x="3910544" y="636501"/>
                </a:moveTo>
                <a:cubicBezTo>
                  <a:pt x="3852087" y="688117"/>
                  <a:pt x="3793675" y="740025"/>
                  <a:pt x="3735217" y="791641"/>
                </a:cubicBezTo>
                <a:cubicBezTo>
                  <a:pt x="3736467" y="792782"/>
                  <a:pt x="3737447" y="793931"/>
                  <a:pt x="3738694" y="795071"/>
                </a:cubicBezTo>
                <a:cubicBezTo>
                  <a:pt x="3804727" y="750884"/>
                  <a:pt x="3866037" y="702128"/>
                  <a:pt x="3910544" y="636501"/>
                </a:cubicBezTo>
                <a:close/>
                <a:moveTo>
                  <a:pt x="4241368" y="227"/>
                </a:moveTo>
                <a:cubicBezTo>
                  <a:pt x="4243807" y="-335"/>
                  <a:pt x="4246349" y="22"/>
                  <a:pt x="4248912" y="2744"/>
                </a:cubicBezTo>
                <a:cubicBezTo>
                  <a:pt x="4253368" y="7322"/>
                  <a:pt x="4250995" y="13017"/>
                  <a:pt x="4248935" y="17224"/>
                </a:cubicBezTo>
                <a:cubicBezTo>
                  <a:pt x="4245220" y="24737"/>
                  <a:pt x="4241995" y="31937"/>
                  <a:pt x="4241447" y="40821"/>
                </a:cubicBezTo>
                <a:cubicBezTo>
                  <a:pt x="4240991" y="46747"/>
                  <a:pt x="4240623" y="53262"/>
                  <a:pt x="4245038" y="57545"/>
                </a:cubicBezTo>
                <a:cubicBezTo>
                  <a:pt x="4263399" y="75841"/>
                  <a:pt x="4253477" y="85041"/>
                  <a:pt x="4241589" y="95488"/>
                </a:cubicBezTo>
                <a:cubicBezTo>
                  <a:pt x="4225142" y="109637"/>
                  <a:pt x="4220917" y="129873"/>
                  <a:pt x="4228781" y="153546"/>
                </a:cubicBezTo>
                <a:cubicBezTo>
                  <a:pt x="4231847" y="163195"/>
                  <a:pt x="4231659" y="169112"/>
                  <a:pt x="4220634" y="169188"/>
                </a:cubicBezTo>
                <a:cubicBezTo>
                  <a:pt x="4216350" y="169332"/>
                  <a:pt x="4215765" y="172603"/>
                  <a:pt x="4214688" y="176184"/>
                </a:cubicBezTo>
                <a:cubicBezTo>
                  <a:pt x="4192917" y="260550"/>
                  <a:pt x="4154331" y="335138"/>
                  <a:pt x="4106293" y="404134"/>
                </a:cubicBezTo>
                <a:cubicBezTo>
                  <a:pt x="4067333" y="460118"/>
                  <a:pt x="4022759" y="510969"/>
                  <a:pt x="3976090" y="560416"/>
                </a:cubicBezTo>
                <a:cubicBezTo>
                  <a:pt x="3974703" y="561939"/>
                  <a:pt x="3973361" y="563757"/>
                  <a:pt x="3973001" y="566724"/>
                </a:cubicBezTo>
                <a:cubicBezTo>
                  <a:pt x="3997557" y="559988"/>
                  <a:pt x="4017706" y="547193"/>
                  <a:pt x="4036832" y="532955"/>
                </a:cubicBezTo>
                <a:cubicBezTo>
                  <a:pt x="4087679" y="495192"/>
                  <a:pt x="4128099" y="447137"/>
                  <a:pt x="4169187" y="399948"/>
                </a:cubicBezTo>
                <a:cubicBezTo>
                  <a:pt x="4194181" y="371032"/>
                  <a:pt x="4220107" y="342972"/>
                  <a:pt x="4248533" y="317192"/>
                </a:cubicBezTo>
                <a:cubicBezTo>
                  <a:pt x="4253271" y="312894"/>
                  <a:pt x="4256225" y="307475"/>
                  <a:pt x="4259179" y="302057"/>
                </a:cubicBezTo>
                <a:cubicBezTo>
                  <a:pt x="4260879" y="299044"/>
                  <a:pt x="4263159" y="296308"/>
                  <a:pt x="4267621" y="297340"/>
                </a:cubicBezTo>
                <a:cubicBezTo>
                  <a:pt x="4273199" y="298630"/>
                  <a:pt x="4274397" y="303023"/>
                  <a:pt x="4275596" y="307415"/>
                </a:cubicBezTo>
                <a:cubicBezTo>
                  <a:pt x="4279323" y="321474"/>
                  <a:pt x="4277741" y="334235"/>
                  <a:pt x="4272859" y="346516"/>
                </a:cubicBezTo>
                <a:cubicBezTo>
                  <a:pt x="4260092" y="377975"/>
                  <a:pt x="4237963" y="402657"/>
                  <a:pt x="4214851" y="426191"/>
                </a:cubicBezTo>
                <a:cubicBezTo>
                  <a:pt x="4184949" y="456454"/>
                  <a:pt x="4156291" y="487857"/>
                  <a:pt x="4131023" y="522101"/>
                </a:cubicBezTo>
                <a:cubicBezTo>
                  <a:pt x="4129233" y="524526"/>
                  <a:pt x="4125438" y="526132"/>
                  <a:pt x="4127793" y="532849"/>
                </a:cubicBezTo>
                <a:cubicBezTo>
                  <a:pt x="4144465" y="516625"/>
                  <a:pt x="4160110" y="500731"/>
                  <a:pt x="4176111" y="485417"/>
                </a:cubicBezTo>
                <a:cubicBezTo>
                  <a:pt x="4191845" y="470110"/>
                  <a:pt x="4207847" y="454796"/>
                  <a:pt x="4223625" y="439785"/>
                </a:cubicBezTo>
                <a:cubicBezTo>
                  <a:pt x="4227379" y="436112"/>
                  <a:pt x="4231180" y="430960"/>
                  <a:pt x="4238003" y="435163"/>
                </a:cubicBezTo>
                <a:cubicBezTo>
                  <a:pt x="4245093" y="439357"/>
                  <a:pt x="4245396" y="446735"/>
                  <a:pt x="4244671" y="452670"/>
                </a:cubicBezTo>
                <a:cubicBezTo>
                  <a:pt x="4242191" y="470190"/>
                  <a:pt x="4235650" y="485776"/>
                  <a:pt x="4225900" y="499698"/>
                </a:cubicBezTo>
                <a:cubicBezTo>
                  <a:pt x="4192447" y="545745"/>
                  <a:pt x="4151905" y="585821"/>
                  <a:pt x="4115062" y="629026"/>
                </a:cubicBezTo>
                <a:cubicBezTo>
                  <a:pt x="4095167" y="652452"/>
                  <a:pt x="4077366" y="677283"/>
                  <a:pt x="4060768" y="702961"/>
                </a:cubicBezTo>
                <a:cubicBezTo>
                  <a:pt x="4057055" y="708701"/>
                  <a:pt x="4058119" y="713984"/>
                  <a:pt x="4060431" y="720409"/>
                </a:cubicBezTo>
                <a:cubicBezTo>
                  <a:pt x="4069719" y="746397"/>
                  <a:pt x="4062743" y="755499"/>
                  <a:pt x="4035212" y="751401"/>
                </a:cubicBezTo>
                <a:cubicBezTo>
                  <a:pt x="4026688" y="750210"/>
                  <a:pt x="4021285" y="751870"/>
                  <a:pt x="4017125" y="758215"/>
                </a:cubicBezTo>
                <a:cubicBezTo>
                  <a:pt x="3967019" y="836737"/>
                  <a:pt x="3903854" y="903582"/>
                  <a:pt x="3832932" y="963597"/>
                </a:cubicBezTo>
                <a:cubicBezTo>
                  <a:pt x="3804017" y="987916"/>
                  <a:pt x="3773855" y="1011096"/>
                  <a:pt x="3742937" y="1032823"/>
                </a:cubicBezTo>
                <a:cubicBezTo>
                  <a:pt x="3743159" y="1034292"/>
                  <a:pt x="3743424" y="1036057"/>
                  <a:pt x="3743644" y="1037528"/>
                </a:cubicBezTo>
                <a:cubicBezTo>
                  <a:pt x="3744223" y="1039576"/>
                  <a:pt x="3744667" y="1040744"/>
                  <a:pt x="3745199" y="1042499"/>
                </a:cubicBezTo>
                <a:cubicBezTo>
                  <a:pt x="3788365" y="1009130"/>
                  <a:pt x="3830861" y="974896"/>
                  <a:pt x="3872023" y="938935"/>
                </a:cubicBezTo>
                <a:cubicBezTo>
                  <a:pt x="3983615" y="841498"/>
                  <a:pt x="4088569" y="737488"/>
                  <a:pt x="4195750" y="635767"/>
                </a:cubicBezTo>
                <a:cubicBezTo>
                  <a:pt x="4231774" y="601456"/>
                  <a:pt x="4257859" y="558318"/>
                  <a:pt x="4289249" y="520026"/>
                </a:cubicBezTo>
                <a:cubicBezTo>
                  <a:pt x="4310175" y="494498"/>
                  <a:pt x="4329854" y="467830"/>
                  <a:pt x="4355459" y="446578"/>
                </a:cubicBezTo>
                <a:cubicBezTo>
                  <a:pt x="4366007" y="437947"/>
                  <a:pt x="4377219" y="430181"/>
                  <a:pt x="4393331" y="431708"/>
                </a:cubicBezTo>
                <a:cubicBezTo>
                  <a:pt x="4399623" y="432382"/>
                  <a:pt x="4406851" y="433912"/>
                  <a:pt x="4410143" y="441485"/>
                </a:cubicBezTo>
                <a:cubicBezTo>
                  <a:pt x="4413167" y="449066"/>
                  <a:pt x="4408073" y="452785"/>
                  <a:pt x="4403471" y="456190"/>
                </a:cubicBezTo>
                <a:cubicBezTo>
                  <a:pt x="4402263" y="457118"/>
                  <a:pt x="4401102" y="458339"/>
                  <a:pt x="4399763" y="458385"/>
                </a:cubicBezTo>
                <a:cubicBezTo>
                  <a:pt x="4374585" y="461004"/>
                  <a:pt x="4372053" y="483550"/>
                  <a:pt x="4362431" y="500127"/>
                </a:cubicBezTo>
                <a:cubicBezTo>
                  <a:pt x="4359433" y="505253"/>
                  <a:pt x="4359919" y="510260"/>
                  <a:pt x="4364819" y="516005"/>
                </a:cubicBezTo>
                <a:cubicBezTo>
                  <a:pt x="4373640" y="526345"/>
                  <a:pt x="4369259" y="531222"/>
                  <a:pt x="4360060" y="534487"/>
                </a:cubicBezTo>
                <a:cubicBezTo>
                  <a:pt x="4350861" y="537752"/>
                  <a:pt x="4340549" y="538985"/>
                  <a:pt x="4331121" y="546101"/>
                </a:cubicBezTo>
                <a:cubicBezTo>
                  <a:pt x="4348564" y="551127"/>
                  <a:pt x="4359197" y="544860"/>
                  <a:pt x="4368805" y="537148"/>
                </a:cubicBezTo>
                <a:cubicBezTo>
                  <a:pt x="4390475" y="520165"/>
                  <a:pt x="4402429" y="495825"/>
                  <a:pt x="4413491" y="470925"/>
                </a:cubicBezTo>
                <a:cubicBezTo>
                  <a:pt x="4415729" y="466120"/>
                  <a:pt x="4417345" y="460748"/>
                  <a:pt x="4420787" y="456790"/>
                </a:cubicBezTo>
                <a:cubicBezTo>
                  <a:pt x="4427137" y="448892"/>
                  <a:pt x="4435039" y="447740"/>
                  <a:pt x="4445559" y="456842"/>
                </a:cubicBezTo>
                <a:cubicBezTo>
                  <a:pt x="4459466" y="468787"/>
                  <a:pt x="4463618" y="467759"/>
                  <a:pt x="4465249" y="451747"/>
                </a:cubicBezTo>
                <a:cubicBezTo>
                  <a:pt x="4467379" y="430103"/>
                  <a:pt x="4477177" y="414701"/>
                  <a:pt x="4496605" y="406068"/>
                </a:cubicBezTo>
                <a:cubicBezTo>
                  <a:pt x="4500624" y="404158"/>
                  <a:pt x="4504824" y="401653"/>
                  <a:pt x="4509951" y="405322"/>
                </a:cubicBezTo>
                <a:cubicBezTo>
                  <a:pt x="4515434" y="409571"/>
                  <a:pt x="4512883" y="414089"/>
                  <a:pt x="4511627" y="418269"/>
                </a:cubicBezTo>
                <a:cubicBezTo>
                  <a:pt x="4509922" y="424829"/>
                  <a:pt x="4507681" y="431406"/>
                  <a:pt x="4506287" y="438249"/>
                </a:cubicBezTo>
                <a:cubicBezTo>
                  <a:pt x="4503637" y="449273"/>
                  <a:pt x="4504557" y="460767"/>
                  <a:pt x="4514183" y="471081"/>
                </a:cubicBezTo>
                <a:cubicBezTo>
                  <a:pt x="4521225" y="478528"/>
                  <a:pt x="4521439" y="483544"/>
                  <a:pt x="4514468" y="489099"/>
                </a:cubicBezTo>
                <a:cubicBezTo>
                  <a:pt x="4492037" y="506402"/>
                  <a:pt x="4479461" y="528399"/>
                  <a:pt x="4493071" y="561631"/>
                </a:cubicBezTo>
                <a:cubicBezTo>
                  <a:pt x="4495117" y="566290"/>
                  <a:pt x="4494217" y="571049"/>
                  <a:pt x="4489084" y="570926"/>
                </a:cubicBezTo>
                <a:cubicBezTo>
                  <a:pt x="4477703" y="570423"/>
                  <a:pt x="4476979" y="578131"/>
                  <a:pt x="4474957" y="586178"/>
                </a:cubicBezTo>
                <a:cubicBezTo>
                  <a:pt x="4455071" y="663388"/>
                  <a:pt x="4419799" y="731363"/>
                  <a:pt x="4376945" y="795455"/>
                </a:cubicBezTo>
                <a:cubicBezTo>
                  <a:pt x="4334537" y="858942"/>
                  <a:pt x="4284731" y="916176"/>
                  <a:pt x="4230823" y="971186"/>
                </a:cubicBezTo>
                <a:cubicBezTo>
                  <a:pt x="4247966" y="968835"/>
                  <a:pt x="4268827" y="957199"/>
                  <a:pt x="4288617" y="943826"/>
                </a:cubicBezTo>
                <a:cubicBezTo>
                  <a:pt x="4340847" y="908082"/>
                  <a:pt x="4381088" y="860626"/>
                  <a:pt x="4422264" y="814026"/>
                </a:cubicBezTo>
                <a:cubicBezTo>
                  <a:pt x="4451011" y="781437"/>
                  <a:pt x="4478823" y="747994"/>
                  <a:pt x="4512251" y="719680"/>
                </a:cubicBezTo>
                <a:cubicBezTo>
                  <a:pt x="4516092" y="716596"/>
                  <a:pt x="4518465" y="712675"/>
                  <a:pt x="4520168" y="707889"/>
                </a:cubicBezTo>
                <a:cubicBezTo>
                  <a:pt x="4521691" y="703700"/>
                  <a:pt x="4524331" y="699769"/>
                  <a:pt x="4530220" y="701344"/>
                </a:cubicBezTo>
                <a:cubicBezTo>
                  <a:pt x="4536153" y="703212"/>
                  <a:pt x="4537485" y="708487"/>
                  <a:pt x="4538191" y="713191"/>
                </a:cubicBezTo>
                <a:cubicBezTo>
                  <a:pt x="4540040" y="730862"/>
                  <a:pt x="4537873" y="746892"/>
                  <a:pt x="4530086" y="761339"/>
                </a:cubicBezTo>
                <a:cubicBezTo>
                  <a:pt x="4515047" y="790216"/>
                  <a:pt x="4492651" y="813134"/>
                  <a:pt x="4470255" y="836052"/>
                </a:cubicBezTo>
                <a:cubicBezTo>
                  <a:pt x="4439189" y="867536"/>
                  <a:pt x="4411198" y="901576"/>
                  <a:pt x="4386996" y="939332"/>
                </a:cubicBezTo>
                <a:cubicBezTo>
                  <a:pt x="4405725" y="920675"/>
                  <a:pt x="4424409" y="901723"/>
                  <a:pt x="4443406" y="883057"/>
                </a:cubicBezTo>
                <a:cubicBezTo>
                  <a:pt x="4457710" y="868981"/>
                  <a:pt x="4472637" y="855476"/>
                  <a:pt x="4487253" y="841686"/>
                </a:cubicBezTo>
                <a:cubicBezTo>
                  <a:pt x="4490785" y="838315"/>
                  <a:pt x="4494538" y="834644"/>
                  <a:pt x="4500825" y="838864"/>
                </a:cubicBezTo>
                <a:cubicBezTo>
                  <a:pt x="4506489" y="842516"/>
                  <a:pt x="4506525" y="848130"/>
                  <a:pt x="4506249" y="853458"/>
                </a:cubicBezTo>
                <a:cubicBezTo>
                  <a:pt x="4505370" y="874470"/>
                  <a:pt x="4496639" y="891608"/>
                  <a:pt x="4484969" y="907073"/>
                </a:cubicBezTo>
                <a:cubicBezTo>
                  <a:pt x="4470793" y="925576"/>
                  <a:pt x="4455680" y="943225"/>
                  <a:pt x="4440032" y="960892"/>
                </a:cubicBezTo>
                <a:cubicBezTo>
                  <a:pt x="4458875" y="955530"/>
                  <a:pt x="4477718" y="950167"/>
                  <a:pt x="4496695" y="945687"/>
                </a:cubicBezTo>
                <a:cubicBezTo>
                  <a:pt x="4492983" y="980092"/>
                  <a:pt x="4473377" y="987549"/>
                  <a:pt x="4455695" y="993464"/>
                </a:cubicBezTo>
                <a:cubicBezTo>
                  <a:pt x="4431805" y="1001065"/>
                  <a:pt x="4409251" y="1010394"/>
                  <a:pt x="4387141" y="1020891"/>
                </a:cubicBezTo>
                <a:cubicBezTo>
                  <a:pt x="4378691" y="1030927"/>
                  <a:pt x="4370197" y="1040671"/>
                  <a:pt x="4362058" y="1050992"/>
                </a:cubicBezTo>
                <a:cubicBezTo>
                  <a:pt x="4353695" y="1061617"/>
                  <a:pt x="4345870" y="1072223"/>
                  <a:pt x="4338131" y="1083418"/>
                </a:cubicBezTo>
                <a:cubicBezTo>
                  <a:pt x="4332629" y="1091582"/>
                  <a:pt x="4325612" y="1098614"/>
                  <a:pt x="4335411" y="1111879"/>
                </a:cubicBezTo>
                <a:cubicBezTo>
                  <a:pt x="4339820" y="1117936"/>
                  <a:pt x="4322095" y="1152223"/>
                  <a:pt x="4315173" y="1154524"/>
                </a:cubicBezTo>
                <a:cubicBezTo>
                  <a:pt x="4314147" y="1154854"/>
                  <a:pt x="4313119" y="1155186"/>
                  <a:pt x="4312317" y="1155212"/>
                </a:cubicBezTo>
                <a:cubicBezTo>
                  <a:pt x="4296605" y="1154558"/>
                  <a:pt x="4294627" y="1164673"/>
                  <a:pt x="4296259" y="1177325"/>
                </a:cubicBezTo>
                <a:cubicBezTo>
                  <a:pt x="4297848" y="1189684"/>
                  <a:pt x="4302825" y="1204883"/>
                  <a:pt x="4280739" y="1199421"/>
                </a:cubicBezTo>
                <a:cubicBezTo>
                  <a:pt x="4278241" y="1198914"/>
                  <a:pt x="4277969" y="1200696"/>
                  <a:pt x="4277209" y="1202790"/>
                </a:cubicBezTo>
                <a:cubicBezTo>
                  <a:pt x="4262087" y="1256198"/>
                  <a:pt x="4229353" y="1298081"/>
                  <a:pt x="4197155" y="1339947"/>
                </a:cubicBezTo>
                <a:cubicBezTo>
                  <a:pt x="4195323" y="1342078"/>
                  <a:pt x="4193489" y="1344207"/>
                  <a:pt x="4191657" y="1346338"/>
                </a:cubicBezTo>
                <a:cubicBezTo>
                  <a:pt x="4230281" y="1334694"/>
                  <a:pt x="4360859" y="1317001"/>
                  <a:pt x="4400355" y="1320105"/>
                </a:cubicBezTo>
                <a:cubicBezTo>
                  <a:pt x="4435476" y="1322763"/>
                  <a:pt x="4621075" y="1252093"/>
                  <a:pt x="4655814" y="1212801"/>
                </a:cubicBezTo>
                <a:cubicBezTo>
                  <a:pt x="4665902" y="1242309"/>
                  <a:pt x="4655619" y="1254477"/>
                  <a:pt x="4648010" y="1268327"/>
                </a:cubicBezTo>
                <a:cubicBezTo>
                  <a:pt x="4637225" y="1287899"/>
                  <a:pt x="4637115" y="1301497"/>
                  <a:pt x="4665123" y="1315921"/>
                </a:cubicBezTo>
                <a:cubicBezTo>
                  <a:pt x="4745312" y="1356959"/>
                  <a:pt x="4744730" y="1358456"/>
                  <a:pt x="4684517" y="1419882"/>
                </a:cubicBezTo>
                <a:cubicBezTo>
                  <a:pt x="4681701" y="1422637"/>
                  <a:pt x="4684589" y="1431109"/>
                  <a:pt x="4684670" y="1437018"/>
                </a:cubicBezTo>
                <a:cubicBezTo>
                  <a:pt x="4703939" y="1445234"/>
                  <a:pt x="4721650" y="1421587"/>
                  <a:pt x="4746785" y="1445566"/>
                </a:cubicBezTo>
                <a:cubicBezTo>
                  <a:pt x="4670699" y="1557173"/>
                  <a:pt x="4545611" y="1665113"/>
                  <a:pt x="4430376" y="1750851"/>
                </a:cubicBezTo>
                <a:cubicBezTo>
                  <a:pt x="4537505" y="1774137"/>
                  <a:pt x="4585227" y="1677964"/>
                  <a:pt x="4662829" y="1687468"/>
                </a:cubicBezTo>
                <a:cubicBezTo>
                  <a:pt x="4705010" y="1715600"/>
                  <a:pt x="4599689" y="1767020"/>
                  <a:pt x="4709159" y="1777225"/>
                </a:cubicBezTo>
                <a:cubicBezTo>
                  <a:pt x="4666449" y="1804669"/>
                  <a:pt x="4635702" y="1831118"/>
                  <a:pt x="4608027" y="1861896"/>
                </a:cubicBezTo>
                <a:cubicBezTo>
                  <a:pt x="4558983" y="1917038"/>
                  <a:pt x="4553039" y="1952700"/>
                  <a:pt x="4590023" y="2023267"/>
                </a:cubicBezTo>
                <a:cubicBezTo>
                  <a:pt x="4614502" y="2069727"/>
                  <a:pt x="4646173" y="2112103"/>
                  <a:pt x="4632387" y="2169011"/>
                </a:cubicBezTo>
                <a:cubicBezTo>
                  <a:pt x="4622911" y="2208043"/>
                  <a:pt x="4632603" y="2233132"/>
                  <a:pt x="4687843" y="2213837"/>
                </a:cubicBezTo>
                <a:cubicBezTo>
                  <a:pt x="4747459" y="2193213"/>
                  <a:pt x="4776241" y="2227114"/>
                  <a:pt x="4770561" y="2294980"/>
                </a:cubicBezTo>
                <a:cubicBezTo>
                  <a:pt x="4766881" y="2338546"/>
                  <a:pt x="4779626" y="2351711"/>
                  <a:pt x="4821725" y="2345270"/>
                </a:cubicBezTo>
                <a:cubicBezTo>
                  <a:pt x="4868287" y="2338088"/>
                  <a:pt x="4909037" y="2308345"/>
                  <a:pt x="4969720" y="2319898"/>
                </a:cubicBezTo>
                <a:cubicBezTo>
                  <a:pt x="4934699" y="2400276"/>
                  <a:pt x="4831177" y="2381301"/>
                  <a:pt x="4787813" y="2458118"/>
                </a:cubicBezTo>
                <a:cubicBezTo>
                  <a:pt x="4852937" y="2456221"/>
                  <a:pt x="4902705" y="2454251"/>
                  <a:pt x="4948436" y="2436163"/>
                </a:cubicBezTo>
                <a:cubicBezTo>
                  <a:pt x="4967506" y="2428724"/>
                  <a:pt x="4988449" y="2421222"/>
                  <a:pt x="5003101" y="2443483"/>
                </a:cubicBezTo>
                <a:cubicBezTo>
                  <a:pt x="5020601" y="2470378"/>
                  <a:pt x="4994831" y="2481589"/>
                  <a:pt x="4979245" y="2487138"/>
                </a:cubicBezTo>
                <a:cubicBezTo>
                  <a:pt x="4935260" y="2502508"/>
                  <a:pt x="4904815" y="2536335"/>
                  <a:pt x="4870362" y="2563205"/>
                </a:cubicBezTo>
                <a:cubicBezTo>
                  <a:pt x="4794979" y="2622187"/>
                  <a:pt x="4709879" y="2672039"/>
                  <a:pt x="4652786" y="2766755"/>
                </a:cubicBezTo>
                <a:cubicBezTo>
                  <a:pt x="4738433" y="2740232"/>
                  <a:pt x="4796853" y="2683002"/>
                  <a:pt x="4878193" y="2669034"/>
                </a:cubicBezTo>
                <a:cubicBezTo>
                  <a:pt x="4818837" y="2755847"/>
                  <a:pt x="4734707" y="2813941"/>
                  <a:pt x="4656369" y="2878341"/>
                </a:cubicBezTo>
                <a:cubicBezTo>
                  <a:pt x="4634071" y="2896528"/>
                  <a:pt x="4610397" y="2909146"/>
                  <a:pt x="4610429" y="2946972"/>
                </a:cubicBezTo>
                <a:cubicBezTo>
                  <a:pt x="4610409" y="3020261"/>
                  <a:pt x="4587109" y="3081923"/>
                  <a:pt x="4522027" y="3116326"/>
                </a:cubicBezTo>
                <a:cubicBezTo>
                  <a:pt x="4521535" y="3116637"/>
                  <a:pt x="4526921" y="3127390"/>
                  <a:pt x="4530480" y="3134954"/>
                </a:cubicBezTo>
                <a:cubicBezTo>
                  <a:pt x="4573415" y="3135874"/>
                  <a:pt x="4600394" y="3091524"/>
                  <a:pt x="4657149" y="3103798"/>
                </a:cubicBezTo>
                <a:cubicBezTo>
                  <a:pt x="4613989" y="3164059"/>
                  <a:pt x="4578247" y="3218161"/>
                  <a:pt x="4508529" y="3248583"/>
                </a:cubicBezTo>
                <a:cubicBezTo>
                  <a:pt x="4452703" y="3272922"/>
                  <a:pt x="4381491" y="3288026"/>
                  <a:pt x="4349468" y="3361506"/>
                </a:cubicBezTo>
                <a:cubicBezTo>
                  <a:pt x="4401401" y="3373942"/>
                  <a:pt x="4435975" y="3355048"/>
                  <a:pt x="4471303" y="3341152"/>
                </a:cubicBezTo>
                <a:cubicBezTo>
                  <a:pt x="4525696" y="3319816"/>
                  <a:pt x="4578621" y="3295871"/>
                  <a:pt x="4632973" y="3274241"/>
                </a:cubicBezTo>
                <a:cubicBezTo>
                  <a:pt x="4653560" y="3266161"/>
                  <a:pt x="4676556" y="3259771"/>
                  <a:pt x="4695873" y="3295175"/>
                </a:cubicBezTo>
                <a:cubicBezTo>
                  <a:pt x="4624445" y="3305262"/>
                  <a:pt x="4588041" y="3354953"/>
                  <a:pt x="4549319" y="3401768"/>
                </a:cubicBezTo>
                <a:cubicBezTo>
                  <a:pt x="4527454" y="3428214"/>
                  <a:pt x="4511691" y="3463025"/>
                  <a:pt x="4463683" y="3451638"/>
                </a:cubicBezTo>
                <a:cubicBezTo>
                  <a:pt x="4438297" y="3445695"/>
                  <a:pt x="4425636" y="3465331"/>
                  <a:pt x="4431849" y="3488764"/>
                </a:cubicBezTo>
                <a:cubicBezTo>
                  <a:pt x="4453418" y="3571374"/>
                  <a:pt x="4401285" y="3602385"/>
                  <a:pt x="4345021" y="3620237"/>
                </a:cubicBezTo>
                <a:cubicBezTo>
                  <a:pt x="4238701" y="3654255"/>
                  <a:pt x="4156956" y="3728228"/>
                  <a:pt x="4054862" y="3770672"/>
                </a:cubicBezTo>
                <a:cubicBezTo>
                  <a:pt x="3955539" y="3811843"/>
                  <a:pt x="3193890" y="4013019"/>
                  <a:pt x="2996978" y="4037083"/>
                </a:cubicBezTo>
                <a:cubicBezTo>
                  <a:pt x="1791984" y="4184327"/>
                  <a:pt x="787965" y="3376479"/>
                  <a:pt x="782224" y="3365147"/>
                </a:cubicBezTo>
                <a:cubicBezTo>
                  <a:pt x="755658" y="3311959"/>
                  <a:pt x="706372" y="3290272"/>
                  <a:pt x="660529" y="3262855"/>
                </a:cubicBezTo>
                <a:cubicBezTo>
                  <a:pt x="620573" y="3238785"/>
                  <a:pt x="577987" y="3213325"/>
                  <a:pt x="556492" y="3170606"/>
                </a:cubicBezTo>
                <a:cubicBezTo>
                  <a:pt x="528057" y="3113938"/>
                  <a:pt x="591369" y="3159090"/>
                  <a:pt x="598499" y="3136686"/>
                </a:cubicBezTo>
                <a:cubicBezTo>
                  <a:pt x="572610" y="3107710"/>
                  <a:pt x="535291" y="3081483"/>
                  <a:pt x="521371" y="3047966"/>
                </a:cubicBezTo>
                <a:cubicBezTo>
                  <a:pt x="471383" y="2926712"/>
                  <a:pt x="389969" y="2839909"/>
                  <a:pt x="277815" y="2774238"/>
                </a:cubicBezTo>
                <a:cubicBezTo>
                  <a:pt x="245618" y="2755225"/>
                  <a:pt x="220944" y="2720002"/>
                  <a:pt x="180156" y="2715464"/>
                </a:cubicBezTo>
                <a:cubicBezTo>
                  <a:pt x="89609" y="2705805"/>
                  <a:pt x="102881" y="2606063"/>
                  <a:pt x="49429" y="2563830"/>
                </a:cubicBezTo>
                <a:cubicBezTo>
                  <a:pt x="44392" y="2559863"/>
                  <a:pt x="32054" y="2505976"/>
                  <a:pt x="20966" y="2451676"/>
                </a:cubicBezTo>
                <a:lnTo>
                  <a:pt x="16544" y="2429412"/>
                </a:lnTo>
                <a:lnTo>
                  <a:pt x="23719" y="2425923"/>
                </a:lnTo>
                <a:lnTo>
                  <a:pt x="26923" y="2438298"/>
                </a:lnTo>
                <a:cubicBezTo>
                  <a:pt x="34435" y="2466226"/>
                  <a:pt x="41264" y="2487565"/>
                  <a:pt x="43882" y="2482157"/>
                </a:cubicBezTo>
                <a:cubicBezTo>
                  <a:pt x="50822" y="2467442"/>
                  <a:pt x="62849" y="2454330"/>
                  <a:pt x="53325" y="2435738"/>
                </a:cubicBezTo>
                <a:cubicBezTo>
                  <a:pt x="50421" y="2429851"/>
                  <a:pt x="48463" y="2413128"/>
                  <a:pt x="40326" y="2414482"/>
                </a:cubicBezTo>
                <a:cubicBezTo>
                  <a:pt x="37614" y="2414934"/>
                  <a:pt x="34216" y="2417394"/>
                  <a:pt x="29866" y="2422933"/>
                </a:cubicBezTo>
                <a:lnTo>
                  <a:pt x="23719" y="2425923"/>
                </a:lnTo>
                <a:lnTo>
                  <a:pt x="19315" y="2408918"/>
                </a:lnTo>
                <a:cubicBezTo>
                  <a:pt x="14265" y="2388863"/>
                  <a:pt x="9434" y="2368867"/>
                  <a:pt x="5867" y="2354899"/>
                </a:cubicBezTo>
                <a:lnTo>
                  <a:pt x="5078" y="2352002"/>
                </a:lnTo>
                <a:lnTo>
                  <a:pt x="6716" y="2327557"/>
                </a:lnTo>
                <a:cubicBezTo>
                  <a:pt x="14866" y="2260458"/>
                  <a:pt x="38591" y="2184597"/>
                  <a:pt x="77004" y="2179609"/>
                </a:cubicBezTo>
                <a:cubicBezTo>
                  <a:pt x="36374" y="2099118"/>
                  <a:pt x="36374" y="2099118"/>
                  <a:pt x="127358" y="2084827"/>
                </a:cubicBezTo>
                <a:cubicBezTo>
                  <a:pt x="83961" y="2034276"/>
                  <a:pt x="81972" y="2021043"/>
                  <a:pt x="122438" y="2001951"/>
                </a:cubicBezTo>
                <a:cubicBezTo>
                  <a:pt x="161385" y="1983499"/>
                  <a:pt x="206609" y="1976361"/>
                  <a:pt x="240972" y="1948903"/>
                </a:cubicBezTo>
                <a:cubicBezTo>
                  <a:pt x="195677" y="1883937"/>
                  <a:pt x="174278" y="1807820"/>
                  <a:pt x="96303" y="1777938"/>
                </a:cubicBezTo>
                <a:cubicBezTo>
                  <a:pt x="84037" y="1773326"/>
                  <a:pt x="73265" y="1753594"/>
                  <a:pt x="79084" y="1742168"/>
                </a:cubicBezTo>
                <a:cubicBezTo>
                  <a:pt x="99365" y="1699817"/>
                  <a:pt x="49404" y="1621707"/>
                  <a:pt x="130608" y="1610406"/>
                </a:cubicBezTo>
                <a:cubicBezTo>
                  <a:pt x="140608" y="1608886"/>
                  <a:pt x="148744" y="1600338"/>
                  <a:pt x="138986" y="1589141"/>
                </a:cubicBezTo>
                <a:cubicBezTo>
                  <a:pt x="105523" y="1550963"/>
                  <a:pt x="139397" y="1552481"/>
                  <a:pt x="159000" y="1546799"/>
                </a:cubicBezTo>
                <a:cubicBezTo>
                  <a:pt x="182755" y="1540090"/>
                  <a:pt x="213171" y="1556205"/>
                  <a:pt x="232752" y="1534268"/>
                </a:cubicBezTo>
                <a:cubicBezTo>
                  <a:pt x="224037" y="1512102"/>
                  <a:pt x="204263" y="1513062"/>
                  <a:pt x="189276" y="1506475"/>
                </a:cubicBezTo>
                <a:cubicBezTo>
                  <a:pt x="145431" y="1486968"/>
                  <a:pt x="108510" y="1463388"/>
                  <a:pt x="98593" y="1409937"/>
                </a:cubicBezTo>
                <a:cubicBezTo>
                  <a:pt x="90489" y="1366767"/>
                  <a:pt x="80458" y="1328688"/>
                  <a:pt x="134710" y="1313562"/>
                </a:cubicBezTo>
                <a:cubicBezTo>
                  <a:pt x="143238" y="1311207"/>
                  <a:pt x="146951" y="1305467"/>
                  <a:pt x="147453" y="1298063"/>
                </a:cubicBezTo>
                <a:cubicBezTo>
                  <a:pt x="139966" y="1291223"/>
                  <a:pt x="132701" y="1284079"/>
                  <a:pt x="124407" y="1279038"/>
                </a:cubicBezTo>
                <a:cubicBezTo>
                  <a:pt x="96625" y="1262537"/>
                  <a:pt x="84209" y="1237245"/>
                  <a:pt x="72690" y="1210740"/>
                </a:cubicBezTo>
                <a:cubicBezTo>
                  <a:pt x="65306" y="1193849"/>
                  <a:pt x="57162" y="1177278"/>
                  <a:pt x="43971" y="1162946"/>
                </a:cubicBezTo>
                <a:cubicBezTo>
                  <a:pt x="35906" y="1154056"/>
                  <a:pt x="26588" y="1147574"/>
                  <a:pt x="15568" y="1144102"/>
                </a:cubicBezTo>
                <a:cubicBezTo>
                  <a:pt x="5934" y="1140880"/>
                  <a:pt x="2548" y="1136266"/>
                  <a:pt x="7427" y="1127532"/>
                </a:cubicBezTo>
                <a:cubicBezTo>
                  <a:pt x="21165" y="1102541"/>
                  <a:pt x="24106" y="1075549"/>
                  <a:pt x="7907" y="1044770"/>
                </a:cubicBezTo>
                <a:cubicBezTo>
                  <a:pt x="3010" y="1035477"/>
                  <a:pt x="4184" y="1027163"/>
                  <a:pt x="11955" y="1023356"/>
                </a:cubicBezTo>
                <a:cubicBezTo>
                  <a:pt x="44249" y="1007197"/>
                  <a:pt x="47603" y="972212"/>
                  <a:pt x="57914" y="942313"/>
                </a:cubicBezTo>
                <a:cubicBezTo>
                  <a:pt x="72527" y="899857"/>
                  <a:pt x="85134" y="856582"/>
                  <a:pt x="92789" y="810814"/>
                </a:cubicBezTo>
                <a:cubicBezTo>
                  <a:pt x="97293" y="783475"/>
                  <a:pt x="101573" y="756438"/>
                  <a:pt x="91174" y="726645"/>
                </a:cubicBezTo>
                <a:cubicBezTo>
                  <a:pt x="88730" y="719340"/>
                  <a:pt x="90212" y="713084"/>
                  <a:pt x="92854" y="707379"/>
                </a:cubicBezTo>
                <a:cubicBezTo>
                  <a:pt x="103916" y="682479"/>
                  <a:pt x="98151" y="656668"/>
                  <a:pt x="82882" y="630289"/>
                </a:cubicBezTo>
                <a:cubicBezTo>
                  <a:pt x="73488" y="614351"/>
                  <a:pt x="73983" y="612266"/>
                  <a:pt x="91746" y="612259"/>
                </a:cubicBezTo>
                <a:cubicBezTo>
                  <a:pt x="127765" y="611933"/>
                  <a:pt x="163605" y="612205"/>
                  <a:pt x="198205" y="606016"/>
                </a:cubicBezTo>
                <a:cubicBezTo>
                  <a:pt x="237001" y="599095"/>
                  <a:pt x="247911" y="585725"/>
                  <a:pt x="212304" y="549392"/>
                </a:cubicBezTo>
                <a:cubicBezTo>
                  <a:pt x="204683" y="541670"/>
                  <a:pt x="197734" y="533038"/>
                  <a:pt x="193284" y="523140"/>
                </a:cubicBezTo>
                <a:cubicBezTo>
                  <a:pt x="189948" y="515273"/>
                  <a:pt x="190984" y="509624"/>
                  <a:pt x="196837" y="505585"/>
                </a:cubicBezTo>
                <a:cubicBezTo>
                  <a:pt x="203629" y="500628"/>
                  <a:pt x="208617" y="506961"/>
                  <a:pt x="213610" y="511521"/>
                </a:cubicBezTo>
                <a:cubicBezTo>
                  <a:pt x="240711" y="536024"/>
                  <a:pt x="272509" y="552390"/>
                  <a:pt x="303234" y="570564"/>
                </a:cubicBezTo>
                <a:cubicBezTo>
                  <a:pt x="347292" y="596861"/>
                  <a:pt x="393006" y="619849"/>
                  <a:pt x="433664" y="652171"/>
                </a:cubicBezTo>
                <a:cubicBezTo>
                  <a:pt x="444051" y="660392"/>
                  <a:pt x="457807" y="653427"/>
                  <a:pt x="456714" y="638983"/>
                </a:cubicBezTo>
                <a:cubicBezTo>
                  <a:pt x="455619" y="624540"/>
                  <a:pt x="462851" y="624296"/>
                  <a:pt x="474092" y="627464"/>
                </a:cubicBezTo>
                <a:cubicBezTo>
                  <a:pt x="487568" y="631147"/>
                  <a:pt x="501041" y="634831"/>
                  <a:pt x="514335" y="639111"/>
                </a:cubicBezTo>
                <a:cubicBezTo>
                  <a:pt x="528208" y="643668"/>
                  <a:pt x="535691" y="654056"/>
                  <a:pt x="539019" y="667243"/>
                </a:cubicBezTo>
                <a:cubicBezTo>
                  <a:pt x="539662" y="669733"/>
                  <a:pt x="540151" y="672524"/>
                  <a:pt x="539890" y="674822"/>
                </a:cubicBezTo>
                <a:lnTo>
                  <a:pt x="537651" y="677692"/>
                </a:lnTo>
                <a:lnTo>
                  <a:pt x="534708" y="678908"/>
                </a:lnTo>
                <a:cubicBezTo>
                  <a:pt x="531653" y="680234"/>
                  <a:pt x="531468" y="680573"/>
                  <a:pt x="536278" y="679451"/>
                </a:cubicBezTo>
                <a:lnTo>
                  <a:pt x="537651" y="677692"/>
                </a:lnTo>
                <a:lnTo>
                  <a:pt x="550365" y="672438"/>
                </a:lnTo>
                <a:cubicBezTo>
                  <a:pt x="563713" y="666781"/>
                  <a:pt x="580049" y="659064"/>
                  <a:pt x="582379" y="653075"/>
                </a:cubicBezTo>
                <a:cubicBezTo>
                  <a:pt x="582559" y="652478"/>
                  <a:pt x="747198" y="689492"/>
                  <a:pt x="799427" y="714627"/>
                </a:cubicBezTo>
                <a:cubicBezTo>
                  <a:pt x="831941" y="730377"/>
                  <a:pt x="1463665" y="975672"/>
                  <a:pt x="2273268" y="882224"/>
                </a:cubicBezTo>
                <a:cubicBezTo>
                  <a:pt x="2301839" y="878899"/>
                  <a:pt x="2328933" y="876509"/>
                  <a:pt x="2356609" y="874395"/>
                </a:cubicBezTo>
                <a:cubicBezTo>
                  <a:pt x="2601181" y="854046"/>
                  <a:pt x="2842131" y="840025"/>
                  <a:pt x="2942002" y="822183"/>
                </a:cubicBezTo>
                <a:cubicBezTo>
                  <a:pt x="3020085" y="808029"/>
                  <a:pt x="3413645" y="697260"/>
                  <a:pt x="3521027" y="611195"/>
                </a:cubicBezTo>
                <a:cubicBezTo>
                  <a:pt x="3630775" y="522981"/>
                  <a:pt x="3732236" y="426182"/>
                  <a:pt x="3833117" y="329105"/>
                </a:cubicBezTo>
                <a:cubicBezTo>
                  <a:pt x="3876875" y="287146"/>
                  <a:pt x="3924377" y="248606"/>
                  <a:pt x="3962431" y="200929"/>
                </a:cubicBezTo>
                <a:cubicBezTo>
                  <a:pt x="4000440" y="152958"/>
                  <a:pt x="4036041" y="103293"/>
                  <a:pt x="4078331" y="58724"/>
                </a:cubicBezTo>
                <a:cubicBezTo>
                  <a:pt x="4090401" y="45906"/>
                  <a:pt x="4102338" y="32206"/>
                  <a:pt x="4122383" y="29462"/>
                </a:cubicBezTo>
                <a:cubicBezTo>
                  <a:pt x="4126847" y="28721"/>
                  <a:pt x="4131712" y="28852"/>
                  <a:pt x="4136353" y="29287"/>
                </a:cubicBezTo>
                <a:cubicBezTo>
                  <a:pt x="4141530" y="29704"/>
                  <a:pt x="4145989" y="32509"/>
                  <a:pt x="4148616" y="37444"/>
                </a:cubicBezTo>
                <a:cubicBezTo>
                  <a:pt x="4151330" y="42969"/>
                  <a:pt x="4148601" y="46312"/>
                  <a:pt x="4145295" y="49377"/>
                </a:cubicBezTo>
                <a:cubicBezTo>
                  <a:pt x="4142926" y="51526"/>
                  <a:pt x="4140734" y="54850"/>
                  <a:pt x="4137340" y="55556"/>
                </a:cubicBezTo>
                <a:cubicBezTo>
                  <a:pt x="4115642" y="59832"/>
                  <a:pt x="4110037" y="78048"/>
                  <a:pt x="4101978" y="94277"/>
                </a:cubicBezTo>
                <a:cubicBezTo>
                  <a:pt x="4098443" y="101194"/>
                  <a:pt x="4094417" y="106648"/>
                  <a:pt x="4104177" y="116071"/>
                </a:cubicBezTo>
                <a:cubicBezTo>
                  <a:pt x="4112689" y="124356"/>
                  <a:pt x="4105854" y="129018"/>
                  <a:pt x="4098709" y="131623"/>
                </a:cubicBezTo>
                <a:cubicBezTo>
                  <a:pt x="4088751" y="135210"/>
                  <a:pt x="4076343" y="135036"/>
                  <a:pt x="4066151" y="146018"/>
                </a:cubicBezTo>
                <a:cubicBezTo>
                  <a:pt x="4110472" y="145412"/>
                  <a:pt x="4125020" y="116848"/>
                  <a:pt x="4141216" y="90297"/>
                </a:cubicBezTo>
                <a:cubicBezTo>
                  <a:pt x="4147301" y="80635"/>
                  <a:pt x="4150711" y="69291"/>
                  <a:pt x="4155547" y="58490"/>
                </a:cubicBezTo>
                <a:cubicBezTo>
                  <a:pt x="4161637" y="45282"/>
                  <a:pt x="4170921" y="44377"/>
                  <a:pt x="4184430" y="55449"/>
                </a:cubicBezTo>
                <a:cubicBezTo>
                  <a:pt x="4196420" y="65388"/>
                  <a:pt x="4201375" y="64335"/>
                  <a:pt x="4202736" y="50103"/>
                </a:cubicBezTo>
                <a:cubicBezTo>
                  <a:pt x="4204777" y="27871"/>
                  <a:pt x="4214755" y="11872"/>
                  <a:pt x="4234451" y="3230"/>
                </a:cubicBezTo>
                <a:cubicBezTo>
                  <a:pt x="4236596" y="2272"/>
                  <a:pt x="4238929" y="789"/>
                  <a:pt x="4241368" y="227"/>
                </a:cubicBezTo>
                <a:close/>
              </a:path>
            </a:pathLst>
          </a:custGeom>
          <a:noFill/>
        </p:spPr>
      </p:pic>
      <p:pic>
        <p:nvPicPr>
          <p:cNvPr id="192" name="Google Shape;192;p9"/>
          <p:cNvPicPr preferRelativeResize="0"/>
          <p:nvPr/>
        </p:nvPicPr>
        <p:blipFill rotWithShape="1">
          <a:blip r:embed="rId4"/>
          <a:srcRect t="30407" r="-1" b="6733"/>
          <a:stretch/>
        </p:blipFill>
        <p:spPr>
          <a:xfrm>
            <a:off x="7751004" y="3501354"/>
            <a:ext cx="3726211" cy="3016556"/>
          </a:xfrm>
          <a:custGeom>
            <a:avLst/>
            <a:gdLst/>
            <a:ahLst/>
            <a:cxnLst/>
            <a:rect l="l" t="t" r="r" b="b"/>
            <a:pathLst>
              <a:path w="3726211" h="3016556">
                <a:moveTo>
                  <a:pt x="944965" y="2425097"/>
                </a:moveTo>
                <a:cubicBezTo>
                  <a:pt x="895843" y="2457968"/>
                  <a:pt x="850233" y="2494238"/>
                  <a:pt x="817125" y="2543059"/>
                </a:cubicBezTo>
                <a:cubicBezTo>
                  <a:pt x="860611" y="2504661"/>
                  <a:pt x="904064" y="2466046"/>
                  <a:pt x="947552" y="2427649"/>
                </a:cubicBezTo>
                <a:cubicBezTo>
                  <a:pt x="946622" y="2426800"/>
                  <a:pt x="945893" y="2425945"/>
                  <a:pt x="944965" y="2425097"/>
                </a:cubicBezTo>
                <a:close/>
                <a:moveTo>
                  <a:pt x="646109" y="2221911"/>
                </a:moveTo>
                <a:cubicBezTo>
                  <a:pt x="641758" y="2223597"/>
                  <a:pt x="637008" y="2225296"/>
                  <a:pt x="632457" y="2226988"/>
                </a:cubicBezTo>
                <a:cubicBezTo>
                  <a:pt x="629029" y="2230840"/>
                  <a:pt x="625372" y="2234481"/>
                  <a:pt x="621981" y="2238552"/>
                </a:cubicBezTo>
                <a:cubicBezTo>
                  <a:pt x="622709" y="2239408"/>
                  <a:pt x="623637" y="2240254"/>
                  <a:pt x="624367" y="2241110"/>
                </a:cubicBezTo>
                <a:cubicBezTo>
                  <a:pt x="631615" y="2234711"/>
                  <a:pt x="638862" y="2228310"/>
                  <a:pt x="646109" y="2221911"/>
                </a:cubicBezTo>
                <a:close/>
                <a:moveTo>
                  <a:pt x="3723043" y="1257813"/>
                </a:moveTo>
                <a:lnTo>
                  <a:pt x="3724923" y="1268597"/>
                </a:lnTo>
                <a:cubicBezTo>
                  <a:pt x="3725742" y="1273630"/>
                  <a:pt x="3726204" y="1276957"/>
                  <a:pt x="3726211" y="1278001"/>
                </a:cubicBezTo>
                <a:cubicBezTo>
                  <a:pt x="3726213" y="1279513"/>
                  <a:pt x="3725785" y="1278792"/>
                  <a:pt x="3725025" y="1276394"/>
                </a:cubicBezTo>
                <a:lnTo>
                  <a:pt x="3722434" y="1266883"/>
                </a:lnTo>
                <a:close/>
                <a:moveTo>
                  <a:pt x="3715032" y="1208749"/>
                </a:moveTo>
                <a:cubicBezTo>
                  <a:pt x="3720874" y="1212156"/>
                  <a:pt x="3723696" y="1228301"/>
                  <a:pt x="3723581" y="1249778"/>
                </a:cubicBezTo>
                <a:lnTo>
                  <a:pt x="3723043" y="1257813"/>
                </a:lnTo>
                <a:lnTo>
                  <a:pt x="3721496" y="1248949"/>
                </a:lnTo>
                <a:cubicBezTo>
                  <a:pt x="3720065" y="1241076"/>
                  <a:pt x="3718376" y="1232072"/>
                  <a:pt x="3716529" y="1222510"/>
                </a:cubicBezTo>
                <a:lnTo>
                  <a:pt x="3713905" y="1209297"/>
                </a:lnTo>
                <a:close/>
                <a:moveTo>
                  <a:pt x="1662913" y="807"/>
                </a:moveTo>
                <a:cubicBezTo>
                  <a:pt x="2483601" y="-23393"/>
                  <a:pt x="3140305" y="505292"/>
                  <a:pt x="3144309" y="513195"/>
                </a:cubicBezTo>
                <a:cubicBezTo>
                  <a:pt x="3164071" y="552762"/>
                  <a:pt x="3200736" y="568896"/>
                  <a:pt x="3234839" y="589291"/>
                </a:cubicBezTo>
                <a:cubicBezTo>
                  <a:pt x="3264562" y="607197"/>
                  <a:pt x="3296242" y="626137"/>
                  <a:pt x="3312233" y="657916"/>
                </a:cubicBezTo>
                <a:cubicBezTo>
                  <a:pt x="3333386" y="700072"/>
                  <a:pt x="3286287" y="666483"/>
                  <a:pt x="3280983" y="683149"/>
                </a:cubicBezTo>
                <a:cubicBezTo>
                  <a:pt x="3300242" y="704705"/>
                  <a:pt x="3328004" y="724215"/>
                  <a:pt x="3338360" y="749149"/>
                </a:cubicBezTo>
                <a:cubicBezTo>
                  <a:pt x="3375546" y="839351"/>
                  <a:pt x="3436111" y="903924"/>
                  <a:pt x="3519543" y="952778"/>
                </a:cubicBezTo>
                <a:cubicBezTo>
                  <a:pt x="3543495" y="966922"/>
                  <a:pt x="3561850" y="993124"/>
                  <a:pt x="3592192" y="996500"/>
                </a:cubicBezTo>
                <a:cubicBezTo>
                  <a:pt x="3659551" y="1003686"/>
                  <a:pt x="3649678" y="1077885"/>
                  <a:pt x="3689441" y="1109302"/>
                </a:cubicBezTo>
                <a:cubicBezTo>
                  <a:pt x="3693188" y="1112253"/>
                  <a:pt x="3702367" y="1152340"/>
                  <a:pt x="3710615" y="1192734"/>
                </a:cubicBezTo>
                <a:lnTo>
                  <a:pt x="3713905" y="1209297"/>
                </a:lnTo>
                <a:lnTo>
                  <a:pt x="3708567" y="1211892"/>
                </a:lnTo>
                <a:lnTo>
                  <a:pt x="3706184" y="1202686"/>
                </a:lnTo>
                <a:cubicBezTo>
                  <a:pt x="3700596" y="1181910"/>
                  <a:pt x="3695515" y="1166036"/>
                  <a:pt x="3693568" y="1170059"/>
                </a:cubicBezTo>
                <a:cubicBezTo>
                  <a:pt x="3688405" y="1181006"/>
                  <a:pt x="3679458" y="1190760"/>
                  <a:pt x="3686543" y="1204591"/>
                </a:cubicBezTo>
                <a:cubicBezTo>
                  <a:pt x="3688703" y="1208970"/>
                  <a:pt x="3690160" y="1221411"/>
                  <a:pt x="3696213" y="1220403"/>
                </a:cubicBezTo>
                <a:cubicBezTo>
                  <a:pt x="3698231" y="1220067"/>
                  <a:pt x="3700758" y="1218237"/>
                  <a:pt x="3703994" y="1214117"/>
                </a:cubicBezTo>
                <a:lnTo>
                  <a:pt x="3708567" y="1211892"/>
                </a:lnTo>
                <a:lnTo>
                  <a:pt x="3711843" y="1224542"/>
                </a:lnTo>
                <a:cubicBezTo>
                  <a:pt x="3715600" y="1239461"/>
                  <a:pt x="3719194" y="1254337"/>
                  <a:pt x="3721847" y="1264728"/>
                </a:cubicBezTo>
                <a:lnTo>
                  <a:pt x="3722434" y="1266883"/>
                </a:lnTo>
                <a:lnTo>
                  <a:pt x="3721216" y="1285068"/>
                </a:lnTo>
                <a:cubicBezTo>
                  <a:pt x="3715153" y="1334983"/>
                  <a:pt x="3697504" y="1391417"/>
                  <a:pt x="3668928" y="1395127"/>
                </a:cubicBezTo>
                <a:cubicBezTo>
                  <a:pt x="3699153" y="1455005"/>
                  <a:pt x="3699153" y="1455005"/>
                  <a:pt x="3631469" y="1465636"/>
                </a:cubicBezTo>
                <a:cubicBezTo>
                  <a:pt x="3663753" y="1503242"/>
                  <a:pt x="3665232" y="1513086"/>
                  <a:pt x="3635129" y="1527289"/>
                </a:cubicBezTo>
                <a:cubicBezTo>
                  <a:pt x="3606156" y="1541015"/>
                  <a:pt x="3572514" y="1546325"/>
                  <a:pt x="3546951" y="1566752"/>
                </a:cubicBezTo>
                <a:cubicBezTo>
                  <a:pt x="3580646" y="1615080"/>
                  <a:pt x="3596565" y="1671704"/>
                  <a:pt x="3654571" y="1693934"/>
                </a:cubicBezTo>
                <a:cubicBezTo>
                  <a:pt x="3663696" y="1697365"/>
                  <a:pt x="3671710" y="1712044"/>
                  <a:pt x="3667381" y="1720543"/>
                </a:cubicBezTo>
                <a:cubicBezTo>
                  <a:pt x="3652294" y="1752049"/>
                  <a:pt x="3689460" y="1810155"/>
                  <a:pt x="3629052" y="1818562"/>
                </a:cubicBezTo>
                <a:cubicBezTo>
                  <a:pt x="3621612" y="1819693"/>
                  <a:pt x="3615560" y="1826052"/>
                  <a:pt x="3622819" y="1834382"/>
                </a:cubicBezTo>
                <a:cubicBezTo>
                  <a:pt x="3647713" y="1862782"/>
                  <a:pt x="3622513" y="1861653"/>
                  <a:pt x="3607931" y="1865880"/>
                </a:cubicBezTo>
                <a:cubicBezTo>
                  <a:pt x="3590259" y="1870871"/>
                  <a:pt x="3567632" y="1858883"/>
                  <a:pt x="3553066" y="1875202"/>
                </a:cubicBezTo>
                <a:cubicBezTo>
                  <a:pt x="3559549" y="1891692"/>
                  <a:pt x="3574259" y="1890977"/>
                  <a:pt x="3585408" y="1895878"/>
                </a:cubicBezTo>
                <a:cubicBezTo>
                  <a:pt x="3618025" y="1910389"/>
                  <a:pt x="3645490" y="1927930"/>
                  <a:pt x="3652868" y="1967693"/>
                </a:cubicBezTo>
                <a:cubicBezTo>
                  <a:pt x="3658896" y="1999808"/>
                  <a:pt x="3666359" y="2028135"/>
                  <a:pt x="3626000" y="2039387"/>
                </a:cubicBezTo>
                <a:cubicBezTo>
                  <a:pt x="3619656" y="2041139"/>
                  <a:pt x="3616894" y="2045409"/>
                  <a:pt x="3616520" y="2050917"/>
                </a:cubicBezTo>
                <a:cubicBezTo>
                  <a:pt x="3622090" y="2056005"/>
                  <a:pt x="3627495" y="2061320"/>
                  <a:pt x="3633665" y="2065070"/>
                </a:cubicBezTo>
                <a:cubicBezTo>
                  <a:pt x="3654332" y="2077345"/>
                  <a:pt x="3663568" y="2096160"/>
                  <a:pt x="3672137" y="2115877"/>
                </a:cubicBezTo>
                <a:cubicBezTo>
                  <a:pt x="3677630" y="2128443"/>
                  <a:pt x="3683689" y="2140770"/>
                  <a:pt x="3693502" y="2151432"/>
                </a:cubicBezTo>
                <a:cubicBezTo>
                  <a:pt x="3699501" y="2158045"/>
                  <a:pt x="3706433" y="2162867"/>
                  <a:pt x="3714631" y="2165450"/>
                </a:cubicBezTo>
                <a:cubicBezTo>
                  <a:pt x="3721798" y="2167847"/>
                  <a:pt x="3724317" y="2171279"/>
                  <a:pt x="3720687" y="2177776"/>
                </a:cubicBezTo>
                <a:cubicBezTo>
                  <a:pt x="3710467" y="2196368"/>
                  <a:pt x="3708279" y="2216447"/>
                  <a:pt x="3720330" y="2239344"/>
                </a:cubicBezTo>
                <a:cubicBezTo>
                  <a:pt x="3723973" y="2246257"/>
                  <a:pt x="3723099" y="2252442"/>
                  <a:pt x="3717319" y="2255274"/>
                </a:cubicBezTo>
                <a:cubicBezTo>
                  <a:pt x="3693295" y="2267295"/>
                  <a:pt x="3690800" y="2293320"/>
                  <a:pt x="3683129" y="2315562"/>
                </a:cubicBezTo>
                <a:cubicBezTo>
                  <a:pt x="3672259" y="2347146"/>
                  <a:pt x="3662880" y="2379339"/>
                  <a:pt x="3657185" y="2413386"/>
                </a:cubicBezTo>
                <a:cubicBezTo>
                  <a:pt x="3653835" y="2433723"/>
                  <a:pt x="3650651" y="2453836"/>
                  <a:pt x="3658387" y="2476000"/>
                </a:cubicBezTo>
                <a:cubicBezTo>
                  <a:pt x="3660205" y="2481434"/>
                  <a:pt x="3659103" y="2486088"/>
                  <a:pt x="3657137" y="2490332"/>
                </a:cubicBezTo>
                <a:cubicBezTo>
                  <a:pt x="3648908" y="2508855"/>
                  <a:pt x="3653197" y="2528056"/>
                  <a:pt x="3664555" y="2547680"/>
                </a:cubicBezTo>
                <a:cubicBezTo>
                  <a:pt x="3671544" y="2559536"/>
                  <a:pt x="3671175" y="2561087"/>
                  <a:pt x="3657961" y="2561093"/>
                </a:cubicBezTo>
                <a:cubicBezTo>
                  <a:pt x="3631167" y="2561335"/>
                  <a:pt x="3604505" y="2561133"/>
                  <a:pt x="3578766" y="2565737"/>
                </a:cubicBezTo>
                <a:cubicBezTo>
                  <a:pt x="3549905" y="2570885"/>
                  <a:pt x="3541789" y="2580831"/>
                  <a:pt x="3568277" y="2607860"/>
                </a:cubicBezTo>
                <a:cubicBezTo>
                  <a:pt x="3573947" y="2613604"/>
                  <a:pt x="3579116" y="2620026"/>
                  <a:pt x="3582426" y="2627389"/>
                </a:cubicBezTo>
                <a:cubicBezTo>
                  <a:pt x="3584908" y="2633241"/>
                  <a:pt x="3584137" y="2637444"/>
                  <a:pt x="3579783" y="2640448"/>
                </a:cubicBezTo>
                <a:cubicBezTo>
                  <a:pt x="3574731" y="2644136"/>
                  <a:pt x="3571020" y="2639425"/>
                  <a:pt x="3567306" y="2636032"/>
                </a:cubicBezTo>
                <a:cubicBezTo>
                  <a:pt x="3547145" y="2617804"/>
                  <a:pt x="3523490" y="2605630"/>
                  <a:pt x="3500634" y="2592110"/>
                </a:cubicBezTo>
                <a:cubicBezTo>
                  <a:pt x="3467858" y="2572547"/>
                  <a:pt x="3433851" y="2555446"/>
                  <a:pt x="3403606" y="2531402"/>
                </a:cubicBezTo>
                <a:cubicBezTo>
                  <a:pt x="3395879" y="2525286"/>
                  <a:pt x="3385645" y="2530467"/>
                  <a:pt x="3386459" y="2541212"/>
                </a:cubicBezTo>
                <a:cubicBezTo>
                  <a:pt x="3387273" y="2551957"/>
                  <a:pt x="3381893" y="2552138"/>
                  <a:pt x="3373531" y="2549781"/>
                </a:cubicBezTo>
                <a:cubicBezTo>
                  <a:pt x="3363506" y="2547042"/>
                  <a:pt x="3353483" y="2544301"/>
                  <a:pt x="3343594" y="2541117"/>
                </a:cubicBezTo>
                <a:cubicBezTo>
                  <a:pt x="3333273" y="2537727"/>
                  <a:pt x="3327707" y="2529999"/>
                  <a:pt x="3325231" y="2520189"/>
                </a:cubicBezTo>
                <a:cubicBezTo>
                  <a:pt x="3324753" y="2518337"/>
                  <a:pt x="3324389" y="2516261"/>
                  <a:pt x="3324583" y="2514551"/>
                </a:cubicBezTo>
                <a:lnTo>
                  <a:pt x="3326249" y="2512416"/>
                </a:lnTo>
                <a:lnTo>
                  <a:pt x="3328438" y="2511512"/>
                </a:lnTo>
                <a:cubicBezTo>
                  <a:pt x="3330711" y="2510525"/>
                  <a:pt x="3330848" y="2510273"/>
                  <a:pt x="3327270" y="2511108"/>
                </a:cubicBezTo>
                <a:lnTo>
                  <a:pt x="3326249" y="2512416"/>
                </a:lnTo>
                <a:lnTo>
                  <a:pt x="3316791" y="2516325"/>
                </a:lnTo>
                <a:cubicBezTo>
                  <a:pt x="3306861" y="2520533"/>
                  <a:pt x="3294709" y="2526274"/>
                  <a:pt x="3292975" y="2530729"/>
                </a:cubicBezTo>
                <a:cubicBezTo>
                  <a:pt x="3292841" y="2531173"/>
                  <a:pt x="3170365" y="2503638"/>
                  <a:pt x="3131511" y="2484940"/>
                </a:cubicBezTo>
                <a:cubicBezTo>
                  <a:pt x="3107324" y="2473223"/>
                  <a:pt x="2637379" y="2290746"/>
                  <a:pt x="2035108" y="2360263"/>
                </a:cubicBezTo>
                <a:cubicBezTo>
                  <a:pt x="2013854" y="2362737"/>
                  <a:pt x="1993699" y="2364515"/>
                  <a:pt x="1973110" y="2366087"/>
                </a:cubicBezTo>
                <a:cubicBezTo>
                  <a:pt x="1791171" y="2381225"/>
                  <a:pt x="1611926" y="2391655"/>
                  <a:pt x="1537631" y="2404928"/>
                </a:cubicBezTo>
                <a:cubicBezTo>
                  <a:pt x="1479545" y="2415458"/>
                  <a:pt x="1186772" y="2497860"/>
                  <a:pt x="1106889" y="2561884"/>
                </a:cubicBezTo>
                <a:cubicBezTo>
                  <a:pt x="1025247" y="2627507"/>
                  <a:pt x="949769" y="2699517"/>
                  <a:pt x="874723" y="2771733"/>
                </a:cubicBezTo>
                <a:cubicBezTo>
                  <a:pt x="842171" y="2802947"/>
                  <a:pt x="806834" y="2831617"/>
                  <a:pt x="778525" y="2867084"/>
                </a:cubicBezTo>
                <a:cubicBezTo>
                  <a:pt x="750250" y="2902770"/>
                  <a:pt x="723766" y="2939717"/>
                  <a:pt x="692306" y="2972872"/>
                </a:cubicBezTo>
                <a:cubicBezTo>
                  <a:pt x="683327" y="2982407"/>
                  <a:pt x="674447" y="2992599"/>
                  <a:pt x="659535" y="2994640"/>
                </a:cubicBezTo>
                <a:cubicBezTo>
                  <a:pt x="656215" y="2995191"/>
                  <a:pt x="652595" y="2995094"/>
                  <a:pt x="649143" y="2994770"/>
                </a:cubicBezTo>
                <a:cubicBezTo>
                  <a:pt x="645292" y="2994460"/>
                  <a:pt x="641975" y="2992374"/>
                  <a:pt x="640021" y="2988702"/>
                </a:cubicBezTo>
                <a:cubicBezTo>
                  <a:pt x="638001" y="2984592"/>
                  <a:pt x="640032" y="2982105"/>
                  <a:pt x="642491" y="2979825"/>
                </a:cubicBezTo>
                <a:cubicBezTo>
                  <a:pt x="644253" y="2978227"/>
                  <a:pt x="645884" y="2975754"/>
                  <a:pt x="648409" y="2975229"/>
                </a:cubicBezTo>
                <a:cubicBezTo>
                  <a:pt x="664550" y="2972048"/>
                  <a:pt x="668720" y="2958497"/>
                  <a:pt x="674715" y="2946424"/>
                </a:cubicBezTo>
                <a:cubicBezTo>
                  <a:pt x="677345" y="2941278"/>
                  <a:pt x="680340" y="2937221"/>
                  <a:pt x="673079" y="2930211"/>
                </a:cubicBezTo>
                <a:cubicBezTo>
                  <a:pt x="666747" y="2924048"/>
                  <a:pt x="671831" y="2920580"/>
                  <a:pt x="677147" y="2918642"/>
                </a:cubicBezTo>
                <a:cubicBezTo>
                  <a:pt x="684555" y="2915973"/>
                  <a:pt x="693785" y="2916103"/>
                  <a:pt x="701367" y="2907933"/>
                </a:cubicBezTo>
                <a:cubicBezTo>
                  <a:pt x="668396" y="2908384"/>
                  <a:pt x="657574" y="2929633"/>
                  <a:pt x="645525" y="2949385"/>
                </a:cubicBezTo>
                <a:cubicBezTo>
                  <a:pt x="640999" y="2956572"/>
                  <a:pt x="638462" y="2965011"/>
                  <a:pt x="634865" y="2973046"/>
                </a:cubicBezTo>
                <a:cubicBezTo>
                  <a:pt x="630334" y="2982872"/>
                  <a:pt x="623428" y="2983545"/>
                  <a:pt x="613378" y="2975308"/>
                </a:cubicBezTo>
                <a:cubicBezTo>
                  <a:pt x="604459" y="2967915"/>
                  <a:pt x="600773" y="2968698"/>
                  <a:pt x="599760" y="2979285"/>
                </a:cubicBezTo>
                <a:cubicBezTo>
                  <a:pt x="598242" y="2995824"/>
                  <a:pt x="590819" y="3007726"/>
                  <a:pt x="576167" y="3014154"/>
                </a:cubicBezTo>
                <a:cubicBezTo>
                  <a:pt x="574571" y="3014867"/>
                  <a:pt x="572836" y="3015970"/>
                  <a:pt x="571021" y="3016388"/>
                </a:cubicBezTo>
                <a:cubicBezTo>
                  <a:pt x="569207" y="3016806"/>
                  <a:pt x="567316" y="3016541"/>
                  <a:pt x="565409" y="3014516"/>
                </a:cubicBezTo>
                <a:cubicBezTo>
                  <a:pt x="562095" y="3011110"/>
                  <a:pt x="563860" y="3006874"/>
                  <a:pt x="565393" y="3003744"/>
                </a:cubicBezTo>
                <a:cubicBezTo>
                  <a:pt x="568156" y="2998155"/>
                  <a:pt x="570555" y="2992799"/>
                  <a:pt x="570963" y="2986190"/>
                </a:cubicBezTo>
                <a:cubicBezTo>
                  <a:pt x="571302" y="2981782"/>
                  <a:pt x="571576" y="2976935"/>
                  <a:pt x="568291" y="2973749"/>
                </a:cubicBezTo>
                <a:cubicBezTo>
                  <a:pt x="554633" y="2960138"/>
                  <a:pt x="562013" y="2953295"/>
                  <a:pt x="570857" y="2945523"/>
                </a:cubicBezTo>
                <a:cubicBezTo>
                  <a:pt x="583092" y="2934997"/>
                  <a:pt x="586235" y="2919944"/>
                  <a:pt x="580385" y="2902333"/>
                </a:cubicBezTo>
                <a:cubicBezTo>
                  <a:pt x="578104" y="2895155"/>
                  <a:pt x="578244" y="2890753"/>
                  <a:pt x="586446" y="2890697"/>
                </a:cubicBezTo>
                <a:cubicBezTo>
                  <a:pt x="589633" y="2890590"/>
                  <a:pt x="590068" y="2888156"/>
                  <a:pt x="590869" y="2885492"/>
                </a:cubicBezTo>
                <a:cubicBezTo>
                  <a:pt x="607065" y="2822732"/>
                  <a:pt x="635769" y="2767245"/>
                  <a:pt x="671505" y="2715918"/>
                </a:cubicBezTo>
                <a:cubicBezTo>
                  <a:pt x="700488" y="2674272"/>
                  <a:pt x="733647" y="2636443"/>
                  <a:pt x="768364" y="2599659"/>
                </a:cubicBezTo>
                <a:cubicBezTo>
                  <a:pt x="769396" y="2598526"/>
                  <a:pt x="770394" y="2597174"/>
                  <a:pt x="770662" y="2594966"/>
                </a:cubicBezTo>
                <a:cubicBezTo>
                  <a:pt x="752395" y="2599977"/>
                  <a:pt x="737406" y="2609496"/>
                  <a:pt x="723178" y="2620087"/>
                </a:cubicBezTo>
                <a:cubicBezTo>
                  <a:pt x="685352" y="2648180"/>
                  <a:pt x="655283" y="2683928"/>
                  <a:pt x="624718" y="2719032"/>
                </a:cubicBezTo>
                <a:cubicBezTo>
                  <a:pt x="606125" y="2740543"/>
                  <a:pt x="586838" y="2761417"/>
                  <a:pt x="565691" y="2780595"/>
                </a:cubicBezTo>
                <a:cubicBezTo>
                  <a:pt x="562167" y="2783793"/>
                  <a:pt x="559969" y="2787824"/>
                  <a:pt x="557772" y="2791854"/>
                </a:cubicBezTo>
                <a:cubicBezTo>
                  <a:pt x="556507" y="2794096"/>
                  <a:pt x="554811" y="2796131"/>
                  <a:pt x="551492" y="2795363"/>
                </a:cubicBezTo>
                <a:cubicBezTo>
                  <a:pt x="547342" y="2794404"/>
                  <a:pt x="546451" y="2791136"/>
                  <a:pt x="545559" y="2787869"/>
                </a:cubicBezTo>
                <a:cubicBezTo>
                  <a:pt x="542787" y="2777410"/>
                  <a:pt x="543964" y="2767917"/>
                  <a:pt x="547595" y="2758781"/>
                </a:cubicBezTo>
                <a:cubicBezTo>
                  <a:pt x="557093" y="2735378"/>
                  <a:pt x="573555" y="2717017"/>
                  <a:pt x="590748" y="2699510"/>
                </a:cubicBezTo>
                <a:cubicBezTo>
                  <a:pt x="612992" y="2676997"/>
                  <a:pt x="634311" y="2653636"/>
                  <a:pt x="653108" y="2628162"/>
                </a:cubicBezTo>
                <a:cubicBezTo>
                  <a:pt x="654440" y="2626358"/>
                  <a:pt x="657263" y="2625163"/>
                  <a:pt x="655511" y="2620166"/>
                </a:cubicBezTo>
                <a:cubicBezTo>
                  <a:pt x="643109" y="2632235"/>
                  <a:pt x="631470" y="2644059"/>
                  <a:pt x="619567" y="2655451"/>
                </a:cubicBezTo>
                <a:cubicBezTo>
                  <a:pt x="607862" y="2666838"/>
                  <a:pt x="595958" y="2678231"/>
                  <a:pt x="584221" y="2689397"/>
                </a:cubicBezTo>
                <a:cubicBezTo>
                  <a:pt x="581428" y="2692130"/>
                  <a:pt x="578601" y="2695962"/>
                  <a:pt x="573525" y="2692836"/>
                </a:cubicBezTo>
                <a:cubicBezTo>
                  <a:pt x="568251" y="2689716"/>
                  <a:pt x="568025" y="2684227"/>
                  <a:pt x="568565" y="2679812"/>
                </a:cubicBezTo>
                <a:cubicBezTo>
                  <a:pt x="570409" y="2666779"/>
                  <a:pt x="575275" y="2655184"/>
                  <a:pt x="582528" y="2644828"/>
                </a:cubicBezTo>
                <a:cubicBezTo>
                  <a:pt x="607414" y="2610573"/>
                  <a:pt x="637574" y="2580760"/>
                  <a:pt x="664982" y="2548619"/>
                </a:cubicBezTo>
                <a:cubicBezTo>
                  <a:pt x="679782" y="2531193"/>
                  <a:pt x="693024" y="2512721"/>
                  <a:pt x="705371" y="2493619"/>
                </a:cubicBezTo>
                <a:cubicBezTo>
                  <a:pt x="708133" y="2489348"/>
                  <a:pt x="707342" y="2485418"/>
                  <a:pt x="705622" y="2480639"/>
                </a:cubicBezTo>
                <a:cubicBezTo>
                  <a:pt x="698713" y="2461306"/>
                  <a:pt x="703902" y="2454535"/>
                  <a:pt x="724383" y="2457584"/>
                </a:cubicBezTo>
                <a:cubicBezTo>
                  <a:pt x="730724" y="2458470"/>
                  <a:pt x="734743" y="2457235"/>
                  <a:pt x="737838" y="2452515"/>
                </a:cubicBezTo>
                <a:cubicBezTo>
                  <a:pt x="775112" y="2394101"/>
                  <a:pt x="822101" y="2344375"/>
                  <a:pt x="874861" y="2299729"/>
                </a:cubicBezTo>
                <a:cubicBezTo>
                  <a:pt x="896371" y="2281638"/>
                  <a:pt x="918809" y="2264394"/>
                  <a:pt x="941809" y="2248231"/>
                </a:cubicBezTo>
                <a:cubicBezTo>
                  <a:pt x="941643" y="2247139"/>
                  <a:pt x="941447" y="2245826"/>
                  <a:pt x="941283" y="2244731"/>
                </a:cubicBezTo>
                <a:cubicBezTo>
                  <a:pt x="940852" y="2243208"/>
                  <a:pt x="940522" y="2242339"/>
                  <a:pt x="940126" y="2241033"/>
                </a:cubicBezTo>
                <a:cubicBezTo>
                  <a:pt x="908015" y="2265857"/>
                  <a:pt x="876401" y="2291324"/>
                  <a:pt x="845781" y="2318075"/>
                </a:cubicBezTo>
                <a:cubicBezTo>
                  <a:pt x="762766" y="2390560"/>
                  <a:pt x="684690" y="2467934"/>
                  <a:pt x="604957" y="2543605"/>
                </a:cubicBezTo>
                <a:cubicBezTo>
                  <a:pt x="578159" y="2569129"/>
                  <a:pt x="558754" y="2601220"/>
                  <a:pt x="535403" y="2629705"/>
                </a:cubicBezTo>
                <a:cubicBezTo>
                  <a:pt x="519836" y="2648696"/>
                  <a:pt x="505196" y="2668534"/>
                  <a:pt x="486148" y="2684344"/>
                </a:cubicBezTo>
                <a:cubicBezTo>
                  <a:pt x="478302" y="2690765"/>
                  <a:pt x="469961" y="2696542"/>
                  <a:pt x="457975" y="2695406"/>
                </a:cubicBezTo>
                <a:cubicBezTo>
                  <a:pt x="453294" y="2694905"/>
                  <a:pt x="447917" y="2693766"/>
                  <a:pt x="445469" y="2688133"/>
                </a:cubicBezTo>
                <a:cubicBezTo>
                  <a:pt x="443219" y="2682493"/>
                  <a:pt x="447008" y="2679727"/>
                  <a:pt x="450432" y="2677194"/>
                </a:cubicBezTo>
                <a:cubicBezTo>
                  <a:pt x="451331" y="2676503"/>
                  <a:pt x="452194" y="2675595"/>
                  <a:pt x="453190" y="2675561"/>
                </a:cubicBezTo>
                <a:cubicBezTo>
                  <a:pt x="471920" y="2673612"/>
                  <a:pt x="473804" y="2656840"/>
                  <a:pt x="480962" y="2644508"/>
                </a:cubicBezTo>
                <a:cubicBezTo>
                  <a:pt x="483192" y="2640695"/>
                  <a:pt x="482831" y="2636970"/>
                  <a:pt x="479185" y="2632697"/>
                </a:cubicBezTo>
                <a:cubicBezTo>
                  <a:pt x="472623" y="2625005"/>
                  <a:pt x="475882" y="2621377"/>
                  <a:pt x="482726" y="2618948"/>
                </a:cubicBezTo>
                <a:cubicBezTo>
                  <a:pt x="489569" y="2616519"/>
                  <a:pt x="497240" y="2615602"/>
                  <a:pt x="504254" y="2610308"/>
                </a:cubicBezTo>
                <a:cubicBezTo>
                  <a:pt x="491278" y="2606569"/>
                  <a:pt x="483368" y="2611231"/>
                  <a:pt x="476220" y="2616968"/>
                </a:cubicBezTo>
                <a:cubicBezTo>
                  <a:pt x="460100" y="2629602"/>
                  <a:pt x="451207" y="2647709"/>
                  <a:pt x="442978" y="2666232"/>
                </a:cubicBezTo>
                <a:cubicBezTo>
                  <a:pt x="441313" y="2669807"/>
                  <a:pt x="440111" y="2673803"/>
                  <a:pt x="437550" y="2676747"/>
                </a:cubicBezTo>
                <a:cubicBezTo>
                  <a:pt x="432827" y="2682623"/>
                  <a:pt x="426948" y="2683480"/>
                  <a:pt x="419122" y="2676709"/>
                </a:cubicBezTo>
                <a:cubicBezTo>
                  <a:pt x="408777" y="2667823"/>
                  <a:pt x="405688" y="2668587"/>
                  <a:pt x="404475" y="2680499"/>
                </a:cubicBezTo>
                <a:cubicBezTo>
                  <a:pt x="402890" y="2696600"/>
                  <a:pt x="395601" y="2708058"/>
                  <a:pt x="381149" y="2714480"/>
                </a:cubicBezTo>
                <a:cubicBezTo>
                  <a:pt x="378159" y="2715901"/>
                  <a:pt x="375034" y="2717764"/>
                  <a:pt x="371220" y="2715035"/>
                </a:cubicBezTo>
                <a:cubicBezTo>
                  <a:pt x="367142" y="2711874"/>
                  <a:pt x="369039" y="2708513"/>
                  <a:pt x="369974" y="2705403"/>
                </a:cubicBezTo>
                <a:cubicBezTo>
                  <a:pt x="371242" y="2700523"/>
                  <a:pt x="372909" y="2695631"/>
                  <a:pt x="373946" y="2690540"/>
                </a:cubicBezTo>
                <a:cubicBezTo>
                  <a:pt x="375918" y="2682339"/>
                  <a:pt x="375233" y="2673789"/>
                  <a:pt x="368072" y="2666116"/>
                </a:cubicBezTo>
                <a:cubicBezTo>
                  <a:pt x="362834" y="2660576"/>
                  <a:pt x="362674" y="2656845"/>
                  <a:pt x="367860" y="2652712"/>
                </a:cubicBezTo>
                <a:cubicBezTo>
                  <a:pt x="384547" y="2639840"/>
                  <a:pt x="393902" y="2623477"/>
                  <a:pt x="383778" y="2598755"/>
                </a:cubicBezTo>
                <a:cubicBezTo>
                  <a:pt x="382256" y="2595289"/>
                  <a:pt x="382925" y="2591749"/>
                  <a:pt x="386744" y="2591840"/>
                </a:cubicBezTo>
                <a:cubicBezTo>
                  <a:pt x="395210" y="2592215"/>
                  <a:pt x="395749" y="2586481"/>
                  <a:pt x="397253" y="2580494"/>
                </a:cubicBezTo>
                <a:cubicBezTo>
                  <a:pt x="412046" y="2523057"/>
                  <a:pt x="438285" y="2472490"/>
                  <a:pt x="470165" y="2424811"/>
                </a:cubicBezTo>
                <a:cubicBezTo>
                  <a:pt x="501712" y="2377583"/>
                  <a:pt x="538764" y="2335006"/>
                  <a:pt x="578866" y="2294084"/>
                </a:cubicBezTo>
                <a:cubicBezTo>
                  <a:pt x="566113" y="2295833"/>
                  <a:pt x="550595" y="2304489"/>
                  <a:pt x="535873" y="2314437"/>
                </a:cubicBezTo>
                <a:cubicBezTo>
                  <a:pt x="497018" y="2341027"/>
                  <a:pt x="467083" y="2376330"/>
                  <a:pt x="436452" y="2410996"/>
                </a:cubicBezTo>
                <a:cubicBezTo>
                  <a:pt x="415066" y="2435240"/>
                  <a:pt x="394377" y="2460118"/>
                  <a:pt x="369509" y="2481181"/>
                </a:cubicBezTo>
                <a:cubicBezTo>
                  <a:pt x="366652" y="2483475"/>
                  <a:pt x="364887" y="2486392"/>
                  <a:pt x="363620" y="2489953"/>
                </a:cubicBezTo>
                <a:cubicBezTo>
                  <a:pt x="362487" y="2493069"/>
                  <a:pt x="360523" y="2495993"/>
                  <a:pt x="356142" y="2494821"/>
                </a:cubicBezTo>
                <a:cubicBezTo>
                  <a:pt x="351729" y="2493432"/>
                  <a:pt x="350738" y="2489508"/>
                  <a:pt x="350212" y="2486008"/>
                </a:cubicBezTo>
                <a:cubicBezTo>
                  <a:pt x="348837" y="2472863"/>
                  <a:pt x="350449" y="2460938"/>
                  <a:pt x="356242" y="2450191"/>
                </a:cubicBezTo>
                <a:cubicBezTo>
                  <a:pt x="367430" y="2428709"/>
                  <a:pt x="384090" y="2411660"/>
                  <a:pt x="400751" y="2394611"/>
                </a:cubicBezTo>
                <a:cubicBezTo>
                  <a:pt x="423861" y="2371190"/>
                  <a:pt x="444684" y="2345867"/>
                  <a:pt x="462688" y="2317780"/>
                </a:cubicBezTo>
                <a:cubicBezTo>
                  <a:pt x="448755" y="2331659"/>
                  <a:pt x="434856" y="2345758"/>
                  <a:pt x="420724" y="2359644"/>
                </a:cubicBezTo>
                <a:cubicBezTo>
                  <a:pt x="410083" y="2370115"/>
                  <a:pt x="398979" y="2380161"/>
                  <a:pt x="388106" y="2390420"/>
                </a:cubicBezTo>
                <a:cubicBezTo>
                  <a:pt x="385478" y="2392927"/>
                  <a:pt x="382686" y="2395658"/>
                  <a:pt x="378009" y="2392519"/>
                </a:cubicBezTo>
                <a:cubicBezTo>
                  <a:pt x="373796" y="2389802"/>
                  <a:pt x="373769" y="2385626"/>
                  <a:pt x="373974" y="2381662"/>
                </a:cubicBezTo>
                <a:cubicBezTo>
                  <a:pt x="374628" y="2366031"/>
                  <a:pt x="381123" y="2353282"/>
                  <a:pt x="389805" y="2341778"/>
                </a:cubicBezTo>
                <a:cubicBezTo>
                  <a:pt x="400350" y="2328013"/>
                  <a:pt x="411593" y="2314884"/>
                  <a:pt x="423234" y="2301741"/>
                </a:cubicBezTo>
                <a:cubicBezTo>
                  <a:pt x="409216" y="2305730"/>
                  <a:pt x="395199" y="2309720"/>
                  <a:pt x="381082" y="2313053"/>
                </a:cubicBezTo>
                <a:cubicBezTo>
                  <a:pt x="383843" y="2287458"/>
                  <a:pt x="398428" y="2281911"/>
                  <a:pt x="411582" y="2277511"/>
                </a:cubicBezTo>
                <a:cubicBezTo>
                  <a:pt x="429354" y="2271856"/>
                  <a:pt x="446132" y="2264916"/>
                  <a:pt x="462580" y="2257108"/>
                </a:cubicBezTo>
                <a:cubicBezTo>
                  <a:pt x="468866" y="2249642"/>
                  <a:pt x="475185" y="2242393"/>
                  <a:pt x="481239" y="2234715"/>
                </a:cubicBezTo>
                <a:cubicBezTo>
                  <a:pt x="487461" y="2226811"/>
                  <a:pt x="493282" y="2218921"/>
                  <a:pt x="499039" y="2210593"/>
                </a:cubicBezTo>
                <a:cubicBezTo>
                  <a:pt x="503132" y="2204520"/>
                  <a:pt x="508352" y="2199289"/>
                  <a:pt x="501062" y="2189421"/>
                </a:cubicBezTo>
                <a:cubicBezTo>
                  <a:pt x="497782" y="2184915"/>
                  <a:pt x="510968" y="2159409"/>
                  <a:pt x="516118" y="2157697"/>
                </a:cubicBezTo>
                <a:cubicBezTo>
                  <a:pt x="516881" y="2157451"/>
                  <a:pt x="517646" y="2157204"/>
                  <a:pt x="518242" y="2157185"/>
                </a:cubicBezTo>
                <a:cubicBezTo>
                  <a:pt x="529930" y="2157672"/>
                  <a:pt x="531402" y="2150147"/>
                  <a:pt x="530188" y="2140735"/>
                </a:cubicBezTo>
                <a:cubicBezTo>
                  <a:pt x="529006" y="2131541"/>
                  <a:pt x="525303" y="2120234"/>
                  <a:pt x="541733" y="2124298"/>
                </a:cubicBezTo>
                <a:cubicBezTo>
                  <a:pt x="543592" y="2124675"/>
                  <a:pt x="543794" y="2123349"/>
                  <a:pt x="544359" y="2121791"/>
                </a:cubicBezTo>
                <a:cubicBezTo>
                  <a:pt x="555609" y="2082061"/>
                  <a:pt x="579960" y="2050904"/>
                  <a:pt x="603912" y="2019759"/>
                </a:cubicBezTo>
                <a:cubicBezTo>
                  <a:pt x="605275" y="2018174"/>
                  <a:pt x="606639" y="2016590"/>
                  <a:pt x="608002" y="2015005"/>
                </a:cubicBezTo>
                <a:cubicBezTo>
                  <a:pt x="579269" y="2023667"/>
                  <a:pt x="482131" y="2036829"/>
                  <a:pt x="452750" y="2034520"/>
                </a:cubicBezTo>
                <a:cubicBezTo>
                  <a:pt x="426623" y="2032542"/>
                  <a:pt x="288554" y="2085114"/>
                  <a:pt x="262712" y="2114344"/>
                </a:cubicBezTo>
                <a:cubicBezTo>
                  <a:pt x="255207" y="2092393"/>
                  <a:pt x="262857" y="2083341"/>
                  <a:pt x="268517" y="2073038"/>
                </a:cubicBezTo>
                <a:cubicBezTo>
                  <a:pt x="276540" y="2058478"/>
                  <a:pt x="276622" y="2048362"/>
                  <a:pt x="255787" y="2037632"/>
                </a:cubicBezTo>
                <a:cubicBezTo>
                  <a:pt x="196133" y="2007104"/>
                  <a:pt x="196566" y="2005990"/>
                  <a:pt x="241359" y="1960295"/>
                </a:cubicBezTo>
                <a:cubicBezTo>
                  <a:pt x="243454" y="1958245"/>
                  <a:pt x="241306" y="1951943"/>
                  <a:pt x="241245" y="1947547"/>
                </a:cubicBezTo>
                <a:cubicBezTo>
                  <a:pt x="226911" y="1941435"/>
                  <a:pt x="213736" y="1959026"/>
                  <a:pt x="195038" y="1941188"/>
                </a:cubicBezTo>
                <a:cubicBezTo>
                  <a:pt x="251639" y="1858163"/>
                  <a:pt x="344693" y="1777865"/>
                  <a:pt x="430417" y="1714084"/>
                </a:cubicBezTo>
                <a:cubicBezTo>
                  <a:pt x="350723" y="1696761"/>
                  <a:pt x="315222" y="1768305"/>
                  <a:pt x="257493" y="1761235"/>
                </a:cubicBezTo>
                <a:cubicBezTo>
                  <a:pt x="226114" y="1740308"/>
                  <a:pt x="304464" y="1702056"/>
                  <a:pt x="223028" y="1694464"/>
                </a:cubicBezTo>
                <a:cubicBezTo>
                  <a:pt x="254800" y="1674048"/>
                  <a:pt x="277673" y="1654373"/>
                  <a:pt x="298261" y="1631477"/>
                </a:cubicBezTo>
                <a:cubicBezTo>
                  <a:pt x="334745" y="1590456"/>
                  <a:pt x="339167" y="1563927"/>
                  <a:pt x="311654" y="1511432"/>
                </a:cubicBezTo>
                <a:cubicBezTo>
                  <a:pt x="293444" y="1476870"/>
                  <a:pt x="269884" y="1445346"/>
                  <a:pt x="280139" y="1403011"/>
                </a:cubicBezTo>
                <a:cubicBezTo>
                  <a:pt x="287189" y="1373975"/>
                  <a:pt x="279979" y="1355311"/>
                  <a:pt x="238885" y="1369665"/>
                </a:cubicBezTo>
                <a:cubicBezTo>
                  <a:pt x="194536" y="1385007"/>
                  <a:pt x="173125" y="1359788"/>
                  <a:pt x="177350" y="1309302"/>
                </a:cubicBezTo>
                <a:cubicBezTo>
                  <a:pt x="180088" y="1276893"/>
                  <a:pt x="170607" y="1267099"/>
                  <a:pt x="139289" y="1271891"/>
                </a:cubicBezTo>
                <a:cubicBezTo>
                  <a:pt x="104651" y="1277233"/>
                  <a:pt x="74337" y="1299360"/>
                  <a:pt x="29194" y="1290765"/>
                </a:cubicBezTo>
                <a:cubicBezTo>
                  <a:pt x="55247" y="1230971"/>
                  <a:pt x="132258" y="1245087"/>
                  <a:pt x="164517" y="1187942"/>
                </a:cubicBezTo>
                <a:cubicBezTo>
                  <a:pt x="116070" y="1189353"/>
                  <a:pt x="79047" y="1190819"/>
                  <a:pt x="45028" y="1204275"/>
                </a:cubicBezTo>
                <a:cubicBezTo>
                  <a:pt x="30841" y="1209809"/>
                  <a:pt x="15262" y="1215389"/>
                  <a:pt x="4362" y="1198829"/>
                </a:cubicBezTo>
                <a:cubicBezTo>
                  <a:pt x="-8656" y="1178822"/>
                  <a:pt x="10514" y="1170482"/>
                  <a:pt x="22109" y="1166354"/>
                </a:cubicBezTo>
                <a:cubicBezTo>
                  <a:pt x="54829" y="1154920"/>
                  <a:pt x="77478" y="1129756"/>
                  <a:pt x="103108" y="1109767"/>
                </a:cubicBezTo>
                <a:cubicBezTo>
                  <a:pt x="159186" y="1065890"/>
                  <a:pt x="222492" y="1028804"/>
                  <a:pt x="264964" y="958344"/>
                </a:cubicBezTo>
                <a:cubicBezTo>
                  <a:pt x="201251" y="978075"/>
                  <a:pt x="157792" y="1020649"/>
                  <a:pt x="97282" y="1031040"/>
                </a:cubicBezTo>
                <a:cubicBezTo>
                  <a:pt x="141438" y="966459"/>
                  <a:pt x="204023" y="923242"/>
                  <a:pt x="262299" y="875335"/>
                </a:cubicBezTo>
                <a:cubicBezTo>
                  <a:pt x="278887" y="861805"/>
                  <a:pt x="296498" y="852418"/>
                  <a:pt x="296474" y="824279"/>
                </a:cubicBezTo>
                <a:cubicBezTo>
                  <a:pt x="296489" y="769759"/>
                  <a:pt x="313822" y="723888"/>
                  <a:pt x="362237" y="698295"/>
                </a:cubicBezTo>
                <a:cubicBezTo>
                  <a:pt x="362603" y="698064"/>
                  <a:pt x="358596" y="690065"/>
                  <a:pt x="355949" y="684438"/>
                </a:cubicBezTo>
                <a:cubicBezTo>
                  <a:pt x="324009" y="683754"/>
                  <a:pt x="303939" y="716746"/>
                  <a:pt x="261719" y="707615"/>
                </a:cubicBezTo>
                <a:cubicBezTo>
                  <a:pt x="293826" y="662786"/>
                  <a:pt x="320414" y="622540"/>
                  <a:pt x="372278" y="599908"/>
                </a:cubicBezTo>
                <a:cubicBezTo>
                  <a:pt x="413808" y="581802"/>
                  <a:pt x="466783" y="570566"/>
                  <a:pt x="490605" y="515904"/>
                </a:cubicBezTo>
                <a:cubicBezTo>
                  <a:pt x="451972" y="506653"/>
                  <a:pt x="426252" y="520708"/>
                  <a:pt x="399971" y="531045"/>
                </a:cubicBezTo>
                <a:cubicBezTo>
                  <a:pt x="359508" y="546918"/>
                  <a:pt x="320136" y="564730"/>
                  <a:pt x="279703" y="580821"/>
                </a:cubicBezTo>
                <a:cubicBezTo>
                  <a:pt x="264388" y="586832"/>
                  <a:pt x="247282" y="591585"/>
                  <a:pt x="232911" y="565248"/>
                </a:cubicBezTo>
                <a:cubicBezTo>
                  <a:pt x="286047" y="557744"/>
                  <a:pt x="313129" y="520779"/>
                  <a:pt x="341934" y="485953"/>
                </a:cubicBezTo>
                <a:cubicBezTo>
                  <a:pt x="358200" y="466279"/>
                  <a:pt x="369926" y="440383"/>
                  <a:pt x="405640" y="448854"/>
                </a:cubicBezTo>
                <a:cubicBezTo>
                  <a:pt x="424525" y="453275"/>
                  <a:pt x="433943" y="438668"/>
                  <a:pt x="429321" y="421236"/>
                </a:cubicBezTo>
                <a:cubicBezTo>
                  <a:pt x="413276" y="359781"/>
                  <a:pt x="452058" y="336712"/>
                  <a:pt x="493913" y="323432"/>
                </a:cubicBezTo>
                <a:cubicBezTo>
                  <a:pt x="573005" y="298125"/>
                  <a:pt x="633817" y="243096"/>
                  <a:pt x="709765" y="211522"/>
                </a:cubicBezTo>
                <a:cubicBezTo>
                  <a:pt x="783652" y="180894"/>
                  <a:pt x="1350249" y="31238"/>
                  <a:pt x="1496734" y="13336"/>
                </a:cubicBezTo>
                <a:cubicBezTo>
                  <a:pt x="1552759" y="6490"/>
                  <a:pt x="1608201" y="2420"/>
                  <a:pt x="1662913" y="807"/>
                </a:cubicBezTo>
                <a:close/>
              </a:path>
            </a:pathLst>
          </a:cu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474A-8D95-A399-2818-C85356299F05}"/>
              </a:ext>
            </a:extLst>
          </p:cNvPr>
          <p:cNvSpPr>
            <a:spLocks noGrp="1"/>
          </p:cNvSpPr>
          <p:nvPr>
            <p:ph type="title"/>
          </p:nvPr>
        </p:nvSpPr>
        <p:spPr>
          <a:xfrm>
            <a:off x="648929" y="629266"/>
            <a:ext cx="3667039" cy="1676603"/>
          </a:xfrm>
        </p:spPr>
        <p:txBody>
          <a:bodyPr>
            <a:normAutofit/>
          </a:bodyPr>
          <a:lstStyle/>
          <a:p>
            <a:pPr algn="ctr"/>
            <a:r>
              <a:rPr lang="en-US" sz="2000" dirty="0"/>
              <a:t>Close Reading </a:t>
            </a:r>
            <a:r>
              <a:rPr lang="en-US" sz="3600" i="1" dirty="0"/>
              <a:t>Frankenstein</a:t>
            </a:r>
          </a:p>
        </p:txBody>
      </p:sp>
      <p:sp>
        <p:nvSpPr>
          <p:cNvPr id="3" name="Content Placeholder 2">
            <a:extLst>
              <a:ext uri="{FF2B5EF4-FFF2-40B4-BE49-F238E27FC236}">
                <a16:creationId xmlns:a16="http://schemas.microsoft.com/office/drawing/2014/main" id="{9500500A-AD33-4FF9-FBC5-5DFE2E636F06}"/>
              </a:ext>
            </a:extLst>
          </p:cNvPr>
          <p:cNvSpPr>
            <a:spLocks noGrp="1"/>
          </p:cNvSpPr>
          <p:nvPr>
            <p:ph idx="1"/>
          </p:nvPr>
        </p:nvSpPr>
        <p:spPr>
          <a:xfrm>
            <a:off x="648931" y="2438401"/>
            <a:ext cx="3667036" cy="3779520"/>
          </a:xfrm>
        </p:spPr>
        <p:txBody>
          <a:bodyPr>
            <a:normAutofit/>
          </a:bodyPr>
          <a:lstStyle/>
          <a:p>
            <a:pPr marL="0" indent="0">
              <a:buNone/>
            </a:pPr>
            <a:r>
              <a:rPr lang="en-US" sz="1800"/>
              <a:t>A close reading should never be your first reading of a text. Before focusing on the details of a text or passage, it is important to have an understanding of the text as a whole.</a:t>
            </a:r>
          </a:p>
          <a:p>
            <a:pPr marL="0" indent="0">
              <a:buNone/>
            </a:pPr>
            <a:r>
              <a:rPr lang="en-US" sz="1800"/>
              <a:t>What is </a:t>
            </a:r>
            <a:r>
              <a:rPr lang="en-US" sz="1800" i="1"/>
              <a:t>Frankenstein</a:t>
            </a:r>
            <a:r>
              <a:rPr lang="en-US" sz="1800"/>
              <a:t>'s Point of Departure?</a:t>
            </a:r>
          </a:p>
          <a:p>
            <a:pPr lvl="1"/>
            <a:r>
              <a:rPr lang="en-US" sz="1800"/>
              <a:t>Who is writing the letters?</a:t>
            </a:r>
          </a:p>
          <a:p>
            <a:pPr lvl="1"/>
            <a:r>
              <a:rPr lang="en-US" sz="1800"/>
              <a:t>Where are they writing from?</a:t>
            </a:r>
          </a:p>
          <a:p>
            <a:pPr lvl="1"/>
            <a:r>
              <a:rPr lang="en-US" sz="1800"/>
              <a:t>What is the time frame?</a:t>
            </a:r>
          </a:p>
          <a:p>
            <a:pPr marL="0" indent="0">
              <a:buNone/>
            </a:pPr>
            <a:endParaRPr lang="en-US" sz="1800"/>
          </a:p>
          <a:p>
            <a:pPr marL="0" indent="0">
              <a:buNone/>
            </a:pPr>
            <a:endParaRPr lang="en-US" sz="1800"/>
          </a:p>
        </p:txBody>
      </p:sp>
      <p:sp>
        <p:nvSpPr>
          <p:cNvPr id="28" name="Rectangle 27">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book&#10;&#10;Description automatically generated">
            <a:extLst>
              <a:ext uri="{FF2B5EF4-FFF2-40B4-BE49-F238E27FC236}">
                <a16:creationId xmlns:a16="http://schemas.microsoft.com/office/drawing/2014/main" id="{8BB4E800-7150-AB49-8181-11862A61299E}"/>
              </a:ext>
            </a:extLst>
          </p:cNvPr>
          <p:cNvPicPr>
            <a:picLocks noChangeAspect="1"/>
          </p:cNvPicPr>
          <p:nvPr/>
        </p:nvPicPr>
        <p:blipFill rotWithShape="1">
          <a:blip r:embed="rId2"/>
          <a:srcRect l="1544" r="2" b="2"/>
          <a:stretch/>
        </p:blipFill>
        <p:spPr>
          <a:xfrm>
            <a:off x="5276088" y="640082"/>
            <a:ext cx="6276250" cy="5577838"/>
          </a:xfrm>
          <a:prstGeom prst="rect">
            <a:avLst/>
          </a:prstGeom>
          <a:effectLst/>
        </p:spPr>
      </p:pic>
    </p:spTree>
    <p:extLst>
      <p:ext uri="{BB962C8B-B14F-4D97-AF65-F5344CB8AC3E}">
        <p14:creationId xmlns:p14="http://schemas.microsoft.com/office/powerpoint/2010/main" val="14249782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6C474A-8D95-A399-2818-C85356299F05}"/>
              </a:ext>
            </a:extLst>
          </p:cNvPr>
          <p:cNvSpPr>
            <a:spLocks noGrp="1"/>
          </p:cNvSpPr>
          <p:nvPr>
            <p:ph type="title"/>
          </p:nvPr>
        </p:nvSpPr>
        <p:spPr>
          <a:xfrm>
            <a:off x="804672" y="640080"/>
            <a:ext cx="3282696" cy="5257800"/>
          </a:xfrm>
        </p:spPr>
        <p:txBody>
          <a:bodyPr>
            <a:normAutofit/>
          </a:bodyPr>
          <a:lstStyle/>
          <a:p>
            <a:r>
              <a:rPr lang="en-US" sz="2000" dirty="0">
                <a:solidFill>
                  <a:schemeClr val="bg1"/>
                </a:solidFill>
              </a:rPr>
              <a:t>Close Reading </a:t>
            </a:r>
            <a:r>
              <a:rPr lang="en-US" i="1" dirty="0">
                <a:solidFill>
                  <a:schemeClr val="bg1"/>
                </a:solidFill>
              </a:rPr>
              <a:t>Frankenstein</a:t>
            </a:r>
          </a:p>
        </p:txBody>
      </p:sp>
      <p:sp>
        <p:nvSpPr>
          <p:cNvPr id="3" name="Content Placeholder 2">
            <a:extLst>
              <a:ext uri="{FF2B5EF4-FFF2-40B4-BE49-F238E27FC236}">
                <a16:creationId xmlns:a16="http://schemas.microsoft.com/office/drawing/2014/main" id="{9500500A-AD33-4FF9-FBC5-5DFE2E636F06}"/>
              </a:ext>
            </a:extLst>
          </p:cNvPr>
          <p:cNvSpPr>
            <a:spLocks noGrp="1"/>
          </p:cNvSpPr>
          <p:nvPr>
            <p:ph idx="1"/>
          </p:nvPr>
        </p:nvSpPr>
        <p:spPr>
          <a:xfrm>
            <a:off x="5358384" y="640081"/>
            <a:ext cx="6024654" cy="5257800"/>
          </a:xfrm>
        </p:spPr>
        <p:txBody>
          <a:bodyPr anchor="ctr">
            <a:normAutofit/>
          </a:bodyPr>
          <a:lstStyle/>
          <a:p>
            <a:r>
              <a:rPr lang="en-US" sz="2400"/>
              <a:t>How do we first meet Victor?(pp 16 – 17)</a:t>
            </a:r>
          </a:p>
          <a:p>
            <a:pPr lvl="1"/>
            <a:r>
              <a:rPr lang="en-US" dirty="0"/>
              <a:t>How does Robert Walton feel toward Victor Frankenstein? </a:t>
            </a:r>
          </a:p>
          <a:p>
            <a:pPr lvl="1"/>
            <a:r>
              <a:rPr lang="en-US" dirty="0"/>
              <a:t>What aspects of the human condition is Shelley capturing in their relationship?</a:t>
            </a:r>
          </a:p>
          <a:p>
            <a:r>
              <a:rPr lang="en-US" sz="2400"/>
              <a:t>Unpack the passage on double existence beginning on pp 19</a:t>
            </a:r>
          </a:p>
          <a:p>
            <a:r>
              <a:rPr lang="en-US" sz="2400"/>
              <a:t>Why do you think Shelley has begun with a Frame Narrative?</a:t>
            </a:r>
          </a:p>
          <a:p>
            <a:pPr lvl="1"/>
            <a:r>
              <a:rPr lang="en-US" dirty="0"/>
              <a:t>How do you know what you know? (pp.20)</a:t>
            </a:r>
          </a:p>
          <a:p>
            <a:pPr marL="0" indent="0">
              <a:buNone/>
            </a:pPr>
            <a:endParaRPr lang="en-US" sz="2400"/>
          </a:p>
        </p:txBody>
      </p:sp>
    </p:spTree>
    <p:extLst>
      <p:ext uri="{BB962C8B-B14F-4D97-AF65-F5344CB8AC3E}">
        <p14:creationId xmlns:p14="http://schemas.microsoft.com/office/powerpoint/2010/main" val="294039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474A-8D95-A399-2818-C85356299F05}"/>
              </a:ext>
            </a:extLst>
          </p:cNvPr>
          <p:cNvSpPr>
            <a:spLocks noGrp="1"/>
          </p:cNvSpPr>
          <p:nvPr>
            <p:ph type="title"/>
          </p:nvPr>
        </p:nvSpPr>
        <p:spPr>
          <a:xfrm>
            <a:off x="648930" y="629266"/>
            <a:ext cx="5121644" cy="1676603"/>
          </a:xfrm>
        </p:spPr>
        <p:txBody>
          <a:bodyPr>
            <a:normAutofit/>
          </a:bodyPr>
          <a:lstStyle/>
          <a:p>
            <a:r>
              <a:rPr lang="en-US" dirty="0"/>
              <a:t>Close Reading </a:t>
            </a:r>
            <a:r>
              <a:rPr lang="en-US" i="1" dirty="0"/>
              <a:t>Frankenstein</a:t>
            </a:r>
          </a:p>
        </p:txBody>
      </p:sp>
      <p:sp>
        <p:nvSpPr>
          <p:cNvPr id="3" name="Content Placeholder 2">
            <a:extLst>
              <a:ext uri="{FF2B5EF4-FFF2-40B4-BE49-F238E27FC236}">
                <a16:creationId xmlns:a16="http://schemas.microsoft.com/office/drawing/2014/main" id="{9500500A-AD33-4FF9-FBC5-5DFE2E636F06}"/>
              </a:ext>
            </a:extLst>
          </p:cNvPr>
          <p:cNvSpPr>
            <a:spLocks noGrp="1"/>
          </p:cNvSpPr>
          <p:nvPr>
            <p:ph idx="1"/>
          </p:nvPr>
        </p:nvSpPr>
        <p:spPr>
          <a:xfrm>
            <a:off x="648931" y="2438400"/>
            <a:ext cx="5121642" cy="3785419"/>
          </a:xfrm>
        </p:spPr>
        <p:txBody>
          <a:bodyPr>
            <a:normAutofit/>
          </a:bodyPr>
          <a:lstStyle/>
          <a:p>
            <a:r>
              <a:rPr lang="en-US" sz="2000"/>
              <a:t>Describe Victor’s childhood.</a:t>
            </a:r>
          </a:p>
          <a:p>
            <a:r>
              <a:rPr lang="en-US" sz="2000"/>
              <a:t>Find five adjectives in the text used by Shelley in regard to Victor or Victor’s emotional state.</a:t>
            </a:r>
          </a:p>
          <a:p>
            <a:r>
              <a:rPr lang="en-US" sz="2000"/>
              <a:t>Who are the members of Victor’s inner circle? </a:t>
            </a:r>
          </a:p>
          <a:p>
            <a:r>
              <a:rPr lang="en-US" sz="2000"/>
              <a:t>How does he describe his feelings towards them?</a:t>
            </a:r>
          </a:p>
          <a:p>
            <a:r>
              <a:rPr lang="en-US" sz="2000"/>
              <a:t>What is the first traumatic incident of his life?</a:t>
            </a:r>
          </a:p>
          <a:p>
            <a:pPr marL="0" indent="0">
              <a:buNone/>
            </a:pPr>
            <a:endParaRPr lang="en-US" sz="2000"/>
          </a:p>
          <a:p>
            <a:pPr marL="0" indent="0">
              <a:buNone/>
            </a:pPr>
            <a:endParaRPr lang="en-US" sz="2000"/>
          </a:p>
        </p:txBody>
      </p:sp>
      <p:sp>
        <p:nvSpPr>
          <p:cNvPr id="10" name="Rectangle 9">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n a stage&#10;&#10;Description automatically generated with medium confidence">
            <a:extLst>
              <a:ext uri="{FF2B5EF4-FFF2-40B4-BE49-F238E27FC236}">
                <a16:creationId xmlns:a16="http://schemas.microsoft.com/office/drawing/2014/main" id="{0700F4A3-9B74-385C-8296-5B6CCCD55003}"/>
              </a:ext>
            </a:extLst>
          </p:cNvPr>
          <p:cNvPicPr>
            <a:picLocks noChangeAspect="1"/>
          </p:cNvPicPr>
          <p:nvPr/>
        </p:nvPicPr>
        <p:blipFill rotWithShape="1">
          <a:blip r:embed="rId2"/>
          <a:srcRect l="14882" r="1911" b="1"/>
          <a:stretch/>
        </p:blipFill>
        <p:spPr>
          <a:xfrm>
            <a:off x="6721233" y="640082"/>
            <a:ext cx="4831104" cy="5577837"/>
          </a:xfrm>
          <a:prstGeom prst="rect">
            <a:avLst/>
          </a:prstGeom>
          <a:effectLst/>
        </p:spPr>
      </p:pic>
    </p:spTree>
    <p:extLst>
      <p:ext uri="{BB962C8B-B14F-4D97-AF65-F5344CB8AC3E}">
        <p14:creationId xmlns:p14="http://schemas.microsoft.com/office/powerpoint/2010/main" val="15183001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66C474A-8D95-A399-2818-C85356299F05}"/>
              </a:ext>
            </a:extLst>
          </p:cNvPr>
          <p:cNvSpPr>
            <a:spLocks noGrp="1"/>
          </p:cNvSpPr>
          <p:nvPr>
            <p:ph type="title"/>
          </p:nvPr>
        </p:nvSpPr>
        <p:spPr>
          <a:xfrm>
            <a:off x="765051" y="662400"/>
            <a:ext cx="3384000" cy="1492132"/>
          </a:xfrm>
        </p:spPr>
        <p:txBody>
          <a:bodyPr anchor="t">
            <a:normAutofit/>
          </a:bodyPr>
          <a:lstStyle/>
          <a:p>
            <a:r>
              <a:rPr lang="en-US">
                <a:solidFill>
                  <a:schemeClr val="bg1"/>
                </a:solidFill>
              </a:rPr>
              <a:t>Close Reading </a:t>
            </a:r>
            <a:r>
              <a:rPr lang="en-US" i="1">
                <a:solidFill>
                  <a:schemeClr val="bg1"/>
                </a:solidFill>
              </a:rPr>
              <a:t>Frankenstein</a:t>
            </a:r>
          </a:p>
        </p:txBody>
      </p:sp>
      <p:sp>
        <p:nvSpPr>
          <p:cNvPr id="3" name="Content Placeholder 2">
            <a:extLst>
              <a:ext uri="{FF2B5EF4-FFF2-40B4-BE49-F238E27FC236}">
                <a16:creationId xmlns:a16="http://schemas.microsoft.com/office/drawing/2014/main" id="{9500500A-AD33-4FF9-FBC5-5DFE2E636F06}"/>
              </a:ext>
            </a:extLst>
          </p:cNvPr>
          <p:cNvSpPr>
            <a:spLocks noGrp="1"/>
          </p:cNvSpPr>
          <p:nvPr>
            <p:ph idx="1"/>
          </p:nvPr>
        </p:nvSpPr>
        <p:spPr>
          <a:xfrm>
            <a:off x="765051" y="2286000"/>
            <a:ext cx="3384000" cy="3844800"/>
          </a:xfrm>
        </p:spPr>
        <p:txBody>
          <a:bodyPr>
            <a:normAutofit/>
          </a:bodyPr>
          <a:lstStyle/>
          <a:p>
            <a:r>
              <a:rPr lang="en-US" sz="2000">
                <a:solidFill>
                  <a:schemeClr val="bg1">
                    <a:alpha val="60000"/>
                  </a:schemeClr>
                </a:solidFill>
              </a:rPr>
              <a:t>Describe Victor’s relationship with Natural Philosophy and Science.</a:t>
            </a:r>
          </a:p>
          <a:p>
            <a:r>
              <a:rPr lang="en-US" sz="2000">
                <a:solidFill>
                  <a:schemeClr val="bg1">
                    <a:alpha val="60000"/>
                  </a:schemeClr>
                </a:solidFill>
              </a:rPr>
              <a:t>How does Shelley portray human nature through Victor’s interests and academic pursuits?</a:t>
            </a:r>
          </a:p>
          <a:p>
            <a:pPr marL="0" indent="0">
              <a:buNone/>
            </a:pPr>
            <a:endParaRPr lang="en-US" sz="2000">
              <a:solidFill>
                <a:schemeClr val="bg1">
                  <a:alpha val="60000"/>
                </a:schemeClr>
              </a:solidFill>
            </a:endParaRPr>
          </a:p>
          <a:p>
            <a:pPr marL="0" indent="0">
              <a:buNone/>
            </a:pPr>
            <a:endParaRPr lang="en-US" sz="2000">
              <a:solidFill>
                <a:schemeClr val="bg1">
                  <a:alpha val="60000"/>
                </a:schemeClr>
              </a:solidFill>
            </a:endParaRPr>
          </a:p>
        </p:txBody>
      </p:sp>
      <p:pic>
        <p:nvPicPr>
          <p:cNvPr id="5" name="Picture 4" descr="A picture containing text, old&#10;&#10;Description automatically generated">
            <a:extLst>
              <a:ext uri="{FF2B5EF4-FFF2-40B4-BE49-F238E27FC236}">
                <a16:creationId xmlns:a16="http://schemas.microsoft.com/office/drawing/2014/main" id="{A579B997-878D-A1F6-1D26-3ED5331FE971}"/>
              </a:ext>
            </a:extLst>
          </p:cNvPr>
          <p:cNvPicPr>
            <a:picLocks noChangeAspect="1"/>
          </p:cNvPicPr>
          <p:nvPr/>
        </p:nvPicPr>
        <p:blipFill>
          <a:blip r:embed="rId2"/>
          <a:stretch>
            <a:fillRect/>
          </a:stretch>
        </p:blipFill>
        <p:spPr>
          <a:xfrm>
            <a:off x="5411053" y="1218787"/>
            <a:ext cx="6014185" cy="4420425"/>
          </a:xfrm>
          <a:prstGeom prst="rect">
            <a:avLst/>
          </a:prstGeom>
        </p:spPr>
      </p:pic>
    </p:spTree>
    <p:extLst>
      <p:ext uri="{BB962C8B-B14F-4D97-AF65-F5344CB8AC3E}">
        <p14:creationId xmlns:p14="http://schemas.microsoft.com/office/powerpoint/2010/main" val="99810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useBgFill="1">
        <p:nvSpPr>
          <p:cNvPr id="142" name="Rectangle 79">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37;p1"/>
          <p:cNvSpPr txBox="1">
            <a:spLocks noGrp="1"/>
          </p:cNvSpPr>
          <p:nvPr>
            <p:ph type="ctrTitle"/>
          </p:nvPr>
        </p:nvSpPr>
        <p:spPr>
          <a:xfrm>
            <a:off x="477981" y="1122363"/>
            <a:ext cx="4023360" cy="3204134"/>
          </a:xfrm>
          <a:prstGeom prst="rect">
            <a:avLst/>
          </a:prstGeom>
        </p:spPr>
        <p:txBody>
          <a:bodyPr spcFirstLastPara="1" lIns="91425" tIns="45700" rIns="91425" bIns="45700" anchor="b" anchorCtr="0">
            <a:normAutofit/>
          </a:bodyPr>
          <a:lstStyle/>
          <a:p>
            <a:pPr marL="0" lvl="0" indent="0" algn="l" rtl="0">
              <a:spcBef>
                <a:spcPts val="0"/>
              </a:spcBef>
              <a:spcAft>
                <a:spcPts val="0"/>
              </a:spcAft>
              <a:buClr>
                <a:schemeClr val="lt1"/>
              </a:buClr>
              <a:buSzPts val="4800"/>
              <a:buFont typeface="Bookman Old Style"/>
              <a:buNone/>
            </a:pPr>
            <a:r>
              <a:rPr lang="en-US" sz="4800" i="1" dirty="0"/>
              <a:t>FRANKENSTEIN</a:t>
            </a:r>
          </a:p>
        </p:txBody>
      </p:sp>
      <p:sp>
        <p:nvSpPr>
          <p:cNvPr id="138" name="Google Shape;138;p1"/>
          <p:cNvSpPr txBox="1">
            <a:spLocks noGrp="1"/>
          </p:cNvSpPr>
          <p:nvPr>
            <p:ph type="subTitle" idx="1"/>
          </p:nvPr>
        </p:nvSpPr>
        <p:spPr>
          <a:xfrm>
            <a:off x="477980" y="4872922"/>
            <a:ext cx="4023359" cy="1208141"/>
          </a:xfrm>
          <a:prstGeom prst="rect">
            <a:avLst/>
          </a:prstGeom>
        </p:spPr>
        <p:txBody>
          <a:bodyPr spcFirstLastPara="1" lIns="91425" tIns="45700" rIns="91425" bIns="45700" anchorCtr="0">
            <a:normAutofit/>
          </a:bodyPr>
          <a:lstStyle/>
          <a:p>
            <a:pPr marL="0" lvl="0" indent="0" algn="l" rtl="0">
              <a:spcBef>
                <a:spcPts val="0"/>
              </a:spcBef>
              <a:spcAft>
                <a:spcPts val="0"/>
              </a:spcAft>
              <a:buClr>
                <a:schemeClr val="lt1"/>
              </a:buClr>
              <a:buSzPts val="2400"/>
              <a:buNone/>
            </a:pPr>
            <a:r>
              <a:rPr lang="en-US" sz="2000" dirty="0"/>
              <a:t>Mary Wollstonecraft Shelley,</a:t>
            </a:r>
          </a:p>
          <a:p>
            <a:pPr marL="0" lvl="0" indent="0" algn="l" rtl="0">
              <a:spcBef>
                <a:spcPts val="1000"/>
              </a:spcBef>
              <a:spcAft>
                <a:spcPts val="0"/>
              </a:spcAft>
              <a:buClr>
                <a:schemeClr val="lt1"/>
              </a:buClr>
              <a:buSzPts val="2400"/>
              <a:buNone/>
            </a:pPr>
            <a:r>
              <a:rPr lang="en-US" sz="2000" dirty="0"/>
              <a:t>Romanticism &amp; Characteristics of the Gothic Novel</a:t>
            </a:r>
          </a:p>
          <a:p>
            <a:pPr marL="0" lvl="0" indent="0" algn="l" rtl="0">
              <a:spcBef>
                <a:spcPts val="1000"/>
              </a:spcBef>
              <a:spcAft>
                <a:spcPts val="0"/>
              </a:spcAft>
              <a:buClr>
                <a:schemeClr val="lt1"/>
              </a:buClr>
              <a:buSzPts val="2400"/>
              <a:buNone/>
            </a:pPr>
            <a:endParaRPr lang="en-US" sz="2000" dirty="0"/>
          </a:p>
        </p:txBody>
      </p:sp>
      <p:sp>
        <p:nvSpPr>
          <p:cNvPr id="143"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8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45" name="Picture 139" descr="Fog-covered mountain">
            <a:extLst>
              <a:ext uri="{FF2B5EF4-FFF2-40B4-BE49-F238E27FC236}">
                <a16:creationId xmlns:a16="http://schemas.microsoft.com/office/drawing/2014/main" id="{947C89D5-FD5F-4B0B-AD74-A233809CB23F}"/>
              </a:ext>
            </a:extLst>
          </p:cNvPr>
          <p:cNvPicPr>
            <a:picLocks noChangeAspect="1"/>
          </p:cNvPicPr>
          <p:nvPr/>
        </p:nvPicPr>
        <p:blipFill rotWithShape="1">
          <a:blip r:embed="rId3"/>
          <a:srcRect l="21045" r="7673" b="-1"/>
          <a:stretch/>
        </p:blipFill>
        <p:spPr>
          <a:xfrm>
            <a:off x="4868487" y="10"/>
            <a:ext cx="7323513" cy="68579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Google Shape;143;p2"/>
          <p:cNvSpPr txBox="1">
            <a:spLocks noGrp="1"/>
          </p:cNvSpPr>
          <p:nvPr>
            <p:ph type="title"/>
          </p:nvPr>
        </p:nvSpPr>
        <p:spPr>
          <a:xfrm>
            <a:off x="133004" y="1078992"/>
            <a:ext cx="6748414" cy="949313"/>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chemeClr val="lt1"/>
              </a:buClr>
              <a:buSzPts val="3060"/>
              <a:buFont typeface="Bookman Old Style"/>
              <a:buNone/>
            </a:pPr>
            <a:r>
              <a:rPr lang="en-US" sz="1700" b="1" dirty="0"/>
              <a:t>MARY WOLLSTONECRAFT SHELLEY</a:t>
            </a:r>
            <a:br>
              <a:rPr lang="en-US" sz="1700" dirty="0"/>
            </a:br>
            <a:r>
              <a:rPr lang="en-US" sz="1700" dirty="0"/>
              <a:t>1797 – 1851</a:t>
            </a:r>
            <a:br>
              <a:rPr lang="en-US" sz="1700" dirty="0"/>
            </a:br>
            <a:r>
              <a:rPr lang="en-US" sz="1700" dirty="0"/>
              <a:t>BRITISH NOVELIST</a:t>
            </a:r>
            <a:br>
              <a:rPr lang="en-US" sz="1700" dirty="0"/>
            </a:br>
            <a:r>
              <a:rPr lang="en-US" sz="1700" u="sng" dirty="0">
                <a:hlinkClick r:id="rId3"/>
              </a:rPr>
              <a:t>HTTPS://WWW.RC.UMD.EDU/EDITIONS/FRANKENSTEIN/MSHELLEY/BIO</a:t>
            </a:r>
            <a:br>
              <a:rPr lang="en-US" sz="1700" dirty="0"/>
            </a:br>
            <a:endParaRPr lang="en-US" sz="1700" dirty="0"/>
          </a:p>
        </p:txBody>
      </p:sp>
      <p:sp>
        <p:nvSpPr>
          <p:cNvPr id="88"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Google Shape;144;p2"/>
          <p:cNvSpPr txBox="1">
            <a:spLocks noGrp="1"/>
          </p:cNvSpPr>
          <p:nvPr>
            <p:ph idx="1"/>
          </p:nvPr>
        </p:nvSpPr>
        <p:spPr>
          <a:xfrm>
            <a:off x="133004" y="2028305"/>
            <a:ext cx="6751224" cy="4153039"/>
          </a:xfrm>
          <a:prstGeom prst="rect">
            <a:avLst/>
          </a:prstGeom>
        </p:spPr>
        <p:txBody>
          <a:bodyPr spcFirstLastPara="1" lIns="91425" tIns="45700" rIns="91425" bIns="45700" anchorCtr="0">
            <a:noAutofit/>
          </a:bodyPr>
          <a:lstStyle/>
          <a:p>
            <a:pPr marL="0" lvl="0" indent="0" rtl="0">
              <a:spcBef>
                <a:spcPts val="0"/>
              </a:spcBef>
              <a:spcAft>
                <a:spcPts val="0"/>
              </a:spcAft>
              <a:buClr>
                <a:schemeClr val="lt1"/>
              </a:buClr>
              <a:buSzPts val="1550"/>
              <a:buNone/>
            </a:pPr>
            <a:r>
              <a:rPr lang="en-US" sz="1600" dirty="0"/>
              <a:t>Daughter of:</a:t>
            </a:r>
          </a:p>
          <a:p>
            <a:pPr marL="0" lvl="0" indent="0" rtl="0">
              <a:spcBef>
                <a:spcPts val="1000"/>
              </a:spcBef>
              <a:spcAft>
                <a:spcPts val="0"/>
              </a:spcAft>
              <a:buClr>
                <a:schemeClr val="lt1"/>
              </a:buClr>
              <a:buSzPts val="1550"/>
              <a:buNone/>
            </a:pPr>
            <a:r>
              <a:rPr lang="en-US" sz="1600" b="1" dirty="0"/>
              <a:t>Mary Wollstonecraft</a:t>
            </a:r>
            <a:r>
              <a:rPr lang="en-US" sz="1600" dirty="0"/>
              <a:t>: Radical writer, Feminist,  </a:t>
            </a:r>
            <a:r>
              <a:rPr lang="en-US" sz="1600" i="1" dirty="0"/>
              <a:t>A Vindication of the Rights of Woman </a:t>
            </a:r>
            <a:r>
              <a:rPr lang="en-US" sz="1600" dirty="0"/>
              <a:t>(1792), Died when Mary was 10 days old</a:t>
            </a:r>
          </a:p>
          <a:p>
            <a:pPr marL="0" lvl="0" indent="0" rtl="0">
              <a:spcBef>
                <a:spcPts val="1000"/>
              </a:spcBef>
              <a:spcAft>
                <a:spcPts val="0"/>
              </a:spcAft>
              <a:buClr>
                <a:schemeClr val="lt1"/>
              </a:buClr>
              <a:buSzPts val="1550"/>
              <a:buNone/>
            </a:pPr>
            <a:r>
              <a:rPr lang="en-US" sz="1600" b="1" dirty="0"/>
              <a:t>William Godwin</a:t>
            </a:r>
            <a:r>
              <a:rPr lang="en-US" sz="1600" dirty="0"/>
              <a:t>: Radical writer, Educated his children equally without bias regarding gender, Friends with Coleridge, Charles Lamb, William Hazlitt (London Writers and </a:t>
            </a:r>
            <a:r>
              <a:rPr lang="en-US" sz="1600" dirty="0" err="1"/>
              <a:t>Intelligencia</a:t>
            </a:r>
            <a:r>
              <a:rPr lang="en-US" sz="1600" dirty="0"/>
              <a:t>) Friends with Scientists like Humphry Davy and William Nicholson (experiments with galvanic electricity)</a:t>
            </a:r>
          </a:p>
          <a:p>
            <a:pPr marL="228600" lvl="0" indent="-228600" rtl="0">
              <a:spcBef>
                <a:spcPts val="1000"/>
              </a:spcBef>
              <a:spcAft>
                <a:spcPts val="0"/>
              </a:spcAft>
              <a:buSzPts val="1550"/>
              <a:buFont typeface="Noto Sans Symbols"/>
              <a:buChar char="❖"/>
            </a:pPr>
            <a:r>
              <a:rPr lang="en-US" sz="1600" dirty="0"/>
              <a:t>Parents ideals were influenced by the French Revolution</a:t>
            </a:r>
          </a:p>
          <a:p>
            <a:pPr marL="228600" lvl="0" indent="-228600" rtl="0">
              <a:spcBef>
                <a:spcPts val="1000"/>
              </a:spcBef>
              <a:spcAft>
                <a:spcPts val="0"/>
              </a:spcAft>
              <a:buSzPts val="1550"/>
              <a:buFont typeface="Noto Sans Symbols"/>
              <a:buChar char="❖"/>
            </a:pPr>
            <a:r>
              <a:rPr lang="en-US" sz="1600" dirty="0"/>
              <a:t>Published her first poem at 10 in 1808 (some debate about editions/variations and authorship)</a:t>
            </a:r>
          </a:p>
          <a:p>
            <a:pPr marL="228600" lvl="0" indent="-228600" rtl="0">
              <a:spcBef>
                <a:spcPts val="1000"/>
              </a:spcBef>
              <a:spcAft>
                <a:spcPts val="0"/>
              </a:spcAft>
              <a:buSzPts val="1550"/>
              <a:buFont typeface="Noto Sans Symbols"/>
              <a:buChar char="❖"/>
            </a:pPr>
            <a:r>
              <a:rPr lang="en-US" sz="1600" dirty="0"/>
              <a:t>Marries Percy Bysshe Shelley in 1816 (Got involved with him in 1814, but they don’t marry until after his wife Harriet commits suicide)</a:t>
            </a:r>
          </a:p>
          <a:p>
            <a:pPr marL="228600" lvl="0" indent="-228600" rtl="0">
              <a:spcBef>
                <a:spcPts val="1000"/>
              </a:spcBef>
              <a:spcAft>
                <a:spcPts val="0"/>
              </a:spcAft>
              <a:buSzPts val="1550"/>
              <a:buFont typeface="Noto Sans Symbols"/>
              <a:buChar char="❖"/>
            </a:pPr>
            <a:r>
              <a:rPr lang="en-US" sz="1600" dirty="0"/>
              <a:t>Only one of her children survives</a:t>
            </a:r>
          </a:p>
          <a:p>
            <a:pPr marL="228600" lvl="0" indent="-228600" rtl="0">
              <a:spcBef>
                <a:spcPts val="1000"/>
              </a:spcBef>
              <a:spcAft>
                <a:spcPts val="0"/>
              </a:spcAft>
              <a:buSzPts val="1550"/>
              <a:buFont typeface="Noto Sans Symbols"/>
              <a:buChar char="❖"/>
            </a:pPr>
            <a:r>
              <a:rPr lang="en-US" sz="1600" dirty="0"/>
              <a:t>Lives in Italy with Percy Shelley until he drowns in 1822</a:t>
            </a:r>
          </a:p>
          <a:p>
            <a:pPr marL="228600" lvl="0" indent="-228600" rtl="0">
              <a:spcBef>
                <a:spcPts val="1000"/>
              </a:spcBef>
              <a:spcAft>
                <a:spcPts val="0"/>
              </a:spcAft>
              <a:buSzPts val="1550"/>
              <a:buFont typeface="Noto Sans Symbols"/>
              <a:buChar char="❖"/>
            </a:pPr>
            <a:r>
              <a:rPr lang="en-US" sz="1600" dirty="0"/>
              <a:t>Returns with her son Percy Florence to London</a:t>
            </a:r>
          </a:p>
          <a:p>
            <a:pPr marL="228600" lvl="0" indent="-228600" rtl="0">
              <a:spcBef>
                <a:spcPts val="1000"/>
              </a:spcBef>
              <a:spcAft>
                <a:spcPts val="0"/>
              </a:spcAft>
              <a:buSzPts val="1550"/>
              <a:buFont typeface="Noto Sans Symbols"/>
              <a:buChar char="❖"/>
            </a:pPr>
            <a:r>
              <a:rPr lang="en-US" sz="1600" dirty="0"/>
              <a:t>Writes until her death in 1851</a:t>
            </a:r>
          </a:p>
        </p:txBody>
      </p:sp>
      <p:pic>
        <p:nvPicPr>
          <p:cNvPr id="145" name="Google Shape;145;p2"/>
          <p:cNvPicPr preferRelativeResize="0"/>
          <p:nvPr/>
        </p:nvPicPr>
        <p:blipFill rotWithShape="1">
          <a:blip r:embed="rId4"/>
          <a:srcRect l="61" r="9629" b="2"/>
          <a:stretch/>
        </p:blipFill>
        <p:spPr>
          <a:xfrm>
            <a:off x="7684006" y="10"/>
            <a:ext cx="4507993" cy="685799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09" name="Google Shape;209;p12"/>
          <p:cNvSpPr txBox="1">
            <a:spLocks noGrp="1"/>
          </p:cNvSpPr>
          <p:nvPr>
            <p:ph type="title"/>
          </p:nvPr>
        </p:nvSpPr>
        <p:spPr>
          <a:xfrm>
            <a:off x="838200" y="713312"/>
            <a:ext cx="4038600" cy="5431376"/>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060"/>
              <a:buFont typeface="Bookman Old Style"/>
              <a:buNone/>
            </a:pPr>
            <a:r>
              <a:rPr lang="en-US"/>
              <a:t>BIBLIOGRAPHY </a:t>
            </a:r>
            <a:br>
              <a:rPr lang="en-US"/>
            </a:br>
            <a:r>
              <a:rPr lang="en-US"/>
              <a:t>OF </a:t>
            </a:r>
            <a:br>
              <a:rPr lang="en-US"/>
            </a:br>
            <a:r>
              <a:rPr lang="en-US"/>
              <a:t>SHELLEY’S LARGER WORKS</a:t>
            </a:r>
          </a:p>
        </p:txBody>
      </p:sp>
      <p:sp>
        <p:nvSpPr>
          <p:cNvPr id="210" name="Google Shape;210;p12"/>
          <p:cNvSpPr txBox="1">
            <a:spLocks noGrp="1"/>
          </p:cNvSpPr>
          <p:nvPr>
            <p:ph idx="1"/>
          </p:nvPr>
        </p:nvSpPr>
        <p:spPr>
          <a:xfrm>
            <a:off x="6095999" y="713313"/>
            <a:ext cx="5257801" cy="5431376"/>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lt1"/>
              </a:buClr>
              <a:buSzPts val="2000"/>
              <a:buFont typeface="Noto Sans Symbols"/>
              <a:buChar char="❖"/>
            </a:pPr>
            <a:r>
              <a:rPr lang="en-US" sz="2000"/>
              <a:t> </a:t>
            </a:r>
            <a:r>
              <a:rPr lang="en-US" sz="2000" i="1"/>
              <a:t>The Last Man </a:t>
            </a:r>
            <a:r>
              <a:rPr lang="en-US" sz="2000"/>
              <a:t>(1826)</a:t>
            </a:r>
          </a:p>
          <a:p>
            <a:pPr marL="228600" lvl="0" indent="-228600" rtl="0">
              <a:spcBef>
                <a:spcPts val="1000"/>
              </a:spcBef>
              <a:spcAft>
                <a:spcPts val="0"/>
              </a:spcAft>
              <a:buClr>
                <a:schemeClr val="lt1"/>
              </a:buClr>
              <a:buSzPts val="2000"/>
              <a:buFont typeface="Noto Sans Symbols"/>
              <a:buChar char="❖"/>
            </a:pPr>
            <a:r>
              <a:rPr lang="en-US" sz="2000" i="1"/>
              <a:t>Perkins Warbeck </a:t>
            </a:r>
            <a:r>
              <a:rPr lang="en-US" sz="2000"/>
              <a:t>(1830)</a:t>
            </a:r>
          </a:p>
          <a:p>
            <a:pPr marL="228600" lvl="0" indent="-228600" rtl="0">
              <a:spcBef>
                <a:spcPts val="1000"/>
              </a:spcBef>
              <a:spcAft>
                <a:spcPts val="0"/>
              </a:spcAft>
              <a:buClr>
                <a:schemeClr val="lt1"/>
              </a:buClr>
              <a:buSzPts val="2000"/>
              <a:buFont typeface="Noto Sans Symbols"/>
              <a:buChar char="❖"/>
            </a:pPr>
            <a:r>
              <a:rPr lang="en-US" sz="2000" i="1"/>
              <a:t>Lodore </a:t>
            </a:r>
            <a:r>
              <a:rPr lang="en-US" sz="2000"/>
              <a:t> (1835)</a:t>
            </a:r>
          </a:p>
          <a:p>
            <a:pPr marL="228600" lvl="0" indent="-228600" rtl="0">
              <a:spcBef>
                <a:spcPts val="1000"/>
              </a:spcBef>
              <a:spcAft>
                <a:spcPts val="0"/>
              </a:spcAft>
              <a:buClr>
                <a:schemeClr val="lt1"/>
              </a:buClr>
              <a:buSzPts val="2000"/>
              <a:buFont typeface="Noto Sans Symbols"/>
              <a:buChar char="❖"/>
            </a:pPr>
            <a:r>
              <a:rPr lang="en-US" sz="2000" i="1"/>
              <a:t>Falkner</a:t>
            </a:r>
            <a:r>
              <a:rPr lang="en-US" sz="2000"/>
              <a:t> (1837)</a:t>
            </a:r>
          </a:p>
          <a:p>
            <a:pPr marL="228600" lvl="0" indent="-228600" rtl="0">
              <a:spcBef>
                <a:spcPts val="1000"/>
              </a:spcBef>
              <a:spcAft>
                <a:spcPts val="0"/>
              </a:spcAft>
              <a:buClr>
                <a:schemeClr val="lt1"/>
              </a:buClr>
              <a:buSzPts val="2000"/>
              <a:buFont typeface="Noto Sans Symbols"/>
              <a:buChar char="❖"/>
            </a:pPr>
            <a:r>
              <a:rPr lang="en-US" sz="2000"/>
              <a:t>Edited Collection of P.B. Shelley’s </a:t>
            </a:r>
            <a:r>
              <a:rPr lang="en-US" sz="2000" i="1"/>
              <a:t>Poetical Works </a:t>
            </a:r>
            <a:r>
              <a:rPr lang="en-US" sz="2000"/>
              <a:t>(1839)</a:t>
            </a:r>
          </a:p>
          <a:p>
            <a:pPr marL="228600" lvl="0" indent="-228600" rtl="0">
              <a:spcBef>
                <a:spcPts val="1000"/>
              </a:spcBef>
              <a:spcAft>
                <a:spcPts val="0"/>
              </a:spcAft>
              <a:buClr>
                <a:schemeClr val="lt1"/>
              </a:buClr>
              <a:buSzPts val="2000"/>
              <a:buFont typeface="Noto Sans Symbols"/>
              <a:buChar char="❖"/>
            </a:pPr>
            <a:r>
              <a:rPr lang="en-US" sz="2000" i="1"/>
              <a:t>Rambles in Germany and Italy </a:t>
            </a:r>
            <a:r>
              <a:rPr lang="en-US" sz="2000"/>
              <a:t>(1844)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1747</Words>
  <Application>Microsoft Office PowerPoint</Application>
  <PresentationFormat>Widescreen</PresentationFormat>
  <Paragraphs>138</Paragraphs>
  <Slides>22</Slides>
  <Notes>13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Bookman Old Style</vt:lpstr>
      <vt:lpstr>Calibri</vt:lpstr>
      <vt:lpstr>Calibri Light</vt:lpstr>
      <vt:lpstr>Noto Sans Symbols</vt:lpstr>
      <vt:lpstr>Wingdings</vt:lpstr>
      <vt:lpstr>Office Theme</vt:lpstr>
      <vt:lpstr>Frankenstein</vt:lpstr>
      <vt:lpstr>Close Reading</vt:lpstr>
      <vt:lpstr>Close Reading Frankenstein</vt:lpstr>
      <vt:lpstr>Close Reading Frankenstein</vt:lpstr>
      <vt:lpstr>Close Reading Frankenstein</vt:lpstr>
      <vt:lpstr>Close Reading Frankenstein</vt:lpstr>
      <vt:lpstr>FRANKENSTEIN</vt:lpstr>
      <vt:lpstr>MARY WOLLSTONECRAFT SHELLEY 1797 – 1851 BRITISH NOVELIST HTTPS://WWW.RC.UMD.EDU/EDITIONS/FRANKENSTEIN/MSHELLEY/BIO </vt:lpstr>
      <vt:lpstr>BIBLIOGRAPHY  OF  SHELLEY’S LARGER WORKS</vt:lpstr>
      <vt:lpstr>THE BIRTH OF SHELLEY’S NOVEL</vt:lpstr>
      <vt:lpstr>BRITISH ROMANTICISM 1798 - 1830 </vt:lpstr>
      <vt:lpstr>GOTHIC NOVEL</vt:lpstr>
      <vt:lpstr>CHARACTERISTICS OF THE GOTHIC NOVEL</vt:lpstr>
      <vt:lpstr>DEFINING ROMANTICISM</vt:lpstr>
      <vt:lpstr>CHARACTERISTICS OF ROMANTICISM</vt:lpstr>
      <vt:lpstr>Examples of the Sublime in Art</vt:lpstr>
      <vt:lpstr>JOSEPH MALLORD WILLIAM TURNER </vt:lpstr>
      <vt:lpstr>PHILIP JAMES DE LOUTHERBOURG</vt:lpstr>
      <vt:lpstr>Freewriting Prompt:  1) Pick one characteristic of Romanticism  2) Locate 2-3 examples of it in the text 3) Explain how these examples exemplify this characteristic of Romanticism 4) Connect this to the experience of being human</vt:lpstr>
      <vt:lpstr>Questions  How is the frame narrative important to reading the novel and how does it impact interpretation of the novel?   Consider that the title is Frankenstein, but much of the story is told from the perspective of the creature- who is the main protagonist, and why do you think so?   What does the novel suggest about identity formation? Do you think that Shelley is arguing that people’s personalities are innate or socially constructed?   Appearance is a theme within the text- Explain what you think the novel is saying about appearance and British Society.  </vt:lpstr>
      <vt:lpstr>Questions  Consider the religious implications in the text- and Shelley’s reference to Milton’s “Paradise Lost”- what connections can be made regarding Victor and the creature to God and Satan? What might this novel be saying about religion? Atheism?   What responsibilities, if any, does Victor have toward the creature?   When does Victor fail to act and how does this impact the way Victor and the monster are read?  Unpack and explain how Victor and the creature both exhibit monstrousness and humanness.  This tale is a warning. What is Shelley’s position on technology? Society? Religion? Duty? Social Class? Gender issues? How do you know what you know?   </vt:lpstr>
      <vt:lpstr>ROMANTIC HERO (LITERARY ARCHETYPE)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S Monteleone</dc:creator>
  <cp:lastModifiedBy>Stephanie Harper</cp:lastModifiedBy>
  <cp:revision>4</cp:revision>
  <dcterms:created xsi:type="dcterms:W3CDTF">2018-09-05T17:24:00Z</dcterms:created>
  <dcterms:modified xsi:type="dcterms:W3CDTF">2022-09-13T13:17:46Z</dcterms:modified>
</cp:coreProperties>
</file>