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6" r:id="rId1"/>
  </p:sldMasterIdLst>
  <p:notesMasterIdLst>
    <p:notesMasterId r:id="rId29"/>
  </p:notesMasterIdLst>
  <p:sldIdLst>
    <p:sldId id="275" r:id="rId2"/>
    <p:sldId id="284" r:id="rId3"/>
    <p:sldId id="285" r:id="rId4"/>
    <p:sldId id="288" r:id="rId5"/>
    <p:sldId id="286" r:id="rId6"/>
    <p:sldId id="287" r:id="rId7"/>
    <p:sldId id="289" r:id="rId8"/>
    <p:sldId id="290" r:id="rId9"/>
    <p:sldId id="291" r:id="rId10"/>
    <p:sldId id="259" r:id="rId11"/>
    <p:sldId id="266" r:id="rId12"/>
    <p:sldId id="270" r:id="rId13"/>
    <p:sldId id="279" r:id="rId14"/>
    <p:sldId id="261" r:id="rId15"/>
    <p:sldId id="276" r:id="rId16"/>
    <p:sldId id="278" r:id="rId17"/>
    <p:sldId id="281" r:id="rId18"/>
    <p:sldId id="280" r:id="rId19"/>
    <p:sldId id="282" r:id="rId20"/>
    <p:sldId id="283" r:id="rId21"/>
    <p:sldId id="272" r:id="rId22"/>
    <p:sldId id="262" r:id="rId23"/>
    <p:sldId id="263" r:id="rId24"/>
    <p:sldId id="274" r:id="rId25"/>
    <p:sldId id="268" r:id="rId26"/>
    <p:sldId id="269" r:id="rId27"/>
    <p:sldId id="26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ieMruHCp3NGVg1kDSTMi6csCpBw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4" d="100"/>
          <a:sy n="74" d="100"/>
        </p:scale>
        <p:origin x="920" y="6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t>“A movement in art and literature in the eighteenth and nineteenth centuries in </a:t>
            </a:r>
            <a:r>
              <a:rPr lang="en-US" sz="1100" b="1" dirty="0"/>
              <a:t>revolt against the Neoclassicism </a:t>
            </a:r>
            <a:r>
              <a:rPr lang="en-US" sz="1100" dirty="0"/>
              <a:t>of the previous centuries...The German poet Friedrich Schlegel, who is given credit for first using the term romantic to describe literature, defined it as "</a:t>
            </a:r>
            <a:r>
              <a:rPr lang="en-US" sz="1100" b="1" dirty="0"/>
              <a:t>literature depicting emotional matter in an imaginative form</a:t>
            </a:r>
            <a:r>
              <a:rPr lang="en-US" sz="1100" dirty="0"/>
              <a:t>." This is as accurate a general definition as can be accomplished, although Victor Hugo's phrase "liberalism in literature" is also apt. </a:t>
            </a:r>
            <a:r>
              <a:rPr lang="en-US" sz="1100" b="1" dirty="0"/>
              <a:t>Imagination, emotion, and freedom</a:t>
            </a:r>
            <a:r>
              <a:rPr lang="en-US" sz="1100" dirty="0"/>
              <a:t> are certainly the focal points of romanticism. Any list of particular characteristics of the literature of romanticism includes </a:t>
            </a:r>
            <a:r>
              <a:rPr lang="en-US" sz="1100" b="1" dirty="0"/>
              <a:t>subjectivity and an emphasis on individualism</a:t>
            </a:r>
            <a:r>
              <a:rPr lang="en-US" sz="1100" dirty="0"/>
              <a:t>; spontaneity; freedom from rules; solitary life rather than life in society; the beliefs that imagination is superior to reason and devotion to beauty; love of and worship of nature; and fascination with the past, especially the myths and mysticism of the middle ages.”</a:t>
            </a:r>
          </a:p>
          <a:p>
            <a:pPr marL="0" lvl="0" indent="0" algn="l" rtl="0">
              <a:spcBef>
                <a:spcPts val="0"/>
              </a:spcBef>
              <a:spcAft>
                <a:spcPts val="0"/>
              </a:spcAft>
              <a:buNone/>
            </a:pPr>
            <a:endParaRPr dirty="0"/>
          </a:p>
        </p:txBody>
      </p:sp>
      <p:sp>
        <p:nvSpPr>
          <p:cNvPr id="161" name="Google Shape;16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5566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1" name="Google Shape;16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1000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5139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47158-4A7E-4310-B5BA-3D33D25F33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54A07D-0601-4DAD-824D-818B52CEA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75EEA7-52CE-4AE1-85CA-6F057B40DD8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219C4D9-1E10-44B6-9649-CD5C7735A9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B5449E-2873-475A-A9B6-B36ADA8A5E6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14038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3EE6A-3789-40E5-8C9B-37E279EBF9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CE2B2C-0EF1-4A43-9867-31BE48E79F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528EF5-79C2-4CEC-A7D2-934A9FDE13D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38323C0-C346-4ECE-8BB1-4ADA2BABE6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2CD1D1-D808-4E98-BD25-C210B94887A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062255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D12C68-F102-4435-AF32-855DAE5106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9E4CB01-910D-4550-B82F-4A0B1EF03C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7C917F-0F3E-42A2-BD30-235FE01F428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078FB19-ED9C-434C-AF8D-2E8490B2F1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EE174D-077C-4811-9ADD-C0DF60002C2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681973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AFB0-0FDB-448D-B5F6-79DDD8DE55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957CE4-CF90-4A1F-B586-EC86E4DDA0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39DF26-FC06-4817-8602-616F002C790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AFD9194-C771-4E78-819A-C8B76B77DC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2EBD4D-3DE2-4E5F-ADED-4FD078BD98A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065640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DA50F-642D-4874-8136-0EEC040CF5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F3815B7-1A01-46AD-BE1B-ECD91A26F9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7F7792-3E78-4619-9CDD-90399361EEE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8CFF91A-C027-40D4-AF5E-0052D7B494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56D8A3-5A82-4C35-8C88-1DEE5949856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25363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5219F-1076-4331-85E4-0BE30F3903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B9CA3B-96A7-4D7C-9AE5-D9CE3A3B7D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E5E531-0522-49AC-98A6-778DB30E57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A089A9-C081-4095-BAD9-1A0E09A2941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070937C-E2F9-460C-ABBD-2C8D8B77DA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E23ADE-7C5E-4CC7-AE8E-A03587BC408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15520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1B4D5-1231-4E3D-B1A1-2EB6DA4170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64A085-D3CC-45BB-A885-D08BE3E360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7076B0-3D66-4F25-B285-B39D95CE5F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764FCB-15FD-44D6-90C3-608068F7DA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21172F-2E8B-40A1-A61B-9078E8AAD6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11151C-C4C6-45DA-9E03-91833C0824AB}"/>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7A712180-3709-4EDE-8BAE-5D29AB2583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CF2361-BA66-4172-AD55-29B477532CC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730682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39217-0463-401F-826E-1618947B6E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F90FE4-220B-40E0-A966-7581E94E435D}"/>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5C3CAF1C-F422-428C-B7CA-30EFE7AAED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C990099-6BAD-4264-83A6-8C7315FBA55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301353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0BE031-652D-4B06-AA1B-0CFA777FA2DF}"/>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166A0901-A81E-45AB-AE5A-881B8CF718C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44607B-6AEB-4F91-A36C-97E48A04A05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40922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4394D-2B26-4B4E-A4F8-27B1636D80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95B624-7675-4B09-B1DA-E08AAB5C37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3AE05E-8389-4A0F-9D01-AE8C487F08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D23C79-60ED-4756-B50B-5AD3DFF65D1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F56E24C-0099-45D2-AFB1-8DD1FC74AC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333136-4B83-4849-97D4-8D8345A5E2A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931340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A31BA-F19F-4940-97C9-DDAB27CB82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44F297-A15E-49AA-AD16-4AD54CE610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8EBBD3-6FFE-4C98-AF26-38B43936F9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EEA8E8-726D-43A0-AC41-137CC54213C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AA6283E-29F0-4367-A3F9-D47B447F9B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98F8AA-8C0A-4379-9094-8687CFCF9F0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42257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62482E-EB7B-4A11-BD19-5302C4BCF6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B30037-65D3-4259-AD6E-CC3A23CA30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E904D9-7BD5-4939-9771-5E37696B3F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A9D66AEF-8895-4926-AD7B-441CC5DB92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0565549-BED1-41D1-812F-3E9AD1C98F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1820369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uofmd.maps.arcgis.com/apps/MapJournal/index.html?appid=85b227b2ee964cb9b6279ed0dc3411ac"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viscomi.sites.oasis.unc.edu/viscomi/coursepack/wordsworth/Wordsworth-1800_LB_Preface.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tate.org.uk/art/research-publications/the-sublime/the-romantic-sublime-r1109221"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businesscard&#10;&#10;Description automatically generated">
            <a:extLst>
              <a:ext uri="{FF2B5EF4-FFF2-40B4-BE49-F238E27FC236}">
                <a16:creationId xmlns:a16="http://schemas.microsoft.com/office/drawing/2014/main" id="{A535E1FB-D78C-A1F5-1933-EE7A64FA86B7}"/>
              </a:ext>
            </a:extLst>
          </p:cNvPr>
          <p:cNvPicPr>
            <a:picLocks noChangeAspect="1"/>
          </p:cNvPicPr>
          <p:nvPr/>
        </p:nvPicPr>
        <p:blipFill rotWithShape="1">
          <a:blip r:embed="rId2"/>
          <a:srcRect t="18598" r="9092" b="27461"/>
          <a:stretch/>
        </p:blipFill>
        <p:spPr>
          <a:xfrm>
            <a:off x="3523488" y="10"/>
            <a:ext cx="8668512" cy="6857990"/>
          </a:xfrm>
          <a:prstGeom prst="rect">
            <a:avLst/>
          </a:prstGeom>
        </p:spPr>
      </p:pic>
      <p:sp>
        <p:nvSpPr>
          <p:cNvPr id="18"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DF9E153-3603-EE73-E8AC-1F7EFA8E7136}"/>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i="1" dirty="0"/>
              <a:t>Frankenstein</a:t>
            </a:r>
          </a:p>
        </p:txBody>
      </p:sp>
      <p:sp>
        <p:nvSpPr>
          <p:cNvPr id="3" name="Text Placeholder 2">
            <a:extLst>
              <a:ext uri="{FF2B5EF4-FFF2-40B4-BE49-F238E27FC236}">
                <a16:creationId xmlns:a16="http://schemas.microsoft.com/office/drawing/2014/main" id="{1393D6A7-1797-840A-B471-DF91AB7A7255}"/>
              </a:ext>
            </a:extLst>
          </p:cNvPr>
          <p:cNvSpPr>
            <a:spLocks noGrp="1"/>
          </p:cNvSpPr>
          <p:nvPr>
            <p:ph type="body" idx="1"/>
          </p:nvPr>
        </p:nvSpPr>
        <p:spPr>
          <a:xfrm>
            <a:off x="477980" y="4872922"/>
            <a:ext cx="4023359" cy="1208141"/>
          </a:xfrm>
        </p:spPr>
        <p:txBody>
          <a:bodyPr vert="horz" lIns="91440" tIns="45720" rIns="91440" bIns="45720" rtlCol="0">
            <a:normAutofit/>
          </a:bodyPr>
          <a:lstStyle/>
          <a:p>
            <a:r>
              <a:rPr lang="en-US" sz="2000">
                <a:solidFill>
                  <a:schemeClr val="tx1"/>
                </a:solidFill>
              </a:rPr>
              <a:t>Letter 1 through Chapter 2</a:t>
            </a:r>
          </a:p>
        </p:txBody>
      </p:sp>
      <p:sp>
        <p:nvSpPr>
          <p:cNvPr id="19"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287645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
          <p:cNvSpPr txBox="1">
            <a:spLocks noGrp="1"/>
          </p:cNvSpPr>
          <p:nvPr>
            <p:ph type="title"/>
          </p:nvPr>
        </p:nvSpPr>
        <p:spPr>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ts val="3060"/>
              <a:buFont typeface="Bookman Old Style"/>
              <a:buNone/>
            </a:pPr>
            <a:r>
              <a:rPr lang="en-US" sz="3060"/>
              <a:t>BRITISH ROMANTICISM</a:t>
            </a:r>
            <a:br>
              <a:rPr lang="en-US" sz="3060"/>
            </a:br>
            <a:r>
              <a:rPr lang="en-US" sz="3060"/>
              <a:t>1798 - 1830</a:t>
            </a:r>
            <a:br>
              <a:rPr lang="en-US" sz="3060"/>
            </a:br>
            <a:endParaRPr sz="3060"/>
          </a:p>
        </p:txBody>
      </p:sp>
      <p:sp>
        <p:nvSpPr>
          <p:cNvPr id="158" name="Google Shape;158;p4"/>
          <p:cNvSpPr txBox="1">
            <a:spLocks noGrp="1"/>
          </p:cNvSpPr>
          <p:nvPr>
            <p:ph idx="1"/>
          </p:nvPr>
        </p:nvSpPr>
        <p:spPr>
          <a:xfrm>
            <a:off x="806115" y="1780673"/>
            <a:ext cx="10461441" cy="4455695"/>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Clr>
                <a:schemeClr val="lt1"/>
              </a:buClr>
              <a:buSzPts val="2000"/>
              <a:buNone/>
            </a:pPr>
            <a:r>
              <a:rPr lang="en-US" dirty="0"/>
              <a:t> Lineage </a:t>
            </a:r>
            <a:endParaRPr dirty="0"/>
          </a:p>
          <a:p>
            <a:pPr marL="228600" lvl="0" indent="-228600" algn="l" rtl="0">
              <a:lnSpc>
                <a:spcPct val="120000"/>
              </a:lnSpc>
              <a:spcBef>
                <a:spcPts val="1000"/>
              </a:spcBef>
              <a:spcAft>
                <a:spcPts val="0"/>
              </a:spcAft>
              <a:buSzPts val="2000"/>
              <a:buFont typeface="Noto Sans Symbols"/>
              <a:buChar char="❖"/>
            </a:pPr>
            <a:r>
              <a:rPr lang="en-US" dirty="0"/>
              <a:t> German Romanticism </a:t>
            </a:r>
            <a:endParaRPr dirty="0"/>
          </a:p>
          <a:p>
            <a:pPr marL="228600" lvl="0" indent="-228600" algn="l" rtl="0">
              <a:lnSpc>
                <a:spcPct val="120000"/>
              </a:lnSpc>
              <a:spcBef>
                <a:spcPts val="1000"/>
              </a:spcBef>
              <a:spcAft>
                <a:spcPts val="0"/>
              </a:spcAft>
              <a:buSzPts val="2000"/>
              <a:buFont typeface="Noto Sans Symbols"/>
              <a:buChar char="❖"/>
            </a:pPr>
            <a:r>
              <a:rPr lang="en-US" dirty="0"/>
              <a:t> British Romanticism </a:t>
            </a:r>
            <a:endParaRPr dirty="0"/>
          </a:p>
          <a:p>
            <a:pPr marL="228600" lvl="0" indent="-228600" algn="l" rtl="0">
              <a:lnSpc>
                <a:spcPct val="120000"/>
              </a:lnSpc>
              <a:spcBef>
                <a:spcPts val="1000"/>
              </a:spcBef>
              <a:spcAft>
                <a:spcPts val="0"/>
              </a:spcAft>
              <a:buSzPts val="2000"/>
              <a:buFont typeface="Noto Sans Symbols"/>
              <a:buChar char="❖"/>
            </a:pPr>
            <a:r>
              <a:rPr lang="en-US" dirty="0"/>
              <a:t> American Transcendentalism </a:t>
            </a:r>
            <a:endParaRPr dirty="0"/>
          </a:p>
          <a:p>
            <a:pPr marL="0" lvl="0" indent="0" algn="l" rtl="0">
              <a:lnSpc>
                <a:spcPct val="120000"/>
              </a:lnSpc>
              <a:spcBef>
                <a:spcPts val="1000"/>
              </a:spcBef>
              <a:spcAft>
                <a:spcPts val="0"/>
              </a:spcAft>
              <a:buClr>
                <a:schemeClr val="lt1"/>
              </a:buClr>
              <a:buSzPts val="2000"/>
              <a:buNone/>
            </a:pPr>
            <a:r>
              <a:rPr lang="en-US" dirty="0"/>
              <a:t>Early British Romanticism:</a:t>
            </a:r>
            <a:endParaRPr dirty="0"/>
          </a:p>
          <a:p>
            <a:pPr marL="228600" lvl="0" indent="-228600" algn="l" rtl="0">
              <a:lnSpc>
                <a:spcPct val="120000"/>
              </a:lnSpc>
              <a:spcBef>
                <a:spcPts val="1000"/>
              </a:spcBef>
              <a:spcAft>
                <a:spcPts val="0"/>
              </a:spcAft>
              <a:buSzPts val="2000"/>
              <a:buFont typeface="Noto Sans Symbols"/>
              <a:buChar char="❖"/>
            </a:pPr>
            <a:r>
              <a:rPr lang="en-US" dirty="0"/>
              <a:t>William Blake (debate here)</a:t>
            </a:r>
            <a:endParaRPr dirty="0"/>
          </a:p>
          <a:p>
            <a:pPr marL="228600" lvl="0" indent="-228600" algn="l" rtl="0">
              <a:lnSpc>
                <a:spcPct val="120000"/>
              </a:lnSpc>
              <a:spcBef>
                <a:spcPts val="1000"/>
              </a:spcBef>
              <a:spcAft>
                <a:spcPts val="0"/>
              </a:spcAft>
              <a:buSzPts val="2000"/>
              <a:buFont typeface="Noto Sans Symbols"/>
              <a:buChar char="❖"/>
            </a:pPr>
            <a:r>
              <a:rPr lang="en-US" dirty="0"/>
              <a:t>Coleridge &amp; Wordsworth publish </a:t>
            </a:r>
            <a:r>
              <a:rPr lang="en-US" i="1" dirty="0"/>
              <a:t>Lyrical Ballads (</a:t>
            </a:r>
            <a:r>
              <a:rPr lang="en-US" dirty="0"/>
              <a:t>1798)</a:t>
            </a:r>
            <a:endParaRPr dirty="0"/>
          </a:p>
          <a:p>
            <a:pPr marL="0" lvl="0" indent="0" algn="l" rtl="0">
              <a:lnSpc>
                <a:spcPct val="120000"/>
              </a:lnSpc>
              <a:spcBef>
                <a:spcPts val="1000"/>
              </a:spcBef>
              <a:spcAft>
                <a:spcPts val="0"/>
              </a:spcAft>
              <a:buClr>
                <a:schemeClr val="lt1"/>
              </a:buClr>
              <a:buSzPts val="2000"/>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02"/>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3" name="Rectangle 82">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85" name="Rectangle 84">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3" name="Google Shape;203;p11"/>
          <p:cNvSpPr txBox="1">
            <a:spLocks noGrp="1"/>
          </p:cNvSpPr>
          <p:nvPr>
            <p:ph type="title"/>
          </p:nvPr>
        </p:nvSpPr>
        <p:spPr>
          <a:xfrm>
            <a:off x="1115568" y="548640"/>
            <a:ext cx="10168128" cy="1179576"/>
          </a:xfrm>
          <a:prstGeom prst="rect">
            <a:avLst/>
          </a:prstGeom>
        </p:spPr>
        <p:txBody>
          <a:bodyPr spcFirstLastPara="1" lIns="91425" tIns="45700" rIns="91425" bIns="45700" anchorCtr="0">
            <a:normAutofit/>
          </a:bodyPr>
          <a:lstStyle/>
          <a:p>
            <a:pPr marL="0" lvl="0" indent="0" rtl="0">
              <a:spcBef>
                <a:spcPts val="0"/>
              </a:spcBef>
              <a:spcAft>
                <a:spcPts val="0"/>
              </a:spcAft>
              <a:buClr>
                <a:schemeClr val="lt1"/>
              </a:buClr>
              <a:buSzPts val="3400"/>
              <a:buFont typeface="Bookman Old Style"/>
              <a:buNone/>
            </a:pPr>
            <a:r>
              <a:rPr lang="en-US" sz="4000"/>
              <a:t>CHARACTERISTICS OF THE GOTHIC NOVEL</a:t>
            </a:r>
          </a:p>
        </p:txBody>
      </p:sp>
      <p:sp>
        <p:nvSpPr>
          <p:cNvPr id="87" name="Rectangle 86">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4" name="Google Shape;204;p11"/>
          <p:cNvSpPr txBox="1">
            <a:spLocks noGrp="1"/>
          </p:cNvSpPr>
          <p:nvPr>
            <p:ph idx="1"/>
          </p:nvPr>
        </p:nvSpPr>
        <p:spPr>
          <a:xfrm>
            <a:off x="1115568" y="2481943"/>
            <a:ext cx="10168128" cy="3695020"/>
          </a:xfrm>
          <a:prstGeom prst="rect">
            <a:avLst/>
          </a:prstGeom>
        </p:spPr>
        <p:txBody>
          <a:bodyPr spcFirstLastPara="1" lIns="91425" tIns="45700" rIns="91425" bIns="45700" anchorCtr="0">
            <a:normAutofit/>
          </a:bodyPr>
          <a:lstStyle/>
          <a:p>
            <a:pPr marL="0" lvl="0" indent="0" rtl="0">
              <a:spcBef>
                <a:spcPts val="0"/>
              </a:spcBef>
              <a:spcAft>
                <a:spcPts val="0"/>
              </a:spcAft>
              <a:buClr>
                <a:schemeClr val="lt1"/>
              </a:buClr>
              <a:buSzPts val="1850"/>
              <a:buNone/>
            </a:pPr>
            <a:r>
              <a:rPr lang="en-US" sz="2000" b="1" dirty="0"/>
              <a:t>Setting is Gloomy</a:t>
            </a:r>
            <a:r>
              <a:rPr lang="en-US" sz="2000" dirty="0"/>
              <a:t>: ruined castles, Decay, hidden chambers, &amp; wild landscapes</a:t>
            </a:r>
          </a:p>
          <a:p>
            <a:pPr marL="0" lvl="0" indent="0" rtl="0">
              <a:spcBef>
                <a:spcPts val="1000"/>
              </a:spcBef>
              <a:spcAft>
                <a:spcPts val="0"/>
              </a:spcAft>
              <a:buClr>
                <a:schemeClr val="lt1"/>
              </a:buClr>
              <a:buSzPts val="1850"/>
              <a:buNone/>
            </a:pPr>
            <a:r>
              <a:rPr lang="en-US" sz="2000" dirty="0"/>
              <a:t> Mapping </a:t>
            </a:r>
            <a:r>
              <a:rPr lang="en-US" sz="2000" i="1" dirty="0"/>
              <a:t>Frankenstein </a:t>
            </a:r>
            <a:endParaRPr lang="en-US" sz="2000" dirty="0"/>
          </a:p>
          <a:p>
            <a:pPr marL="0" lvl="0" indent="0" rtl="0">
              <a:spcBef>
                <a:spcPts val="1000"/>
              </a:spcBef>
              <a:spcAft>
                <a:spcPts val="0"/>
              </a:spcAft>
              <a:buClr>
                <a:schemeClr val="lt1"/>
              </a:buClr>
              <a:buSzPts val="1480"/>
              <a:buNone/>
            </a:pPr>
            <a:r>
              <a:rPr lang="en-US" sz="2000" u="sng" dirty="0">
                <a:hlinkClick r:id="rId3"/>
              </a:rPr>
              <a:t>https://uofmd.maps.arcgis.com/apps/MapJournal/index.html?appid=85b227b2ee964cb9b6279ed0dc3411ac</a:t>
            </a:r>
            <a:endParaRPr lang="en-US" sz="2000" i="1" dirty="0"/>
          </a:p>
          <a:p>
            <a:pPr marL="0" lvl="0" indent="0" rtl="0">
              <a:spcBef>
                <a:spcPts val="1000"/>
              </a:spcBef>
              <a:spcAft>
                <a:spcPts val="0"/>
              </a:spcAft>
              <a:buClr>
                <a:schemeClr val="lt1"/>
              </a:buClr>
              <a:buSzPts val="1850"/>
              <a:buNone/>
            </a:pPr>
            <a:r>
              <a:rPr lang="en-US" sz="2000" b="1" dirty="0"/>
              <a:t>Supernatural Elements </a:t>
            </a:r>
            <a:r>
              <a:rPr lang="en-US" sz="2000" dirty="0"/>
              <a:t>(like raising the dead) or Beings (Ghosts, Vampires)</a:t>
            </a:r>
          </a:p>
          <a:p>
            <a:pPr marL="0" lvl="0" indent="0" rtl="0">
              <a:spcBef>
                <a:spcPts val="1000"/>
              </a:spcBef>
              <a:spcAft>
                <a:spcPts val="0"/>
              </a:spcAft>
              <a:buClr>
                <a:schemeClr val="lt1"/>
              </a:buClr>
              <a:buSzPts val="1850"/>
              <a:buNone/>
            </a:pPr>
            <a:r>
              <a:rPr lang="en-US" sz="2000" b="1" dirty="0"/>
              <a:t>Curses or Prophecies </a:t>
            </a:r>
            <a:r>
              <a:rPr lang="en-US" sz="2000" dirty="0"/>
              <a:t>– the real world impacted by the supernatural</a:t>
            </a:r>
          </a:p>
          <a:p>
            <a:pPr marL="0" lvl="0" indent="0" rtl="0">
              <a:spcBef>
                <a:spcPts val="1000"/>
              </a:spcBef>
              <a:spcAft>
                <a:spcPts val="0"/>
              </a:spcAft>
              <a:buClr>
                <a:schemeClr val="lt1"/>
              </a:buClr>
              <a:buSzPts val="1850"/>
              <a:buNone/>
            </a:pPr>
            <a:r>
              <a:rPr lang="en-US" sz="2000" b="1" dirty="0"/>
              <a:t>Romance</a:t>
            </a:r>
            <a:r>
              <a:rPr lang="en-US" sz="2000" dirty="0"/>
              <a:t> – in the medieval sense of conflict, adventure, &amp; love</a:t>
            </a:r>
          </a:p>
          <a:p>
            <a:pPr marL="0" lvl="0" indent="0" rtl="0">
              <a:spcBef>
                <a:spcPts val="1000"/>
              </a:spcBef>
              <a:spcAft>
                <a:spcPts val="0"/>
              </a:spcAft>
              <a:buClr>
                <a:schemeClr val="lt1"/>
              </a:buClr>
              <a:buSzPts val="1850"/>
              <a:buNone/>
            </a:pPr>
            <a:r>
              <a:rPr lang="en-US" sz="2000" b="1" dirty="0"/>
              <a:t>Extreme Feeling</a:t>
            </a:r>
            <a:r>
              <a:rPr lang="en-US" sz="2000" dirty="0"/>
              <a:t>, Passion</a:t>
            </a:r>
          </a:p>
          <a:p>
            <a:pPr marL="0" lvl="0" indent="0" rtl="0">
              <a:spcBef>
                <a:spcPts val="1000"/>
              </a:spcBef>
              <a:spcAft>
                <a:spcPts val="0"/>
              </a:spcAft>
              <a:buClr>
                <a:schemeClr val="lt1"/>
              </a:buClr>
              <a:buSzPts val="1850"/>
              <a:buNone/>
            </a:pPr>
            <a:r>
              <a:rPr lang="en-US" sz="2000" b="1" dirty="0"/>
              <a:t>Hero, </a:t>
            </a:r>
            <a:r>
              <a:rPr lang="en-US" sz="2000" dirty="0"/>
              <a:t>often a romantic one as opposed to a classical one, think Heathcliff of </a:t>
            </a:r>
            <a:r>
              <a:rPr lang="en-US" sz="2000" i="1" dirty="0"/>
              <a:t>Wuthering Heights</a:t>
            </a:r>
            <a:endParaRPr lang="en-US" sz="2000" dirty="0"/>
          </a:p>
          <a:p>
            <a:pPr marL="228600" lvl="0" indent="-111125" rtl="0">
              <a:spcBef>
                <a:spcPts val="1000"/>
              </a:spcBef>
              <a:spcAft>
                <a:spcPts val="0"/>
              </a:spcAft>
              <a:buClr>
                <a:schemeClr val="lt1"/>
              </a:buClr>
              <a:buSzPts val="1850"/>
              <a:buFont typeface="Noto Sans Symbols"/>
              <a:buNone/>
            </a:pPr>
            <a:endParaRPr lang="en-US" sz="2000" dirty="0"/>
          </a:p>
          <a:p>
            <a:pPr marL="228600" lvl="0" indent="-111125" rtl="0">
              <a:spcBef>
                <a:spcPts val="1000"/>
              </a:spcBef>
              <a:spcAft>
                <a:spcPts val="0"/>
              </a:spcAft>
              <a:buClr>
                <a:schemeClr val="lt1"/>
              </a:buClr>
              <a:buSzPts val="1850"/>
              <a:buFont typeface="Noto Sans Symbols"/>
              <a:buNone/>
            </a:pPr>
            <a:endParaRPr lang="en-US" sz="2000" dirty="0"/>
          </a:p>
          <a:p>
            <a:pPr marL="228600" lvl="0" indent="-111125" rtl="0">
              <a:spcBef>
                <a:spcPts val="1000"/>
              </a:spcBef>
              <a:spcAft>
                <a:spcPts val="0"/>
              </a:spcAft>
              <a:buClr>
                <a:schemeClr val="lt1"/>
              </a:buClr>
              <a:buSzPts val="1850"/>
              <a:buFont typeface="Noto Sans Symbols"/>
              <a:buNone/>
            </a:pPr>
            <a:endParaRPr lang="en-US" sz="2000" dirty="0"/>
          </a:p>
          <a:p>
            <a:pPr marL="228600" lvl="0" indent="-111125" rtl="0">
              <a:spcBef>
                <a:spcPts val="1000"/>
              </a:spcBef>
              <a:spcAft>
                <a:spcPts val="0"/>
              </a:spcAft>
              <a:buClr>
                <a:schemeClr val="lt1"/>
              </a:buClr>
              <a:buSzPts val="1850"/>
              <a:buFont typeface="Noto Sans Symbols"/>
              <a:buNone/>
            </a:pPr>
            <a:endParaRPr 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2"/>
        <p:cNvGrpSpPr/>
        <p:nvPr/>
      </p:nvGrpSpPr>
      <p:grpSpPr>
        <a:xfrm>
          <a:off x="0" y="0"/>
          <a:ext cx="0" cy="0"/>
          <a:chOff x="0" y="0"/>
          <a:chExt cx="0" cy="0"/>
        </a:xfrm>
      </p:grpSpPr>
      <p:sp useBgFill="1">
        <p:nvSpPr>
          <p:cNvPr id="169" name="Rectangle 168">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1" name="Rectangle 170">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3" name="Freeform: Shape 172">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3" name="Google Shape;163;p5"/>
          <p:cNvSpPr txBox="1">
            <a:spLocks noGrp="1"/>
          </p:cNvSpPr>
          <p:nvPr>
            <p:ph type="title"/>
          </p:nvPr>
        </p:nvSpPr>
        <p:spPr>
          <a:xfrm>
            <a:off x="804672" y="640080"/>
            <a:ext cx="3282696" cy="5257800"/>
          </a:xfrm>
          <a:prstGeom prst="rect">
            <a:avLst/>
          </a:prstGeom>
        </p:spPr>
        <p:txBody>
          <a:bodyPr spcFirstLastPara="1" lIns="91425" tIns="45700" rIns="91425" bIns="45700" anchorCtr="0">
            <a:normAutofit/>
          </a:bodyPr>
          <a:lstStyle/>
          <a:p>
            <a:pPr marL="0" lvl="0" indent="0" rtl="0">
              <a:spcBef>
                <a:spcPts val="0"/>
              </a:spcBef>
              <a:spcAft>
                <a:spcPts val="0"/>
              </a:spcAft>
              <a:buClr>
                <a:schemeClr val="lt1"/>
              </a:buClr>
              <a:buSzPts val="3400"/>
              <a:buFont typeface="Bookman Old Style"/>
              <a:buNone/>
            </a:pPr>
            <a:r>
              <a:rPr lang="en-US" sz="3700" dirty="0">
                <a:solidFill>
                  <a:schemeClr val="bg1"/>
                </a:solidFill>
              </a:rPr>
              <a:t>DEFINING ROMANTICISM</a:t>
            </a:r>
          </a:p>
        </p:txBody>
      </p:sp>
      <p:sp>
        <p:nvSpPr>
          <p:cNvPr id="164" name="Google Shape;164;p5"/>
          <p:cNvSpPr txBox="1">
            <a:spLocks noGrp="1"/>
          </p:cNvSpPr>
          <p:nvPr>
            <p:ph idx="1"/>
          </p:nvPr>
        </p:nvSpPr>
        <p:spPr>
          <a:xfrm>
            <a:off x="4979324" y="99753"/>
            <a:ext cx="6403714" cy="6650182"/>
          </a:xfrm>
          <a:prstGeom prst="rect">
            <a:avLst/>
          </a:prstGeom>
        </p:spPr>
        <p:txBody>
          <a:bodyPr spcFirstLastPara="1" lIns="91425" tIns="45700" rIns="91425" bIns="45700" anchor="ctr" anchorCtr="0">
            <a:normAutofit/>
          </a:bodyPr>
          <a:lstStyle/>
          <a:p>
            <a:pPr>
              <a:spcBef>
                <a:spcPts val="0"/>
              </a:spcBef>
              <a:buClr>
                <a:schemeClr val="tx2"/>
              </a:buClr>
              <a:buSzPts val="1550"/>
              <a:buFont typeface="Wingdings" panose="05000000000000000000" pitchFamily="2" charset="2"/>
              <a:buChar char="v"/>
            </a:pPr>
            <a:r>
              <a:rPr lang="en-US" sz="1600" dirty="0"/>
              <a:t>A revolt against the Neoclassicism </a:t>
            </a:r>
          </a:p>
          <a:p>
            <a:pPr>
              <a:spcBef>
                <a:spcPts val="0"/>
              </a:spcBef>
              <a:buClr>
                <a:schemeClr val="tx2"/>
              </a:buClr>
              <a:buSzPts val="1550"/>
              <a:buFont typeface="Wingdings" panose="05000000000000000000" pitchFamily="2" charset="2"/>
              <a:buChar char="v"/>
            </a:pPr>
            <a:r>
              <a:rPr lang="en-US" sz="1600" dirty="0"/>
              <a:t>“Literature depicting emotional matter in an imaginative form.“ (Schlegel) </a:t>
            </a:r>
          </a:p>
          <a:p>
            <a:pPr marL="0" indent="0">
              <a:spcBef>
                <a:spcPts val="0"/>
              </a:spcBef>
              <a:buClr>
                <a:schemeClr val="tx2"/>
              </a:buClr>
              <a:buSzPts val="1550"/>
              <a:buNone/>
            </a:pPr>
            <a:endParaRPr lang="en-US" sz="1600" dirty="0"/>
          </a:p>
          <a:p>
            <a:pPr marL="0" indent="0">
              <a:spcBef>
                <a:spcPts val="0"/>
              </a:spcBef>
              <a:buClr>
                <a:schemeClr val="tx2"/>
              </a:buClr>
              <a:buSzPts val="1550"/>
              <a:buNone/>
            </a:pPr>
            <a:r>
              <a:rPr lang="en-US" sz="1600" b="1" dirty="0"/>
              <a:t>Focal Points:</a:t>
            </a:r>
          </a:p>
          <a:p>
            <a:pPr>
              <a:spcBef>
                <a:spcPts val="0"/>
              </a:spcBef>
              <a:buClr>
                <a:schemeClr val="tx2"/>
              </a:buClr>
              <a:buSzPts val="1550"/>
              <a:buFont typeface="Wingdings" panose="05000000000000000000" pitchFamily="2" charset="2"/>
              <a:buChar char="v"/>
            </a:pPr>
            <a:r>
              <a:rPr lang="en-US" sz="1600" dirty="0"/>
              <a:t>Imagination, </a:t>
            </a:r>
          </a:p>
          <a:p>
            <a:pPr>
              <a:spcBef>
                <a:spcPts val="0"/>
              </a:spcBef>
              <a:buClr>
                <a:schemeClr val="tx2"/>
              </a:buClr>
              <a:buSzPts val="1550"/>
              <a:buFont typeface="Wingdings" panose="05000000000000000000" pitchFamily="2" charset="2"/>
              <a:buChar char="v"/>
            </a:pPr>
            <a:r>
              <a:rPr lang="en-US" sz="1600" dirty="0"/>
              <a:t>Emotion,</a:t>
            </a:r>
          </a:p>
          <a:p>
            <a:pPr>
              <a:spcBef>
                <a:spcPts val="0"/>
              </a:spcBef>
              <a:buClr>
                <a:schemeClr val="tx2"/>
              </a:buClr>
              <a:buSzPts val="1550"/>
              <a:buFont typeface="Wingdings" panose="05000000000000000000" pitchFamily="2" charset="2"/>
              <a:buChar char="v"/>
            </a:pPr>
            <a:r>
              <a:rPr lang="en-US" sz="1600" dirty="0"/>
              <a:t>Freedom </a:t>
            </a:r>
          </a:p>
          <a:p>
            <a:pPr marL="0" indent="0">
              <a:spcBef>
                <a:spcPts val="0"/>
              </a:spcBef>
              <a:buClr>
                <a:schemeClr val="tx2"/>
              </a:buClr>
              <a:buSzPts val="1550"/>
              <a:buNone/>
            </a:pPr>
            <a:endParaRPr lang="en-US" sz="1600" dirty="0"/>
          </a:p>
          <a:p>
            <a:pPr marL="0" indent="0">
              <a:spcBef>
                <a:spcPts val="0"/>
              </a:spcBef>
              <a:buClr>
                <a:schemeClr val="tx2"/>
              </a:buClr>
              <a:buSzPts val="1550"/>
              <a:buNone/>
            </a:pPr>
            <a:r>
              <a:rPr lang="en-US" sz="1600" b="1" dirty="0"/>
              <a:t>Characteristics of Romantic Literature:</a:t>
            </a:r>
          </a:p>
          <a:p>
            <a:pPr>
              <a:spcBef>
                <a:spcPts val="0"/>
              </a:spcBef>
              <a:buClr>
                <a:schemeClr val="tx2"/>
              </a:buClr>
              <a:buSzPts val="1550"/>
              <a:buFont typeface="Wingdings" panose="05000000000000000000" pitchFamily="2" charset="2"/>
              <a:buChar char="v"/>
            </a:pPr>
            <a:r>
              <a:rPr lang="en-US" sz="1600" dirty="0"/>
              <a:t>Subjectivity</a:t>
            </a:r>
          </a:p>
          <a:p>
            <a:pPr>
              <a:spcBef>
                <a:spcPts val="0"/>
              </a:spcBef>
              <a:buClr>
                <a:schemeClr val="tx2"/>
              </a:buClr>
              <a:buSzPts val="1550"/>
              <a:buFont typeface="Wingdings" panose="05000000000000000000" pitchFamily="2" charset="2"/>
              <a:buChar char="v"/>
            </a:pPr>
            <a:r>
              <a:rPr lang="en-US" sz="1600" dirty="0"/>
              <a:t>An emphasis on individualism; </a:t>
            </a:r>
          </a:p>
          <a:p>
            <a:pPr>
              <a:spcBef>
                <a:spcPts val="0"/>
              </a:spcBef>
              <a:buClr>
                <a:schemeClr val="tx2"/>
              </a:buClr>
              <a:buSzPts val="1550"/>
              <a:buFont typeface="Wingdings" panose="05000000000000000000" pitchFamily="2" charset="2"/>
              <a:buChar char="v"/>
            </a:pPr>
            <a:r>
              <a:rPr lang="en-US" sz="1600" dirty="0"/>
              <a:t>Spontaneity; </a:t>
            </a:r>
          </a:p>
          <a:p>
            <a:pPr>
              <a:spcBef>
                <a:spcPts val="0"/>
              </a:spcBef>
              <a:buClr>
                <a:schemeClr val="tx2"/>
              </a:buClr>
              <a:buSzPts val="1550"/>
              <a:buFont typeface="Wingdings" panose="05000000000000000000" pitchFamily="2" charset="2"/>
              <a:buChar char="v"/>
            </a:pPr>
            <a:r>
              <a:rPr lang="en-US" sz="1600" dirty="0"/>
              <a:t>Freedom from rules; </a:t>
            </a:r>
          </a:p>
          <a:p>
            <a:pPr>
              <a:spcBef>
                <a:spcPts val="0"/>
              </a:spcBef>
              <a:buClr>
                <a:schemeClr val="tx2"/>
              </a:buClr>
              <a:buSzPts val="1550"/>
              <a:buFont typeface="Wingdings" panose="05000000000000000000" pitchFamily="2" charset="2"/>
              <a:buChar char="v"/>
            </a:pPr>
            <a:r>
              <a:rPr lang="en-US" sz="1600" dirty="0"/>
              <a:t>Solitary life rather than life in society; </a:t>
            </a:r>
          </a:p>
          <a:p>
            <a:pPr>
              <a:spcBef>
                <a:spcPts val="0"/>
              </a:spcBef>
              <a:buClr>
                <a:schemeClr val="tx2"/>
              </a:buClr>
              <a:buSzPts val="1550"/>
              <a:buFont typeface="Wingdings" panose="05000000000000000000" pitchFamily="2" charset="2"/>
              <a:buChar char="v"/>
            </a:pPr>
            <a:r>
              <a:rPr lang="en-US" sz="1600" dirty="0"/>
              <a:t>The beliefs that imagination is superior to reason</a:t>
            </a:r>
          </a:p>
          <a:p>
            <a:pPr>
              <a:spcBef>
                <a:spcPts val="0"/>
              </a:spcBef>
              <a:buClr>
                <a:schemeClr val="tx2"/>
              </a:buClr>
              <a:buSzPts val="1550"/>
              <a:buFont typeface="Wingdings" panose="05000000000000000000" pitchFamily="2" charset="2"/>
              <a:buChar char="v"/>
            </a:pPr>
            <a:r>
              <a:rPr lang="en-US" sz="1600" dirty="0"/>
              <a:t>Devotion to beauty;</a:t>
            </a:r>
          </a:p>
          <a:p>
            <a:pPr>
              <a:spcBef>
                <a:spcPts val="0"/>
              </a:spcBef>
              <a:buClr>
                <a:schemeClr val="tx2"/>
              </a:buClr>
              <a:buSzPts val="1550"/>
              <a:buFont typeface="Wingdings" panose="05000000000000000000" pitchFamily="2" charset="2"/>
              <a:buChar char="v"/>
            </a:pPr>
            <a:r>
              <a:rPr lang="en-US" sz="1600" dirty="0"/>
              <a:t>Love of and worship of nature; </a:t>
            </a:r>
          </a:p>
          <a:p>
            <a:pPr>
              <a:spcBef>
                <a:spcPts val="0"/>
              </a:spcBef>
              <a:buClr>
                <a:schemeClr val="tx2"/>
              </a:buClr>
              <a:buSzPts val="1550"/>
              <a:buFont typeface="Wingdings" panose="05000000000000000000" pitchFamily="2" charset="2"/>
              <a:buChar char="v"/>
            </a:pPr>
            <a:r>
              <a:rPr lang="en-US" sz="1600" dirty="0"/>
              <a:t>Fascination with the past (*myths and mysticism of the middle ages)</a:t>
            </a:r>
          </a:p>
          <a:p>
            <a:pPr marL="0" lvl="0" indent="0" rtl="0">
              <a:spcBef>
                <a:spcPts val="1000"/>
              </a:spcBef>
              <a:spcAft>
                <a:spcPts val="0"/>
              </a:spcAft>
              <a:buClr>
                <a:schemeClr val="lt1"/>
              </a:buClr>
              <a:buSzPts val="1550"/>
              <a:buNone/>
            </a:pPr>
            <a:r>
              <a:rPr lang="en-US" sz="1600" b="1" dirty="0"/>
              <a:t>British: </a:t>
            </a:r>
            <a:r>
              <a:rPr lang="en-US" sz="1600" dirty="0"/>
              <a:t>William Wordsworth, Samuel Taylor Coleridge, Lord Byron, Percy Bysshe Shelley, and John Keats</a:t>
            </a:r>
          </a:p>
          <a:p>
            <a:pPr marL="0" lvl="0" indent="0" rtl="0">
              <a:spcBef>
                <a:spcPts val="1000"/>
              </a:spcBef>
              <a:spcAft>
                <a:spcPts val="0"/>
              </a:spcAft>
              <a:buClr>
                <a:schemeClr val="lt1"/>
              </a:buClr>
              <a:buSzPts val="1550"/>
              <a:buNone/>
            </a:pPr>
            <a:r>
              <a:rPr lang="en-US" sz="1600" b="1" dirty="0"/>
              <a:t>American: </a:t>
            </a:r>
            <a:r>
              <a:rPr lang="en-US" sz="1600" dirty="0"/>
              <a:t>Ralph Waldo Emerson, Nathaniel Hawthorne, Edgar Allen Poe, Henry David Thoreau, Herman Melville, Walt Whitman</a:t>
            </a:r>
          </a:p>
          <a:p>
            <a:pPr marL="0" lvl="0" indent="0" rtl="0">
              <a:spcBef>
                <a:spcPts val="1000"/>
              </a:spcBef>
              <a:spcAft>
                <a:spcPts val="0"/>
              </a:spcAft>
              <a:buClr>
                <a:schemeClr val="lt1"/>
              </a:buClr>
              <a:buSzPts val="1550"/>
              <a:buNone/>
            </a:pPr>
            <a:r>
              <a:rPr lang="en-US" sz="1100" dirty="0"/>
              <a:t>Source: </a:t>
            </a:r>
            <a:r>
              <a:rPr lang="en-US" sz="1100" dirty="0" err="1"/>
              <a:t>Morner</a:t>
            </a:r>
            <a:r>
              <a:rPr lang="en-US" sz="1100" dirty="0"/>
              <a:t>, Kathleen and Ralph Rausch. </a:t>
            </a:r>
            <a:r>
              <a:rPr lang="en-US" sz="1100" u="sng" dirty="0"/>
              <a:t>NTC's Dictionary of Literary Terms</a:t>
            </a:r>
            <a:r>
              <a:rPr lang="en-US" sz="1100" dirty="0"/>
              <a:t>. Chicago: NTC Publishing Group, 1997. </a:t>
            </a:r>
          </a:p>
        </p:txBody>
      </p:sp>
    </p:spTree>
    <p:extLst>
      <p:ext uri="{BB962C8B-B14F-4D97-AF65-F5344CB8AC3E}">
        <p14:creationId xmlns:p14="http://schemas.microsoft.com/office/powerpoint/2010/main" val="249837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2"/>
        <p:cNvGrpSpPr/>
        <p:nvPr/>
      </p:nvGrpSpPr>
      <p:grpSpPr>
        <a:xfrm>
          <a:off x="0" y="0"/>
          <a:ext cx="0" cy="0"/>
          <a:chOff x="0" y="0"/>
          <a:chExt cx="0" cy="0"/>
        </a:xfrm>
      </p:grpSpPr>
      <p:sp useBgFill="1">
        <p:nvSpPr>
          <p:cNvPr id="169" name="Rectangle 168">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1" name="Rectangle 170">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3" name="Freeform: Shape 172">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3" name="Google Shape;163;p5"/>
          <p:cNvSpPr txBox="1">
            <a:spLocks noGrp="1"/>
          </p:cNvSpPr>
          <p:nvPr>
            <p:ph type="title"/>
          </p:nvPr>
        </p:nvSpPr>
        <p:spPr>
          <a:xfrm>
            <a:off x="804672" y="640080"/>
            <a:ext cx="3282696" cy="5257800"/>
          </a:xfrm>
          <a:prstGeom prst="rect">
            <a:avLst/>
          </a:prstGeom>
        </p:spPr>
        <p:txBody>
          <a:bodyPr spcFirstLastPara="1" lIns="91425" tIns="45700" rIns="91425" bIns="45700" anchorCtr="0">
            <a:normAutofit/>
          </a:bodyPr>
          <a:lstStyle/>
          <a:p>
            <a:pPr marL="0" lvl="0" indent="0" rtl="0">
              <a:spcBef>
                <a:spcPts val="0"/>
              </a:spcBef>
              <a:spcAft>
                <a:spcPts val="0"/>
              </a:spcAft>
              <a:buClr>
                <a:schemeClr val="lt1"/>
              </a:buClr>
              <a:buSzPts val="3400"/>
              <a:buFont typeface="Bookman Old Style"/>
              <a:buNone/>
            </a:pPr>
            <a:r>
              <a:rPr lang="en-US" sz="3700" dirty="0">
                <a:solidFill>
                  <a:schemeClr val="bg1"/>
                </a:solidFill>
              </a:rPr>
              <a:t>British</a:t>
            </a:r>
            <a:br>
              <a:rPr lang="en-US" sz="3700" dirty="0">
                <a:solidFill>
                  <a:schemeClr val="bg1"/>
                </a:solidFill>
              </a:rPr>
            </a:br>
            <a:r>
              <a:rPr lang="en-US" sz="3700" dirty="0">
                <a:solidFill>
                  <a:schemeClr val="bg1"/>
                </a:solidFill>
              </a:rPr>
              <a:t>Romanticism</a:t>
            </a:r>
            <a:br>
              <a:rPr lang="en-US" sz="3700" dirty="0">
                <a:solidFill>
                  <a:schemeClr val="bg1"/>
                </a:solidFill>
              </a:rPr>
            </a:br>
            <a:r>
              <a:rPr lang="en-US" sz="3700" dirty="0">
                <a:solidFill>
                  <a:schemeClr val="bg1"/>
                </a:solidFill>
              </a:rPr>
              <a:t>_____________Context</a:t>
            </a:r>
          </a:p>
        </p:txBody>
      </p:sp>
      <p:sp>
        <p:nvSpPr>
          <p:cNvPr id="164" name="Google Shape;164;p5"/>
          <p:cNvSpPr txBox="1">
            <a:spLocks noGrp="1"/>
          </p:cNvSpPr>
          <p:nvPr>
            <p:ph idx="1"/>
          </p:nvPr>
        </p:nvSpPr>
        <p:spPr>
          <a:xfrm>
            <a:off x="4979324" y="99753"/>
            <a:ext cx="6403714" cy="6650182"/>
          </a:xfrm>
          <a:prstGeom prst="rect">
            <a:avLst/>
          </a:prstGeom>
        </p:spPr>
        <p:txBody>
          <a:bodyPr spcFirstLastPara="1" lIns="91425" tIns="45700" rIns="91425" bIns="45700" anchor="ctr" anchorCtr="0">
            <a:normAutofit/>
          </a:bodyPr>
          <a:lstStyle/>
          <a:p>
            <a:pPr marL="0" indent="0">
              <a:spcBef>
                <a:spcPts val="0"/>
              </a:spcBef>
              <a:buClr>
                <a:schemeClr val="tx2"/>
              </a:buClr>
              <a:buSzPts val="1550"/>
              <a:buNone/>
            </a:pPr>
            <a:r>
              <a:rPr lang="en-US" sz="2000" dirty="0">
                <a:solidFill>
                  <a:srgbClr val="000000"/>
                </a:solidFill>
              </a:rPr>
              <a:t>R</a:t>
            </a:r>
            <a:r>
              <a:rPr lang="en-US" sz="2000" b="0" i="0" dirty="0">
                <a:solidFill>
                  <a:srgbClr val="000000"/>
                </a:solidFill>
                <a:effectLst/>
              </a:rPr>
              <a:t>evolutions :</a:t>
            </a:r>
          </a:p>
          <a:p>
            <a:pPr>
              <a:spcBef>
                <a:spcPts val="0"/>
              </a:spcBef>
              <a:buClr>
                <a:schemeClr val="tx2"/>
              </a:buClr>
              <a:buSzPts val="1550"/>
              <a:buFont typeface="Wingdings" panose="05000000000000000000" pitchFamily="2" charset="2"/>
              <a:buChar char="v"/>
            </a:pPr>
            <a:r>
              <a:rPr lang="en-US" sz="2000" b="0" i="0" dirty="0">
                <a:solidFill>
                  <a:srgbClr val="000000"/>
                </a:solidFill>
                <a:effectLst/>
              </a:rPr>
              <a:t>United States (1776) </a:t>
            </a:r>
            <a:endParaRPr lang="en-US" sz="2000" dirty="0">
              <a:solidFill>
                <a:srgbClr val="000000"/>
              </a:solidFill>
            </a:endParaRPr>
          </a:p>
          <a:p>
            <a:pPr>
              <a:spcBef>
                <a:spcPts val="0"/>
              </a:spcBef>
              <a:buClr>
                <a:schemeClr val="tx2"/>
              </a:buClr>
              <a:buSzPts val="1550"/>
              <a:buFont typeface="Wingdings" panose="05000000000000000000" pitchFamily="2" charset="2"/>
              <a:buChar char="v"/>
            </a:pPr>
            <a:r>
              <a:rPr lang="en-US" sz="2000" b="0" i="0" dirty="0">
                <a:solidFill>
                  <a:srgbClr val="000000"/>
                </a:solidFill>
                <a:effectLst/>
              </a:rPr>
              <a:t>France (1789),</a:t>
            </a:r>
          </a:p>
          <a:p>
            <a:pPr marL="0" indent="0">
              <a:spcBef>
                <a:spcPts val="0"/>
              </a:spcBef>
              <a:buClr>
                <a:schemeClr val="tx2"/>
              </a:buClr>
              <a:buSzPts val="1550"/>
              <a:buNone/>
            </a:pPr>
            <a:r>
              <a:rPr lang="en-US" sz="2000" b="0" i="0" dirty="0">
                <a:solidFill>
                  <a:srgbClr val="000000"/>
                </a:solidFill>
                <a:effectLst/>
              </a:rPr>
              <a:t>Social transformations:</a:t>
            </a:r>
          </a:p>
          <a:p>
            <a:pPr>
              <a:spcBef>
                <a:spcPts val="0"/>
              </a:spcBef>
              <a:buClr>
                <a:schemeClr val="tx2"/>
              </a:buClr>
              <a:buSzPts val="1550"/>
            </a:pPr>
            <a:r>
              <a:rPr lang="en-US" sz="2000" dirty="0">
                <a:solidFill>
                  <a:srgbClr val="000000"/>
                </a:solidFill>
              </a:rPr>
              <a:t>T</a:t>
            </a:r>
            <a:r>
              <a:rPr lang="en-US" sz="2000" b="0" i="0" dirty="0">
                <a:solidFill>
                  <a:srgbClr val="000000"/>
                </a:solidFill>
                <a:effectLst/>
              </a:rPr>
              <a:t>he Industrial Revolution</a:t>
            </a:r>
          </a:p>
          <a:p>
            <a:pPr>
              <a:spcBef>
                <a:spcPts val="0"/>
              </a:spcBef>
              <a:buClr>
                <a:schemeClr val="tx2"/>
              </a:buClr>
              <a:buSzPts val="1550"/>
            </a:pPr>
            <a:r>
              <a:rPr lang="en-US" sz="2000" dirty="0">
                <a:solidFill>
                  <a:srgbClr val="000000"/>
                </a:solidFill>
              </a:rPr>
              <a:t>T</a:t>
            </a:r>
            <a:r>
              <a:rPr lang="en-US" sz="2000" b="0" i="0" dirty="0">
                <a:solidFill>
                  <a:srgbClr val="000000"/>
                </a:solidFill>
                <a:effectLst/>
              </a:rPr>
              <a:t>he rise of liberal movements because of the destruction of the cottage industry</a:t>
            </a:r>
          </a:p>
          <a:p>
            <a:pPr>
              <a:spcBef>
                <a:spcPts val="0"/>
              </a:spcBef>
              <a:buClr>
                <a:schemeClr val="tx2"/>
              </a:buClr>
              <a:buSzPts val="1550"/>
            </a:pPr>
            <a:r>
              <a:rPr lang="en-US" sz="2000" b="0" i="0" dirty="0">
                <a:solidFill>
                  <a:srgbClr val="000000"/>
                </a:solidFill>
                <a:effectLst/>
              </a:rPr>
              <a:t>The state’s counterrevolutionary measures</a:t>
            </a:r>
          </a:p>
          <a:p>
            <a:pPr marL="0" indent="0">
              <a:spcBef>
                <a:spcPts val="0"/>
              </a:spcBef>
              <a:buClr>
                <a:schemeClr val="tx2"/>
              </a:buClr>
              <a:buSzPts val="1550"/>
              <a:buNone/>
            </a:pPr>
            <a:r>
              <a:rPr lang="en-US" sz="2000" dirty="0">
                <a:solidFill>
                  <a:srgbClr val="000000"/>
                </a:solidFill>
              </a:rPr>
              <a:t>	(Punishment of the Luddites, Peterloo)</a:t>
            </a:r>
            <a:endParaRPr lang="en-US" sz="2000" b="0" i="0" dirty="0">
              <a:solidFill>
                <a:srgbClr val="000000"/>
              </a:solidFill>
              <a:effectLst/>
            </a:endParaRPr>
          </a:p>
          <a:p>
            <a:pPr>
              <a:spcBef>
                <a:spcPts val="0"/>
              </a:spcBef>
              <a:buClr>
                <a:schemeClr val="tx2"/>
              </a:buClr>
              <a:buSzPts val="1550"/>
            </a:pPr>
            <a:r>
              <a:rPr lang="en-US" sz="2000" dirty="0">
                <a:solidFill>
                  <a:srgbClr val="000000"/>
                </a:solidFill>
              </a:rPr>
              <a:t>T</a:t>
            </a:r>
            <a:r>
              <a:rPr lang="en-US" sz="2000" b="0" i="0" dirty="0">
                <a:solidFill>
                  <a:srgbClr val="000000"/>
                </a:solidFill>
                <a:effectLst/>
              </a:rPr>
              <a:t>he voicing of radical ideas:</a:t>
            </a:r>
          </a:p>
          <a:p>
            <a:pPr lvl="1">
              <a:spcBef>
                <a:spcPts val="0"/>
              </a:spcBef>
              <a:buClr>
                <a:schemeClr val="tx2"/>
              </a:buClr>
              <a:buSzPts val="1550"/>
            </a:pPr>
            <a:r>
              <a:rPr lang="en-US" sz="1000" b="0" i="0" dirty="0">
                <a:solidFill>
                  <a:srgbClr val="000000"/>
                </a:solidFill>
                <a:effectLst/>
                <a:latin typeface="adobe-garamond-pro"/>
              </a:rPr>
              <a:t>Parliamentary reform, </a:t>
            </a:r>
          </a:p>
          <a:p>
            <a:pPr lvl="1">
              <a:spcBef>
                <a:spcPts val="0"/>
              </a:spcBef>
              <a:buClr>
                <a:schemeClr val="tx2"/>
              </a:buClr>
              <a:buSzPts val="1550"/>
            </a:pPr>
            <a:r>
              <a:rPr lang="en-US" sz="1000" b="0" i="0" dirty="0">
                <a:solidFill>
                  <a:srgbClr val="000000"/>
                </a:solidFill>
                <a:effectLst/>
                <a:latin typeface="adobe-garamond-pro"/>
              </a:rPr>
              <a:t>Expanded suffrage, </a:t>
            </a:r>
          </a:p>
          <a:p>
            <a:pPr lvl="1">
              <a:spcBef>
                <a:spcPts val="0"/>
              </a:spcBef>
              <a:buClr>
                <a:schemeClr val="tx2"/>
              </a:buClr>
              <a:buSzPts val="1550"/>
            </a:pPr>
            <a:r>
              <a:rPr lang="en-US" sz="1000" b="0" i="0" dirty="0">
                <a:solidFill>
                  <a:srgbClr val="000000"/>
                </a:solidFill>
                <a:effectLst/>
                <a:latin typeface="adobe-garamond-pro"/>
              </a:rPr>
              <a:t>Abolitionism, </a:t>
            </a:r>
          </a:p>
          <a:p>
            <a:pPr lvl="1">
              <a:spcBef>
                <a:spcPts val="0"/>
              </a:spcBef>
              <a:buClr>
                <a:schemeClr val="tx2"/>
              </a:buClr>
              <a:buSzPts val="1550"/>
            </a:pPr>
            <a:r>
              <a:rPr lang="en-US" sz="1000" b="0" i="0" dirty="0">
                <a:solidFill>
                  <a:srgbClr val="000000"/>
                </a:solidFill>
                <a:effectLst/>
                <a:latin typeface="adobe-garamond-pro"/>
              </a:rPr>
              <a:t>Atheism</a:t>
            </a:r>
            <a:endParaRPr lang="en-US" sz="1600" dirty="0"/>
          </a:p>
        </p:txBody>
      </p:sp>
    </p:spTree>
    <p:extLst>
      <p:ext uri="{BB962C8B-B14F-4D97-AF65-F5344CB8AC3E}">
        <p14:creationId xmlns:p14="http://schemas.microsoft.com/office/powerpoint/2010/main" val="1724613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8"/>
        <p:cNvGrpSpPr/>
        <p:nvPr/>
      </p:nvGrpSpPr>
      <p:grpSpPr>
        <a:xfrm>
          <a:off x="0" y="0"/>
          <a:ext cx="0" cy="0"/>
          <a:chOff x="0" y="0"/>
          <a:chExt cx="0" cy="0"/>
        </a:xfrm>
      </p:grpSpPr>
      <p:sp useBgFill="1">
        <p:nvSpPr>
          <p:cNvPr id="175" name="Rectangle 174">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9" name="Freeform: Shape 178">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9" name="Google Shape;169;p6"/>
          <p:cNvSpPr txBox="1">
            <a:spLocks noGrp="1"/>
          </p:cNvSpPr>
          <p:nvPr>
            <p:ph type="title"/>
          </p:nvPr>
        </p:nvSpPr>
        <p:spPr>
          <a:xfrm>
            <a:off x="838200" y="704088"/>
            <a:ext cx="3529953" cy="2980944"/>
          </a:xfrm>
          <a:prstGeom prst="rect">
            <a:avLst/>
          </a:prstGeom>
        </p:spPr>
        <p:txBody>
          <a:bodyPr spcFirstLastPara="1" lIns="91425" tIns="45700" rIns="91425" bIns="45700" anchorCtr="0">
            <a:normAutofit/>
          </a:bodyPr>
          <a:lstStyle/>
          <a:p>
            <a:pPr marL="0" lvl="0" indent="0" rtl="0">
              <a:spcBef>
                <a:spcPts val="0"/>
              </a:spcBef>
              <a:spcAft>
                <a:spcPts val="0"/>
              </a:spcAft>
              <a:buClr>
                <a:schemeClr val="lt1"/>
              </a:buClr>
              <a:buSzPts val="3400"/>
              <a:buFont typeface="Bookman Old Style"/>
              <a:buNone/>
            </a:pPr>
            <a:r>
              <a:rPr lang="en-US" sz="3400">
                <a:solidFill>
                  <a:schemeClr val="bg1"/>
                </a:solidFill>
              </a:rPr>
              <a:t>CHARACTERISTICS OF ROMANTICISM</a:t>
            </a:r>
          </a:p>
        </p:txBody>
      </p:sp>
      <p:sp>
        <p:nvSpPr>
          <p:cNvPr id="170" name="Google Shape;170;p6"/>
          <p:cNvSpPr txBox="1">
            <a:spLocks noGrp="1"/>
          </p:cNvSpPr>
          <p:nvPr>
            <p:ph idx="1"/>
          </p:nvPr>
        </p:nvSpPr>
        <p:spPr>
          <a:xfrm>
            <a:off x="6212410" y="704088"/>
            <a:ext cx="5135293" cy="5248656"/>
          </a:xfrm>
          <a:prstGeom prst="rect">
            <a:avLst/>
          </a:prstGeom>
        </p:spPr>
        <p:txBody>
          <a:bodyPr spcFirstLastPara="1" lIns="91425" tIns="45700" rIns="91425" bIns="45700" anchor="ctr" anchorCtr="0">
            <a:normAutofit/>
          </a:bodyPr>
          <a:lstStyle/>
          <a:p>
            <a:pPr marL="228600" lvl="0" indent="-228600" rtl="0">
              <a:spcBef>
                <a:spcPts val="0"/>
              </a:spcBef>
              <a:spcAft>
                <a:spcPts val="0"/>
              </a:spcAft>
              <a:buClr>
                <a:schemeClr val="lt1"/>
              </a:buClr>
              <a:buSzPts val="1700"/>
              <a:buFont typeface="Noto Sans Symbols"/>
              <a:buChar char="❖"/>
            </a:pPr>
            <a:r>
              <a:rPr lang="en-US" sz="2000" b="1"/>
              <a:t>Nature </a:t>
            </a:r>
          </a:p>
          <a:p>
            <a:pPr marL="228600" lvl="0" indent="-228600" rtl="0">
              <a:spcBef>
                <a:spcPts val="1000"/>
              </a:spcBef>
              <a:spcAft>
                <a:spcPts val="0"/>
              </a:spcAft>
              <a:buClr>
                <a:schemeClr val="lt1"/>
              </a:buClr>
              <a:buSzPts val="1700"/>
              <a:buFont typeface="Noto Sans Symbols"/>
              <a:buChar char="❖"/>
            </a:pPr>
            <a:r>
              <a:rPr lang="en-US" sz="2000" b="1"/>
              <a:t>Sublime</a:t>
            </a:r>
            <a:r>
              <a:rPr lang="en-US" sz="2000"/>
              <a:t> Awe &amp; Terror</a:t>
            </a:r>
          </a:p>
          <a:p>
            <a:pPr marL="228600" lvl="0" indent="-228600" rtl="0">
              <a:spcBef>
                <a:spcPts val="1000"/>
              </a:spcBef>
              <a:spcAft>
                <a:spcPts val="0"/>
              </a:spcAft>
              <a:buClr>
                <a:schemeClr val="lt1"/>
              </a:buClr>
              <a:buSzPts val="1700"/>
              <a:buFont typeface="Noto Sans Symbols"/>
              <a:buChar char="❖"/>
            </a:pPr>
            <a:r>
              <a:rPr lang="en-US" sz="2000" b="1"/>
              <a:t>Medieval Romance </a:t>
            </a:r>
            <a:r>
              <a:rPr lang="en-US" sz="2000"/>
              <a:t> According to Samuel Johnson’s Dictionary- “a military fable of the middle ages; a tale of wild adventure in war and love”</a:t>
            </a:r>
          </a:p>
          <a:p>
            <a:pPr marL="228600" lvl="0" indent="-228600" rtl="0">
              <a:spcBef>
                <a:spcPts val="1000"/>
              </a:spcBef>
              <a:spcAft>
                <a:spcPts val="0"/>
              </a:spcAft>
              <a:buClr>
                <a:schemeClr val="lt1"/>
              </a:buClr>
              <a:buSzPts val="1700"/>
              <a:buFont typeface="Noto Sans Symbols"/>
              <a:buChar char="❖"/>
            </a:pPr>
            <a:r>
              <a:rPr lang="en-US" sz="2000" b="1"/>
              <a:t>Excessive feeling</a:t>
            </a:r>
            <a:r>
              <a:rPr lang="en-US" sz="2000"/>
              <a:t> passion – sensibility</a:t>
            </a:r>
          </a:p>
          <a:p>
            <a:pPr marL="228600" lvl="0" indent="-228600" rtl="0">
              <a:spcBef>
                <a:spcPts val="1000"/>
              </a:spcBef>
              <a:spcAft>
                <a:spcPts val="0"/>
              </a:spcAft>
              <a:buClr>
                <a:schemeClr val="lt1"/>
              </a:buClr>
              <a:buSzPts val="1700"/>
              <a:buFont typeface="Noto Sans Symbols"/>
              <a:buChar char="❖"/>
            </a:pPr>
            <a:r>
              <a:rPr lang="en-US" sz="2000" b="1"/>
              <a:t>Imagination</a:t>
            </a:r>
            <a:r>
              <a:rPr lang="en-US" sz="2000"/>
              <a:t> (moving away from the 18</a:t>
            </a:r>
            <a:r>
              <a:rPr lang="en-US" sz="2000" baseline="30000"/>
              <a:t>th</a:t>
            </a:r>
            <a:r>
              <a:rPr lang="en-US" sz="2000"/>
              <a:t> Century view of Imagination as dangerous)</a:t>
            </a:r>
          </a:p>
          <a:p>
            <a:pPr marL="228600" lvl="0" indent="-228600" rtl="0">
              <a:spcBef>
                <a:spcPts val="1000"/>
              </a:spcBef>
              <a:spcAft>
                <a:spcPts val="0"/>
              </a:spcAft>
              <a:buClr>
                <a:schemeClr val="lt1"/>
              </a:buClr>
              <a:buSzPts val="1700"/>
              <a:buFont typeface="Noto Sans Symbols"/>
              <a:buChar char="❖"/>
            </a:pPr>
            <a:r>
              <a:rPr lang="en-US" sz="2000" b="1"/>
              <a:t>Revolution </a:t>
            </a:r>
            <a:r>
              <a:rPr lang="en-US" sz="2000"/>
              <a:t>Politics, Rebellion</a:t>
            </a:r>
          </a:p>
          <a:p>
            <a:pPr marL="228600" lvl="0" indent="-228600" rtl="0">
              <a:spcBef>
                <a:spcPts val="1000"/>
              </a:spcBef>
              <a:spcAft>
                <a:spcPts val="0"/>
              </a:spcAft>
              <a:buClr>
                <a:schemeClr val="lt1"/>
              </a:buClr>
              <a:buSzPts val="1700"/>
              <a:buFont typeface="Noto Sans Symbols"/>
              <a:buChar char="❖"/>
            </a:pPr>
            <a:r>
              <a:rPr lang="en-US" sz="2000" b="1"/>
              <a:t>The Individual </a:t>
            </a:r>
            <a:r>
              <a:rPr lang="en-US" sz="2000"/>
              <a:t>Notions of self-hood</a:t>
            </a:r>
          </a:p>
          <a:p>
            <a:pPr marL="228600" lvl="0" indent="-228600" rtl="0">
              <a:spcBef>
                <a:spcPts val="1000"/>
              </a:spcBef>
              <a:spcAft>
                <a:spcPts val="0"/>
              </a:spcAft>
              <a:buClr>
                <a:schemeClr val="lt1"/>
              </a:buClr>
              <a:buSzPts val="1700"/>
              <a:buFont typeface="Noto Sans Symbols"/>
              <a:buChar char="❖"/>
            </a:pPr>
            <a:r>
              <a:rPr lang="en-US" sz="2000" b="1"/>
              <a:t>Transcendence</a:t>
            </a:r>
          </a:p>
          <a:p>
            <a:pPr marL="228600" lvl="0" indent="-228600" rtl="0">
              <a:spcBef>
                <a:spcPts val="1000"/>
              </a:spcBef>
              <a:spcAft>
                <a:spcPts val="0"/>
              </a:spcAft>
              <a:buClr>
                <a:schemeClr val="lt1"/>
              </a:buClr>
              <a:buSzPts val="1700"/>
              <a:buFont typeface="Noto Sans Symbols"/>
              <a:buChar char="❖"/>
            </a:pPr>
            <a:r>
              <a:rPr lang="en-US" sz="2000" b="1"/>
              <a:t>Idealization of Nature </a:t>
            </a:r>
            <a:r>
              <a:rPr lang="en-US" sz="2000"/>
              <a:t>in contrast with industry &amp; capitalism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82B37-B7CE-167E-49F9-5055232517FB}"/>
              </a:ext>
            </a:extLst>
          </p:cNvPr>
          <p:cNvSpPr>
            <a:spLocks noGrp="1"/>
          </p:cNvSpPr>
          <p:nvPr>
            <p:ph type="ctrTitle"/>
          </p:nvPr>
        </p:nvSpPr>
        <p:spPr/>
        <p:txBody>
          <a:bodyPr/>
          <a:lstStyle/>
          <a:p>
            <a:r>
              <a:rPr lang="en-US" dirty="0"/>
              <a:t>Romanticism</a:t>
            </a:r>
          </a:p>
        </p:txBody>
      </p:sp>
      <p:sp>
        <p:nvSpPr>
          <p:cNvPr id="3" name="Subtitle 2">
            <a:extLst>
              <a:ext uri="{FF2B5EF4-FFF2-40B4-BE49-F238E27FC236}">
                <a16:creationId xmlns:a16="http://schemas.microsoft.com/office/drawing/2014/main" id="{A30C0D82-4F0E-A7F7-144B-7DA00CBB9DB8}"/>
              </a:ext>
            </a:extLst>
          </p:cNvPr>
          <p:cNvSpPr>
            <a:spLocks noGrp="1"/>
          </p:cNvSpPr>
          <p:nvPr>
            <p:ph type="subTitle" idx="1"/>
          </p:nvPr>
        </p:nvSpPr>
        <p:spPr/>
        <p:txBody>
          <a:bodyPr/>
          <a:lstStyle/>
          <a:p>
            <a:r>
              <a:rPr lang="en-US" dirty="0"/>
              <a:t>Poetry and Art</a:t>
            </a:r>
          </a:p>
        </p:txBody>
      </p:sp>
    </p:spTree>
    <p:extLst>
      <p:ext uri="{BB962C8B-B14F-4D97-AF65-F5344CB8AC3E}">
        <p14:creationId xmlns:p14="http://schemas.microsoft.com/office/powerpoint/2010/main" val="1164876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8CDAB-6D3C-9240-2217-ADD68437D253}"/>
              </a:ext>
            </a:extLst>
          </p:cNvPr>
          <p:cNvSpPr>
            <a:spLocks noGrp="1"/>
          </p:cNvSpPr>
          <p:nvPr>
            <p:ph type="title"/>
          </p:nvPr>
        </p:nvSpPr>
        <p:spPr>
          <a:xfrm>
            <a:off x="974786" y="2259454"/>
            <a:ext cx="4563372" cy="1507808"/>
          </a:xfrm>
        </p:spPr>
        <p:txBody>
          <a:bodyPr>
            <a:normAutofit fontScale="90000"/>
          </a:bodyPr>
          <a:lstStyle/>
          <a:p>
            <a:r>
              <a:rPr lang="en-US" dirty="0"/>
              <a:t>William Blake</a:t>
            </a:r>
            <a:br>
              <a:rPr lang="en-US" dirty="0"/>
            </a:br>
            <a:r>
              <a:rPr lang="en-US" dirty="0"/>
              <a:t>From </a:t>
            </a:r>
            <a:br>
              <a:rPr lang="en-US" dirty="0"/>
            </a:br>
            <a:r>
              <a:rPr lang="en-US" i="1" dirty="0"/>
              <a:t>Songs of Innocence</a:t>
            </a:r>
          </a:p>
        </p:txBody>
      </p:sp>
      <p:pic>
        <p:nvPicPr>
          <p:cNvPr id="5" name="Content Placeholder 4">
            <a:extLst>
              <a:ext uri="{FF2B5EF4-FFF2-40B4-BE49-F238E27FC236}">
                <a16:creationId xmlns:a16="http://schemas.microsoft.com/office/drawing/2014/main" id="{16FBC810-04F7-945F-6729-A85A60931126}"/>
              </a:ext>
            </a:extLst>
          </p:cNvPr>
          <p:cNvPicPr>
            <a:picLocks noGrp="1" noChangeAspect="1"/>
          </p:cNvPicPr>
          <p:nvPr>
            <p:ph idx="1"/>
          </p:nvPr>
        </p:nvPicPr>
        <p:blipFill>
          <a:blip r:embed="rId2"/>
          <a:stretch>
            <a:fillRect/>
          </a:stretch>
        </p:blipFill>
        <p:spPr>
          <a:xfrm>
            <a:off x="6728603" y="105198"/>
            <a:ext cx="4288776" cy="6647603"/>
          </a:xfrm>
        </p:spPr>
      </p:pic>
    </p:spTree>
    <p:extLst>
      <p:ext uri="{BB962C8B-B14F-4D97-AF65-F5344CB8AC3E}">
        <p14:creationId xmlns:p14="http://schemas.microsoft.com/office/powerpoint/2010/main" val="3001648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5096D-5BDF-B6B3-274F-380F3734BF2B}"/>
              </a:ext>
            </a:extLst>
          </p:cNvPr>
          <p:cNvSpPr>
            <a:spLocks noGrp="1"/>
          </p:cNvSpPr>
          <p:nvPr>
            <p:ph type="title"/>
          </p:nvPr>
        </p:nvSpPr>
        <p:spPr/>
        <p:txBody>
          <a:bodyPr/>
          <a:lstStyle/>
          <a:p>
            <a:r>
              <a:rPr lang="en-US" dirty="0"/>
              <a:t>Preface to </a:t>
            </a:r>
            <a:r>
              <a:rPr lang="en-US" i="1" dirty="0"/>
              <a:t>Lyrical Ballads</a:t>
            </a:r>
            <a:br>
              <a:rPr lang="en-US" dirty="0"/>
            </a:br>
            <a:r>
              <a:rPr lang="en-US" dirty="0"/>
              <a:t>Wordsworth</a:t>
            </a:r>
          </a:p>
        </p:txBody>
      </p:sp>
      <p:sp>
        <p:nvSpPr>
          <p:cNvPr id="3" name="Content Placeholder 2">
            <a:extLst>
              <a:ext uri="{FF2B5EF4-FFF2-40B4-BE49-F238E27FC236}">
                <a16:creationId xmlns:a16="http://schemas.microsoft.com/office/drawing/2014/main" id="{B93EF04F-2A8E-EF97-C44D-6124B2535181}"/>
              </a:ext>
            </a:extLst>
          </p:cNvPr>
          <p:cNvSpPr>
            <a:spLocks noGrp="1"/>
          </p:cNvSpPr>
          <p:nvPr>
            <p:ph idx="1"/>
          </p:nvPr>
        </p:nvSpPr>
        <p:spPr/>
        <p:txBody>
          <a:bodyPr/>
          <a:lstStyle/>
          <a:p>
            <a:pPr marL="0" indent="0">
              <a:buNone/>
            </a:pPr>
            <a:r>
              <a:rPr lang="en-US" dirty="0"/>
              <a:t>“The principal object, then, proposed in these Poems was to choose incidents and situations from common life, and to relate or describe them, throughout, as far as was possible in a selection of language really used by men, and, at the same time, to throw over them a certain </a:t>
            </a:r>
            <a:r>
              <a:rPr lang="en-US" dirty="0" err="1"/>
              <a:t>colouring</a:t>
            </a:r>
            <a:r>
              <a:rPr lang="en-US" dirty="0"/>
              <a:t> of imagination, whereby ordinary things should be presented to the mind in an unusual aspect; and, further, and above all, to make these incidents and situations interesting by tracing in them, truly though not ostentatiously, the primary laws of our nature”</a:t>
            </a:r>
          </a:p>
          <a:p>
            <a:pPr marL="0" indent="0">
              <a:buNone/>
            </a:pPr>
            <a:endParaRPr lang="en-US" dirty="0"/>
          </a:p>
          <a:p>
            <a:pPr marL="0" indent="0">
              <a:buNone/>
            </a:pPr>
            <a:r>
              <a:rPr lang="en-US" dirty="0">
                <a:hlinkClick r:id="rId2"/>
              </a:rPr>
              <a:t>.pdf of Preface</a:t>
            </a:r>
            <a:endParaRPr lang="en-US" dirty="0"/>
          </a:p>
        </p:txBody>
      </p:sp>
    </p:spTree>
    <p:extLst>
      <p:ext uri="{BB962C8B-B14F-4D97-AF65-F5344CB8AC3E}">
        <p14:creationId xmlns:p14="http://schemas.microsoft.com/office/powerpoint/2010/main" val="632041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B425C-C5F3-D244-F0E4-C1D7D3AE0526}"/>
              </a:ext>
            </a:extLst>
          </p:cNvPr>
          <p:cNvSpPr>
            <a:spLocks noGrp="1"/>
          </p:cNvSpPr>
          <p:nvPr>
            <p:ph type="title"/>
          </p:nvPr>
        </p:nvSpPr>
        <p:spPr/>
        <p:txBody>
          <a:bodyPr/>
          <a:lstStyle/>
          <a:p>
            <a:r>
              <a:rPr lang="en-US" dirty="0"/>
              <a:t>“England in 1819”</a:t>
            </a:r>
            <a:br>
              <a:rPr lang="en-US" dirty="0"/>
            </a:br>
            <a:r>
              <a:rPr lang="en-US" dirty="0"/>
              <a:t>P.B. Shelley in response to Peterloo</a:t>
            </a:r>
          </a:p>
        </p:txBody>
      </p:sp>
      <p:sp>
        <p:nvSpPr>
          <p:cNvPr id="3" name="Content Placeholder 2">
            <a:extLst>
              <a:ext uri="{FF2B5EF4-FFF2-40B4-BE49-F238E27FC236}">
                <a16:creationId xmlns:a16="http://schemas.microsoft.com/office/drawing/2014/main" id="{0796BC4E-C12B-CBE4-1830-31FE5A35469F}"/>
              </a:ext>
            </a:extLst>
          </p:cNvPr>
          <p:cNvSpPr>
            <a:spLocks noGrp="1"/>
          </p:cNvSpPr>
          <p:nvPr>
            <p:ph idx="1"/>
          </p:nvPr>
        </p:nvSpPr>
        <p:spPr/>
        <p:txBody>
          <a:bodyPr>
            <a:normAutofit fontScale="47500" lnSpcReduction="20000"/>
          </a:bodyPr>
          <a:lstStyle/>
          <a:p>
            <a:pPr marL="0" indent="0" algn="l" fontAlgn="base">
              <a:spcBef>
                <a:spcPts val="0"/>
              </a:spcBef>
              <a:buNone/>
            </a:pPr>
            <a:r>
              <a:rPr lang="en-US" b="0" i="0" dirty="0">
                <a:solidFill>
                  <a:srgbClr val="000000"/>
                </a:solidFill>
                <a:effectLst/>
                <a:latin typeface="inherit"/>
              </a:rPr>
              <a:t>An old, mad, blind, despised, and dying King;</a:t>
            </a:r>
            <a:br>
              <a:rPr lang="en-US" b="0" i="0" dirty="0">
                <a:solidFill>
                  <a:srgbClr val="000000"/>
                </a:solidFill>
                <a:effectLst/>
                <a:latin typeface="inherit"/>
              </a:rPr>
            </a:br>
            <a:endParaRPr lang="en-US" b="0" i="0" dirty="0">
              <a:solidFill>
                <a:srgbClr val="000000"/>
              </a:solidFill>
              <a:effectLst/>
              <a:latin typeface="inherit"/>
            </a:endParaRPr>
          </a:p>
          <a:p>
            <a:pPr marL="0" indent="0" algn="l" fontAlgn="base">
              <a:spcBef>
                <a:spcPts val="0"/>
              </a:spcBef>
              <a:buNone/>
            </a:pPr>
            <a:r>
              <a:rPr lang="en-US" b="0" i="0" dirty="0">
                <a:solidFill>
                  <a:srgbClr val="000000"/>
                </a:solidFill>
                <a:effectLst/>
                <a:latin typeface="inherit"/>
              </a:rPr>
              <a:t>Princes, the dregs of their dull race, who flow</a:t>
            </a:r>
            <a:br>
              <a:rPr lang="en-US" b="0" i="0" dirty="0">
                <a:solidFill>
                  <a:srgbClr val="000000"/>
                </a:solidFill>
                <a:effectLst/>
                <a:latin typeface="inherit"/>
              </a:rPr>
            </a:br>
            <a:endParaRPr lang="en-US" b="0" i="0" dirty="0">
              <a:solidFill>
                <a:srgbClr val="000000"/>
              </a:solidFill>
              <a:effectLst/>
              <a:latin typeface="inherit"/>
            </a:endParaRPr>
          </a:p>
          <a:p>
            <a:pPr marL="0" indent="0" algn="l" fontAlgn="base">
              <a:spcBef>
                <a:spcPts val="0"/>
              </a:spcBef>
              <a:buNone/>
            </a:pPr>
            <a:r>
              <a:rPr lang="en-US" b="0" i="0" dirty="0">
                <a:solidFill>
                  <a:srgbClr val="000000"/>
                </a:solidFill>
                <a:effectLst/>
                <a:latin typeface="inherit"/>
              </a:rPr>
              <a:t>Through public scorn,—mud from a muddy spring;</a:t>
            </a:r>
            <a:br>
              <a:rPr lang="en-US" b="0" i="0" dirty="0">
                <a:solidFill>
                  <a:srgbClr val="000000"/>
                </a:solidFill>
                <a:effectLst/>
                <a:latin typeface="inherit"/>
              </a:rPr>
            </a:br>
            <a:endParaRPr lang="en-US" b="0" i="0" dirty="0">
              <a:solidFill>
                <a:srgbClr val="000000"/>
              </a:solidFill>
              <a:effectLst/>
              <a:latin typeface="inherit"/>
            </a:endParaRPr>
          </a:p>
          <a:p>
            <a:pPr marL="0" indent="0" algn="l" fontAlgn="base">
              <a:spcBef>
                <a:spcPts val="0"/>
              </a:spcBef>
              <a:buNone/>
            </a:pPr>
            <a:r>
              <a:rPr lang="en-US" b="0" i="0" dirty="0">
                <a:solidFill>
                  <a:srgbClr val="000000"/>
                </a:solidFill>
                <a:effectLst/>
                <a:latin typeface="inherit"/>
              </a:rPr>
              <a:t>Rulers who neither see nor feel nor know,</a:t>
            </a:r>
            <a:br>
              <a:rPr lang="en-US" b="0" i="0" dirty="0">
                <a:solidFill>
                  <a:srgbClr val="000000"/>
                </a:solidFill>
                <a:effectLst/>
                <a:latin typeface="inherit"/>
              </a:rPr>
            </a:br>
            <a:endParaRPr lang="en-US" b="0" i="0" dirty="0">
              <a:solidFill>
                <a:srgbClr val="000000"/>
              </a:solidFill>
              <a:effectLst/>
              <a:latin typeface="inherit"/>
            </a:endParaRPr>
          </a:p>
          <a:p>
            <a:pPr marL="0" indent="0" algn="l" fontAlgn="base">
              <a:spcBef>
                <a:spcPts val="0"/>
              </a:spcBef>
              <a:buNone/>
            </a:pPr>
            <a:r>
              <a:rPr lang="en-US" b="0" i="0" dirty="0">
                <a:solidFill>
                  <a:srgbClr val="000000"/>
                </a:solidFill>
                <a:effectLst/>
                <a:latin typeface="inherit"/>
              </a:rPr>
              <a:t>But leechlike to their fainting country cling</a:t>
            </a:r>
            <a:br>
              <a:rPr lang="en-US" b="0" i="0" dirty="0">
                <a:solidFill>
                  <a:srgbClr val="000000"/>
                </a:solidFill>
                <a:effectLst/>
                <a:latin typeface="inherit"/>
              </a:rPr>
            </a:br>
            <a:endParaRPr lang="en-US" b="0" i="0" dirty="0">
              <a:solidFill>
                <a:srgbClr val="000000"/>
              </a:solidFill>
              <a:effectLst/>
              <a:latin typeface="inherit"/>
            </a:endParaRPr>
          </a:p>
          <a:p>
            <a:pPr marL="0" indent="0" algn="l" fontAlgn="base">
              <a:spcBef>
                <a:spcPts val="0"/>
              </a:spcBef>
              <a:buNone/>
            </a:pPr>
            <a:r>
              <a:rPr lang="en-US" b="0" i="0" dirty="0">
                <a:solidFill>
                  <a:srgbClr val="000000"/>
                </a:solidFill>
                <a:effectLst/>
                <a:latin typeface="inherit"/>
              </a:rPr>
              <a:t>Till they drop, blind in blood, without a blow.</a:t>
            </a:r>
            <a:br>
              <a:rPr lang="en-US" b="0" i="0" dirty="0">
                <a:solidFill>
                  <a:srgbClr val="000000"/>
                </a:solidFill>
                <a:effectLst/>
                <a:latin typeface="inherit"/>
              </a:rPr>
            </a:br>
            <a:endParaRPr lang="en-US" b="0" i="0" dirty="0">
              <a:solidFill>
                <a:srgbClr val="000000"/>
              </a:solidFill>
              <a:effectLst/>
              <a:latin typeface="inherit"/>
            </a:endParaRPr>
          </a:p>
          <a:p>
            <a:pPr marL="0" indent="0" algn="l" fontAlgn="base">
              <a:spcBef>
                <a:spcPts val="0"/>
              </a:spcBef>
              <a:buNone/>
            </a:pPr>
            <a:r>
              <a:rPr lang="en-US" b="0" i="0" dirty="0">
                <a:solidFill>
                  <a:srgbClr val="000000"/>
                </a:solidFill>
                <a:effectLst/>
                <a:latin typeface="inherit"/>
              </a:rPr>
              <a:t>A people starved and stabbed in </a:t>
            </a:r>
            <a:r>
              <a:rPr lang="en-US" b="0" i="0" dirty="0" err="1">
                <a:solidFill>
                  <a:srgbClr val="000000"/>
                </a:solidFill>
                <a:effectLst/>
                <a:latin typeface="inherit"/>
              </a:rPr>
              <a:t>th</a:t>
            </a:r>
            <a:r>
              <a:rPr lang="en-US" b="0" i="0" dirty="0">
                <a:solidFill>
                  <a:srgbClr val="000000"/>
                </a:solidFill>
                <a:effectLst/>
                <a:latin typeface="inherit"/>
              </a:rPr>
              <a:t>' untilled field;</a:t>
            </a:r>
            <a:br>
              <a:rPr lang="en-US" b="0" i="0" dirty="0">
                <a:solidFill>
                  <a:srgbClr val="000000"/>
                </a:solidFill>
                <a:effectLst/>
                <a:latin typeface="inherit"/>
              </a:rPr>
            </a:br>
            <a:endParaRPr lang="en-US" b="0" i="0" dirty="0">
              <a:solidFill>
                <a:srgbClr val="000000"/>
              </a:solidFill>
              <a:effectLst/>
              <a:latin typeface="inherit"/>
            </a:endParaRPr>
          </a:p>
          <a:p>
            <a:pPr marL="0" indent="0" algn="l" fontAlgn="base">
              <a:spcBef>
                <a:spcPts val="0"/>
              </a:spcBef>
              <a:buNone/>
            </a:pPr>
            <a:r>
              <a:rPr lang="en-US" b="0" i="0" dirty="0">
                <a:solidFill>
                  <a:srgbClr val="000000"/>
                </a:solidFill>
                <a:effectLst/>
                <a:latin typeface="inherit"/>
              </a:rPr>
              <a:t>An army, whom liberticide and prey</a:t>
            </a:r>
            <a:br>
              <a:rPr lang="en-US" b="0" i="0" dirty="0">
                <a:solidFill>
                  <a:srgbClr val="000000"/>
                </a:solidFill>
                <a:effectLst/>
                <a:latin typeface="inherit"/>
              </a:rPr>
            </a:br>
            <a:endParaRPr lang="en-US" b="0" i="0" dirty="0">
              <a:solidFill>
                <a:srgbClr val="000000"/>
              </a:solidFill>
              <a:effectLst/>
              <a:latin typeface="inherit"/>
            </a:endParaRPr>
          </a:p>
          <a:p>
            <a:pPr marL="0" indent="0" algn="l" fontAlgn="base">
              <a:spcBef>
                <a:spcPts val="0"/>
              </a:spcBef>
              <a:buNone/>
            </a:pPr>
            <a:r>
              <a:rPr lang="en-US" b="0" i="0" dirty="0">
                <a:solidFill>
                  <a:srgbClr val="000000"/>
                </a:solidFill>
                <a:effectLst/>
                <a:latin typeface="inherit"/>
              </a:rPr>
              <a:t>Makes as a two-edged sword to all who wield;</a:t>
            </a:r>
            <a:br>
              <a:rPr lang="en-US" b="0" i="0" dirty="0">
                <a:solidFill>
                  <a:srgbClr val="000000"/>
                </a:solidFill>
                <a:effectLst/>
                <a:latin typeface="inherit"/>
              </a:rPr>
            </a:br>
            <a:endParaRPr lang="en-US" b="0" i="0" dirty="0">
              <a:solidFill>
                <a:srgbClr val="000000"/>
              </a:solidFill>
              <a:effectLst/>
              <a:latin typeface="inherit"/>
            </a:endParaRPr>
          </a:p>
          <a:p>
            <a:pPr marL="0" indent="0" algn="l" fontAlgn="base">
              <a:spcBef>
                <a:spcPts val="0"/>
              </a:spcBef>
              <a:buNone/>
            </a:pPr>
            <a:r>
              <a:rPr lang="en-US" b="0" i="0" dirty="0">
                <a:solidFill>
                  <a:srgbClr val="000000"/>
                </a:solidFill>
                <a:effectLst/>
                <a:latin typeface="inherit"/>
              </a:rPr>
              <a:t>Golden and sanguine laws which tempt and slay;</a:t>
            </a:r>
            <a:br>
              <a:rPr lang="en-US" b="0" i="0" dirty="0">
                <a:solidFill>
                  <a:srgbClr val="000000"/>
                </a:solidFill>
                <a:effectLst/>
                <a:latin typeface="inherit"/>
              </a:rPr>
            </a:br>
            <a:endParaRPr lang="en-US" b="0" i="0" dirty="0">
              <a:solidFill>
                <a:srgbClr val="000000"/>
              </a:solidFill>
              <a:effectLst/>
              <a:latin typeface="inherit"/>
            </a:endParaRPr>
          </a:p>
          <a:p>
            <a:pPr marL="0" indent="0" algn="l" fontAlgn="base">
              <a:spcBef>
                <a:spcPts val="0"/>
              </a:spcBef>
              <a:buNone/>
            </a:pPr>
            <a:r>
              <a:rPr lang="en-US" b="0" i="0" dirty="0">
                <a:solidFill>
                  <a:srgbClr val="000000"/>
                </a:solidFill>
                <a:effectLst/>
                <a:latin typeface="inherit"/>
              </a:rPr>
              <a:t>Religion Christless, Godless—a book sealed;</a:t>
            </a:r>
            <a:br>
              <a:rPr lang="en-US" b="0" i="0" dirty="0">
                <a:solidFill>
                  <a:srgbClr val="000000"/>
                </a:solidFill>
                <a:effectLst/>
                <a:latin typeface="inherit"/>
              </a:rPr>
            </a:br>
            <a:endParaRPr lang="en-US" b="0" i="0" dirty="0">
              <a:solidFill>
                <a:srgbClr val="000000"/>
              </a:solidFill>
              <a:effectLst/>
              <a:latin typeface="inherit"/>
            </a:endParaRPr>
          </a:p>
          <a:p>
            <a:pPr marL="0" indent="0" algn="l" fontAlgn="base">
              <a:spcBef>
                <a:spcPts val="0"/>
              </a:spcBef>
              <a:buNone/>
            </a:pPr>
            <a:r>
              <a:rPr lang="en-US" b="0" i="0" dirty="0">
                <a:solidFill>
                  <a:srgbClr val="000000"/>
                </a:solidFill>
                <a:effectLst/>
                <a:latin typeface="inherit"/>
              </a:rPr>
              <a:t>A senate, Time’s worst statute, unrepealed—</a:t>
            </a:r>
            <a:br>
              <a:rPr lang="en-US" b="0" i="0" dirty="0">
                <a:solidFill>
                  <a:srgbClr val="000000"/>
                </a:solidFill>
                <a:effectLst/>
                <a:latin typeface="inherit"/>
              </a:rPr>
            </a:br>
            <a:endParaRPr lang="en-US" b="0" i="0" dirty="0">
              <a:solidFill>
                <a:srgbClr val="000000"/>
              </a:solidFill>
              <a:effectLst/>
              <a:latin typeface="inherit"/>
            </a:endParaRPr>
          </a:p>
          <a:p>
            <a:pPr marL="0" indent="0" algn="l" fontAlgn="base">
              <a:spcBef>
                <a:spcPts val="0"/>
              </a:spcBef>
              <a:buNone/>
            </a:pPr>
            <a:r>
              <a:rPr lang="en-US" b="0" i="0" dirty="0">
                <a:solidFill>
                  <a:srgbClr val="000000"/>
                </a:solidFill>
                <a:effectLst/>
                <a:latin typeface="inherit"/>
              </a:rPr>
              <a:t>Are graves from which a glorious Phantom may</a:t>
            </a:r>
            <a:br>
              <a:rPr lang="en-US" b="0" i="0" dirty="0">
                <a:solidFill>
                  <a:srgbClr val="000000"/>
                </a:solidFill>
                <a:effectLst/>
                <a:latin typeface="inherit"/>
              </a:rPr>
            </a:br>
            <a:endParaRPr lang="en-US" b="0" i="0" dirty="0">
              <a:solidFill>
                <a:srgbClr val="000000"/>
              </a:solidFill>
              <a:effectLst/>
              <a:latin typeface="inherit"/>
            </a:endParaRPr>
          </a:p>
          <a:p>
            <a:pPr marL="0" indent="0" algn="l" fontAlgn="base">
              <a:spcBef>
                <a:spcPts val="0"/>
              </a:spcBef>
              <a:buNone/>
            </a:pPr>
            <a:r>
              <a:rPr lang="en-US" b="0" i="0" dirty="0">
                <a:solidFill>
                  <a:srgbClr val="000000"/>
                </a:solidFill>
                <a:effectLst/>
                <a:latin typeface="inherit"/>
              </a:rPr>
              <a:t>Burst, to illumine our tempestuous day.</a:t>
            </a:r>
          </a:p>
          <a:p>
            <a:endParaRPr lang="en-US" dirty="0"/>
          </a:p>
        </p:txBody>
      </p:sp>
      <p:pic>
        <p:nvPicPr>
          <p:cNvPr id="5" name="Picture 4">
            <a:extLst>
              <a:ext uri="{FF2B5EF4-FFF2-40B4-BE49-F238E27FC236}">
                <a16:creationId xmlns:a16="http://schemas.microsoft.com/office/drawing/2014/main" id="{69F6E428-7200-4B5B-F45C-6C974337EB06}"/>
              </a:ext>
            </a:extLst>
          </p:cNvPr>
          <p:cNvPicPr>
            <a:picLocks noChangeAspect="1"/>
          </p:cNvPicPr>
          <p:nvPr/>
        </p:nvPicPr>
        <p:blipFill>
          <a:blip r:embed="rId2"/>
          <a:stretch>
            <a:fillRect/>
          </a:stretch>
        </p:blipFill>
        <p:spPr>
          <a:xfrm>
            <a:off x="4849303" y="1825625"/>
            <a:ext cx="5769814" cy="3678740"/>
          </a:xfrm>
          <a:prstGeom prst="rect">
            <a:avLst/>
          </a:prstGeom>
        </p:spPr>
      </p:pic>
    </p:spTree>
    <p:extLst>
      <p:ext uri="{BB962C8B-B14F-4D97-AF65-F5344CB8AC3E}">
        <p14:creationId xmlns:p14="http://schemas.microsoft.com/office/powerpoint/2010/main" val="3043022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CC7B1-7831-1F45-32FE-4A6B08F4BB09}"/>
              </a:ext>
            </a:extLst>
          </p:cNvPr>
          <p:cNvSpPr>
            <a:spLocks noGrp="1"/>
          </p:cNvSpPr>
          <p:nvPr>
            <p:ph type="title"/>
          </p:nvPr>
        </p:nvSpPr>
        <p:spPr>
          <a:xfrm>
            <a:off x="1800909" y="6248340"/>
            <a:ext cx="6668218" cy="488890"/>
          </a:xfrm>
        </p:spPr>
        <p:txBody>
          <a:bodyPr>
            <a:normAutofit/>
          </a:bodyPr>
          <a:lstStyle/>
          <a:p>
            <a:r>
              <a:rPr lang="en-US" sz="1400" dirty="0"/>
              <a:t>John Constable “The Hay Wain” 1821</a:t>
            </a:r>
          </a:p>
        </p:txBody>
      </p:sp>
      <p:pic>
        <p:nvPicPr>
          <p:cNvPr id="5" name="Content Placeholder 4">
            <a:extLst>
              <a:ext uri="{FF2B5EF4-FFF2-40B4-BE49-F238E27FC236}">
                <a16:creationId xmlns:a16="http://schemas.microsoft.com/office/drawing/2014/main" id="{D0428119-A76A-887D-3471-2BB59E0DA5F7}"/>
              </a:ext>
            </a:extLst>
          </p:cNvPr>
          <p:cNvPicPr>
            <a:picLocks noGrp="1" noChangeAspect="1"/>
          </p:cNvPicPr>
          <p:nvPr>
            <p:ph idx="1"/>
          </p:nvPr>
        </p:nvPicPr>
        <p:blipFill>
          <a:blip r:embed="rId2"/>
          <a:stretch>
            <a:fillRect/>
          </a:stretch>
        </p:blipFill>
        <p:spPr>
          <a:xfrm>
            <a:off x="1800909" y="192147"/>
            <a:ext cx="8777090" cy="6056193"/>
          </a:xfrm>
        </p:spPr>
      </p:pic>
    </p:spTree>
    <p:extLst>
      <p:ext uri="{BB962C8B-B14F-4D97-AF65-F5344CB8AC3E}">
        <p14:creationId xmlns:p14="http://schemas.microsoft.com/office/powerpoint/2010/main" val="272653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75475-683B-9122-3B2A-CA1040E5293A}"/>
              </a:ext>
            </a:extLst>
          </p:cNvPr>
          <p:cNvSpPr>
            <a:spLocks noGrp="1"/>
          </p:cNvSpPr>
          <p:nvPr>
            <p:ph type="title"/>
          </p:nvPr>
        </p:nvSpPr>
        <p:spPr/>
        <p:txBody>
          <a:bodyPr/>
          <a:lstStyle/>
          <a:p>
            <a:r>
              <a:rPr lang="en-US" i="1" dirty="0"/>
              <a:t>Frankenstein</a:t>
            </a:r>
          </a:p>
        </p:txBody>
      </p:sp>
      <p:sp>
        <p:nvSpPr>
          <p:cNvPr id="3" name="Content Placeholder 2">
            <a:extLst>
              <a:ext uri="{FF2B5EF4-FFF2-40B4-BE49-F238E27FC236}">
                <a16:creationId xmlns:a16="http://schemas.microsoft.com/office/drawing/2014/main" id="{91684086-4E37-2D19-FA7F-7BF77F76F586}"/>
              </a:ext>
            </a:extLst>
          </p:cNvPr>
          <p:cNvSpPr>
            <a:spLocks noGrp="1"/>
          </p:cNvSpPr>
          <p:nvPr>
            <p:ph idx="1"/>
          </p:nvPr>
        </p:nvSpPr>
        <p:spPr/>
        <p:txBody>
          <a:bodyPr/>
          <a:lstStyle/>
          <a:p>
            <a:pPr marL="0" indent="0">
              <a:buNone/>
            </a:pPr>
            <a:r>
              <a:rPr lang="en-US" dirty="0"/>
              <a:t>Describe Victor’s application to his studies during the first two years?</a:t>
            </a:r>
          </a:p>
          <a:p>
            <a:pPr lvl="1"/>
            <a:r>
              <a:rPr lang="en-US" dirty="0"/>
              <a:t>What impact does this have on his wider life?</a:t>
            </a:r>
          </a:p>
          <a:p>
            <a:pPr marL="0" indent="0">
              <a:buNone/>
            </a:pPr>
            <a:r>
              <a:rPr lang="en-US" dirty="0"/>
              <a:t>What question and interest drives Victor’s independent research after he surpasses his professors in the field of Science? Pp. 39</a:t>
            </a:r>
          </a:p>
          <a:p>
            <a:pPr marL="0" indent="0">
              <a:buNone/>
            </a:pPr>
            <a:r>
              <a:rPr lang="en-US" dirty="0"/>
              <a:t>On pp. 41 he pauses and speaks directly to Robert Walton. He does this numerous times throughout this chapter. What purpose does this choice be Shelley, to remind us of the implied auditor, serve?</a:t>
            </a:r>
          </a:p>
          <a:p>
            <a:pPr marL="0" indent="0">
              <a:buNone/>
            </a:pPr>
            <a:r>
              <a:rPr lang="en-US" dirty="0"/>
              <a:t>What is the end goal Victor aspires to? (also pp. 41)</a:t>
            </a:r>
          </a:p>
        </p:txBody>
      </p:sp>
    </p:spTree>
    <p:extLst>
      <p:ext uri="{BB962C8B-B14F-4D97-AF65-F5344CB8AC3E}">
        <p14:creationId xmlns:p14="http://schemas.microsoft.com/office/powerpoint/2010/main" val="28648623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25B86-A6EF-EF62-56B5-107AA14CC1C8}"/>
              </a:ext>
            </a:extLst>
          </p:cNvPr>
          <p:cNvSpPr>
            <a:spLocks noGrp="1"/>
          </p:cNvSpPr>
          <p:nvPr>
            <p:ph type="title"/>
          </p:nvPr>
        </p:nvSpPr>
        <p:spPr>
          <a:xfrm>
            <a:off x="2071778" y="6258689"/>
            <a:ext cx="3138577" cy="557901"/>
          </a:xfrm>
        </p:spPr>
        <p:txBody>
          <a:bodyPr>
            <a:normAutofit/>
          </a:bodyPr>
          <a:lstStyle/>
          <a:p>
            <a:r>
              <a:rPr lang="en-US" sz="1400" dirty="0"/>
              <a:t>J.W. Turner “</a:t>
            </a:r>
            <a:r>
              <a:rPr lang="en-US" sz="1400" dirty="0" err="1"/>
              <a:t>Norham</a:t>
            </a:r>
            <a:r>
              <a:rPr lang="en-US" sz="1400" dirty="0"/>
              <a:t> Castle” 1845</a:t>
            </a:r>
          </a:p>
        </p:txBody>
      </p:sp>
      <p:pic>
        <p:nvPicPr>
          <p:cNvPr id="5" name="Content Placeholder 4">
            <a:extLst>
              <a:ext uri="{FF2B5EF4-FFF2-40B4-BE49-F238E27FC236}">
                <a16:creationId xmlns:a16="http://schemas.microsoft.com/office/drawing/2014/main" id="{DFA13A38-839F-B3E5-B34A-76A10B48662E}"/>
              </a:ext>
            </a:extLst>
          </p:cNvPr>
          <p:cNvPicPr>
            <a:picLocks noGrp="1" noChangeAspect="1"/>
          </p:cNvPicPr>
          <p:nvPr>
            <p:ph idx="1"/>
          </p:nvPr>
        </p:nvPicPr>
        <p:blipFill>
          <a:blip r:embed="rId2"/>
          <a:stretch>
            <a:fillRect/>
          </a:stretch>
        </p:blipFill>
        <p:spPr>
          <a:xfrm>
            <a:off x="1921149" y="599311"/>
            <a:ext cx="8099660" cy="5659378"/>
          </a:xfrm>
        </p:spPr>
      </p:pic>
    </p:spTree>
    <p:extLst>
      <p:ext uri="{BB962C8B-B14F-4D97-AF65-F5344CB8AC3E}">
        <p14:creationId xmlns:p14="http://schemas.microsoft.com/office/powerpoint/2010/main" val="817052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3A719-61D6-9B61-859A-B30EA175F69D}"/>
              </a:ext>
            </a:extLst>
          </p:cNvPr>
          <p:cNvSpPr>
            <a:spLocks noGrp="1"/>
          </p:cNvSpPr>
          <p:nvPr>
            <p:ph type="title"/>
          </p:nvPr>
        </p:nvSpPr>
        <p:spPr/>
        <p:txBody>
          <a:bodyPr/>
          <a:lstStyle/>
          <a:p>
            <a:r>
              <a:rPr lang="en-US" dirty="0"/>
              <a:t>Examples of the Sublime in Art</a:t>
            </a:r>
          </a:p>
        </p:txBody>
      </p:sp>
      <p:sp>
        <p:nvSpPr>
          <p:cNvPr id="3" name="Text Placeholder 2">
            <a:extLst>
              <a:ext uri="{FF2B5EF4-FFF2-40B4-BE49-F238E27FC236}">
                <a16:creationId xmlns:a16="http://schemas.microsoft.com/office/drawing/2014/main" id="{ED41D3D2-1108-1E32-E12C-50293503A71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38054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4"/>
        <p:cNvGrpSpPr/>
        <p:nvPr/>
      </p:nvGrpSpPr>
      <p:grpSpPr>
        <a:xfrm>
          <a:off x="0" y="0"/>
          <a:ext cx="0" cy="0"/>
          <a:chOff x="0" y="0"/>
          <a:chExt cx="0" cy="0"/>
        </a:xfrm>
      </p:grpSpPr>
      <p:sp>
        <p:nvSpPr>
          <p:cNvPr id="175" name="Google Shape;175;p7"/>
          <p:cNvSpPr txBox="1">
            <a:spLocks noGrp="1"/>
          </p:cNvSpPr>
          <p:nvPr>
            <p:ph type="title"/>
          </p:nvPr>
        </p:nvSpPr>
        <p:spPr>
          <a:xfrm>
            <a:off x="648929" y="629266"/>
            <a:ext cx="3667039" cy="1676603"/>
          </a:xfrm>
          <a:prstGeom prst="rect">
            <a:avLst/>
          </a:prstGeom>
        </p:spPr>
        <p:txBody>
          <a:bodyPr spcFirstLastPara="1" vert="horz" lIns="91440" tIns="45720" rIns="91440" bIns="45720" rtlCol="0" anchor="ctr" anchorCtr="0">
            <a:normAutofit/>
          </a:bodyPr>
          <a:lstStyle/>
          <a:p>
            <a:pPr marL="0" lvl="0" indent="0">
              <a:spcAft>
                <a:spcPts val="0"/>
              </a:spcAft>
              <a:buClr>
                <a:schemeClr val="lt1"/>
              </a:buClr>
              <a:buSzPts val="1200"/>
            </a:pPr>
            <a:r>
              <a:rPr lang="en-US" sz="3600"/>
              <a:t>JOSEPH MALLORD WILLIAM TURNER</a:t>
            </a:r>
            <a:br>
              <a:rPr lang="en-US" sz="3600"/>
            </a:br>
            <a:endParaRPr lang="en-US" sz="3600"/>
          </a:p>
        </p:txBody>
      </p:sp>
      <p:sp>
        <p:nvSpPr>
          <p:cNvPr id="177" name="Google Shape;177;p7"/>
          <p:cNvSpPr txBox="1">
            <a:spLocks noGrp="1"/>
          </p:cNvSpPr>
          <p:nvPr>
            <p:ph idx="1"/>
          </p:nvPr>
        </p:nvSpPr>
        <p:spPr>
          <a:xfrm>
            <a:off x="648931" y="2438401"/>
            <a:ext cx="3667036" cy="3779520"/>
          </a:xfrm>
          <a:prstGeom prst="rect">
            <a:avLst/>
          </a:prstGeom>
        </p:spPr>
        <p:txBody>
          <a:bodyPr spcFirstLastPara="1" vert="horz" lIns="91440" tIns="45720" rIns="91440" bIns="45720" rtlCol="0" anchorCtr="0">
            <a:normAutofit/>
          </a:bodyPr>
          <a:lstStyle/>
          <a:p>
            <a:pPr marL="0" lvl="0" indent="0">
              <a:spcBef>
                <a:spcPts val="0"/>
              </a:spcBef>
              <a:spcAft>
                <a:spcPts val="0"/>
              </a:spcAft>
              <a:buClr>
                <a:schemeClr val="lt1"/>
              </a:buClr>
              <a:buSzPts val="1360"/>
              <a:buNone/>
            </a:pPr>
            <a:r>
              <a:rPr lang="en-US" sz="1800" i="1" dirty="0"/>
              <a:t>Snow Storm - Steam-Boat off a </a:t>
            </a:r>
            <a:r>
              <a:rPr lang="en-US" sz="1800" i="1" dirty="0" err="1"/>
              <a:t>Harbour's</a:t>
            </a:r>
            <a:r>
              <a:rPr lang="en-US" sz="1800" i="1" dirty="0"/>
              <a:t> Mouth</a:t>
            </a:r>
            <a:r>
              <a:rPr lang="en-US" sz="1800" dirty="0"/>
              <a:t> exhibited 1842</a:t>
            </a:r>
          </a:p>
          <a:p>
            <a:pPr marL="0" lvl="0" indent="0">
              <a:spcBef>
                <a:spcPts val="1000"/>
              </a:spcBef>
              <a:spcAft>
                <a:spcPts val="0"/>
              </a:spcAft>
              <a:buClr>
                <a:schemeClr val="lt1"/>
              </a:buClr>
              <a:buSzPts val="1360"/>
              <a:buNone/>
            </a:pPr>
            <a:r>
              <a:rPr lang="en-US" sz="1800" dirty="0"/>
              <a:t>Tate N00530</a:t>
            </a:r>
          </a:p>
          <a:p>
            <a:pPr marL="0" lvl="0" indent="0">
              <a:spcBef>
                <a:spcPts val="1000"/>
              </a:spcBef>
              <a:spcAft>
                <a:spcPts val="0"/>
              </a:spcAft>
              <a:buClr>
                <a:schemeClr val="lt1"/>
              </a:buClr>
              <a:buSzPts val="1360"/>
              <a:buNone/>
            </a:pPr>
            <a:r>
              <a:rPr lang="en-US" sz="1800" u="sng" dirty="0">
                <a:hlinkClick r:id="rId3"/>
              </a:rPr>
              <a:t>https://www.tate.org.uk/art/research-publications/the-sublime/the-romantic-sublime-r1109221</a:t>
            </a:r>
            <a:endParaRPr lang="en-US" sz="1800" dirty="0"/>
          </a:p>
          <a:p>
            <a:pPr marL="0" lvl="0">
              <a:spcBef>
                <a:spcPts val="1000"/>
              </a:spcBef>
              <a:spcAft>
                <a:spcPts val="0"/>
              </a:spcAft>
              <a:buClr>
                <a:schemeClr val="lt1"/>
              </a:buClr>
              <a:buSzPts val="1360"/>
            </a:pPr>
            <a:endParaRPr lang="en-US" sz="1800" dirty="0"/>
          </a:p>
        </p:txBody>
      </p:sp>
      <p:sp>
        <p:nvSpPr>
          <p:cNvPr id="195" name="Rectangle 181">
            <a:extLst>
              <a:ext uri="{FF2B5EF4-FFF2-40B4-BE49-F238E27FC236}">
                <a16:creationId xmlns:a16="http://schemas.microsoft.com/office/drawing/2014/main" id="{F2B38F72-8FC4-4001-8C67-FA6B86DEC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2"/>
            <a:ext cx="7555992"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6" name="Google Shape;176;p7"/>
          <p:cNvPicPr preferRelativeResize="0">
            <a:picLocks noGrp="1"/>
          </p:cNvPicPr>
          <p:nvPr>
            <p:ph type="body" sz="half" idx="2"/>
          </p:nvPr>
        </p:nvPicPr>
        <p:blipFill rotWithShape="1">
          <a:blip r:embed="rId4"/>
          <a:srcRect l="8869" r="6741" b="1"/>
          <a:stretch/>
        </p:blipFill>
        <p:spPr>
          <a:xfrm>
            <a:off x="5276088" y="640082"/>
            <a:ext cx="6276250" cy="5577838"/>
          </a:xfrm>
          <a:prstGeom prst="rect">
            <a:avLst/>
          </a:prstGeom>
          <a:noFill/>
          <a:effectLst/>
        </p:spPr>
      </p:pic>
    </p:spTree>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1"/>
        <p:cNvGrpSpPr/>
        <p:nvPr/>
      </p:nvGrpSpPr>
      <p:grpSpPr>
        <a:xfrm>
          <a:off x="0" y="0"/>
          <a:ext cx="0" cy="0"/>
          <a:chOff x="0" y="0"/>
          <a:chExt cx="0" cy="0"/>
        </a:xfrm>
      </p:grpSpPr>
      <p:sp>
        <p:nvSpPr>
          <p:cNvPr id="200" name="Rectangle 199">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54297"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Google Shape;182;p8"/>
          <p:cNvSpPr txBox="1">
            <a:spLocks noGrp="1"/>
          </p:cNvSpPr>
          <p:nvPr>
            <p:ph type="title"/>
          </p:nvPr>
        </p:nvSpPr>
        <p:spPr>
          <a:xfrm>
            <a:off x="651307" y="640081"/>
            <a:ext cx="3377183" cy="3681976"/>
          </a:xfrm>
          <a:prstGeom prst="rect">
            <a:avLst/>
          </a:prstGeom>
          <a:noFill/>
        </p:spPr>
        <p:txBody>
          <a:bodyPr spcFirstLastPara="1" vert="horz" lIns="91440" tIns="45720" rIns="91440" bIns="45720" rtlCol="0" anchor="b" anchorCtr="0">
            <a:normAutofit/>
          </a:bodyPr>
          <a:lstStyle/>
          <a:p>
            <a:pPr marL="0" lvl="0" indent="0">
              <a:spcAft>
                <a:spcPts val="0"/>
              </a:spcAft>
              <a:buClr>
                <a:schemeClr val="lt1"/>
              </a:buClr>
              <a:buSzPts val="1200"/>
            </a:pPr>
            <a:r>
              <a:rPr lang="en-US" sz="3700" b="0" kern="1200" dirty="0">
                <a:solidFill>
                  <a:schemeClr val="bg1"/>
                </a:solidFill>
                <a:latin typeface="+mj-lt"/>
                <a:ea typeface="+mj-ea"/>
                <a:cs typeface="+mj-cs"/>
              </a:rPr>
              <a:t>PHILIP JAMES DE LOUTHERBOURG</a:t>
            </a:r>
            <a:endParaRPr lang="en-US" sz="3700" kern="1200" dirty="0">
              <a:solidFill>
                <a:schemeClr val="bg1"/>
              </a:solidFill>
              <a:latin typeface="+mj-lt"/>
              <a:ea typeface="+mj-ea"/>
              <a:cs typeface="+mj-cs"/>
            </a:endParaRPr>
          </a:p>
        </p:txBody>
      </p:sp>
      <p:sp>
        <p:nvSpPr>
          <p:cNvPr id="184" name="Google Shape;184;p8"/>
          <p:cNvSpPr txBox="1">
            <a:spLocks noGrp="1"/>
          </p:cNvSpPr>
          <p:nvPr>
            <p:ph idx="1"/>
          </p:nvPr>
        </p:nvSpPr>
        <p:spPr>
          <a:xfrm>
            <a:off x="651307" y="4460487"/>
            <a:ext cx="3377184" cy="1757433"/>
          </a:xfrm>
          <a:prstGeom prst="rect">
            <a:avLst/>
          </a:prstGeom>
          <a:noFill/>
        </p:spPr>
        <p:txBody>
          <a:bodyPr spcFirstLastPara="1" vert="horz" lIns="91440" tIns="45720" rIns="91440" bIns="45720" rtlCol="0" anchorCtr="0">
            <a:normAutofit/>
          </a:bodyPr>
          <a:lstStyle/>
          <a:p>
            <a:pPr marL="0" lvl="0" indent="0">
              <a:spcAft>
                <a:spcPts val="0"/>
              </a:spcAft>
              <a:buClr>
                <a:schemeClr val="lt1"/>
              </a:buClr>
              <a:buSzPts val="1600"/>
              <a:buNone/>
            </a:pPr>
            <a:r>
              <a:rPr lang="en-US" sz="2200" kern="1200">
                <a:solidFill>
                  <a:schemeClr val="bg1"/>
                </a:solidFill>
                <a:latin typeface="+mn-lt"/>
                <a:ea typeface="+mn-ea"/>
                <a:cs typeface="+mn-cs"/>
              </a:rPr>
              <a:t>'An Avalanche in the Alps' 1803</a:t>
            </a:r>
          </a:p>
        </p:txBody>
      </p:sp>
      <p:pic>
        <p:nvPicPr>
          <p:cNvPr id="183" name="Google Shape;183;p8"/>
          <p:cNvPicPr preferRelativeResize="0">
            <a:picLocks noGrp="1"/>
          </p:cNvPicPr>
          <p:nvPr>
            <p:ph type="body" sz="half" idx="2"/>
          </p:nvPr>
        </p:nvPicPr>
        <p:blipFill rotWithShape="1">
          <a:blip r:embed="rId3"/>
          <a:srcRect l="19276" r="-1" b="-1"/>
          <a:stretch/>
        </p:blipFill>
        <p:spPr>
          <a:xfrm>
            <a:off x="5195454" y="732052"/>
            <a:ext cx="6356465" cy="5393894"/>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8"/>
        <p:cNvGrpSpPr/>
        <p:nvPr/>
      </p:nvGrpSpPr>
      <p:grpSpPr>
        <a:xfrm>
          <a:off x="0" y="0"/>
          <a:ext cx="0" cy="0"/>
          <a:chOff x="0" y="0"/>
          <a:chExt cx="0" cy="0"/>
        </a:xfrm>
      </p:grpSpPr>
      <p:sp>
        <p:nvSpPr>
          <p:cNvPr id="184" name="Rectangle 183">
            <a:extLst>
              <a:ext uri="{FF2B5EF4-FFF2-40B4-BE49-F238E27FC236}">
                <a16:creationId xmlns:a16="http://schemas.microsoft.com/office/drawing/2014/main" id="{2BD55E05-51A2-4173-A7FA-869DE4F7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1345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Google Shape;169;p6"/>
          <p:cNvSpPr txBox="1">
            <a:spLocks noGrp="1"/>
          </p:cNvSpPr>
          <p:nvPr>
            <p:ph type="title"/>
          </p:nvPr>
        </p:nvSpPr>
        <p:spPr>
          <a:xfrm>
            <a:off x="838200" y="621792"/>
            <a:ext cx="4795157" cy="5413248"/>
          </a:xfrm>
          <a:prstGeom prst="rect">
            <a:avLst/>
          </a:prstGeom>
        </p:spPr>
        <p:txBody>
          <a:bodyPr spcFirstLastPara="1" lIns="91425" tIns="45700" rIns="91425" bIns="45700" anchorCtr="0">
            <a:normAutofit fontScale="90000"/>
          </a:bodyPr>
          <a:lstStyle/>
          <a:p>
            <a:pPr lvl="0" rtl="0">
              <a:spcBef>
                <a:spcPts val="0"/>
              </a:spcBef>
              <a:spcAft>
                <a:spcPts val="0"/>
              </a:spcAft>
              <a:buClr>
                <a:schemeClr val="bg1"/>
              </a:buClr>
              <a:buSzPts val="3400"/>
            </a:pPr>
            <a:r>
              <a:rPr lang="en-US" sz="3300" b="1" dirty="0">
                <a:solidFill>
                  <a:schemeClr val="bg1"/>
                </a:solidFill>
              </a:rPr>
              <a:t>Freewriting Prompt:</a:t>
            </a:r>
            <a:br>
              <a:rPr lang="en-US" sz="3300" dirty="0">
                <a:solidFill>
                  <a:schemeClr val="bg1"/>
                </a:solidFill>
              </a:rPr>
            </a:br>
            <a:br>
              <a:rPr lang="en-US" sz="3300" dirty="0">
                <a:solidFill>
                  <a:schemeClr val="bg1"/>
                </a:solidFill>
              </a:rPr>
            </a:br>
            <a:r>
              <a:rPr lang="en-US" sz="3300" dirty="0">
                <a:solidFill>
                  <a:schemeClr val="bg1"/>
                </a:solidFill>
              </a:rPr>
              <a:t>1) Pick one characteristic of Romanticism </a:t>
            </a:r>
            <a:br>
              <a:rPr lang="en-US" sz="3300" dirty="0">
                <a:solidFill>
                  <a:schemeClr val="bg1"/>
                </a:solidFill>
              </a:rPr>
            </a:br>
            <a:r>
              <a:rPr lang="en-US" sz="3300" dirty="0">
                <a:solidFill>
                  <a:schemeClr val="bg1"/>
                </a:solidFill>
              </a:rPr>
              <a:t>2) Locate 2-3 examples of it in the text</a:t>
            </a:r>
            <a:br>
              <a:rPr lang="en-US" sz="3300" dirty="0">
                <a:solidFill>
                  <a:schemeClr val="bg1"/>
                </a:solidFill>
              </a:rPr>
            </a:br>
            <a:r>
              <a:rPr lang="en-US" sz="3300" dirty="0">
                <a:solidFill>
                  <a:schemeClr val="bg1"/>
                </a:solidFill>
              </a:rPr>
              <a:t>3) Explain how these examples exemplify this characteristic of Romanticism</a:t>
            </a:r>
            <a:br>
              <a:rPr lang="en-US" sz="3300" dirty="0">
                <a:solidFill>
                  <a:schemeClr val="bg1"/>
                </a:solidFill>
              </a:rPr>
            </a:br>
            <a:r>
              <a:rPr lang="en-US" sz="3300" dirty="0">
                <a:solidFill>
                  <a:schemeClr val="bg1"/>
                </a:solidFill>
              </a:rPr>
              <a:t>4) Connect this to the experience of being human</a:t>
            </a:r>
          </a:p>
        </p:txBody>
      </p:sp>
      <p:sp>
        <p:nvSpPr>
          <p:cNvPr id="170" name="Google Shape;170;p6"/>
          <p:cNvSpPr txBox="1">
            <a:spLocks noGrp="1"/>
          </p:cNvSpPr>
          <p:nvPr>
            <p:ph idx="1"/>
          </p:nvPr>
        </p:nvSpPr>
        <p:spPr>
          <a:xfrm>
            <a:off x="6521450" y="621792"/>
            <a:ext cx="4832349" cy="5413248"/>
          </a:xfrm>
          <a:prstGeom prst="rect">
            <a:avLst/>
          </a:prstGeom>
        </p:spPr>
        <p:txBody>
          <a:bodyPr spcFirstLastPara="1" lIns="91425" tIns="45700" rIns="91425" bIns="45700" anchor="ctr" anchorCtr="0">
            <a:normAutofit/>
          </a:bodyPr>
          <a:lstStyle/>
          <a:p>
            <a:pPr marL="228600" lvl="0" indent="-228600" rtl="0">
              <a:spcBef>
                <a:spcPts val="0"/>
              </a:spcBef>
              <a:spcAft>
                <a:spcPts val="0"/>
              </a:spcAft>
              <a:buClr>
                <a:schemeClr val="lt1"/>
              </a:buClr>
              <a:buSzPts val="1700"/>
              <a:buFont typeface="Noto Sans Symbols"/>
              <a:buChar char="❖"/>
            </a:pPr>
            <a:r>
              <a:rPr lang="en-US" sz="2000" b="1"/>
              <a:t>Nature </a:t>
            </a:r>
          </a:p>
          <a:p>
            <a:pPr marL="228600" lvl="0" indent="-228600" rtl="0">
              <a:spcBef>
                <a:spcPts val="1000"/>
              </a:spcBef>
              <a:spcAft>
                <a:spcPts val="0"/>
              </a:spcAft>
              <a:buClr>
                <a:schemeClr val="lt1"/>
              </a:buClr>
              <a:buSzPts val="1700"/>
              <a:buFont typeface="Noto Sans Symbols"/>
              <a:buChar char="❖"/>
            </a:pPr>
            <a:r>
              <a:rPr lang="en-US" sz="2000" b="1"/>
              <a:t>Sublime</a:t>
            </a:r>
            <a:r>
              <a:rPr lang="en-US" sz="2000"/>
              <a:t> Awe &amp; Terror</a:t>
            </a:r>
          </a:p>
          <a:p>
            <a:pPr marL="228600" lvl="0" indent="-228600" rtl="0">
              <a:spcBef>
                <a:spcPts val="1000"/>
              </a:spcBef>
              <a:spcAft>
                <a:spcPts val="0"/>
              </a:spcAft>
              <a:buClr>
                <a:schemeClr val="lt1"/>
              </a:buClr>
              <a:buSzPts val="1700"/>
              <a:buFont typeface="Noto Sans Symbols"/>
              <a:buChar char="❖"/>
            </a:pPr>
            <a:r>
              <a:rPr lang="en-US" sz="2000" b="1"/>
              <a:t>Medieval Romance </a:t>
            </a:r>
            <a:r>
              <a:rPr lang="en-US" sz="2000"/>
              <a:t> According to Samuel Johnson’s Dictionary- “a military fable of the middle ages; a tale of wild adventure in war and love”</a:t>
            </a:r>
          </a:p>
          <a:p>
            <a:pPr marL="228600" lvl="0" indent="-228600" rtl="0">
              <a:spcBef>
                <a:spcPts val="1000"/>
              </a:spcBef>
              <a:spcAft>
                <a:spcPts val="0"/>
              </a:spcAft>
              <a:buClr>
                <a:schemeClr val="lt1"/>
              </a:buClr>
              <a:buSzPts val="1700"/>
              <a:buFont typeface="Noto Sans Symbols"/>
              <a:buChar char="❖"/>
            </a:pPr>
            <a:r>
              <a:rPr lang="en-US" sz="2000" b="1"/>
              <a:t>Excessive feeling</a:t>
            </a:r>
            <a:r>
              <a:rPr lang="en-US" sz="2000"/>
              <a:t> passion – sensibility</a:t>
            </a:r>
          </a:p>
          <a:p>
            <a:pPr marL="228600" lvl="0" indent="-228600" rtl="0">
              <a:spcBef>
                <a:spcPts val="1000"/>
              </a:spcBef>
              <a:spcAft>
                <a:spcPts val="0"/>
              </a:spcAft>
              <a:buClr>
                <a:schemeClr val="lt1"/>
              </a:buClr>
              <a:buSzPts val="1700"/>
              <a:buFont typeface="Noto Sans Symbols"/>
              <a:buChar char="❖"/>
            </a:pPr>
            <a:r>
              <a:rPr lang="en-US" sz="2000" b="1"/>
              <a:t>Imagination</a:t>
            </a:r>
            <a:r>
              <a:rPr lang="en-US" sz="2000"/>
              <a:t> (moving away from the 18</a:t>
            </a:r>
            <a:r>
              <a:rPr lang="en-US" sz="2000" baseline="30000"/>
              <a:t>th</a:t>
            </a:r>
            <a:r>
              <a:rPr lang="en-US" sz="2000"/>
              <a:t> Century view of Imagination as dangerous)</a:t>
            </a:r>
          </a:p>
          <a:p>
            <a:pPr marL="228600" lvl="0" indent="-228600" rtl="0">
              <a:spcBef>
                <a:spcPts val="1000"/>
              </a:spcBef>
              <a:spcAft>
                <a:spcPts val="0"/>
              </a:spcAft>
              <a:buClr>
                <a:schemeClr val="lt1"/>
              </a:buClr>
              <a:buSzPts val="1700"/>
              <a:buFont typeface="Noto Sans Symbols"/>
              <a:buChar char="❖"/>
            </a:pPr>
            <a:r>
              <a:rPr lang="en-US" sz="2000" b="1"/>
              <a:t>Revolution </a:t>
            </a:r>
            <a:r>
              <a:rPr lang="en-US" sz="2000"/>
              <a:t>Politics, Rebellion</a:t>
            </a:r>
          </a:p>
          <a:p>
            <a:pPr marL="228600" lvl="0" indent="-228600" rtl="0">
              <a:spcBef>
                <a:spcPts val="1000"/>
              </a:spcBef>
              <a:spcAft>
                <a:spcPts val="0"/>
              </a:spcAft>
              <a:buClr>
                <a:schemeClr val="lt1"/>
              </a:buClr>
              <a:buSzPts val="1700"/>
              <a:buFont typeface="Noto Sans Symbols"/>
              <a:buChar char="❖"/>
            </a:pPr>
            <a:r>
              <a:rPr lang="en-US" sz="2000" b="1"/>
              <a:t>The Individual </a:t>
            </a:r>
            <a:r>
              <a:rPr lang="en-US" sz="2000"/>
              <a:t>Notions of self-hood</a:t>
            </a:r>
          </a:p>
          <a:p>
            <a:pPr marL="228600" lvl="0" indent="-228600" rtl="0">
              <a:spcBef>
                <a:spcPts val="1000"/>
              </a:spcBef>
              <a:spcAft>
                <a:spcPts val="0"/>
              </a:spcAft>
              <a:buClr>
                <a:schemeClr val="lt1"/>
              </a:buClr>
              <a:buSzPts val="1700"/>
              <a:buFont typeface="Noto Sans Symbols"/>
              <a:buChar char="❖"/>
            </a:pPr>
            <a:r>
              <a:rPr lang="en-US" sz="2000" b="1"/>
              <a:t>Transcendence</a:t>
            </a:r>
          </a:p>
          <a:p>
            <a:pPr marL="228600" lvl="0" indent="-228600" rtl="0">
              <a:spcBef>
                <a:spcPts val="1000"/>
              </a:spcBef>
              <a:spcAft>
                <a:spcPts val="0"/>
              </a:spcAft>
              <a:buClr>
                <a:schemeClr val="lt1"/>
              </a:buClr>
              <a:buSzPts val="1700"/>
              <a:buFont typeface="Noto Sans Symbols"/>
              <a:buChar char="❖"/>
            </a:pPr>
            <a:r>
              <a:rPr lang="en-US" sz="2000" b="1"/>
              <a:t>Idealization of Nature </a:t>
            </a:r>
            <a:r>
              <a:rPr lang="en-US" sz="2000"/>
              <a:t>in contrast with industry &amp; capitalism</a:t>
            </a:r>
          </a:p>
        </p:txBody>
      </p:sp>
    </p:spTree>
    <p:extLst>
      <p:ext uri="{BB962C8B-B14F-4D97-AF65-F5344CB8AC3E}">
        <p14:creationId xmlns:p14="http://schemas.microsoft.com/office/powerpoint/2010/main" val="5950364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94393F-1351-4173-9F66-9800E6712F15}"/>
              </a:ext>
            </a:extLst>
          </p:cNvPr>
          <p:cNvSpPr>
            <a:spLocks noGrp="1"/>
          </p:cNvSpPr>
          <p:nvPr>
            <p:ph type="title"/>
          </p:nvPr>
        </p:nvSpPr>
        <p:spPr>
          <a:xfrm>
            <a:off x="357447" y="643467"/>
            <a:ext cx="4906605" cy="5990089"/>
          </a:xfrm>
        </p:spPr>
        <p:txBody>
          <a:bodyPr vert="horz" lIns="91440" tIns="45720" rIns="91440" bIns="45720" rtlCol="0" anchor="b">
            <a:normAutofit/>
          </a:bodyPr>
          <a:lstStyle/>
          <a:p>
            <a:pPr marL="0" marR="0" indent="0">
              <a:spcAft>
                <a:spcPts val="0"/>
              </a:spcAft>
            </a:pPr>
            <a:r>
              <a:rPr lang="en-US" sz="2000" b="1" dirty="0"/>
              <a:t>Questions</a:t>
            </a:r>
            <a:br>
              <a:rPr lang="en-US" sz="2000" b="1" dirty="0"/>
            </a:br>
            <a:br>
              <a:rPr lang="en-US" sz="2000" dirty="0"/>
            </a:br>
            <a:r>
              <a:rPr lang="en-US" sz="2000" dirty="0">
                <a:effectLst/>
              </a:rPr>
              <a:t>How is the frame narrative important to reading the novel and how does it impact interpretation of the novel?</a:t>
            </a:r>
            <a:br>
              <a:rPr lang="en-US" sz="2000" dirty="0">
                <a:effectLst/>
              </a:rPr>
            </a:br>
            <a:r>
              <a:rPr lang="en-US" sz="2000" dirty="0">
                <a:effectLst/>
              </a:rPr>
              <a:t> </a:t>
            </a:r>
            <a:br>
              <a:rPr lang="en-US" sz="2000" dirty="0">
                <a:effectLst/>
              </a:rPr>
            </a:br>
            <a:r>
              <a:rPr lang="en-US" sz="2000" dirty="0">
                <a:effectLst/>
              </a:rPr>
              <a:t>Consider that the title is </a:t>
            </a:r>
            <a:r>
              <a:rPr lang="en-US" sz="2000" i="1" dirty="0">
                <a:effectLst/>
              </a:rPr>
              <a:t>Frankenstein</a:t>
            </a:r>
            <a:r>
              <a:rPr lang="en-US" sz="2000" dirty="0">
                <a:effectLst/>
              </a:rPr>
              <a:t>, but much of the story is told from the perspective of the creature- who is the main protagonist, and why do you think so?</a:t>
            </a:r>
            <a:br>
              <a:rPr lang="en-US" sz="2000" dirty="0">
                <a:effectLst/>
              </a:rPr>
            </a:br>
            <a:r>
              <a:rPr lang="en-US" sz="2000" dirty="0">
                <a:effectLst/>
              </a:rPr>
              <a:t> </a:t>
            </a:r>
            <a:br>
              <a:rPr lang="en-US" sz="2000" dirty="0">
                <a:effectLst/>
              </a:rPr>
            </a:br>
            <a:r>
              <a:rPr lang="en-US" sz="2000" dirty="0">
                <a:effectLst/>
              </a:rPr>
              <a:t>What does the novel suggest about identity formation? Do you think that Shelley is arguing that people’s personalities are innate or socially constructed?</a:t>
            </a:r>
            <a:br>
              <a:rPr lang="en-US" sz="2000" dirty="0">
                <a:effectLst/>
              </a:rPr>
            </a:br>
            <a:r>
              <a:rPr lang="en-US" sz="2000" dirty="0">
                <a:effectLst/>
              </a:rPr>
              <a:t> </a:t>
            </a:r>
            <a:br>
              <a:rPr lang="en-US" sz="2000" dirty="0">
                <a:effectLst/>
              </a:rPr>
            </a:br>
            <a:r>
              <a:rPr lang="en-US" sz="2000" dirty="0">
                <a:effectLst/>
              </a:rPr>
              <a:t>Appearance is a theme within the text- Explain what you think the novel is saying about appearance and British Society.</a:t>
            </a:r>
            <a:br>
              <a:rPr lang="en-US" sz="2000" dirty="0">
                <a:effectLst/>
              </a:rPr>
            </a:br>
            <a:br>
              <a:rPr lang="en-US" sz="1400" dirty="0"/>
            </a:br>
            <a:endParaRPr lang="en-US" sz="1400" dirty="0"/>
          </a:p>
        </p:txBody>
      </p:sp>
      <p:pic>
        <p:nvPicPr>
          <p:cNvPr id="4" name="Google Shape;192;p9">
            <a:extLst>
              <a:ext uri="{FF2B5EF4-FFF2-40B4-BE49-F238E27FC236}">
                <a16:creationId xmlns:a16="http://schemas.microsoft.com/office/drawing/2014/main" id="{2C97DE90-3BA8-4E18-B079-0F810A17B4CD}"/>
              </a:ext>
            </a:extLst>
          </p:cNvPr>
          <p:cNvPicPr preferRelativeResize="0"/>
          <p:nvPr/>
        </p:nvPicPr>
        <p:blipFill rotWithShape="1">
          <a:blip r:embed="rId2"/>
          <a:srcRect t="10696"/>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p:spPr>
      </p:pic>
    </p:spTree>
    <p:extLst>
      <p:ext uri="{BB962C8B-B14F-4D97-AF65-F5344CB8AC3E}">
        <p14:creationId xmlns:p14="http://schemas.microsoft.com/office/powerpoint/2010/main" val="112176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94393F-1351-4173-9F66-9800E6712F15}"/>
              </a:ext>
            </a:extLst>
          </p:cNvPr>
          <p:cNvSpPr>
            <a:spLocks noGrp="1"/>
          </p:cNvSpPr>
          <p:nvPr>
            <p:ph type="title"/>
          </p:nvPr>
        </p:nvSpPr>
        <p:spPr>
          <a:xfrm>
            <a:off x="357447" y="643467"/>
            <a:ext cx="4906605" cy="5990089"/>
          </a:xfrm>
        </p:spPr>
        <p:txBody>
          <a:bodyPr vert="horz" lIns="91440" tIns="45720" rIns="91440" bIns="45720" rtlCol="0" anchor="b">
            <a:normAutofit fontScale="90000"/>
          </a:bodyPr>
          <a:lstStyle/>
          <a:p>
            <a:pPr marL="0" marR="0" indent="0">
              <a:spcAft>
                <a:spcPts val="0"/>
              </a:spcAft>
            </a:pPr>
            <a:r>
              <a:rPr lang="en-US" sz="2000" b="1" dirty="0"/>
              <a:t>Questions</a:t>
            </a:r>
            <a:br>
              <a:rPr lang="en-US" sz="2000" b="1" dirty="0"/>
            </a:br>
            <a:br>
              <a:rPr lang="en-US" sz="2000" dirty="0"/>
            </a:br>
            <a:r>
              <a:rPr lang="en-US" sz="2000" dirty="0"/>
              <a:t>Consider the religious implications in the text- and Shelley’s reference to Milton’s “Paradise Lost”- what connections can be made regarding Victor and the creature to God and Satan? What might this novel be saying about religion? Atheism? </a:t>
            </a:r>
            <a:br>
              <a:rPr lang="en-US" sz="2000" dirty="0"/>
            </a:br>
            <a:br>
              <a:rPr lang="en-US" sz="2000" dirty="0"/>
            </a:br>
            <a:r>
              <a:rPr lang="en-US" sz="2000" dirty="0"/>
              <a:t>What responsibilities, if any, does Victor have toward the creature? </a:t>
            </a:r>
            <a:br>
              <a:rPr lang="en-US" sz="2000" dirty="0"/>
            </a:br>
            <a:br>
              <a:rPr lang="en-US" sz="2000" dirty="0"/>
            </a:br>
            <a:r>
              <a:rPr lang="en-US" sz="2000" dirty="0"/>
              <a:t>When does Victor fail to act and how does this impact the way Victor and the monster are read?</a:t>
            </a:r>
            <a:br>
              <a:rPr lang="en-US" sz="2000" dirty="0"/>
            </a:br>
            <a:br>
              <a:rPr lang="en-US" sz="2000" dirty="0"/>
            </a:br>
            <a:r>
              <a:rPr lang="en-US" sz="2000" dirty="0"/>
              <a:t>Unpack and explain how Victor and the creature both exhibit monstrousness and humanness.</a:t>
            </a:r>
            <a:br>
              <a:rPr lang="en-US" sz="2000" dirty="0"/>
            </a:br>
            <a:br>
              <a:rPr lang="en-US" sz="2000" dirty="0"/>
            </a:br>
            <a:r>
              <a:rPr lang="en-US" sz="2000" dirty="0"/>
              <a:t>This tale is a warning. What is Shelley’s position on technology? Society? Religion? Duty? Social Class? Gender issues? How do you know what you know?</a:t>
            </a:r>
            <a:br>
              <a:rPr lang="en-US" sz="2000" dirty="0"/>
            </a:br>
            <a:br>
              <a:rPr lang="en-US" sz="2000" dirty="0">
                <a:effectLst/>
              </a:rPr>
            </a:br>
            <a:br>
              <a:rPr lang="en-US" sz="1400" dirty="0"/>
            </a:br>
            <a:endParaRPr lang="en-US" sz="1400" dirty="0"/>
          </a:p>
        </p:txBody>
      </p:sp>
      <p:pic>
        <p:nvPicPr>
          <p:cNvPr id="4" name="Google Shape;192;p9">
            <a:extLst>
              <a:ext uri="{FF2B5EF4-FFF2-40B4-BE49-F238E27FC236}">
                <a16:creationId xmlns:a16="http://schemas.microsoft.com/office/drawing/2014/main" id="{2C97DE90-3BA8-4E18-B079-0F810A17B4CD}"/>
              </a:ext>
            </a:extLst>
          </p:cNvPr>
          <p:cNvPicPr preferRelativeResize="0"/>
          <p:nvPr/>
        </p:nvPicPr>
        <p:blipFill rotWithShape="1">
          <a:blip r:embed="rId2"/>
          <a:srcRect t="10696"/>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p:spPr>
      </p:pic>
    </p:spTree>
    <p:extLst>
      <p:ext uri="{BB962C8B-B14F-4D97-AF65-F5344CB8AC3E}">
        <p14:creationId xmlns:p14="http://schemas.microsoft.com/office/powerpoint/2010/main" val="2331570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8"/>
        <p:cNvGrpSpPr/>
        <p:nvPr/>
      </p:nvGrpSpPr>
      <p:grpSpPr>
        <a:xfrm>
          <a:off x="0" y="0"/>
          <a:ext cx="0" cy="0"/>
          <a:chOff x="0" y="0"/>
          <a:chExt cx="0" cy="0"/>
        </a:xfrm>
      </p:grpSpPr>
      <p:sp useBgFill="1">
        <p:nvSpPr>
          <p:cNvPr id="202" name="Rectangle 201">
            <a:extLst>
              <a:ext uri="{FF2B5EF4-FFF2-40B4-BE49-F238E27FC236}">
                <a16:creationId xmlns:a16="http://schemas.microsoft.com/office/drawing/2014/main" id="{2E24B5A8-B2F1-4DC0-B421-E1DC2BB684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Google Shape;189;p9"/>
          <p:cNvSpPr txBox="1">
            <a:spLocks noGrp="1"/>
          </p:cNvSpPr>
          <p:nvPr>
            <p:ph type="title"/>
          </p:nvPr>
        </p:nvSpPr>
        <p:spPr>
          <a:xfrm>
            <a:off x="971368" y="909326"/>
            <a:ext cx="6125968" cy="1912749"/>
          </a:xfrm>
          <a:prstGeom prst="rect">
            <a:avLst/>
          </a:prstGeom>
        </p:spPr>
        <p:txBody>
          <a:bodyPr spcFirstLastPara="1" lIns="91425" tIns="45700" rIns="91425" bIns="45700" anchor="b" anchorCtr="0">
            <a:normAutofit/>
          </a:bodyPr>
          <a:lstStyle/>
          <a:p>
            <a:pPr marL="0" lvl="0" indent="0" rtl="0">
              <a:spcBef>
                <a:spcPts val="0"/>
              </a:spcBef>
              <a:spcAft>
                <a:spcPts val="0"/>
              </a:spcAft>
              <a:buClr>
                <a:schemeClr val="lt1"/>
              </a:buClr>
              <a:buSzPts val="3060"/>
              <a:buFont typeface="Bookman Old Style"/>
              <a:buNone/>
            </a:pPr>
            <a:r>
              <a:rPr lang="en-US" dirty="0"/>
              <a:t>ROMANTIC HERO</a:t>
            </a:r>
            <a:br>
              <a:rPr lang="en-US" dirty="0"/>
            </a:br>
            <a:r>
              <a:rPr lang="en-US" sz="2000" dirty="0"/>
              <a:t>(LITERARY ARCHETYPE)</a:t>
            </a:r>
          </a:p>
        </p:txBody>
      </p:sp>
      <p:sp>
        <p:nvSpPr>
          <p:cNvPr id="190" name="Google Shape;190;p9"/>
          <p:cNvSpPr txBox="1">
            <a:spLocks noGrp="1"/>
          </p:cNvSpPr>
          <p:nvPr>
            <p:ph idx="1"/>
          </p:nvPr>
        </p:nvSpPr>
        <p:spPr>
          <a:xfrm>
            <a:off x="971367" y="2999537"/>
            <a:ext cx="6125969" cy="3177426"/>
          </a:xfrm>
          <a:prstGeom prst="rect">
            <a:avLst/>
          </a:prstGeom>
        </p:spPr>
        <p:txBody>
          <a:bodyPr spcFirstLastPara="1" lIns="91425" tIns="45700" rIns="91425" bIns="45700" anchorCtr="0">
            <a:normAutofit/>
          </a:bodyPr>
          <a:lstStyle/>
          <a:p>
            <a:pPr>
              <a:spcBef>
                <a:spcPts val="0"/>
              </a:spcBef>
              <a:buSzPts val="1850"/>
              <a:buFont typeface="Wingdings" panose="05000000000000000000" pitchFamily="2" charset="2"/>
              <a:buChar char="v"/>
            </a:pPr>
            <a:r>
              <a:rPr lang="en-US" sz="2000" dirty="0"/>
              <a:t>Rejects established norms and conventions</a:t>
            </a:r>
          </a:p>
          <a:p>
            <a:pPr>
              <a:buSzPts val="1850"/>
              <a:buFont typeface="Wingdings" panose="05000000000000000000" pitchFamily="2" charset="2"/>
              <a:buChar char="v"/>
            </a:pPr>
            <a:r>
              <a:rPr lang="en-US" sz="2000" dirty="0"/>
              <a:t>Rejected by society</a:t>
            </a:r>
          </a:p>
          <a:p>
            <a:pPr>
              <a:buSzPts val="1850"/>
              <a:buFont typeface="Wingdings" panose="05000000000000000000" pitchFamily="2" charset="2"/>
              <a:buChar char="v"/>
            </a:pPr>
            <a:r>
              <a:rPr lang="en-US" sz="2000" dirty="0"/>
              <a:t>Individualism or Self-hood- is the center of his/her own existence</a:t>
            </a:r>
          </a:p>
          <a:p>
            <a:pPr marL="0" lvl="0" indent="0" rtl="0">
              <a:spcBef>
                <a:spcPts val="1000"/>
              </a:spcBef>
              <a:spcAft>
                <a:spcPts val="0"/>
              </a:spcAft>
              <a:buClr>
                <a:schemeClr val="lt1"/>
              </a:buClr>
              <a:buSzPts val="1850"/>
              <a:buNone/>
            </a:pPr>
            <a:r>
              <a:rPr lang="en-US" sz="2000" dirty="0"/>
              <a:t>(See also Byronic Hero, Lord Byron, “Childe Harold’s Pilgrimage” (1812)  )</a:t>
            </a:r>
          </a:p>
        </p:txBody>
      </p:sp>
      <p:pic>
        <p:nvPicPr>
          <p:cNvPr id="191" name="Google Shape;191;p9"/>
          <p:cNvPicPr preferRelativeResize="0"/>
          <p:nvPr/>
        </p:nvPicPr>
        <p:blipFill rotWithShape="1">
          <a:blip r:embed="rId3"/>
          <a:srcRect t="1910" r="-1" b="36159"/>
          <a:stretch/>
        </p:blipFill>
        <p:spPr>
          <a:xfrm>
            <a:off x="7751004" y="340091"/>
            <a:ext cx="3726211" cy="3016556"/>
          </a:xfrm>
          <a:custGeom>
            <a:avLst/>
            <a:gdLst/>
            <a:ahLst/>
            <a:cxnLst/>
            <a:rect l="l" t="t" r="r" b="b"/>
            <a:pathLst>
              <a:path w="5008963" h="4055009">
                <a:moveTo>
                  <a:pt x="4260" y="2364194"/>
                </a:moveTo>
                <a:lnTo>
                  <a:pt x="6339" y="2376109"/>
                </a:lnTo>
                <a:cubicBezTo>
                  <a:pt x="8263" y="2386693"/>
                  <a:pt x="10534" y="2398797"/>
                  <a:pt x="13016" y="2411650"/>
                </a:cubicBezTo>
                <a:lnTo>
                  <a:pt x="16544" y="2429412"/>
                </a:lnTo>
                <a:lnTo>
                  <a:pt x="15029" y="2430148"/>
                </a:lnTo>
                <a:cubicBezTo>
                  <a:pt x="7176" y="2425568"/>
                  <a:pt x="3382" y="2403865"/>
                  <a:pt x="3537" y="2374995"/>
                </a:cubicBezTo>
                <a:close/>
                <a:moveTo>
                  <a:pt x="1" y="2337056"/>
                </a:moveTo>
                <a:cubicBezTo>
                  <a:pt x="-2" y="2335024"/>
                  <a:pt x="574" y="2335993"/>
                  <a:pt x="1595" y="2339216"/>
                </a:cubicBezTo>
                <a:lnTo>
                  <a:pt x="5078" y="2352002"/>
                </a:lnTo>
                <a:lnTo>
                  <a:pt x="4260" y="2364194"/>
                </a:lnTo>
                <a:lnTo>
                  <a:pt x="1733" y="2349698"/>
                </a:lnTo>
                <a:cubicBezTo>
                  <a:pt x="632" y="2342932"/>
                  <a:pt x="11" y="2338459"/>
                  <a:pt x="1" y="2337056"/>
                </a:cubicBezTo>
                <a:close/>
                <a:moveTo>
                  <a:pt x="4169659" y="1042396"/>
                </a:moveTo>
                <a:cubicBezTo>
                  <a:pt x="4159915" y="1050998"/>
                  <a:pt x="4150173" y="1059602"/>
                  <a:pt x="4140431" y="1068204"/>
                </a:cubicBezTo>
                <a:cubicBezTo>
                  <a:pt x="4146280" y="1065938"/>
                  <a:pt x="4152666" y="1063654"/>
                  <a:pt x="4158783" y="1061380"/>
                </a:cubicBezTo>
                <a:cubicBezTo>
                  <a:pt x="4163391" y="1056201"/>
                  <a:pt x="4168307" y="1051307"/>
                  <a:pt x="4172866" y="1045834"/>
                </a:cubicBezTo>
                <a:cubicBezTo>
                  <a:pt x="4171887" y="1044684"/>
                  <a:pt x="4170639" y="1043546"/>
                  <a:pt x="4169659" y="1042396"/>
                </a:cubicBezTo>
                <a:close/>
                <a:moveTo>
                  <a:pt x="3910544" y="636501"/>
                </a:moveTo>
                <a:cubicBezTo>
                  <a:pt x="3852087" y="688117"/>
                  <a:pt x="3793675" y="740025"/>
                  <a:pt x="3735217" y="791641"/>
                </a:cubicBezTo>
                <a:cubicBezTo>
                  <a:pt x="3736467" y="792782"/>
                  <a:pt x="3737447" y="793931"/>
                  <a:pt x="3738694" y="795071"/>
                </a:cubicBezTo>
                <a:cubicBezTo>
                  <a:pt x="3804727" y="750884"/>
                  <a:pt x="3866037" y="702128"/>
                  <a:pt x="3910544" y="636501"/>
                </a:cubicBezTo>
                <a:close/>
                <a:moveTo>
                  <a:pt x="4241368" y="227"/>
                </a:moveTo>
                <a:cubicBezTo>
                  <a:pt x="4243807" y="-335"/>
                  <a:pt x="4246349" y="22"/>
                  <a:pt x="4248912" y="2744"/>
                </a:cubicBezTo>
                <a:cubicBezTo>
                  <a:pt x="4253368" y="7322"/>
                  <a:pt x="4250995" y="13017"/>
                  <a:pt x="4248935" y="17224"/>
                </a:cubicBezTo>
                <a:cubicBezTo>
                  <a:pt x="4245220" y="24737"/>
                  <a:pt x="4241995" y="31937"/>
                  <a:pt x="4241447" y="40821"/>
                </a:cubicBezTo>
                <a:cubicBezTo>
                  <a:pt x="4240991" y="46747"/>
                  <a:pt x="4240623" y="53262"/>
                  <a:pt x="4245038" y="57545"/>
                </a:cubicBezTo>
                <a:cubicBezTo>
                  <a:pt x="4263399" y="75841"/>
                  <a:pt x="4253477" y="85041"/>
                  <a:pt x="4241589" y="95488"/>
                </a:cubicBezTo>
                <a:cubicBezTo>
                  <a:pt x="4225142" y="109637"/>
                  <a:pt x="4220917" y="129873"/>
                  <a:pt x="4228781" y="153546"/>
                </a:cubicBezTo>
                <a:cubicBezTo>
                  <a:pt x="4231847" y="163195"/>
                  <a:pt x="4231659" y="169112"/>
                  <a:pt x="4220634" y="169188"/>
                </a:cubicBezTo>
                <a:cubicBezTo>
                  <a:pt x="4216350" y="169332"/>
                  <a:pt x="4215765" y="172603"/>
                  <a:pt x="4214688" y="176184"/>
                </a:cubicBezTo>
                <a:cubicBezTo>
                  <a:pt x="4192917" y="260550"/>
                  <a:pt x="4154331" y="335138"/>
                  <a:pt x="4106293" y="404134"/>
                </a:cubicBezTo>
                <a:cubicBezTo>
                  <a:pt x="4067333" y="460118"/>
                  <a:pt x="4022759" y="510969"/>
                  <a:pt x="3976090" y="560416"/>
                </a:cubicBezTo>
                <a:cubicBezTo>
                  <a:pt x="3974703" y="561939"/>
                  <a:pt x="3973361" y="563757"/>
                  <a:pt x="3973001" y="566724"/>
                </a:cubicBezTo>
                <a:cubicBezTo>
                  <a:pt x="3997557" y="559988"/>
                  <a:pt x="4017706" y="547193"/>
                  <a:pt x="4036832" y="532955"/>
                </a:cubicBezTo>
                <a:cubicBezTo>
                  <a:pt x="4087679" y="495192"/>
                  <a:pt x="4128099" y="447137"/>
                  <a:pt x="4169187" y="399948"/>
                </a:cubicBezTo>
                <a:cubicBezTo>
                  <a:pt x="4194181" y="371032"/>
                  <a:pt x="4220107" y="342972"/>
                  <a:pt x="4248533" y="317192"/>
                </a:cubicBezTo>
                <a:cubicBezTo>
                  <a:pt x="4253271" y="312894"/>
                  <a:pt x="4256225" y="307475"/>
                  <a:pt x="4259179" y="302057"/>
                </a:cubicBezTo>
                <a:cubicBezTo>
                  <a:pt x="4260879" y="299044"/>
                  <a:pt x="4263159" y="296308"/>
                  <a:pt x="4267621" y="297340"/>
                </a:cubicBezTo>
                <a:cubicBezTo>
                  <a:pt x="4273199" y="298630"/>
                  <a:pt x="4274397" y="303023"/>
                  <a:pt x="4275596" y="307415"/>
                </a:cubicBezTo>
                <a:cubicBezTo>
                  <a:pt x="4279323" y="321474"/>
                  <a:pt x="4277741" y="334235"/>
                  <a:pt x="4272859" y="346516"/>
                </a:cubicBezTo>
                <a:cubicBezTo>
                  <a:pt x="4260092" y="377975"/>
                  <a:pt x="4237963" y="402657"/>
                  <a:pt x="4214851" y="426191"/>
                </a:cubicBezTo>
                <a:cubicBezTo>
                  <a:pt x="4184949" y="456454"/>
                  <a:pt x="4156291" y="487857"/>
                  <a:pt x="4131023" y="522101"/>
                </a:cubicBezTo>
                <a:cubicBezTo>
                  <a:pt x="4129233" y="524526"/>
                  <a:pt x="4125438" y="526132"/>
                  <a:pt x="4127793" y="532849"/>
                </a:cubicBezTo>
                <a:cubicBezTo>
                  <a:pt x="4144465" y="516625"/>
                  <a:pt x="4160110" y="500731"/>
                  <a:pt x="4176111" y="485417"/>
                </a:cubicBezTo>
                <a:cubicBezTo>
                  <a:pt x="4191845" y="470110"/>
                  <a:pt x="4207847" y="454796"/>
                  <a:pt x="4223625" y="439785"/>
                </a:cubicBezTo>
                <a:cubicBezTo>
                  <a:pt x="4227379" y="436112"/>
                  <a:pt x="4231180" y="430960"/>
                  <a:pt x="4238003" y="435163"/>
                </a:cubicBezTo>
                <a:cubicBezTo>
                  <a:pt x="4245093" y="439357"/>
                  <a:pt x="4245396" y="446735"/>
                  <a:pt x="4244671" y="452670"/>
                </a:cubicBezTo>
                <a:cubicBezTo>
                  <a:pt x="4242191" y="470190"/>
                  <a:pt x="4235650" y="485776"/>
                  <a:pt x="4225900" y="499698"/>
                </a:cubicBezTo>
                <a:cubicBezTo>
                  <a:pt x="4192447" y="545745"/>
                  <a:pt x="4151905" y="585821"/>
                  <a:pt x="4115062" y="629026"/>
                </a:cubicBezTo>
                <a:cubicBezTo>
                  <a:pt x="4095167" y="652452"/>
                  <a:pt x="4077366" y="677283"/>
                  <a:pt x="4060768" y="702961"/>
                </a:cubicBezTo>
                <a:cubicBezTo>
                  <a:pt x="4057055" y="708701"/>
                  <a:pt x="4058119" y="713984"/>
                  <a:pt x="4060431" y="720409"/>
                </a:cubicBezTo>
                <a:cubicBezTo>
                  <a:pt x="4069719" y="746397"/>
                  <a:pt x="4062743" y="755499"/>
                  <a:pt x="4035212" y="751401"/>
                </a:cubicBezTo>
                <a:cubicBezTo>
                  <a:pt x="4026688" y="750210"/>
                  <a:pt x="4021285" y="751870"/>
                  <a:pt x="4017125" y="758215"/>
                </a:cubicBezTo>
                <a:cubicBezTo>
                  <a:pt x="3967019" y="836737"/>
                  <a:pt x="3903854" y="903582"/>
                  <a:pt x="3832932" y="963597"/>
                </a:cubicBezTo>
                <a:cubicBezTo>
                  <a:pt x="3804017" y="987916"/>
                  <a:pt x="3773855" y="1011096"/>
                  <a:pt x="3742937" y="1032823"/>
                </a:cubicBezTo>
                <a:cubicBezTo>
                  <a:pt x="3743159" y="1034292"/>
                  <a:pt x="3743424" y="1036057"/>
                  <a:pt x="3743644" y="1037528"/>
                </a:cubicBezTo>
                <a:cubicBezTo>
                  <a:pt x="3744223" y="1039576"/>
                  <a:pt x="3744667" y="1040744"/>
                  <a:pt x="3745199" y="1042499"/>
                </a:cubicBezTo>
                <a:cubicBezTo>
                  <a:pt x="3788365" y="1009130"/>
                  <a:pt x="3830861" y="974896"/>
                  <a:pt x="3872023" y="938935"/>
                </a:cubicBezTo>
                <a:cubicBezTo>
                  <a:pt x="3983615" y="841498"/>
                  <a:pt x="4088569" y="737488"/>
                  <a:pt x="4195750" y="635767"/>
                </a:cubicBezTo>
                <a:cubicBezTo>
                  <a:pt x="4231774" y="601456"/>
                  <a:pt x="4257859" y="558318"/>
                  <a:pt x="4289249" y="520026"/>
                </a:cubicBezTo>
                <a:cubicBezTo>
                  <a:pt x="4310175" y="494498"/>
                  <a:pt x="4329854" y="467830"/>
                  <a:pt x="4355459" y="446578"/>
                </a:cubicBezTo>
                <a:cubicBezTo>
                  <a:pt x="4366007" y="437947"/>
                  <a:pt x="4377219" y="430181"/>
                  <a:pt x="4393331" y="431708"/>
                </a:cubicBezTo>
                <a:cubicBezTo>
                  <a:pt x="4399623" y="432382"/>
                  <a:pt x="4406851" y="433912"/>
                  <a:pt x="4410143" y="441485"/>
                </a:cubicBezTo>
                <a:cubicBezTo>
                  <a:pt x="4413167" y="449066"/>
                  <a:pt x="4408073" y="452785"/>
                  <a:pt x="4403471" y="456190"/>
                </a:cubicBezTo>
                <a:cubicBezTo>
                  <a:pt x="4402263" y="457118"/>
                  <a:pt x="4401102" y="458339"/>
                  <a:pt x="4399763" y="458385"/>
                </a:cubicBezTo>
                <a:cubicBezTo>
                  <a:pt x="4374585" y="461004"/>
                  <a:pt x="4372053" y="483550"/>
                  <a:pt x="4362431" y="500127"/>
                </a:cubicBezTo>
                <a:cubicBezTo>
                  <a:pt x="4359433" y="505253"/>
                  <a:pt x="4359919" y="510260"/>
                  <a:pt x="4364819" y="516005"/>
                </a:cubicBezTo>
                <a:cubicBezTo>
                  <a:pt x="4373640" y="526345"/>
                  <a:pt x="4369259" y="531222"/>
                  <a:pt x="4360060" y="534487"/>
                </a:cubicBezTo>
                <a:cubicBezTo>
                  <a:pt x="4350861" y="537752"/>
                  <a:pt x="4340549" y="538985"/>
                  <a:pt x="4331121" y="546101"/>
                </a:cubicBezTo>
                <a:cubicBezTo>
                  <a:pt x="4348564" y="551127"/>
                  <a:pt x="4359197" y="544860"/>
                  <a:pt x="4368805" y="537148"/>
                </a:cubicBezTo>
                <a:cubicBezTo>
                  <a:pt x="4390475" y="520165"/>
                  <a:pt x="4402429" y="495825"/>
                  <a:pt x="4413491" y="470925"/>
                </a:cubicBezTo>
                <a:cubicBezTo>
                  <a:pt x="4415729" y="466120"/>
                  <a:pt x="4417345" y="460748"/>
                  <a:pt x="4420787" y="456790"/>
                </a:cubicBezTo>
                <a:cubicBezTo>
                  <a:pt x="4427137" y="448892"/>
                  <a:pt x="4435039" y="447740"/>
                  <a:pt x="4445559" y="456842"/>
                </a:cubicBezTo>
                <a:cubicBezTo>
                  <a:pt x="4459466" y="468787"/>
                  <a:pt x="4463618" y="467759"/>
                  <a:pt x="4465249" y="451747"/>
                </a:cubicBezTo>
                <a:cubicBezTo>
                  <a:pt x="4467379" y="430103"/>
                  <a:pt x="4477177" y="414701"/>
                  <a:pt x="4496605" y="406068"/>
                </a:cubicBezTo>
                <a:cubicBezTo>
                  <a:pt x="4500624" y="404158"/>
                  <a:pt x="4504824" y="401653"/>
                  <a:pt x="4509951" y="405322"/>
                </a:cubicBezTo>
                <a:cubicBezTo>
                  <a:pt x="4515434" y="409571"/>
                  <a:pt x="4512883" y="414089"/>
                  <a:pt x="4511627" y="418269"/>
                </a:cubicBezTo>
                <a:cubicBezTo>
                  <a:pt x="4509922" y="424829"/>
                  <a:pt x="4507681" y="431406"/>
                  <a:pt x="4506287" y="438249"/>
                </a:cubicBezTo>
                <a:cubicBezTo>
                  <a:pt x="4503637" y="449273"/>
                  <a:pt x="4504557" y="460767"/>
                  <a:pt x="4514183" y="471081"/>
                </a:cubicBezTo>
                <a:cubicBezTo>
                  <a:pt x="4521225" y="478528"/>
                  <a:pt x="4521439" y="483544"/>
                  <a:pt x="4514468" y="489099"/>
                </a:cubicBezTo>
                <a:cubicBezTo>
                  <a:pt x="4492037" y="506402"/>
                  <a:pt x="4479461" y="528399"/>
                  <a:pt x="4493071" y="561631"/>
                </a:cubicBezTo>
                <a:cubicBezTo>
                  <a:pt x="4495117" y="566290"/>
                  <a:pt x="4494217" y="571049"/>
                  <a:pt x="4489084" y="570926"/>
                </a:cubicBezTo>
                <a:cubicBezTo>
                  <a:pt x="4477703" y="570423"/>
                  <a:pt x="4476979" y="578131"/>
                  <a:pt x="4474957" y="586178"/>
                </a:cubicBezTo>
                <a:cubicBezTo>
                  <a:pt x="4455071" y="663388"/>
                  <a:pt x="4419799" y="731363"/>
                  <a:pt x="4376945" y="795455"/>
                </a:cubicBezTo>
                <a:cubicBezTo>
                  <a:pt x="4334537" y="858942"/>
                  <a:pt x="4284731" y="916176"/>
                  <a:pt x="4230823" y="971186"/>
                </a:cubicBezTo>
                <a:cubicBezTo>
                  <a:pt x="4247966" y="968835"/>
                  <a:pt x="4268827" y="957199"/>
                  <a:pt x="4288617" y="943826"/>
                </a:cubicBezTo>
                <a:cubicBezTo>
                  <a:pt x="4340847" y="908082"/>
                  <a:pt x="4381088" y="860626"/>
                  <a:pt x="4422264" y="814026"/>
                </a:cubicBezTo>
                <a:cubicBezTo>
                  <a:pt x="4451011" y="781437"/>
                  <a:pt x="4478823" y="747994"/>
                  <a:pt x="4512251" y="719680"/>
                </a:cubicBezTo>
                <a:cubicBezTo>
                  <a:pt x="4516092" y="716596"/>
                  <a:pt x="4518465" y="712675"/>
                  <a:pt x="4520168" y="707889"/>
                </a:cubicBezTo>
                <a:cubicBezTo>
                  <a:pt x="4521691" y="703700"/>
                  <a:pt x="4524331" y="699769"/>
                  <a:pt x="4530220" y="701344"/>
                </a:cubicBezTo>
                <a:cubicBezTo>
                  <a:pt x="4536153" y="703212"/>
                  <a:pt x="4537485" y="708487"/>
                  <a:pt x="4538191" y="713191"/>
                </a:cubicBezTo>
                <a:cubicBezTo>
                  <a:pt x="4540040" y="730862"/>
                  <a:pt x="4537873" y="746892"/>
                  <a:pt x="4530086" y="761339"/>
                </a:cubicBezTo>
                <a:cubicBezTo>
                  <a:pt x="4515047" y="790216"/>
                  <a:pt x="4492651" y="813134"/>
                  <a:pt x="4470255" y="836052"/>
                </a:cubicBezTo>
                <a:cubicBezTo>
                  <a:pt x="4439189" y="867536"/>
                  <a:pt x="4411198" y="901576"/>
                  <a:pt x="4386996" y="939332"/>
                </a:cubicBezTo>
                <a:cubicBezTo>
                  <a:pt x="4405725" y="920675"/>
                  <a:pt x="4424409" y="901723"/>
                  <a:pt x="4443406" y="883057"/>
                </a:cubicBezTo>
                <a:cubicBezTo>
                  <a:pt x="4457710" y="868981"/>
                  <a:pt x="4472637" y="855476"/>
                  <a:pt x="4487253" y="841686"/>
                </a:cubicBezTo>
                <a:cubicBezTo>
                  <a:pt x="4490785" y="838315"/>
                  <a:pt x="4494538" y="834644"/>
                  <a:pt x="4500825" y="838864"/>
                </a:cubicBezTo>
                <a:cubicBezTo>
                  <a:pt x="4506489" y="842516"/>
                  <a:pt x="4506525" y="848130"/>
                  <a:pt x="4506249" y="853458"/>
                </a:cubicBezTo>
                <a:cubicBezTo>
                  <a:pt x="4505370" y="874470"/>
                  <a:pt x="4496639" y="891608"/>
                  <a:pt x="4484969" y="907073"/>
                </a:cubicBezTo>
                <a:cubicBezTo>
                  <a:pt x="4470793" y="925576"/>
                  <a:pt x="4455680" y="943225"/>
                  <a:pt x="4440032" y="960892"/>
                </a:cubicBezTo>
                <a:cubicBezTo>
                  <a:pt x="4458875" y="955530"/>
                  <a:pt x="4477718" y="950167"/>
                  <a:pt x="4496695" y="945687"/>
                </a:cubicBezTo>
                <a:cubicBezTo>
                  <a:pt x="4492983" y="980092"/>
                  <a:pt x="4473377" y="987549"/>
                  <a:pt x="4455695" y="993464"/>
                </a:cubicBezTo>
                <a:cubicBezTo>
                  <a:pt x="4431805" y="1001065"/>
                  <a:pt x="4409251" y="1010394"/>
                  <a:pt x="4387141" y="1020891"/>
                </a:cubicBezTo>
                <a:cubicBezTo>
                  <a:pt x="4378691" y="1030927"/>
                  <a:pt x="4370197" y="1040671"/>
                  <a:pt x="4362058" y="1050992"/>
                </a:cubicBezTo>
                <a:cubicBezTo>
                  <a:pt x="4353695" y="1061617"/>
                  <a:pt x="4345870" y="1072223"/>
                  <a:pt x="4338131" y="1083418"/>
                </a:cubicBezTo>
                <a:cubicBezTo>
                  <a:pt x="4332629" y="1091582"/>
                  <a:pt x="4325612" y="1098614"/>
                  <a:pt x="4335411" y="1111879"/>
                </a:cubicBezTo>
                <a:cubicBezTo>
                  <a:pt x="4339820" y="1117936"/>
                  <a:pt x="4322095" y="1152223"/>
                  <a:pt x="4315173" y="1154524"/>
                </a:cubicBezTo>
                <a:cubicBezTo>
                  <a:pt x="4314147" y="1154854"/>
                  <a:pt x="4313119" y="1155186"/>
                  <a:pt x="4312317" y="1155212"/>
                </a:cubicBezTo>
                <a:cubicBezTo>
                  <a:pt x="4296605" y="1154558"/>
                  <a:pt x="4294627" y="1164673"/>
                  <a:pt x="4296259" y="1177325"/>
                </a:cubicBezTo>
                <a:cubicBezTo>
                  <a:pt x="4297848" y="1189684"/>
                  <a:pt x="4302825" y="1204883"/>
                  <a:pt x="4280739" y="1199421"/>
                </a:cubicBezTo>
                <a:cubicBezTo>
                  <a:pt x="4278241" y="1198914"/>
                  <a:pt x="4277969" y="1200696"/>
                  <a:pt x="4277209" y="1202790"/>
                </a:cubicBezTo>
                <a:cubicBezTo>
                  <a:pt x="4262087" y="1256198"/>
                  <a:pt x="4229353" y="1298081"/>
                  <a:pt x="4197155" y="1339947"/>
                </a:cubicBezTo>
                <a:cubicBezTo>
                  <a:pt x="4195323" y="1342078"/>
                  <a:pt x="4193489" y="1344207"/>
                  <a:pt x="4191657" y="1346338"/>
                </a:cubicBezTo>
                <a:cubicBezTo>
                  <a:pt x="4230281" y="1334694"/>
                  <a:pt x="4360859" y="1317001"/>
                  <a:pt x="4400355" y="1320105"/>
                </a:cubicBezTo>
                <a:cubicBezTo>
                  <a:pt x="4435476" y="1322763"/>
                  <a:pt x="4621075" y="1252093"/>
                  <a:pt x="4655814" y="1212801"/>
                </a:cubicBezTo>
                <a:cubicBezTo>
                  <a:pt x="4665902" y="1242309"/>
                  <a:pt x="4655619" y="1254477"/>
                  <a:pt x="4648010" y="1268327"/>
                </a:cubicBezTo>
                <a:cubicBezTo>
                  <a:pt x="4637225" y="1287899"/>
                  <a:pt x="4637115" y="1301497"/>
                  <a:pt x="4665123" y="1315921"/>
                </a:cubicBezTo>
                <a:cubicBezTo>
                  <a:pt x="4745312" y="1356959"/>
                  <a:pt x="4744730" y="1358456"/>
                  <a:pt x="4684517" y="1419882"/>
                </a:cubicBezTo>
                <a:cubicBezTo>
                  <a:pt x="4681701" y="1422637"/>
                  <a:pt x="4684589" y="1431109"/>
                  <a:pt x="4684670" y="1437018"/>
                </a:cubicBezTo>
                <a:cubicBezTo>
                  <a:pt x="4703939" y="1445234"/>
                  <a:pt x="4721650" y="1421587"/>
                  <a:pt x="4746785" y="1445566"/>
                </a:cubicBezTo>
                <a:cubicBezTo>
                  <a:pt x="4670699" y="1557173"/>
                  <a:pt x="4545611" y="1665113"/>
                  <a:pt x="4430376" y="1750851"/>
                </a:cubicBezTo>
                <a:cubicBezTo>
                  <a:pt x="4537505" y="1774137"/>
                  <a:pt x="4585227" y="1677964"/>
                  <a:pt x="4662829" y="1687468"/>
                </a:cubicBezTo>
                <a:cubicBezTo>
                  <a:pt x="4705010" y="1715600"/>
                  <a:pt x="4599689" y="1767020"/>
                  <a:pt x="4709159" y="1777225"/>
                </a:cubicBezTo>
                <a:cubicBezTo>
                  <a:pt x="4666449" y="1804669"/>
                  <a:pt x="4635702" y="1831118"/>
                  <a:pt x="4608027" y="1861896"/>
                </a:cubicBezTo>
                <a:cubicBezTo>
                  <a:pt x="4558983" y="1917038"/>
                  <a:pt x="4553039" y="1952700"/>
                  <a:pt x="4590023" y="2023267"/>
                </a:cubicBezTo>
                <a:cubicBezTo>
                  <a:pt x="4614502" y="2069727"/>
                  <a:pt x="4646173" y="2112103"/>
                  <a:pt x="4632387" y="2169011"/>
                </a:cubicBezTo>
                <a:cubicBezTo>
                  <a:pt x="4622911" y="2208043"/>
                  <a:pt x="4632603" y="2233132"/>
                  <a:pt x="4687843" y="2213837"/>
                </a:cubicBezTo>
                <a:cubicBezTo>
                  <a:pt x="4747459" y="2193213"/>
                  <a:pt x="4776241" y="2227114"/>
                  <a:pt x="4770561" y="2294980"/>
                </a:cubicBezTo>
                <a:cubicBezTo>
                  <a:pt x="4766881" y="2338546"/>
                  <a:pt x="4779626" y="2351711"/>
                  <a:pt x="4821725" y="2345270"/>
                </a:cubicBezTo>
                <a:cubicBezTo>
                  <a:pt x="4868287" y="2338088"/>
                  <a:pt x="4909037" y="2308345"/>
                  <a:pt x="4969720" y="2319898"/>
                </a:cubicBezTo>
                <a:cubicBezTo>
                  <a:pt x="4934699" y="2400276"/>
                  <a:pt x="4831177" y="2381301"/>
                  <a:pt x="4787813" y="2458118"/>
                </a:cubicBezTo>
                <a:cubicBezTo>
                  <a:pt x="4852937" y="2456221"/>
                  <a:pt x="4902705" y="2454251"/>
                  <a:pt x="4948436" y="2436163"/>
                </a:cubicBezTo>
                <a:cubicBezTo>
                  <a:pt x="4967506" y="2428724"/>
                  <a:pt x="4988449" y="2421222"/>
                  <a:pt x="5003101" y="2443483"/>
                </a:cubicBezTo>
                <a:cubicBezTo>
                  <a:pt x="5020601" y="2470378"/>
                  <a:pt x="4994831" y="2481589"/>
                  <a:pt x="4979245" y="2487138"/>
                </a:cubicBezTo>
                <a:cubicBezTo>
                  <a:pt x="4935260" y="2502508"/>
                  <a:pt x="4904815" y="2536335"/>
                  <a:pt x="4870362" y="2563205"/>
                </a:cubicBezTo>
                <a:cubicBezTo>
                  <a:pt x="4794979" y="2622187"/>
                  <a:pt x="4709879" y="2672039"/>
                  <a:pt x="4652786" y="2766755"/>
                </a:cubicBezTo>
                <a:cubicBezTo>
                  <a:pt x="4738433" y="2740232"/>
                  <a:pt x="4796853" y="2683002"/>
                  <a:pt x="4878193" y="2669034"/>
                </a:cubicBezTo>
                <a:cubicBezTo>
                  <a:pt x="4818837" y="2755847"/>
                  <a:pt x="4734707" y="2813941"/>
                  <a:pt x="4656369" y="2878341"/>
                </a:cubicBezTo>
                <a:cubicBezTo>
                  <a:pt x="4634071" y="2896528"/>
                  <a:pt x="4610397" y="2909146"/>
                  <a:pt x="4610429" y="2946972"/>
                </a:cubicBezTo>
                <a:cubicBezTo>
                  <a:pt x="4610409" y="3020261"/>
                  <a:pt x="4587109" y="3081923"/>
                  <a:pt x="4522027" y="3116326"/>
                </a:cubicBezTo>
                <a:cubicBezTo>
                  <a:pt x="4521535" y="3116637"/>
                  <a:pt x="4526921" y="3127390"/>
                  <a:pt x="4530480" y="3134954"/>
                </a:cubicBezTo>
                <a:cubicBezTo>
                  <a:pt x="4573415" y="3135874"/>
                  <a:pt x="4600394" y="3091524"/>
                  <a:pt x="4657149" y="3103798"/>
                </a:cubicBezTo>
                <a:cubicBezTo>
                  <a:pt x="4613989" y="3164059"/>
                  <a:pt x="4578247" y="3218161"/>
                  <a:pt x="4508529" y="3248583"/>
                </a:cubicBezTo>
                <a:cubicBezTo>
                  <a:pt x="4452703" y="3272922"/>
                  <a:pt x="4381491" y="3288026"/>
                  <a:pt x="4349468" y="3361506"/>
                </a:cubicBezTo>
                <a:cubicBezTo>
                  <a:pt x="4401401" y="3373942"/>
                  <a:pt x="4435975" y="3355048"/>
                  <a:pt x="4471303" y="3341152"/>
                </a:cubicBezTo>
                <a:cubicBezTo>
                  <a:pt x="4525696" y="3319816"/>
                  <a:pt x="4578621" y="3295871"/>
                  <a:pt x="4632973" y="3274241"/>
                </a:cubicBezTo>
                <a:cubicBezTo>
                  <a:pt x="4653560" y="3266161"/>
                  <a:pt x="4676556" y="3259771"/>
                  <a:pt x="4695873" y="3295175"/>
                </a:cubicBezTo>
                <a:cubicBezTo>
                  <a:pt x="4624445" y="3305262"/>
                  <a:pt x="4588041" y="3354953"/>
                  <a:pt x="4549319" y="3401768"/>
                </a:cubicBezTo>
                <a:cubicBezTo>
                  <a:pt x="4527454" y="3428214"/>
                  <a:pt x="4511691" y="3463025"/>
                  <a:pt x="4463683" y="3451638"/>
                </a:cubicBezTo>
                <a:cubicBezTo>
                  <a:pt x="4438297" y="3445695"/>
                  <a:pt x="4425636" y="3465331"/>
                  <a:pt x="4431849" y="3488764"/>
                </a:cubicBezTo>
                <a:cubicBezTo>
                  <a:pt x="4453418" y="3571374"/>
                  <a:pt x="4401285" y="3602385"/>
                  <a:pt x="4345021" y="3620237"/>
                </a:cubicBezTo>
                <a:cubicBezTo>
                  <a:pt x="4238701" y="3654255"/>
                  <a:pt x="4156956" y="3728228"/>
                  <a:pt x="4054862" y="3770672"/>
                </a:cubicBezTo>
                <a:cubicBezTo>
                  <a:pt x="3955539" y="3811843"/>
                  <a:pt x="3193890" y="4013019"/>
                  <a:pt x="2996978" y="4037083"/>
                </a:cubicBezTo>
                <a:cubicBezTo>
                  <a:pt x="1791984" y="4184327"/>
                  <a:pt x="787965" y="3376479"/>
                  <a:pt x="782224" y="3365147"/>
                </a:cubicBezTo>
                <a:cubicBezTo>
                  <a:pt x="755658" y="3311959"/>
                  <a:pt x="706372" y="3290272"/>
                  <a:pt x="660529" y="3262855"/>
                </a:cubicBezTo>
                <a:cubicBezTo>
                  <a:pt x="620573" y="3238785"/>
                  <a:pt x="577987" y="3213325"/>
                  <a:pt x="556492" y="3170606"/>
                </a:cubicBezTo>
                <a:cubicBezTo>
                  <a:pt x="528057" y="3113938"/>
                  <a:pt x="591369" y="3159090"/>
                  <a:pt x="598499" y="3136686"/>
                </a:cubicBezTo>
                <a:cubicBezTo>
                  <a:pt x="572610" y="3107710"/>
                  <a:pt x="535291" y="3081483"/>
                  <a:pt x="521371" y="3047966"/>
                </a:cubicBezTo>
                <a:cubicBezTo>
                  <a:pt x="471383" y="2926712"/>
                  <a:pt x="389969" y="2839909"/>
                  <a:pt x="277815" y="2774238"/>
                </a:cubicBezTo>
                <a:cubicBezTo>
                  <a:pt x="245618" y="2755225"/>
                  <a:pt x="220944" y="2720002"/>
                  <a:pt x="180156" y="2715464"/>
                </a:cubicBezTo>
                <a:cubicBezTo>
                  <a:pt x="89609" y="2705805"/>
                  <a:pt x="102881" y="2606063"/>
                  <a:pt x="49429" y="2563830"/>
                </a:cubicBezTo>
                <a:cubicBezTo>
                  <a:pt x="44392" y="2559863"/>
                  <a:pt x="32054" y="2505976"/>
                  <a:pt x="20966" y="2451676"/>
                </a:cubicBezTo>
                <a:lnTo>
                  <a:pt x="16544" y="2429412"/>
                </a:lnTo>
                <a:lnTo>
                  <a:pt x="23719" y="2425923"/>
                </a:lnTo>
                <a:lnTo>
                  <a:pt x="26923" y="2438298"/>
                </a:lnTo>
                <a:cubicBezTo>
                  <a:pt x="34435" y="2466226"/>
                  <a:pt x="41264" y="2487565"/>
                  <a:pt x="43882" y="2482157"/>
                </a:cubicBezTo>
                <a:cubicBezTo>
                  <a:pt x="50822" y="2467442"/>
                  <a:pt x="62849" y="2454330"/>
                  <a:pt x="53325" y="2435738"/>
                </a:cubicBezTo>
                <a:cubicBezTo>
                  <a:pt x="50421" y="2429851"/>
                  <a:pt x="48463" y="2413128"/>
                  <a:pt x="40326" y="2414482"/>
                </a:cubicBezTo>
                <a:cubicBezTo>
                  <a:pt x="37614" y="2414934"/>
                  <a:pt x="34216" y="2417394"/>
                  <a:pt x="29866" y="2422933"/>
                </a:cubicBezTo>
                <a:lnTo>
                  <a:pt x="23719" y="2425923"/>
                </a:lnTo>
                <a:lnTo>
                  <a:pt x="19315" y="2408918"/>
                </a:lnTo>
                <a:cubicBezTo>
                  <a:pt x="14265" y="2388863"/>
                  <a:pt x="9434" y="2368867"/>
                  <a:pt x="5867" y="2354899"/>
                </a:cubicBezTo>
                <a:lnTo>
                  <a:pt x="5078" y="2352002"/>
                </a:lnTo>
                <a:lnTo>
                  <a:pt x="6716" y="2327557"/>
                </a:lnTo>
                <a:cubicBezTo>
                  <a:pt x="14866" y="2260458"/>
                  <a:pt x="38591" y="2184597"/>
                  <a:pt x="77004" y="2179609"/>
                </a:cubicBezTo>
                <a:cubicBezTo>
                  <a:pt x="36374" y="2099118"/>
                  <a:pt x="36374" y="2099118"/>
                  <a:pt x="127358" y="2084827"/>
                </a:cubicBezTo>
                <a:cubicBezTo>
                  <a:pt x="83961" y="2034276"/>
                  <a:pt x="81972" y="2021043"/>
                  <a:pt x="122438" y="2001951"/>
                </a:cubicBezTo>
                <a:cubicBezTo>
                  <a:pt x="161385" y="1983499"/>
                  <a:pt x="206609" y="1976361"/>
                  <a:pt x="240972" y="1948903"/>
                </a:cubicBezTo>
                <a:cubicBezTo>
                  <a:pt x="195677" y="1883937"/>
                  <a:pt x="174278" y="1807820"/>
                  <a:pt x="96303" y="1777938"/>
                </a:cubicBezTo>
                <a:cubicBezTo>
                  <a:pt x="84037" y="1773326"/>
                  <a:pt x="73265" y="1753594"/>
                  <a:pt x="79084" y="1742168"/>
                </a:cubicBezTo>
                <a:cubicBezTo>
                  <a:pt x="99365" y="1699817"/>
                  <a:pt x="49404" y="1621707"/>
                  <a:pt x="130608" y="1610406"/>
                </a:cubicBezTo>
                <a:cubicBezTo>
                  <a:pt x="140608" y="1608886"/>
                  <a:pt x="148744" y="1600338"/>
                  <a:pt x="138986" y="1589141"/>
                </a:cubicBezTo>
                <a:cubicBezTo>
                  <a:pt x="105523" y="1550963"/>
                  <a:pt x="139397" y="1552481"/>
                  <a:pt x="159000" y="1546799"/>
                </a:cubicBezTo>
                <a:cubicBezTo>
                  <a:pt x="182755" y="1540090"/>
                  <a:pt x="213171" y="1556205"/>
                  <a:pt x="232752" y="1534268"/>
                </a:cubicBezTo>
                <a:cubicBezTo>
                  <a:pt x="224037" y="1512102"/>
                  <a:pt x="204263" y="1513062"/>
                  <a:pt x="189276" y="1506475"/>
                </a:cubicBezTo>
                <a:cubicBezTo>
                  <a:pt x="145431" y="1486968"/>
                  <a:pt x="108510" y="1463388"/>
                  <a:pt x="98593" y="1409937"/>
                </a:cubicBezTo>
                <a:cubicBezTo>
                  <a:pt x="90489" y="1366767"/>
                  <a:pt x="80458" y="1328688"/>
                  <a:pt x="134710" y="1313562"/>
                </a:cubicBezTo>
                <a:cubicBezTo>
                  <a:pt x="143238" y="1311207"/>
                  <a:pt x="146951" y="1305467"/>
                  <a:pt x="147453" y="1298063"/>
                </a:cubicBezTo>
                <a:cubicBezTo>
                  <a:pt x="139966" y="1291223"/>
                  <a:pt x="132701" y="1284079"/>
                  <a:pt x="124407" y="1279038"/>
                </a:cubicBezTo>
                <a:cubicBezTo>
                  <a:pt x="96625" y="1262537"/>
                  <a:pt x="84209" y="1237245"/>
                  <a:pt x="72690" y="1210740"/>
                </a:cubicBezTo>
                <a:cubicBezTo>
                  <a:pt x="65306" y="1193849"/>
                  <a:pt x="57162" y="1177278"/>
                  <a:pt x="43971" y="1162946"/>
                </a:cubicBezTo>
                <a:cubicBezTo>
                  <a:pt x="35906" y="1154056"/>
                  <a:pt x="26588" y="1147574"/>
                  <a:pt x="15568" y="1144102"/>
                </a:cubicBezTo>
                <a:cubicBezTo>
                  <a:pt x="5934" y="1140880"/>
                  <a:pt x="2548" y="1136266"/>
                  <a:pt x="7427" y="1127532"/>
                </a:cubicBezTo>
                <a:cubicBezTo>
                  <a:pt x="21165" y="1102541"/>
                  <a:pt x="24106" y="1075549"/>
                  <a:pt x="7907" y="1044770"/>
                </a:cubicBezTo>
                <a:cubicBezTo>
                  <a:pt x="3010" y="1035477"/>
                  <a:pt x="4184" y="1027163"/>
                  <a:pt x="11955" y="1023356"/>
                </a:cubicBezTo>
                <a:cubicBezTo>
                  <a:pt x="44249" y="1007197"/>
                  <a:pt x="47603" y="972212"/>
                  <a:pt x="57914" y="942313"/>
                </a:cubicBezTo>
                <a:cubicBezTo>
                  <a:pt x="72527" y="899857"/>
                  <a:pt x="85134" y="856582"/>
                  <a:pt x="92789" y="810814"/>
                </a:cubicBezTo>
                <a:cubicBezTo>
                  <a:pt x="97293" y="783475"/>
                  <a:pt x="101573" y="756438"/>
                  <a:pt x="91174" y="726645"/>
                </a:cubicBezTo>
                <a:cubicBezTo>
                  <a:pt x="88730" y="719340"/>
                  <a:pt x="90212" y="713084"/>
                  <a:pt x="92854" y="707379"/>
                </a:cubicBezTo>
                <a:cubicBezTo>
                  <a:pt x="103916" y="682479"/>
                  <a:pt x="98151" y="656668"/>
                  <a:pt x="82882" y="630289"/>
                </a:cubicBezTo>
                <a:cubicBezTo>
                  <a:pt x="73488" y="614351"/>
                  <a:pt x="73983" y="612266"/>
                  <a:pt x="91746" y="612259"/>
                </a:cubicBezTo>
                <a:cubicBezTo>
                  <a:pt x="127765" y="611933"/>
                  <a:pt x="163605" y="612205"/>
                  <a:pt x="198205" y="606016"/>
                </a:cubicBezTo>
                <a:cubicBezTo>
                  <a:pt x="237001" y="599095"/>
                  <a:pt x="247911" y="585725"/>
                  <a:pt x="212304" y="549392"/>
                </a:cubicBezTo>
                <a:cubicBezTo>
                  <a:pt x="204683" y="541670"/>
                  <a:pt x="197734" y="533038"/>
                  <a:pt x="193284" y="523140"/>
                </a:cubicBezTo>
                <a:cubicBezTo>
                  <a:pt x="189948" y="515273"/>
                  <a:pt x="190984" y="509624"/>
                  <a:pt x="196837" y="505585"/>
                </a:cubicBezTo>
                <a:cubicBezTo>
                  <a:pt x="203629" y="500628"/>
                  <a:pt x="208617" y="506961"/>
                  <a:pt x="213610" y="511521"/>
                </a:cubicBezTo>
                <a:cubicBezTo>
                  <a:pt x="240711" y="536024"/>
                  <a:pt x="272509" y="552390"/>
                  <a:pt x="303234" y="570564"/>
                </a:cubicBezTo>
                <a:cubicBezTo>
                  <a:pt x="347292" y="596861"/>
                  <a:pt x="393006" y="619849"/>
                  <a:pt x="433664" y="652171"/>
                </a:cubicBezTo>
                <a:cubicBezTo>
                  <a:pt x="444051" y="660392"/>
                  <a:pt x="457807" y="653427"/>
                  <a:pt x="456714" y="638983"/>
                </a:cubicBezTo>
                <a:cubicBezTo>
                  <a:pt x="455619" y="624540"/>
                  <a:pt x="462851" y="624296"/>
                  <a:pt x="474092" y="627464"/>
                </a:cubicBezTo>
                <a:cubicBezTo>
                  <a:pt x="487568" y="631147"/>
                  <a:pt x="501041" y="634831"/>
                  <a:pt x="514335" y="639111"/>
                </a:cubicBezTo>
                <a:cubicBezTo>
                  <a:pt x="528208" y="643668"/>
                  <a:pt x="535691" y="654056"/>
                  <a:pt x="539019" y="667243"/>
                </a:cubicBezTo>
                <a:cubicBezTo>
                  <a:pt x="539662" y="669733"/>
                  <a:pt x="540151" y="672524"/>
                  <a:pt x="539890" y="674822"/>
                </a:cubicBezTo>
                <a:lnTo>
                  <a:pt x="537651" y="677692"/>
                </a:lnTo>
                <a:lnTo>
                  <a:pt x="534708" y="678908"/>
                </a:lnTo>
                <a:cubicBezTo>
                  <a:pt x="531653" y="680234"/>
                  <a:pt x="531468" y="680573"/>
                  <a:pt x="536278" y="679451"/>
                </a:cubicBezTo>
                <a:lnTo>
                  <a:pt x="537651" y="677692"/>
                </a:lnTo>
                <a:lnTo>
                  <a:pt x="550365" y="672438"/>
                </a:lnTo>
                <a:cubicBezTo>
                  <a:pt x="563713" y="666781"/>
                  <a:pt x="580049" y="659064"/>
                  <a:pt x="582379" y="653075"/>
                </a:cubicBezTo>
                <a:cubicBezTo>
                  <a:pt x="582559" y="652478"/>
                  <a:pt x="747198" y="689492"/>
                  <a:pt x="799427" y="714627"/>
                </a:cubicBezTo>
                <a:cubicBezTo>
                  <a:pt x="831941" y="730377"/>
                  <a:pt x="1463665" y="975672"/>
                  <a:pt x="2273268" y="882224"/>
                </a:cubicBezTo>
                <a:cubicBezTo>
                  <a:pt x="2301839" y="878899"/>
                  <a:pt x="2328933" y="876509"/>
                  <a:pt x="2356609" y="874395"/>
                </a:cubicBezTo>
                <a:cubicBezTo>
                  <a:pt x="2601181" y="854046"/>
                  <a:pt x="2842131" y="840025"/>
                  <a:pt x="2942002" y="822183"/>
                </a:cubicBezTo>
                <a:cubicBezTo>
                  <a:pt x="3020085" y="808029"/>
                  <a:pt x="3413645" y="697260"/>
                  <a:pt x="3521027" y="611195"/>
                </a:cubicBezTo>
                <a:cubicBezTo>
                  <a:pt x="3630775" y="522981"/>
                  <a:pt x="3732236" y="426182"/>
                  <a:pt x="3833117" y="329105"/>
                </a:cubicBezTo>
                <a:cubicBezTo>
                  <a:pt x="3876875" y="287146"/>
                  <a:pt x="3924377" y="248606"/>
                  <a:pt x="3962431" y="200929"/>
                </a:cubicBezTo>
                <a:cubicBezTo>
                  <a:pt x="4000440" y="152958"/>
                  <a:pt x="4036041" y="103293"/>
                  <a:pt x="4078331" y="58724"/>
                </a:cubicBezTo>
                <a:cubicBezTo>
                  <a:pt x="4090401" y="45906"/>
                  <a:pt x="4102338" y="32206"/>
                  <a:pt x="4122383" y="29462"/>
                </a:cubicBezTo>
                <a:cubicBezTo>
                  <a:pt x="4126847" y="28721"/>
                  <a:pt x="4131712" y="28852"/>
                  <a:pt x="4136353" y="29287"/>
                </a:cubicBezTo>
                <a:cubicBezTo>
                  <a:pt x="4141530" y="29704"/>
                  <a:pt x="4145989" y="32509"/>
                  <a:pt x="4148616" y="37444"/>
                </a:cubicBezTo>
                <a:cubicBezTo>
                  <a:pt x="4151330" y="42969"/>
                  <a:pt x="4148601" y="46312"/>
                  <a:pt x="4145295" y="49377"/>
                </a:cubicBezTo>
                <a:cubicBezTo>
                  <a:pt x="4142926" y="51526"/>
                  <a:pt x="4140734" y="54850"/>
                  <a:pt x="4137340" y="55556"/>
                </a:cubicBezTo>
                <a:cubicBezTo>
                  <a:pt x="4115642" y="59832"/>
                  <a:pt x="4110037" y="78048"/>
                  <a:pt x="4101978" y="94277"/>
                </a:cubicBezTo>
                <a:cubicBezTo>
                  <a:pt x="4098443" y="101194"/>
                  <a:pt x="4094417" y="106648"/>
                  <a:pt x="4104177" y="116071"/>
                </a:cubicBezTo>
                <a:cubicBezTo>
                  <a:pt x="4112689" y="124356"/>
                  <a:pt x="4105854" y="129018"/>
                  <a:pt x="4098709" y="131623"/>
                </a:cubicBezTo>
                <a:cubicBezTo>
                  <a:pt x="4088751" y="135210"/>
                  <a:pt x="4076343" y="135036"/>
                  <a:pt x="4066151" y="146018"/>
                </a:cubicBezTo>
                <a:cubicBezTo>
                  <a:pt x="4110472" y="145412"/>
                  <a:pt x="4125020" y="116848"/>
                  <a:pt x="4141216" y="90297"/>
                </a:cubicBezTo>
                <a:cubicBezTo>
                  <a:pt x="4147301" y="80635"/>
                  <a:pt x="4150711" y="69291"/>
                  <a:pt x="4155547" y="58490"/>
                </a:cubicBezTo>
                <a:cubicBezTo>
                  <a:pt x="4161637" y="45282"/>
                  <a:pt x="4170921" y="44377"/>
                  <a:pt x="4184430" y="55449"/>
                </a:cubicBezTo>
                <a:cubicBezTo>
                  <a:pt x="4196420" y="65388"/>
                  <a:pt x="4201375" y="64335"/>
                  <a:pt x="4202736" y="50103"/>
                </a:cubicBezTo>
                <a:cubicBezTo>
                  <a:pt x="4204777" y="27871"/>
                  <a:pt x="4214755" y="11872"/>
                  <a:pt x="4234451" y="3230"/>
                </a:cubicBezTo>
                <a:cubicBezTo>
                  <a:pt x="4236596" y="2272"/>
                  <a:pt x="4238929" y="789"/>
                  <a:pt x="4241368" y="227"/>
                </a:cubicBezTo>
                <a:close/>
              </a:path>
            </a:pathLst>
          </a:custGeom>
          <a:noFill/>
        </p:spPr>
      </p:pic>
      <p:pic>
        <p:nvPicPr>
          <p:cNvPr id="192" name="Google Shape;192;p9"/>
          <p:cNvPicPr preferRelativeResize="0"/>
          <p:nvPr/>
        </p:nvPicPr>
        <p:blipFill rotWithShape="1">
          <a:blip r:embed="rId4"/>
          <a:srcRect t="30407" r="-1" b="6733"/>
          <a:stretch/>
        </p:blipFill>
        <p:spPr>
          <a:xfrm>
            <a:off x="7751004" y="3501354"/>
            <a:ext cx="3726211" cy="3016556"/>
          </a:xfrm>
          <a:custGeom>
            <a:avLst/>
            <a:gdLst/>
            <a:ahLst/>
            <a:cxnLst/>
            <a:rect l="l" t="t" r="r" b="b"/>
            <a:pathLst>
              <a:path w="3726211" h="3016556">
                <a:moveTo>
                  <a:pt x="944965" y="2425097"/>
                </a:moveTo>
                <a:cubicBezTo>
                  <a:pt x="895843" y="2457968"/>
                  <a:pt x="850233" y="2494238"/>
                  <a:pt x="817125" y="2543059"/>
                </a:cubicBezTo>
                <a:cubicBezTo>
                  <a:pt x="860611" y="2504661"/>
                  <a:pt x="904064" y="2466046"/>
                  <a:pt x="947552" y="2427649"/>
                </a:cubicBezTo>
                <a:cubicBezTo>
                  <a:pt x="946622" y="2426800"/>
                  <a:pt x="945893" y="2425945"/>
                  <a:pt x="944965" y="2425097"/>
                </a:cubicBezTo>
                <a:close/>
                <a:moveTo>
                  <a:pt x="646109" y="2221911"/>
                </a:moveTo>
                <a:cubicBezTo>
                  <a:pt x="641758" y="2223597"/>
                  <a:pt x="637008" y="2225296"/>
                  <a:pt x="632457" y="2226988"/>
                </a:cubicBezTo>
                <a:cubicBezTo>
                  <a:pt x="629029" y="2230840"/>
                  <a:pt x="625372" y="2234481"/>
                  <a:pt x="621981" y="2238552"/>
                </a:cubicBezTo>
                <a:cubicBezTo>
                  <a:pt x="622709" y="2239408"/>
                  <a:pt x="623637" y="2240254"/>
                  <a:pt x="624367" y="2241110"/>
                </a:cubicBezTo>
                <a:cubicBezTo>
                  <a:pt x="631615" y="2234711"/>
                  <a:pt x="638862" y="2228310"/>
                  <a:pt x="646109" y="2221911"/>
                </a:cubicBezTo>
                <a:close/>
                <a:moveTo>
                  <a:pt x="3723043" y="1257813"/>
                </a:moveTo>
                <a:lnTo>
                  <a:pt x="3724923" y="1268597"/>
                </a:lnTo>
                <a:cubicBezTo>
                  <a:pt x="3725742" y="1273630"/>
                  <a:pt x="3726204" y="1276957"/>
                  <a:pt x="3726211" y="1278001"/>
                </a:cubicBezTo>
                <a:cubicBezTo>
                  <a:pt x="3726213" y="1279513"/>
                  <a:pt x="3725785" y="1278792"/>
                  <a:pt x="3725025" y="1276394"/>
                </a:cubicBezTo>
                <a:lnTo>
                  <a:pt x="3722434" y="1266883"/>
                </a:lnTo>
                <a:close/>
                <a:moveTo>
                  <a:pt x="3715032" y="1208749"/>
                </a:moveTo>
                <a:cubicBezTo>
                  <a:pt x="3720874" y="1212156"/>
                  <a:pt x="3723696" y="1228301"/>
                  <a:pt x="3723581" y="1249778"/>
                </a:cubicBezTo>
                <a:lnTo>
                  <a:pt x="3723043" y="1257813"/>
                </a:lnTo>
                <a:lnTo>
                  <a:pt x="3721496" y="1248949"/>
                </a:lnTo>
                <a:cubicBezTo>
                  <a:pt x="3720065" y="1241076"/>
                  <a:pt x="3718376" y="1232072"/>
                  <a:pt x="3716529" y="1222510"/>
                </a:cubicBezTo>
                <a:lnTo>
                  <a:pt x="3713905" y="1209297"/>
                </a:lnTo>
                <a:close/>
                <a:moveTo>
                  <a:pt x="1662913" y="807"/>
                </a:moveTo>
                <a:cubicBezTo>
                  <a:pt x="2483601" y="-23393"/>
                  <a:pt x="3140305" y="505292"/>
                  <a:pt x="3144309" y="513195"/>
                </a:cubicBezTo>
                <a:cubicBezTo>
                  <a:pt x="3164071" y="552762"/>
                  <a:pt x="3200736" y="568896"/>
                  <a:pt x="3234839" y="589291"/>
                </a:cubicBezTo>
                <a:cubicBezTo>
                  <a:pt x="3264562" y="607197"/>
                  <a:pt x="3296242" y="626137"/>
                  <a:pt x="3312233" y="657916"/>
                </a:cubicBezTo>
                <a:cubicBezTo>
                  <a:pt x="3333386" y="700072"/>
                  <a:pt x="3286287" y="666483"/>
                  <a:pt x="3280983" y="683149"/>
                </a:cubicBezTo>
                <a:cubicBezTo>
                  <a:pt x="3300242" y="704705"/>
                  <a:pt x="3328004" y="724215"/>
                  <a:pt x="3338360" y="749149"/>
                </a:cubicBezTo>
                <a:cubicBezTo>
                  <a:pt x="3375546" y="839351"/>
                  <a:pt x="3436111" y="903924"/>
                  <a:pt x="3519543" y="952778"/>
                </a:cubicBezTo>
                <a:cubicBezTo>
                  <a:pt x="3543495" y="966922"/>
                  <a:pt x="3561850" y="993124"/>
                  <a:pt x="3592192" y="996500"/>
                </a:cubicBezTo>
                <a:cubicBezTo>
                  <a:pt x="3659551" y="1003686"/>
                  <a:pt x="3649678" y="1077885"/>
                  <a:pt x="3689441" y="1109302"/>
                </a:cubicBezTo>
                <a:cubicBezTo>
                  <a:pt x="3693188" y="1112253"/>
                  <a:pt x="3702367" y="1152340"/>
                  <a:pt x="3710615" y="1192734"/>
                </a:cubicBezTo>
                <a:lnTo>
                  <a:pt x="3713905" y="1209297"/>
                </a:lnTo>
                <a:lnTo>
                  <a:pt x="3708567" y="1211892"/>
                </a:lnTo>
                <a:lnTo>
                  <a:pt x="3706184" y="1202686"/>
                </a:lnTo>
                <a:cubicBezTo>
                  <a:pt x="3700596" y="1181910"/>
                  <a:pt x="3695515" y="1166036"/>
                  <a:pt x="3693568" y="1170059"/>
                </a:cubicBezTo>
                <a:cubicBezTo>
                  <a:pt x="3688405" y="1181006"/>
                  <a:pt x="3679458" y="1190760"/>
                  <a:pt x="3686543" y="1204591"/>
                </a:cubicBezTo>
                <a:cubicBezTo>
                  <a:pt x="3688703" y="1208970"/>
                  <a:pt x="3690160" y="1221411"/>
                  <a:pt x="3696213" y="1220403"/>
                </a:cubicBezTo>
                <a:cubicBezTo>
                  <a:pt x="3698231" y="1220067"/>
                  <a:pt x="3700758" y="1218237"/>
                  <a:pt x="3703994" y="1214117"/>
                </a:cubicBezTo>
                <a:lnTo>
                  <a:pt x="3708567" y="1211892"/>
                </a:lnTo>
                <a:lnTo>
                  <a:pt x="3711843" y="1224542"/>
                </a:lnTo>
                <a:cubicBezTo>
                  <a:pt x="3715600" y="1239461"/>
                  <a:pt x="3719194" y="1254337"/>
                  <a:pt x="3721847" y="1264728"/>
                </a:cubicBezTo>
                <a:lnTo>
                  <a:pt x="3722434" y="1266883"/>
                </a:lnTo>
                <a:lnTo>
                  <a:pt x="3721216" y="1285068"/>
                </a:lnTo>
                <a:cubicBezTo>
                  <a:pt x="3715153" y="1334983"/>
                  <a:pt x="3697504" y="1391417"/>
                  <a:pt x="3668928" y="1395127"/>
                </a:cubicBezTo>
                <a:cubicBezTo>
                  <a:pt x="3699153" y="1455005"/>
                  <a:pt x="3699153" y="1455005"/>
                  <a:pt x="3631469" y="1465636"/>
                </a:cubicBezTo>
                <a:cubicBezTo>
                  <a:pt x="3663753" y="1503242"/>
                  <a:pt x="3665232" y="1513086"/>
                  <a:pt x="3635129" y="1527289"/>
                </a:cubicBezTo>
                <a:cubicBezTo>
                  <a:pt x="3606156" y="1541015"/>
                  <a:pt x="3572514" y="1546325"/>
                  <a:pt x="3546951" y="1566752"/>
                </a:cubicBezTo>
                <a:cubicBezTo>
                  <a:pt x="3580646" y="1615080"/>
                  <a:pt x="3596565" y="1671704"/>
                  <a:pt x="3654571" y="1693934"/>
                </a:cubicBezTo>
                <a:cubicBezTo>
                  <a:pt x="3663696" y="1697365"/>
                  <a:pt x="3671710" y="1712044"/>
                  <a:pt x="3667381" y="1720543"/>
                </a:cubicBezTo>
                <a:cubicBezTo>
                  <a:pt x="3652294" y="1752049"/>
                  <a:pt x="3689460" y="1810155"/>
                  <a:pt x="3629052" y="1818562"/>
                </a:cubicBezTo>
                <a:cubicBezTo>
                  <a:pt x="3621612" y="1819693"/>
                  <a:pt x="3615560" y="1826052"/>
                  <a:pt x="3622819" y="1834382"/>
                </a:cubicBezTo>
                <a:cubicBezTo>
                  <a:pt x="3647713" y="1862782"/>
                  <a:pt x="3622513" y="1861653"/>
                  <a:pt x="3607931" y="1865880"/>
                </a:cubicBezTo>
                <a:cubicBezTo>
                  <a:pt x="3590259" y="1870871"/>
                  <a:pt x="3567632" y="1858883"/>
                  <a:pt x="3553066" y="1875202"/>
                </a:cubicBezTo>
                <a:cubicBezTo>
                  <a:pt x="3559549" y="1891692"/>
                  <a:pt x="3574259" y="1890977"/>
                  <a:pt x="3585408" y="1895878"/>
                </a:cubicBezTo>
                <a:cubicBezTo>
                  <a:pt x="3618025" y="1910389"/>
                  <a:pt x="3645490" y="1927930"/>
                  <a:pt x="3652868" y="1967693"/>
                </a:cubicBezTo>
                <a:cubicBezTo>
                  <a:pt x="3658896" y="1999808"/>
                  <a:pt x="3666359" y="2028135"/>
                  <a:pt x="3626000" y="2039387"/>
                </a:cubicBezTo>
                <a:cubicBezTo>
                  <a:pt x="3619656" y="2041139"/>
                  <a:pt x="3616894" y="2045409"/>
                  <a:pt x="3616520" y="2050917"/>
                </a:cubicBezTo>
                <a:cubicBezTo>
                  <a:pt x="3622090" y="2056005"/>
                  <a:pt x="3627495" y="2061320"/>
                  <a:pt x="3633665" y="2065070"/>
                </a:cubicBezTo>
                <a:cubicBezTo>
                  <a:pt x="3654332" y="2077345"/>
                  <a:pt x="3663568" y="2096160"/>
                  <a:pt x="3672137" y="2115877"/>
                </a:cubicBezTo>
                <a:cubicBezTo>
                  <a:pt x="3677630" y="2128443"/>
                  <a:pt x="3683689" y="2140770"/>
                  <a:pt x="3693502" y="2151432"/>
                </a:cubicBezTo>
                <a:cubicBezTo>
                  <a:pt x="3699501" y="2158045"/>
                  <a:pt x="3706433" y="2162867"/>
                  <a:pt x="3714631" y="2165450"/>
                </a:cubicBezTo>
                <a:cubicBezTo>
                  <a:pt x="3721798" y="2167847"/>
                  <a:pt x="3724317" y="2171279"/>
                  <a:pt x="3720687" y="2177776"/>
                </a:cubicBezTo>
                <a:cubicBezTo>
                  <a:pt x="3710467" y="2196368"/>
                  <a:pt x="3708279" y="2216447"/>
                  <a:pt x="3720330" y="2239344"/>
                </a:cubicBezTo>
                <a:cubicBezTo>
                  <a:pt x="3723973" y="2246257"/>
                  <a:pt x="3723099" y="2252442"/>
                  <a:pt x="3717319" y="2255274"/>
                </a:cubicBezTo>
                <a:cubicBezTo>
                  <a:pt x="3693295" y="2267295"/>
                  <a:pt x="3690800" y="2293320"/>
                  <a:pt x="3683129" y="2315562"/>
                </a:cubicBezTo>
                <a:cubicBezTo>
                  <a:pt x="3672259" y="2347146"/>
                  <a:pt x="3662880" y="2379339"/>
                  <a:pt x="3657185" y="2413386"/>
                </a:cubicBezTo>
                <a:cubicBezTo>
                  <a:pt x="3653835" y="2433723"/>
                  <a:pt x="3650651" y="2453836"/>
                  <a:pt x="3658387" y="2476000"/>
                </a:cubicBezTo>
                <a:cubicBezTo>
                  <a:pt x="3660205" y="2481434"/>
                  <a:pt x="3659103" y="2486088"/>
                  <a:pt x="3657137" y="2490332"/>
                </a:cubicBezTo>
                <a:cubicBezTo>
                  <a:pt x="3648908" y="2508855"/>
                  <a:pt x="3653197" y="2528056"/>
                  <a:pt x="3664555" y="2547680"/>
                </a:cubicBezTo>
                <a:cubicBezTo>
                  <a:pt x="3671544" y="2559536"/>
                  <a:pt x="3671175" y="2561087"/>
                  <a:pt x="3657961" y="2561093"/>
                </a:cubicBezTo>
                <a:cubicBezTo>
                  <a:pt x="3631167" y="2561335"/>
                  <a:pt x="3604505" y="2561133"/>
                  <a:pt x="3578766" y="2565737"/>
                </a:cubicBezTo>
                <a:cubicBezTo>
                  <a:pt x="3549905" y="2570885"/>
                  <a:pt x="3541789" y="2580831"/>
                  <a:pt x="3568277" y="2607860"/>
                </a:cubicBezTo>
                <a:cubicBezTo>
                  <a:pt x="3573947" y="2613604"/>
                  <a:pt x="3579116" y="2620026"/>
                  <a:pt x="3582426" y="2627389"/>
                </a:cubicBezTo>
                <a:cubicBezTo>
                  <a:pt x="3584908" y="2633241"/>
                  <a:pt x="3584137" y="2637444"/>
                  <a:pt x="3579783" y="2640448"/>
                </a:cubicBezTo>
                <a:cubicBezTo>
                  <a:pt x="3574731" y="2644136"/>
                  <a:pt x="3571020" y="2639425"/>
                  <a:pt x="3567306" y="2636032"/>
                </a:cubicBezTo>
                <a:cubicBezTo>
                  <a:pt x="3547145" y="2617804"/>
                  <a:pt x="3523490" y="2605630"/>
                  <a:pt x="3500634" y="2592110"/>
                </a:cubicBezTo>
                <a:cubicBezTo>
                  <a:pt x="3467858" y="2572547"/>
                  <a:pt x="3433851" y="2555446"/>
                  <a:pt x="3403606" y="2531402"/>
                </a:cubicBezTo>
                <a:cubicBezTo>
                  <a:pt x="3395879" y="2525286"/>
                  <a:pt x="3385645" y="2530467"/>
                  <a:pt x="3386459" y="2541212"/>
                </a:cubicBezTo>
                <a:cubicBezTo>
                  <a:pt x="3387273" y="2551957"/>
                  <a:pt x="3381893" y="2552138"/>
                  <a:pt x="3373531" y="2549781"/>
                </a:cubicBezTo>
                <a:cubicBezTo>
                  <a:pt x="3363506" y="2547042"/>
                  <a:pt x="3353483" y="2544301"/>
                  <a:pt x="3343594" y="2541117"/>
                </a:cubicBezTo>
                <a:cubicBezTo>
                  <a:pt x="3333273" y="2537727"/>
                  <a:pt x="3327707" y="2529999"/>
                  <a:pt x="3325231" y="2520189"/>
                </a:cubicBezTo>
                <a:cubicBezTo>
                  <a:pt x="3324753" y="2518337"/>
                  <a:pt x="3324389" y="2516261"/>
                  <a:pt x="3324583" y="2514551"/>
                </a:cubicBezTo>
                <a:lnTo>
                  <a:pt x="3326249" y="2512416"/>
                </a:lnTo>
                <a:lnTo>
                  <a:pt x="3328438" y="2511512"/>
                </a:lnTo>
                <a:cubicBezTo>
                  <a:pt x="3330711" y="2510525"/>
                  <a:pt x="3330848" y="2510273"/>
                  <a:pt x="3327270" y="2511108"/>
                </a:cubicBezTo>
                <a:lnTo>
                  <a:pt x="3326249" y="2512416"/>
                </a:lnTo>
                <a:lnTo>
                  <a:pt x="3316791" y="2516325"/>
                </a:lnTo>
                <a:cubicBezTo>
                  <a:pt x="3306861" y="2520533"/>
                  <a:pt x="3294709" y="2526274"/>
                  <a:pt x="3292975" y="2530729"/>
                </a:cubicBezTo>
                <a:cubicBezTo>
                  <a:pt x="3292841" y="2531173"/>
                  <a:pt x="3170365" y="2503638"/>
                  <a:pt x="3131511" y="2484940"/>
                </a:cubicBezTo>
                <a:cubicBezTo>
                  <a:pt x="3107324" y="2473223"/>
                  <a:pt x="2637379" y="2290746"/>
                  <a:pt x="2035108" y="2360263"/>
                </a:cubicBezTo>
                <a:cubicBezTo>
                  <a:pt x="2013854" y="2362737"/>
                  <a:pt x="1993699" y="2364515"/>
                  <a:pt x="1973110" y="2366087"/>
                </a:cubicBezTo>
                <a:cubicBezTo>
                  <a:pt x="1791171" y="2381225"/>
                  <a:pt x="1611926" y="2391655"/>
                  <a:pt x="1537631" y="2404928"/>
                </a:cubicBezTo>
                <a:cubicBezTo>
                  <a:pt x="1479545" y="2415458"/>
                  <a:pt x="1186772" y="2497860"/>
                  <a:pt x="1106889" y="2561884"/>
                </a:cubicBezTo>
                <a:cubicBezTo>
                  <a:pt x="1025247" y="2627507"/>
                  <a:pt x="949769" y="2699517"/>
                  <a:pt x="874723" y="2771733"/>
                </a:cubicBezTo>
                <a:cubicBezTo>
                  <a:pt x="842171" y="2802947"/>
                  <a:pt x="806834" y="2831617"/>
                  <a:pt x="778525" y="2867084"/>
                </a:cubicBezTo>
                <a:cubicBezTo>
                  <a:pt x="750250" y="2902770"/>
                  <a:pt x="723766" y="2939717"/>
                  <a:pt x="692306" y="2972872"/>
                </a:cubicBezTo>
                <a:cubicBezTo>
                  <a:pt x="683327" y="2982407"/>
                  <a:pt x="674447" y="2992599"/>
                  <a:pt x="659535" y="2994640"/>
                </a:cubicBezTo>
                <a:cubicBezTo>
                  <a:pt x="656215" y="2995191"/>
                  <a:pt x="652595" y="2995094"/>
                  <a:pt x="649143" y="2994770"/>
                </a:cubicBezTo>
                <a:cubicBezTo>
                  <a:pt x="645292" y="2994460"/>
                  <a:pt x="641975" y="2992374"/>
                  <a:pt x="640021" y="2988702"/>
                </a:cubicBezTo>
                <a:cubicBezTo>
                  <a:pt x="638001" y="2984592"/>
                  <a:pt x="640032" y="2982105"/>
                  <a:pt x="642491" y="2979825"/>
                </a:cubicBezTo>
                <a:cubicBezTo>
                  <a:pt x="644253" y="2978227"/>
                  <a:pt x="645884" y="2975754"/>
                  <a:pt x="648409" y="2975229"/>
                </a:cubicBezTo>
                <a:cubicBezTo>
                  <a:pt x="664550" y="2972048"/>
                  <a:pt x="668720" y="2958497"/>
                  <a:pt x="674715" y="2946424"/>
                </a:cubicBezTo>
                <a:cubicBezTo>
                  <a:pt x="677345" y="2941278"/>
                  <a:pt x="680340" y="2937221"/>
                  <a:pt x="673079" y="2930211"/>
                </a:cubicBezTo>
                <a:cubicBezTo>
                  <a:pt x="666747" y="2924048"/>
                  <a:pt x="671831" y="2920580"/>
                  <a:pt x="677147" y="2918642"/>
                </a:cubicBezTo>
                <a:cubicBezTo>
                  <a:pt x="684555" y="2915973"/>
                  <a:pt x="693785" y="2916103"/>
                  <a:pt x="701367" y="2907933"/>
                </a:cubicBezTo>
                <a:cubicBezTo>
                  <a:pt x="668396" y="2908384"/>
                  <a:pt x="657574" y="2929633"/>
                  <a:pt x="645525" y="2949385"/>
                </a:cubicBezTo>
                <a:cubicBezTo>
                  <a:pt x="640999" y="2956572"/>
                  <a:pt x="638462" y="2965011"/>
                  <a:pt x="634865" y="2973046"/>
                </a:cubicBezTo>
                <a:cubicBezTo>
                  <a:pt x="630334" y="2982872"/>
                  <a:pt x="623428" y="2983545"/>
                  <a:pt x="613378" y="2975308"/>
                </a:cubicBezTo>
                <a:cubicBezTo>
                  <a:pt x="604459" y="2967915"/>
                  <a:pt x="600773" y="2968698"/>
                  <a:pt x="599760" y="2979285"/>
                </a:cubicBezTo>
                <a:cubicBezTo>
                  <a:pt x="598242" y="2995824"/>
                  <a:pt x="590819" y="3007726"/>
                  <a:pt x="576167" y="3014154"/>
                </a:cubicBezTo>
                <a:cubicBezTo>
                  <a:pt x="574571" y="3014867"/>
                  <a:pt x="572836" y="3015970"/>
                  <a:pt x="571021" y="3016388"/>
                </a:cubicBezTo>
                <a:cubicBezTo>
                  <a:pt x="569207" y="3016806"/>
                  <a:pt x="567316" y="3016541"/>
                  <a:pt x="565409" y="3014516"/>
                </a:cubicBezTo>
                <a:cubicBezTo>
                  <a:pt x="562095" y="3011110"/>
                  <a:pt x="563860" y="3006874"/>
                  <a:pt x="565393" y="3003744"/>
                </a:cubicBezTo>
                <a:cubicBezTo>
                  <a:pt x="568156" y="2998155"/>
                  <a:pt x="570555" y="2992799"/>
                  <a:pt x="570963" y="2986190"/>
                </a:cubicBezTo>
                <a:cubicBezTo>
                  <a:pt x="571302" y="2981782"/>
                  <a:pt x="571576" y="2976935"/>
                  <a:pt x="568291" y="2973749"/>
                </a:cubicBezTo>
                <a:cubicBezTo>
                  <a:pt x="554633" y="2960138"/>
                  <a:pt x="562013" y="2953295"/>
                  <a:pt x="570857" y="2945523"/>
                </a:cubicBezTo>
                <a:cubicBezTo>
                  <a:pt x="583092" y="2934997"/>
                  <a:pt x="586235" y="2919944"/>
                  <a:pt x="580385" y="2902333"/>
                </a:cubicBezTo>
                <a:cubicBezTo>
                  <a:pt x="578104" y="2895155"/>
                  <a:pt x="578244" y="2890753"/>
                  <a:pt x="586446" y="2890697"/>
                </a:cubicBezTo>
                <a:cubicBezTo>
                  <a:pt x="589633" y="2890590"/>
                  <a:pt x="590068" y="2888156"/>
                  <a:pt x="590869" y="2885492"/>
                </a:cubicBezTo>
                <a:cubicBezTo>
                  <a:pt x="607065" y="2822732"/>
                  <a:pt x="635769" y="2767245"/>
                  <a:pt x="671505" y="2715918"/>
                </a:cubicBezTo>
                <a:cubicBezTo>
                  <a:pt x="700488" y="2674272"/>
                  <a:pt x="733647" y="2636443"/>
                  <a:pt x="768364" y="2599659"/>
                </a:cubicBezTo>
                <a:cubicBezTo>
                  <a:pt x="769396" y="2598526"/>
                  <a:pt x="770394" y="2597174"/>
                  <a:pt x="770662" y="2594966"/>
                </a:cubicBezTo>
                <a:cubicBezTo>
                  <a:pt x="752395" y="2599977"/>
                  <a:pt x="737406" y="2609496"/>
                  <a:pt x="723178" y="2620087"/>
                </a:cubicBezTo>
                <a:cubicBezTo>
                  <a:pt x="685352" y="2648180"/>
                  <a:pt x="655283" y="2683928"/>
                  <a:pt x="624718" y="2719032"/>
                </a:cubicBezTo>
                <a:cubicBezTo>
                  <a:pt x="606125" y="2740543"/>
                  <a:pt x="586838" y="2761417"/>
                  <a:pt x="565691" y="2780595"/>
                </a:cubicBezTo>
                <a:cubicBezTo>
                  <a:pt x="562167" y="2783793"/>
                  <a:pt x="559969" y="2787824"/>
                  <a:pt x="557772" y="2791854"/>
                </a:cubicBezTo>
                <a:cubicBezTo>
                  <a:pt x="556507" y="2794096"/>
                  <a:pt x="554811" y="2796131"/>
                  <a:pt x="551492" y="2795363"/>
                </a:cubicBezTo>
                <a:cubicBezTo>
                  <a:pt x="547342" y="2794404"/>
                  <a:pt x="546451" y="2791136"/>
                  <a:pt x="545559" y="2787869"/>
                </a:cubicBezTo>
                <a:cubicBezTo>
                  <a:pt x="542787" y="2777410"/>
                  <a:pt x="543964" y="2767917"/>
                  <a:pt x="547595" y="2758781"/>
                </a:cubicBezTo>
                <a:cubicBezTo>
                  <a:pt x="557093" y="2735378"/>
                  <a:pt x="573555" y="2717017"/>
                  <a:pt x="590748" y="2699510"/>
                </a:cubicBezTo>
                <a:cubicBezTo>
                  <a:pt x="612992" y="2676997"/>
                  <a:pt x="634311" y="2653636"/>
                  <a:pt x="653108" y="2628162"/>
                </a:cubicBezTo>
                <a:cubicBezTo>
                  <a:pt x="654440" y="2626358"/>
                  <a:pt x="657263" y="2625163"/>
                  <a:pt x="655511" y="2620166"/>
                </a:cubicBezTo>
                <a:cubicBezTo>
                  <a:pt x="643109" y="2632235"/>
                  <a:pt x="631470" y="2644059"/>
                  <a:pt x="619567" y="2655451"/>
                </a:cubicBezTo>
                <a:cubicBezTo>
                  <a:pt x="607862" y="2666838"/>
                  <a:pt x="595958" y="2678231"/>
                  <a:pt x="584221" y="2689397"/>
                </a:cubicBezTo>
                <a:cubicBezTo>
                  <a:pt x="581428" y="2692130"/>
                  <a:pt x="578601" y="2695962"/>
                  <a:pt x="573525" y="2692836"/>
                </a:cubicBezTo>
                <a:cubicBezTo>
                  <a:pt x="568251" y="2689716"/>
                  <a:pt x="568025" y="2684227"/>
                  <a:pt x="568565" y="2679812"/>
                </a:cubicBezTo>
                <a:cubicBezTo>
                  <a:pt x="570409" y="2666779"/>
                  <a:pt x="575275" y="2655184"/>
                  <a:pt x="582528" y="2644828"/>
                </a:cubicBezTo>
                <a:cubicBezTo>
                  <a:pt x="607414" y="2610573"/>
                  <a:pt x="637574" y="2580760"/>
                  <a:pt x="664982" y="2548619"/>
                </a:cubicBezTo>
                <a:cubicBezTo>
                  <a:pt x="679782" y="2531193"/>
                  <a:pt x="693024" y="2512721"/>
                  <a:pt x="705371" y="2493619"/>
                </a:cubicBezTo>
                <a:cubicBezTo>
                  <a:pt x="708133" y="2489348"/>
                  <a:pt x="707342" y="2485418"/>
                  <a:pt x="705622" y="2480639"/>
                </a:cubicBezTo>
                <a:cubicBezTo>
                  <a:pt x="698713" y="2461306"/>
                  <a:pt x="703902" y="2454535"/>
                  <a:pt x="724383" y="2457584"/>
                </a:cubicBezTo>
                <a:cubicBezTo>
                  <a:pt x="730724" y="2458470"/>
                  <a:pt x="734743" y="2457235"/>
                  <a:pt x="737838" y="2452515"/>
                </a:cubicBezTo>
                <a:cubicBezTo>
                  <a:pt x="775112" y="2394101"/>
                  <a:pt x="822101" y="2344375"/>
                  <a:pt x="874861" y="2299729"/>
                </a:cubicBezTo>
                <a:cubicBezTo>
                  <a:pt x="896371" y="2281638"/>
                  <a:pt x="918809" y="2264394"/>
                  <a:pt x="941809" y="2248231"/>
                </a:cubicBezTo>
                <a:cubicBezTo>
                  <a:pt x="941643" y="2247139"/>
                  <a:pt x="941447" y="2245826"/>
                  <a:pt x="941283" y="2244731"/>
                </a:cubicBezTo>
                <a:cubicBezTo>
                  <a:pt x="940852" y="2243208"/>
                  <a:pt x="940522" y="2242339"/>
                  <a:pt x="940126" y="2241033"/>
                </a:cubicBezTo>
                <a:cubicBezTo>
                  <a:pt x="908015" y="2265857"/>
                  <a:pt x="876401" y="2291324"/>
                  <a:pt x="845781" y="2318075"/>
                </a:cubicBezTo>
                <a:cubicBezTo>
                  <a:pt x="762766" y="2390560"/>
                  <a:pt x="684690" y="2467934"/>
                  <a:pt x="604957" y="2543605"/>
                </a:cubicBezTo>
                <a:cubicBezTo>
                  <a:pt x="578159" y="2569129"/>
                  <a:pt x="558754" y="2601220"/>
                  <a:pt x="535403" y="2629705"/>
                </a:cubicBezTo>
                <a:cubicBezTo>
                  <a:pt x="519836" y="2648696"/>
                  <a:pt x="505196" y="2668534"/>
                  <a:pt x="486148" y="2684344"/>
                </a:cubicBezTo>
                <a:cubicBezTo>
                  <a:pt x="478302" y="2690765"/>
                  <a:pt x="469961" y="2696542"/>
                  <a:pt x="457975" y="2695406"/>
                </a:cubicBezTo>
                <a:cubicBezTo>
                  <a:pt x="453294" y="2694905"/>
                  <a:pt x="447917" y="2693766"/>
                  <a:pt x="445469" y="2688133"/>
                </a:cubicBezTo>
                <a:cubicBezTo>
                  <a:pt x="443219" y="2682493"/>
                  <a:pt x="447008" y="2679727"/>
                  <a:pt x="450432" y="2677194"/>
                </a:cubicBezTo>
                <a:cubicBezTo>
                  <a:pt x="451331" y="2676503"/>
                  <a:pt x="452194" y="2675595"/>
                  <a:pt x="453190" y="2675561"/>
                </a:cubicBezTo>
                <a:cubicBezTo>
                  <a:pt x="471920" y="2673612"/>
                  <a:pt x="473804" y="2656840"/>
                  <a:pt x="480962" y="2644508"/>
                </a:cubicBezTo>
                <a:cubicBezTo>
                  <a:pt x="483192" y="2640695"/>
                  <a:pt x="482831" y="2636970"/>
                  <a:pt x="479185" y="2632697"/>
                </a:cubicBezTo>
                <a:cubicBezTo>
                  <a:pt x="472623" y="2625005"/>
                  <a:pt x="475882" y="2621377"/>
                  <a:pt x="482726" y="2618948"/>
                </a:cubicBezTo>
                <a:cubicBezTo>
                  <a:pt x="489569" y="2616519"/>
                  <a:pt x="497240" y="2615602"/>
                  <a:pt x="504254" y="2610308"/>
                </a:cubicBezTo>
                <a:cubicBezTo>
                  <a:pt x="491278" y="2606569"/>
                  <a:pt x="483368" y="2611231"/>
                  <a:pt x="476220" y="2616968"/>
                </a:cubicBezTo>
                <a:cubicBezTo>
                  <a:pt x="460100" y="2629602"/>
                  <a:pt x="451207" y="2647709"/>
                  <a:pt x="442978" y="2666232"/>
                </a:cubicBezTo>
                <a:cubicBezTo>
                  <a:pt x="441313" y="2669807"/>
                  <a:pt x="440111" y="2673803"/>
                  <a:pt x="437550" y="2676747"/>
                </a:cubicBezTo>
                <a:cubicBezTo>
                  <a:pt x="432827" y="2682623"/>
                  <a:pt x="426948" y="2683480"/>
                  <a:pt x="419122" y="2676709"/>
                </a:cubicBezTo>
                <a:cubicBezTo>
                  <a:pt x="408777" y="2667823"/>
                  <a:pt x="405688" y="2668587"/>
                  <a:pt x="404475" y="2680499"/>
                </a:cubicBezTo>
                <a:cubicBezTo>
                  <a:pt x="402890" y="2696600"/>
                  <a:pt x="395601" y="2708058"/>
                  <a:pt x="381149" y="2714480"/>
                </a:cubicBezTo>
                <a:cubicBezTo>
                  <a:pt x="378159" y="2715901"/>
                  <a:pt x="375034" y="2717764"/>
                  <a:pt x="371220" y="2715035"/>
                </a:cubicBezTo>
                <a:cubicBezTo>
                  <a:pt x="367142" y="2711874"/>
                  <a:pt x="369039" y="2708513"/>
                  <a:pt x="369974" y="2705403"/>
                </a:cubicBezTo>
                <a:cubicBezTo>
                  <a:pt x="371242" y="2700523"/>
                  <a:pt x="372909" y="2695631"/>
                  <a:pt x="373946" y="2690540"/>
                </a:cubicBezTo>
                <a:cubicBezTo>
                  <a:pt x="375918" y="2682339"/>
                  <a:pt x="375233" y="2673789"/>
                  <a:pt x="368072" y="2666116"/>
                </a:cubicBezTo>
                <a:cubicBezTo>
                  <a:pt x="362834" y="2660576"/>
                  <a:pt x="362674" y="2656845"/>
                  <a:pt x="367860" y="2652712"/>
                </a:cubicBezTo>
                <a:cubicBezTo>
                  <a:pt x="384547" y="2639840"/>
                  <a:pt x="393902" y="2623477"/>
                  <a:pt x="383778" y="2598755"/>
                </a:cubicBezTo>
                <a:cubicBezTo>
                  <a:pt x="382256" y="2595289"/>
                  <a:pt x="382925" y="2591749"/>
                  <a:pt x="386744" y="2591840"/>
                </a:cubicBezTo>
                <a:cubicBezTo>
                  <a:pt x="395210" y="2592215"/>
                  <a:pt x="395749" y="2586481"/>
                  <a:pt x="397253" y="2580494"/>
                </a:cubicBezTo>
                <a:cubicBezTo>
                  <a:pt x="412046" y="2523057"/>
                  <a:pt x="438285" y="2472490"/>
                  <a:pt x="470165" y="2424811"/>
                </a:cubicBezTo>
                <a:cubicBezTo>
                  <a:pt x="501712" y="2377583"/>
                  <a:pt x="538764" y="2335006"/>
                  <a:pt x="578866" y="2294084"/>
                </a:cubicBezTo>
                <a:cubicBezTo>
                  <a:pt x="566113" y="2295833"/>
                  <a:pt x="550595" y="2304489"/>
                  <a:pt x="535873" y="2314437"/>
                </a:cubicBezTo>
                <a:cubicBezTo>
                  <a:pt x="497018" y="2341027"/>
                  <a:pt x="467083" y="2376330"/>
                  <a:pt x="436452" y="2410996"/>
                </a:cubicBezTo>
                <a:cubicBezTo>
                  <a:pt x="415066" y="2435240"/>
                  <a:pt x="394377" y="2460118"/>
                  <a:pt x="369509" y="2481181"/>
                </a:cubicBezTo>
                <a:cubicBezTo>
                  <a:pt x="366652" y="2483475"/>
                  <a:pt x="364887" y="2486392"/>
                  <a:pt x="363620" y="2489953"/>
                </a:cubicBezTo>
                <a:cubicBezTo>
                  <a:pt x="362487" y="2493069"/>
                  <a:pt x="360523" y="2495993"/>
                  <a:pt x="356142" y="2494821"/>
                </a:cubicBezTo>
                <a:cubicBezTo>
                  <a:pt x="351729" y="2493432"/>
                  <a:pt x="350738" y="2489508"/>
                  <a:pt x="350212" y="2486008"/>
                </a:cubicBezTo>
                <a:cubicBezTo>
                  <a:pt x="348837" y="2472863"/>
                  <a:pt x="350449" y="2460938"/>
                  <a:pt x="356242" y="2450191"/>
                </a:cubicBezTo>
                <a:cubicBezTo>
                  <a:pt x="367430" y="2428709"/>
                  <a:pt x="384090" y="2411660"/>
                  <a:pt x="400751" y="2394611"/>
                </a:cubicBezTo>
                <a:cubicBezTo>
                  <a:pt x="423861" y="2371190"/>
                  <a:pt x="444684" y="2345867"/>
                  <a:pt x="462688" y="2317780"/>
                </a:cubicBezTo>
                <a:cubicBezTo>
                  <a:pt x="448755" y="2331659"/>
                  <a:pt x="434856" y="2345758"/>
                  <a:pt x="420724" y="2359644"/>
                </a:cubicBezTo>
                <a:cubicBezTo>
                  <a:pt x="410083" y="2370115"/>
                  <a:pt x="398979" y="2380161"/>
                  <a:pt x="388106" y="2390420"/>
                </a:cubicBezTo>
                <a:cubicBezTo>
                  <a:pt x="385478" y="2392927"/>
                  <a:pt x="382686" y="2395658"/>
                  <a:pt x="378009" y="2392519"/>
                </a:cubicBezTo>
                <a:cubicBezTo>
                  <a:pt x="373796" y="2389802"/>
                  <a:pt x="373769" y="2385626"/>
                  <a:pt x="373974" y="2381662"/>
                </a:cubicBezTo>
                <a:cubicBezTo>
                  <a:pt x="374628" y="2366031"/>
                  <a:pt x="381123" y="2353282"/>
                  <a:pt x="389805" y="2341778"/>
                </a:cubicBezTo>
                <a:cubicBezTo>
                  <a:pt x="400350" y="2328013"/>
                  <a:pt x="411593" y="2314884"/>
                  <a:pt x="423234" y="2301741"/>
                </a:cubicBezTo>
                <a:cubicBezTo>
                  <a:pt x="409216" y="2305730"/>
                  <a:pt x="395199" y="2309720"/>
                  <a:pt x="381082" y="2313053"/>
                </a:cubicBezTo>
                <a:cubicBezTo>
                  <a:pt x="383843" y="2287458"/>
                  <a:pt x="398428" y="2281911"/>
                  <a:pt x="411582" y="2277511"/>
                </a:cubicBezTo>
                <a:cubicBezTo>
                  <a:pt x="429354" y="2271856"/>
                  <a:pt x="446132" y="2264916"/>
                  <a:pt x="462580" y="2257108"/>
                </a:cubicBezTo>
                <a:cubicBezTo>
                  <a:pt x="468866" y="2249642"/>
                  <a:pt x="475185" y="2242393"/>
                  <a:pt x="481239" y="2234715"/>
                </a:cubicBezTo>
                <a:cubicBezTo>
                  <a:pt x="487461" y="2226811"/>
                  <a:pt x="493282" y="2218921"/>
                  <a:pt x="499039" y="2210593"/>
                </a:cubicBezTo>
                <a:cubicBezTo>
                  <a:pt x="503132" y="2204520"/>
                  <a:pt x="508352" y="2199289"/>
                  <a:pt x="501062" y="2189421"/>
                </a:cubicBezTo>
                <a:cubicBezTo>
                  <a:pt x="497782" y="2184915"/>
                  <a:pt x="510968" y="2159409"/>
                  <a:pt x="516118" y="2157697"/>
                </a:cubicBezTo>
                <a:cubicBezTo>
                  <a:pt x="516881" y="2157451"/>
                  <a:pt x="517646" y="2157204"/>
                  <a:pt x="518242" y="2157185"/>
                </a:cubicBezTo>
                <a:cubicBezTo>
                  <a:pt x="529930" y="2157672"/>
                  <a:pt x="531402" y="2150147"/>
                  <a:pt x="530188" y="2140735"/>
                </a:cubicBezTo>
                <a:cubicBezTo>
                  <a:pt x="529006" y="2131541"/>
                  <a:pt x="525303" y="2120234"/>
                  <a:pt x="541733" y="2124298"/>
                </a:cubicBezTo>
                <a:cubicBezTo>
                  <a:pt x="543592" y="2124675"/>
                  <a:pt x="543794" y="2123349"/>
                  <a:pt x="544359" y="2121791"/>
                </a:cubicBezTo>
                <a:cubicBezTo>
                  <a:pt x="555609" y="2082061"/>
                  <a:pt x="579960" y="2050904"/>
                  <a:pt x="603912" y="2019759"/>
                </a:cubicBezTo>
                <a:cubicBezTo>
                  <a:pt x="605275" y="2018174"/>
                  <a:pt x="606639" y="2016590"/>
                  <a:pt x="608002" y="2015005"/>
                </a:cubicBezTo>
                <a:cubicBezTo>
                  <a:pt x="579269" y="2023667"/>
                  <a:pt x="482131" y="2036829"/>
                  <a:pt x="452750" y="2034520"/>
                </a:cubicBezTo>
                <a:cubicBezTo>
                  <a:pt x="426623" y="2032542"/>
                  <a:pt x="288554" y="2085114"/>
                  <a:pt x="262712" y="2114344"/>
                </a:cubicBezTo>
                <a:cubicBezTo>
                  <a:pt x="255207" y="2092393"/>
                  <a:pt x="262857" y="2083341"/>
                  <a:pt x="268517" y="2073038"/>
                </a:cubicBezTo>
                <a:cubicBezTo>
                  <a:pt x="276540" y="2058478"/>
                  <a:pt x="276622" y="2048362"/>
                  <a:pt x="255787" y="2037632"/>
                </a:cubicBezTo>
                <a:cubicBezTo>
                  <a:pt x="196133" y="2007104"/>
                  <a:pt x="196566" y="2005990"/>
                  <a:pt x="241359" y="1960295"/>
                </a:cubicBezTo>
                <a:cubicBezTo>
                  <a:pt x="243454" y="1958245"/>
                  <a:pt x="241306" y="1951943"/>
                  <a:pt x="241245" y="1947547"/>
                </a:cubicBezTo>
                <a:cubicBezTo>
                  <a:pt x="226911" y="1941435"/>
                  <a:pt x="213736" y="1959026"/>
                  <a:pt x="195038" y="1941188"/>
                </a:cubicBezTo>
                <a:cubicBezTo>
                  <a:pt x="251639" y="1858163"/>
                  <a:pt x="344693" y="1777865"/>
                  <a:pt x="430417" y="1714084"/>
                </a:cubicBezTo>
                <a:cubicBezTo>
                  <a:pt x="350723" y="1696761"/>
                  <a:pt x="315222" y="1768305"/>
                  <a:pt x="257493" y="1761235"/>
                </a:cubicBezTo>
                <a:cubicBezTo>
                  <a:pt x="226114" y="1740308"/>
                  <a:pt x="304464" y="1702056"/>
                  <a:pt x="223028" y="1694464"/>
                </a:cubicBezTo>
                <a:cubicBezTo>
                  <a:pt x="254800" y="1674048"/>
                  <a:pt x="277673" y="1654373"/>
                  <a:pt x="298261" y="1631477"/>
                </a:cubicBezTo>
                <a:cubicBezTo>
                  <a:pt x="334745" y="1590456"/>
                  <a:pt x="339167" y="1563927"/>
                  <a:pt x="311654" y="1511432"/>
                </a:cubicBezTo>
                <a:cubicBezTo>
                  <a:pt x="293444" y="1476870"/>
                  <a:pt x="269884" y="1445346"/>
                  <a:pt x="280139" y="1403011"/>
                </a:cubicBezTo>
                <a:cubicBezTo>
                  <a:pt x="287189" y="1373975"/>
                  <a:pt x="279979" y="1355311"/>
                  <a:pt x="238885" y="1369665"/>
                </a:cubicBezTo>
                <a:cubicBezTo>
                  <a:pt x="194536" y="1385007"/>
                  <a:pt x="173125" y="1359788"/>
                  <a:pt x="177350" y="1309302"/>
                </a:cubicBezTo>
                <a:cubicBezTo>
                  <a:pt x="180088" y="1276893"/>
                  <a:pt x="170607" y="1267099"/>
                  <a:pt x="139289" y="1271891"/>
                </a:cubicBezTo>
                <a:cubicBezTo>
                  <a:pt x="104651" y="1277233"/>
                  <a:pt x="74337" y="1299360"/>
                  <a:pt x="29194" y="1290765"/>
                </a:cubicBezTo>
                <a:cubicBezTo>
                  <a:pt x="55247" y="1230971"/>
                  <a:pt x="132258" y="1245087"/>
                  <a:pt x="164517" y="1187942"/>
                </a:cubicBezTo>
                <a:cubicBezTo>
                  <a:pt x="116070" y="1189353"/>
                  <a:pt x="79047" y="1190819"/>
                  <a:pt x="45028" y="1204275"/>
                </a:cubicBezTo>
                <a:cubicBezTo>
                  <a:pt x="30841" y="1209809"/>
                  <a:pt x="15262" y="1215389"/>
                  <a:pt x="4362" y="1198829"/>
                </a:cubicBezTo>
                <a:cubicBezTo>
                  <a:pt x="-8656" y="1178822"/>
                  <a:pt x="10514" y="1170482"/>
                  <a:pt x="22109" y="1166354"/>
                </a:cubicBezTo>
                <a:cubicBezTo>
                  <a:pt x="54829" y="1154920"/>
                  <a:pt x="77478" y="1129756"/>
                  <a:pt x="103108" y="1109767"/>
                </a:cubicBezTo>
                <a:cubicBezTo>
                  <a:pt x="159186" y="1065890"/>
                  <a:pt x="222492" y="1028804"/>
                  <a:pt x="264964" y="958344"/>
                </a:cubicBezTo>
                <a:cubicBezTo>
                  <a:pt x="201251" y="978075"/>
                  <a:pt x="157792" y="1020649"/>
                  <a:pt x="97282" y="1031040"/>
                </a:cubicBezTo>
                <a:cubicBezTo>
                  <a:pt x="141438" y="966459"/>
                  <a:pt x="204023" y="923242"/>
                  <a:pt x="262299" y="875335"/>
                </a:cubicBezTo>
                <a:cubicBezTo>
                  <a:pt x="278887" y="861805"/>
                  <a:pt x="296498" y="852418"/>
                  <a:pt x="296474" y="824279"/>
                </a:cubicBezTo>
                <a:cubicBezTo>
                  <a:pt x="296489" y="769759"/>
                  <a:pt x="313822" y="723888"/>
                  <a:pt x="362237" y="698295"/>
                </a:cubicBezTo>
                <a:cubicBezTo>
                  <a:pt x="362603" y="698064"/>
                  <a:pt x="358596" y="690065"/>
                  <a:pt x="355949" y="684438"/>
                </a:cubicBezTo>
                <a:cubicBezTo>
                  <a:pt x="324009" y="683754"/>
                  <a:pt x="303939" y="716746"/>
                  <a:pt x="261719" y="707615"/>
                </a:cubicBezTo>
                <a:cubicBezTo>
                  <a:pt x="293826" y="662786"/>
                  <a:pt x="320414" y="622540"/>
                  <a:pt x="372278" y="599908"/>
                </a:cubicBezTo>
                <a:cubicBezTo>
                  <a:pt x="413808" y="581802"/>
                  <a:pt x="466783" y="570566"/>
                  <a:pt x="490605" y="515904"/>
                </a:cubicBezTo>
                <a:cubicBezTo>
                  <a:pt x="451972" y="506653"/>
                  <a:pt x="426252" y="520708"/>
                  <a:pt x="399971" y="531045"/>
                </a:cubicBezTo>
                <a:cubicBezTo>
                  <a:pt x="359508" y="546918"/>
                  <a:pt x="320136" y="564730"/>
                  <a:pt x="279703" y="580821"/>
                </a:cubicBezTo>
                <a:cubicBezTo>
                  <a:pt x="264388" y="586832"/>
                  <a:pt x="247282" y="591585"/>
                  <a:pt x="232911" y="565248"/>
                </a:cubicBezTo>
                <a:cubicBezTo>
                  <a:pt x="286047" y="557744"/>
                  <a:pt x="313129" y="520779"/>
                  <a:pt x="341934" y="485953"/>
                </a:cubicBezTo>
                <a:cubicBezTo>
                  <a:pt x="358200" y="466279"/>
                  <a:pt x="369926" y="440383"/>
                  <a:pt x="405640" y="448854"/>
                </a:cubicBezTo>
                <a:cubicBezTo>
                  <a:pt x="424525" y="453275"/>
                  <a:pt x="433943" y="438668"/>
                  <a:pt x="429321" y="421236"/>
                </a:cubicBezTo>
                <a:cubicBezTo>
                  <a:pt x="413276" y="359781"/>
                  <a:pt x="452058" y="336712"/>
                  <a:pt x="493913" y="323432"/>
                </a:cubicBezTo>
                <a:cubicBezTo>
                  <a:pt x="573005" y="298125"/>
                  <a:pt x="633817" y="243096"/>
                  <a:pt x="709765" y="211522"/>
                </a:cubicBezTo>
                <a:cubicBezTo>
                  <a:pt x="783652" y="180894"/>
                  <a:pt x="1350249" y="31238"/>
                  <a:pt x="1496734" y="13336"/>
                </a:cubicBezTo>
                <a:cubicBezTo>
                  <a:pt x="1552759" y="6490"/>
                  <a:pt x="1608201" y="2420"/>
                  <a:pt x="1662913" y="807"/>
                </a:cubicBezTo>
                <a:close/>
              </a:path>
            </a:pathLst>
          </a:cu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D29FF-66AC-F115-199F-973F9303F9E7}"/>
              </a:ext>
            </a:extLst>
          </p:cNvPr>
          <p:cNvSpPr>
            <a:spLocks noGrp="1"/>
          </p:cNvSpPr>
          <p:nvPr>
            <p:ph type="title"/>
          </p:nvPr>
        </p:nvSpPr>
        <p:spPr/>
        <p:txBody>
          <a:bodyPr/>
          <a:lstStyle/>
          <a:p>
            <a:r>
              <a:rPr lang="en-US" i="1" dirty="0"/>
              <a:t>Frankenstein</a:t>
            </a:r>
          </a:p>
        </p:txBody>
      </p:sp>
      <p:sp>
        <p:nvSpPr>
          <p:cNvPr id="3" name="Content Placeholder 2">
            <a:extLst>
              <a:ext uri="{FF2B5EF4-FFF2-40B4-BE49-F238E27FC236}">
                <a16:creationId xmlns:a16="http://schemas.microsoft.com/office/drawing/2014/main" id="{EB3CAAF6-F8C4-24C6-79E7-503EE8D48410}"/>
              </a:ext>
            </a:extLst>
          </p:cNvPr>
          <p:cNvSpPr>
            <a:spLocks noGrp="1"/>
          </p:cNvSpPr>
          <p:nvPr>
            <p:ph idx="1"/>
          </p:nvPr>
        </p:nvSpPr>
        <p:spPr>
          <a:xfrm>
            <a:off x="838200" y="1880557"/>
            <a:ext cx="4027098" cy="4296405"/>
          </a:xfrm>
        </p:spPr>
        <p:txBody>
          <a:bodyPr>
            <a:normAutofit/>
          </a:bodyPr>
          <a:lstStyle/>
          <a:p>
            <a:pPr marL="0" indent="0">
              <a:buNone/>
            </a:pPr>
            <a:r>
              <a:rPr lang="en-US" dirty="0"/>
              <a:t>Unpack your conception of Superhuman. Do you think this is what Victor aspires to?</a:t>
            </a:r>
          </a:p>
          <a:p>
            <a:pPr marL="0" indent="0">
              <a:buNone/>
            </a:pPr>
            <a:r>
              <a:rPr lang="en-US" dirty="0"/>
              <a:t>What about life and death as a binary to be broken?</a:t>
            </a:r>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4954FEA7-2BC2-19F3-88FF-BB0F4EAA0E93}"/>
              </a:ext>
            </a:extLst>
          </p:cNvPr>
          <p:cNvPicPr>
            <a:picLocks noChangeAspect="1"/>
          </p:cNvPicPr>
          <p:nvPr/>
        </p:nvPicPr>
        <p:blipFill>
          <a:blip r:embed="rId2"/>
          <a:stretch>
            <a:fillRect/>
          </a:stretch>
        </p:blipFill>
        <p:spPr>
          <a:xfrm>
            <a:off x="5147095" y="1027906"/>
            <a:ext cx="6671094" cy="5003321"/>
          </a:xfrm>
          <a:prstGeom prst="rect">
            <a:avLst/>
          </a:prstGeom>
        </p:spPr>
      </p:pic>
    </p:spTree>
    <p:extLst>
      <p:ext uri="{BB962C8B-B14F-4D97-AF65-F5344CB8AC3E}">
        <p14:creationId xmlns:p14="http://schemas.microsoft.com/office/powerpoint/2010/main" val="4097390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D29FF-66AC-F115-199F-973F9303F9E7}"/>
              </a:ext>
            </a:extLst>
          </p:cNvPr>
          <p:cNvSpPr>
            <a:spLocks noGrp="1"/>
          </p:cNvSpPr>
          <p:nvPr>
            <p:ph type="title"/>
          </p:nvPr>
        </p:nvSpPr>
        <p:spPr/>
        <p:txBody>
          <a:bodyPr/>
          <a:lstStyle/>
          <a:p>
            <a:r>
              <a:rPr lang="en-US" i="1" dirty="0"/>
              <a:t>Frankenstein</a:t>
            </a:r>
          </a:p>
        </p:txBody>
      </p:sp>
      <p:sp>
        <p:nvSpPr>
          <p:cNvPr id="3" name="Content Placeholder 2">
            <a:extLst>
              <a:ext uri="{FF2B5EF4-FFF2-40B4-BE49-F238E27FC236}">
                <a16:creationId xmlns:a16="http://schemas.microsoft.com/office/drawing/2014/main" id="{EB3CAAF6-F8C4-24C6-79E7-503EE8D48410}"/>
              </a:ext>
            </a:extLst>
          </p:cNvPr>
          <p:cNvSpPr>
            <a:spLocks noGrp="1"/>
          </p:cNvSpPr>
          <p:nvPr>
            <p:ph idx="1"/>
          </p:nvPr>
        </p:nvSpPr>
        <p:spPr>
          <a:xfrm>
            <a:off x="838200" y="1690687"/>
            <a:ext cx="4412412" cy="4486275"/>
          </a:xfrm>
        </p:spPr>
        <p:txBody>
          <a:bodyPr>
            <a:normAutofit/>
          </a:bodyPr>
          <a:lstStyle/>
          <a:p>
            <a:pPr marL="0" indent="0">
              <a:buNone/>
            </a:pPr>
            <a:r>
              <a:rPr lang="en-US" dirty="0"/>
              <a:t>How does Victor expect his creation to respond to him? (pp. 42) How might Shelley’s inclusion of this impact her reader, specifically her contemporaries?</a:t>
            </a:r>
          </a:p>
          <a:p>
            <a:pPr marL="0" indent="0">
              <a:buNone/>
            </a:pPr>
            <a:r>
              <a:rPr lang="en-US" dirty="0"/>
              <a:t>What advance does he hope to make after creating a whole new race of humans?</a:t>
            </a:r>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4954FEA7-2BC2-19F3-88FF-BB0F4EAA0E93}"/>
              </a:ext>
            </a:extLst>
          </p:cNvPr>
          <p:cNvPicPr>
            <a:picLocks noChangeAspect="1"/>
          </p:cNvPicPr>
          <p:nvPr/>
        </p:nvPicPr>
        <p:blipFill>
          <a:blip r:embed="rId2"/>
          <a:stretch>
            <a:fillRect/>
          </a:stretch>
        </p:blipFill>
        <p:spPr>
          <a:xfrm>
            <a:off x="5405888" y="1027906"/>
            <a:ext cx="6671094" cy="5003321"/>
          </a:xfrm>
          <a:prstGeom prst="rect">
            <a:avLst/>
          </a:prstGeom>
        </p:spPr>
      </p:pic>
    </p:spTree>
    <p:extLst>
      <p:ext uri="{BB962C8B-B14F-4D97-AF65-F5344CB8AC3E}">
        <p14:creationId xmlns:p14="http://schemas.microsoft.com/office/powerpoint/2010/main" val="322370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1F7AC-9E8A-043F-1C7D-FAAC840E79C3}"/>
              </a:ext>
            </a:extLst>
          </p:cNvPr>
          <p:cNvSpPr>
            <a:spLocks noGrp="1"/>
          </p:cNvSpPr>
          <p:nvPr>
            <p:ph type="title"/>
          </p:nvPr>
        </p:nvSpPr>
        <p:spPr/>
        <p:txBody>
          <a:bodyPr/>
          <a:lstStyle/>
          <a:p>
            <a:r>
              <a:rPr lang="en-US" i="1" dirty="0"/>
              <a:t>Frankenstein</a:t>
            </a:r>
          </a:p>
        </p:txBody>
      </p:sp>
      <p:sp>
        <p:nvSpPr>
          <p:cNvPr id="3" name="Content Placeholder 2">
            <a:extLst>
              <a:ext uri="{FF2B5EF4-FFF2-40B4-BE49-F238E27FC236}">
                <a16:creationId xmlns:a16="http://schemas.microsoft.com/office/drawing/2014/main" id="{C93EEA1D-AD2E-42F0-22B6-89646ABA5488}"/>
              </a:ext>
            </a:extLst>
          </p:cNvPr>
          <p:cNvSpPr>
            <a:spLocks noGrp="1"/>
          </p:cNvSpPr>
          <p:nvPr>
            <p:ph idx="1"/>
          </p:nvPr>
        </p:nvSpPr>
        <p:spPr/>
        <p:txBody>
          <a:bodyPr/>
          <a:lstStyle/>
          <a:p>
            <a:pPr marL="0" indent="0">
              <a:buNone/>
            </a:pPr>
            <a:r>
              <a:rPr lang="en-US" dirty="0"/>
              <a:t>Describe how Victor changes after his mother’s death. Think of the adjectives used and the progression we see (pulling it through into today’s reading). Could we argue that his behavior is indicative of a severe traumatic response? What evidence would you use?</a:t>
            </a:r>
          </a:p>
          <a:p>
            <a:pPr marL="0" indent="0">
              <a:buNone/>
            </a:pPr>
            <a:endParaRPr lang="en-US" dirty="0"/>
          </a:p>
        </p:txBody>
      </p:sp>
    </p:spTree>
    <p:extLst>
      <p:ext uri="{BB962C8B-B14F-4D97-AF65-F5344CB8AC3E}">
        <p14:creationId xmlns:p14="http://schemas.microsoft.com/office/powerpoint/2010/main" val="2949344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F0BB3-D947-A4F8-E95E-D2314ED1B054}"/>
              </a:ext>
            </a:extLst>
          </p:cNvPr>
          <p:cNvSpPr>
            <a:spLocks noGrp="1"/>
          </p:cNvSpPr>
          <p:nvPr>
            <p:ph type="title"/>
          </p:nvPr>
        </p:nvSpPr>
        <p:spPr/>
        <p:txBody>
          <a:bodyPr/>
          <a:lstStyle/>
          <a:p>
            <a:r>
              <a:rPr lang="en-US" i="1" dirty="0"/>
              <a:t>Frankenstein</a:t>
            </a:r>
          </a:p>
        </p:txBody>
      </p:sp>
      <p:sp>
        <p:nvSpPr>
          <p:cNvPr id="3" name="Content Placeholder 2">
            <a:extLst>
              <a:ext uri="{FF2B5EF4-FFF2-40B4-BE49-F238E27FC236}">
                <a16:creationId xmlns:a16="http://schemas.microsoft.com/office/drawing/2014/main" id="{9F4B35DB-A0B4-2DFC-93B3-AA5F226F1743}"/>
              </a:ext>
            </a:extLst>
          </p:cNvPr>
          <p:cNvSpPr>
            <a:spLocks noGrp="1"/>
          </p:cNvSpPr>
          <p:nvPr>
            <p:ph idx="1"/>
          </p:nvPr>
        </p:nvSpPr>
        <p:spPr>
          <a:xfrm>
            <a:off x="838200" y="1940943"/>
            <a:ext cx="2888411" cy="4236020"/>
          </a:xfrm>
        </p:spPr>
        <p:txBody>
          <a:bodyPr/>
          <a:lstStyle/>
          <a:p>
            <a:pPr marL="0" indent="0">
              <a:buNone/>
            </a:pPr>
            <a:r>
              <a:rPr lang="en-US" dirty="0"/>
              <a:t>Why do you think it is important that Shelley has Victor lose sight of nature?</a:t>
            </a:r>
          </a:p>
        </p:txBody>
      </p:sp>
      <p:pic>
        <p:nvPicPr>
          <p:cNvPr id="5" name="Picture 4">
            <a:extLst>
              <a:ext uri="{FF2B5EF4-FFF2-40B4-BE49-F238E27FC236}">
                <a16:creationId xmlns:a16="http://schemas.microsoft.com/office/drawing/2014/main" id="{8329912A-C82A-37B2-FF56-82F1CC86DA13}"/>
              </a:ext>
            </a:extLst>
          </p:cNvPr>
          <p:cNvPicPr>
            <a:picLocks noChangeAspect="1"/>
          </p:cNvPicPr>
          <p:nvPr/>
        </p:nvPicPr>
        <p:blipFill>
          <a:blip r:embed="rId2"/>
          <a:stretch>
            <a:fillRect/>
          </a:stretch>
        </p:blipFill>
        <p:spPr>
          <a:xfrm>
            <a:off x="4615131" y="1084532"/>
            <a:ext cx="6602681" cy="4688935"/>
          </a:xfrm>
          <a:prstGeom prst="rect">
            <a:avLst/>
          </a:prstGeom>
        </p:spPr>
      </p:pic>
      <p:sp>
        <p:nvSpPr>
          <p:cNvPr id="6" name="TextBox 5">
            <a:extLst>
              <a:ext uri="{FF2B5EF4-FFF2-40B4-BE49-F238E27FC236}">
                <a16:creationId xmlns:a16="http://schemas.microsoft.com/office/drawing/2014/main" id="{A5738253-8A17-D41A-6F57-98F50597FF67}"/>
              </a:ext>
            </a:extLst>
          </p:cNvPr>
          <p:cNvSpPr txBox="1"/>
          <p:nvPr/>
        </p:nvSpPr>
        <p:spPr>
          <a:xfrm>
            <a:off x="4494362" y="5891842"/>
            <a:ext cx="6859438" cy="369332"/>
          </a:xfrm>
          <a:prstGeom prst="rect">
            <a:avLst/>
          </a:prstGeom>
          <a:noFill/>
        </p:spPr>
        <p:txBody>
          <a:bodyPr wrap="square" rtlCol="0">
            <a:spAutoFit/>
          </a:bodyPr>
          <a:lstStyle/>
          <a:p>
            <a:r>
              <a:rPr lang="en-US" dirty="0"/>
              <a:t>Mont Blanc, From Above Courmayeur, J W  Turner, 1810</a:t>
            </a:r>
          </a:p>
        </p:txBody>
      </p:sp>
    </p:spTree>
    <p:extLst>
      <p:ext uri="{BB962C8B-B14F-4D97-AF65-F5344CB8AC3E}">
        <p14:creationId xmlns:p14="http://schemas.microsoft.com/office/powerpoint/2010/main" val="103115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79C3E-FEA3-22FA-FD2A-08937D41C94D}"/>
              </a:ext>
            </a:extLst>
          </p:cNvPr>
          <p:cNvSpPr>
            <a:spLocks noGrp="1"/>
          </p:cNvSpPr>
          <p:nvPr>
            <p:ph type="title"/>
          </p:nvPr>
        </p:nvSpPr>
        <p:spPr/>
        <p:txBody>
          <a:bodyPr/>
          <a:lstStyle/>
          <a:p>
            <a:r>
              <a:rPr lang="en-US" i="1" dirty="0"/>
              <a:t>Frankenstein</a:t>
            </a:r>
            <a:endParaRPr lang="en-US" dirty="0"/>
          </a:p>
        </p:txBody>
      </p:sp>
      <p:sp>
        <p:nvSpPr>
          <p:cNvPr id="3" name="Content Placeholder 2">
            <a:extLst>
              <a:ext uri="{FF2B5EF4-FFF2-40B4-BE49-F238E27FC236}">
                <a16:creationId xmlns:a16="http://schemas.microsoft.com/office/drawing/2014/main" id="{A9AC5A1A-797A-E59B-A9E6-DEF767182DAA}"/>
              </a:ext>
            </a:extLst>
          </p:cNvPr>
          <p:cNvSpPr>
            <a:spLocks noGrp="1"/>
          </p:cNvSpPr>
          <p:nvPr>
            <p:ph idx="1"/>
          </p:nvPr>
        </p:nvSpPr>
        <p:spPr/>
        <p:txBody>
          <a:bodyPr/>
          <a:lstStyle/>
          <a:p>
            <a:pPr marL="0" indent="0">
              <a:buNone/>
            </a:pPr>
            <a:r>
              <a:rPr lang="en-US" dirty="0"/>
              <a:t>Elizabeth waxes a bit didactic in her letter about Ernest’s future Career: Farmer Vs. Judge. How does this bit of moralizing reinforce a bias in the book or indicate how Shelley wants the reader to perceive Victor’s actions?</a:t>
            </a:r>
          </a:p>
          <a:p>
            <a:pPr marL="0" indent="0">
              <a:buNone/>
            </a:pPr>
            <a:endParaRPr lang="en-US" dirty="0"/>
          </a:p>
          <a:p>
            <a:pPr marL="0" indent="0">
              <a:buNone/>
            </a:pPr>
            <a:r>
              <a:rPr lang="en-US" dirty="0"/>
              <a:t>What characters does the reader become more familiar with in the letter? Why does Shelley introduce the reader to them more fully here? Is it exposition?</a:t>
            </a:r>
          </a:p>
        </p:txBody>
      </p:sp>
    </p:spTree>
    <p:extLst>
      <p:ext uri="{BB962C8B-B14F-4D97-AF65-F5344CB8AC3E}">
        <p14:creationId xmlns:p14="http://schemas.microsoft.com/office/powerpoint/2010/main" val="317881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45817-E168-071A-9584-8E83E5CC0742}"/>
              </a:ext>
            </a:extLst>
          </p:cNvPr>
          <p:cNvSpPr>
            <a:spLocks noGrp="1"/>
          </p:cNvSpPr>
          <p:nvPr>
            <p:ph type="title"/>
          </p:nvPr>
        </p:nvSpPr>
        <p:spPr/>
        <p:txBody>
          <a:bodyPr/>
          <a:lstStyle/>
          <a:p>
            <a:r>
              <a:rPr lang="en-US" i="1" dirty="0"/>
              <a:t>Frankenstein</a:t>
            </a:r>
            <a:endParaRPr lang="en-US" dirty="0"/>
          </a:p>
        </p:txBody>
      </p:sp>
      <p:sp>
        <p:nvSpPr>
          <p:cNvPr id="3" name="Content Placeholder 2">
            <a:extLst>
              <a:ext uri="{FF2B5EF4-FFF2-40B4-BE49-F238E27FC236}">
                <a16:creationId xmlns:a16="http://schemas.microsoft.com/office/drawing/2014/main" id="{567BFC94-C00A-CE68-42CB-8AB34930CE74}"/>
              </a:ext>
            </a:extLst>
          </p:cNvPr>
          <p:cNvSpPr>
            <a:spLocks noGrp="1"/>
          </p:cNvSpPr>
          <p:nvPr>
            <p:ph idx="1"/>
          </p:nvPr>
        </p:nvSpPr>
        <p:spPr>
          <a:xfrm>
            <a:off x="838200" y="1825625"/>
            <a:ext cx="4225506" cy="4351338"/>
          </a:xfrm>
        </p:spPr>
        <p:txBody>
          <a:bodyPr/>
          <a:lstStyle/>
          <a:p>
            <a:pPr marL="0" indent="0">
              <a:buNone/>
            </a:pPr>
            <a:r>
              <a:rPr lang="en-US" dirty="0"/>
              <a:t>In the portion of the text where Victor sees his creation at the foot of Mont Blanc how do the weather and the scenery reinforce the mood? </a:t>
            </a:r>
          </a:p>
          <a:p>
            <a:pPr marL="0" indent="0">
              <a:buNone/>
            </a:pPr>
            <a:r>
              <a:rPr lang="en-US" dirty="0"/>
              <a:t>(pp. 64)</a:t>
            </a:r>
          </a:p>
        </p:txBody>
      </p:sp>
      <p:pic>
        <p:nvPicPr>
          <p:cNvPr id="5" name="Picture 4">
            <a:extLst>
              <a:ext uri="{FF2B5EF4-FFF2-40B4-BE49-F238E27FC236}">
                <a16:creationId xmlns:a16="http://schemas.microsoft.com/office/drawing/2014/main" id="{E7A4ED2C-6A29-C52F-392F-EA0B515D6CB3}"/>
              </a:ext>
            </a:extLst>
          </p:cNvPr>
          <p:cNvPicPr>
            <a:picLocks noChangeAspect="1"/>
          </p:cNvPicPr>
          <p:nvPr/>
        </p:nvPicPr>
        <p:blipFill>
          <a:blip r:embed="rId2"/>
          <a:stretch>
            <a:fillRect/>
          </a:stretch>
        </p:blipFill>
        <p:spPr>
          <a:xfrm>
            <a:off x="4994695" y="1184275"/>
            <a:ext cx="6776528" cy="4489450"/>
          </a:xfrm>
          <a:prstGeom prst="rect">
            <a:avLst/>
          </a:prstGeom>
        </p:spPr>
      </p:pic>
    </p:spTree>
    <p:extLst>
      <p:ext uri="{BB962C8B-B14F-4D97-AF65-F5344CB8AC3E}">
        <p14:creationId xmlns:p14="http://schemas.microsoft.com/office/powerpoint/2010/main" val="1263013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783F0-D821-C557-D084-FD2924807FB9}"/>
              </a:ext>
            </a:extLst>
          </p:cNvPr>
          <p:cNvSpPr>
            <a:spLocks noGrp="1"/>
          </p:cNvSpPr>
          <p:nvPr>
            <p:ph type="title"/>
          </p:nvPr>
        </p:nvSpPr>
        <p:spPr/>
        <p:txBody>
          <a:bodyPr/>
          <a:lstStyle/>
          <a:p>
            <a:r>
              <a:rPr lang="en-US" i="1" dirty="0"/>
              <a:t>Frankenstein</a:t>
            </a:r>
            <a:endParaRPr lang="en-US" dirty="0"/>
          </a:p>
        </p:txBody>
      </p:sp>
      <p:pic>
        <p:nvPicPr>
          <p:cNvPr id="5" name="Content Placeholder 4">
            <a:extLst>
              <a:ext uri="{FF2B5EF4-FFF2-40B4-BE49-F238E27FC236}">
                <a16:creationId xmlns:a16="http://schemas.microsoft.com/office/drawing/2014/main" id="{392E1918-D301-CAE1-3CD3-DCA5BBF4A4C6}"/>
              </a:ext>
            </a:extLst>
          </p:cNvPr>
          <p:cNvPicPr>
            <a:picLocks noGrp="1" noChangeAspect="1"/>
          </p:cNvPicPr>
          <p:nvPr>
            <p:ph idx="1"/>
          </p:nvPr>
        </p:nvPicPr>
        <p:blipFill>
          <a:blip r:embed="rId2"/>
          <a:stretch>
            <a:fillRect/>
          </a:stretch>
        </p:blipFill>
        <p:spPr>
          <a:xfrm>
            <a:off x="7368011" y="501595"/>
            <a:ext cx="3622042" cy="5854809"/>
          </a:xfrm>
        </p:spPr>
      </p:pic>
      <p:sp>
        <p:nvSpPr>
          <p:cNvPr id="6" name="TextBox 5">
            <a:extLst>
              <a:ext uri="{FF2B5EF4-FFF2-40B4-BE49-F238E27FC236}">
                <a16:creationId xmlns:a16="http://schemas.microsoft.com/office/drawing/2014/main" id="{04A3F951-C85C-D9F9-645D-98968134B927}"/>
              </a:ext>
            </a:extLst>
          </p:cNvPr>
          <p:cNvSpPr txBox="1"/>
          <p:nvPr/>
        </p:nvSpPr>
        <p:spPr>
          <a:xfrm>
            <a:off x="838200" y="1992702"/>
            <a:ext cx="4863860" cy="1477328"/>
          </a:xfrm>
          <a:prstGeom prst="rect">
            <a:avLst/>
          </a:prstGeom>
          <a:noFill/>
        </p:spPr>
        <p:txBody>
          <a:bodyPr wrap="square" rtlCol="0">
            <a:spAutoFit/>
          </a:bodyPr>
          <a:lstStyle/>
          <a:p>
            <a:r>
              <a:rPr lang="en-US" dirty="0"/>
              <a:t>Why doesn’t Victor tell everyone who the murder is?</a:t>
            </a:r>
          </a:p>
          <a:p>
            <a:endParaRPr lang="en-US" dirty="0"/>
          </a:p>
          <a:p>
            <a:r>
              <a:rPr lang="en-US" dirty="0"/>
              <a:t>Unpack Victor’s not speaking up regarding Justine’s innocence. (pp. 69</a:t>
            </a:r>
          </a:p>
        </p:txBody>
      </p:sp>
    </p:spTree>
    <p:extLst>
      <p:ext uri="{BB962C8B-B14F-4D97-AF65-F5344CB8AC3E}">
        <p14:creationId xmlns:p14="http://schemas.microsoft.com/office/powerpoint/2010/main" val="20085263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1222</TotalTime>
  <Words>1748</Words>
  <Application>Microsoft Office PowerPoint</Application>
  <PresentationFormat>Widescreen</PresentationFormat>
  <Paragraphs>144</Paragraphs>
  <Slides>27</Slides>
  <Notes>9</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adobe-garamond-pro</vt:lpstr>
      <vt:lpstr>Arial</vt:lpstr>
      <vt:lpstr>Bookman Old Style</vt:lpstr>
      <vt:lpstr>Calibri</vt:lpstr>
      <vt:lpstr>Calibri Light</vt:lpstr>
      <vt:lpstr>inherit</vt:lpstr>
      <vt:lpstr>Noto Sans Symbols</vt:lpstr>
      <vt:lpstr>Wingdings</vt:lpstr>
      <vt:lpstr>Office Theme</vt:lpstr>
      <vt:lpstr>Frankenstein</vt:lpstr>
      <vt:lpstr>Frankenstein</vt:lpstr>
      <vt:lpstr>Frankenstein</vt:lpstr>
      <vt:lpstr>Frankenstein</vt:lpstr>
      <vt:lpstr>Frankenstein</vt:lpstr>
      <vt:lpstr>Frankenstein</vt:lpstr>
      <vt:lpstr>Frankenstein</vt:lpstr>
      <vt:lpstr>Frankenstein</vt:lpstr>
      <vt:lpstr>Frankenstein</vt:lpstr>
      <vt:lpstr>BRITISH ROMANTICISM 1798 - 1830 </vt:lpstr>
      <vt:lpstr>CHARACTERISTICS OF THE GOTHIC NOVEL</vt:lpstr>
      <vt:lpstr>DEFINING ROMANTICISM</vt:lpstr>
      <vt:lpstr>British Romanticism _____________Context</vt:lpstr>
      <vt:lpstr>CHARACTERISTICS OF ROMANTICISM</vt:lpstr>
      <vt:lpstr>Romanticism</vt:lpstr>
      <vt:lpstr>William Blake From  Songs of Innocence</vt:lpstr>
      <vt:lpstr>Preface to Lyrical Ballads Wordsworth</vt:lpstr>
      <vt:lpstr>“England in 1819” P.B. Shelley in response to Peterloo</vt:lpstr>
      <vt:lpstr>John Constable “The Hay Wain” 1821</vt:lpstr>
      <vt:lpstr>J.W. Turner “Norham Castle” 1845</vt:lpstr>
      <vt:lpstr>Examples of the Sublime in Art</vt:lpstr>
      <vt:lpstr>JOSEPH MALLORD WILLIAM TURNER </vt:lpstr>
      <vt:lpstr>PHILIP JAMES DE LOUTHERBOURG</vt:lpstr>
      <vt:lpstr>Freewriting Prompt:  1) Pick one characteristic of Romanticism  2) Locate 2-3 examples of it in the text 3) Explain how these examples exemplify this characteristic of Romanticism 4) Connect this to the experience of being human</vt:lpstr>
      <vt:lpstr>Questions  How is the frame narrative important to reading the novel and how does it impact interpretation of the novel?   Consider that the title is Frankenstein, but much of the story is told from the perspective of the creature- who is the main protagonist, and why do you think so?   What does the novel suggest about identity formation? Do you think that Shelley is arguing that people’s personalities are innate or socially constructed?   Appearance is a theme within the text- Explain what you think the novel is saying about appearance and British Society.  </vt:lpstr>
      <vt:lpstr>Questions  Consider the religious implications in the text- and Shelley’s reference to Milton’s “Paradise Lost”- what connections can be made regarding Victor and the creature to God and Satan? What might this novel be saying about religion? Atheism?   What responsibilities, if any, does Victor have toward the creature?   When does Victor fail to act and how does this impact the way Victor and the monster are read?  Unpack and explain how Victor and the creature both exhibit monstrousness and humanness.  This tale is a warning. What is Shelley’s position on technology? Society? Religion? Duty? Social Class? Gender issues? How do you know what you know?   </vt:lpstr>
      <vt:lpstr>ROMANTIC HERO (LITERARY ARCHETYPE)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FRANKENSTEIN</dc:title>
  <dc:creator>S Monteleone</dc:creator>
  <cp:lastModifiedBy>Stephanie Harper</cp:lastModifiedBy>
  <cp:revision>8</cp:revision>
  <dcterms:created xsi:type="dcterms:W3CDTF">2018-09-05T17:24:00Z</dcterms:created>
  <dcterms:modified xsi:type="dcterms:W3CDTF">2022-09-15T13:25:42Z</dcterms:modified>
</cp:coreProperties>
</file>